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8" r:id="rId4"/>
    <p:sldId id="267" r:id="rId5"/>
    <p:sldId id="261" r:id="rId6"/>
    <p:sldId id="262" r:id="rId7"/>
    <p:sldId id="263" r:id="rId8"/>
    <p:sldId id="264" r:id="rId9"/>
    <p:sldId id="268" r:id="rId10"/>
    <p:sldId id="265" r:id="rId11"/>
    <p:sldId id="266" r:id="rId12"/>
    <p:sldId id="259" r:id="rId13"/>
    <p:sldId id="26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E7FF01"/>
    <a:srgbClr val="E39A39"/>
    <a:srgbClr val="1D3A00"/>
    <a:srgbClr val="5EEC3C"/>
    <a:srgbClr val="990099"/>
    <a:srgbClr val="CC0099"/>
    <a:srgbClr val="007033"/>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204609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655520"/>
            <a:ext cx="7177135" cy="1679755"/>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487980"/>
            <a:ext cx="7164342" cy="61082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AF8DC47-D1E6-4AFA-9D5B-7694910402F4}" type="datetime1">
              <a:rPr lang="en-US" smtClean="0"/>
              <a:t>3/10/2022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9054B-B929-4E49-BF88-75FDDA2FE7B9}" type="datetime1">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C0705-A253-48D4-AD4B-3EBBCA59C7DE}" type="datetime1">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5E4CE8-153E-44DE-8212-284AC76A2468}" type="datetime1">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34500A1-4E84-4A8B-9DE0-5F5E6C4BF1BE}" type="datetime1">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413610" cy="788682"/>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413610" cy="381762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BEB271-3A1A-4A77-8E2D-17E8910FD473}" type="datetime1">
              <a:rPr lang="en-US" smtClean="0"/>
              <a:t>3/10/2022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A3971-E438-42FD-AC66-C8291684AA32}" type="datetime1">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167736-AC83-4E0A-B6CC-1AF7159B5CA4}" type="datetime1">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2"/>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2"/>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8D97F3B-04A4-45E0-9C01-DCFF97241C6D}" type="datetime1">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373CA3-BD3D-494B-8AA4-4AEB920C7261}" type="datetime1">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26D99-C879-457C-9897-45A2DADCD31F}" type="datetime1">
              <a:rPr lang="en-US" smtClean="0"/>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F11AD3-E54D-4C74-9BD1-225C82011C96}" type="datetime1">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AD20751-D754-464A-A734-29D6C52C2BA9}" type="datetime1">
              <a:rPr lang="en-US" smtClean="0"/>
              <a:t>3/10/2022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655520"/>
            <a:ext cx="7177135" cy="1679754"/>
          </a:xfrm>
        </p:spPr>
        <p:txBody>
          <a:bodyPr/>
          <a:lstStyle/>
          <a:p>
            <a:r>
              <a:rPr lang="en-US" dirty="0"/>
              <a:t>Crop Disease Prediction System</a:t>
            </a:r>
          </a:p>
        </p:txBody>
      </p:sp>
      <p:sp>
        <p:nvSpPr>
          <p:cNvPr id="3" name="Subtitle 2"/>
          <p:cNvSpPr>
            <a:spLocks noGrp="1"/>
          </p:cNvSpPr>
          <p:nvPr>
            <p:ph type="subTitle" idx="1"/>
          </p:nvPr>
        </p:nvSpPr>
        <p:spPr>
          <a:xfrm>
            <a:off x="143555" y="3769155"/>
            <a:ext cx="7164342" cy="1374345"/>
          </a:xfrm>
        </p:spPr>
        <p:txBody>
          <a:bodyPr>
            <a:normAutofit fontScale="92500" lnSpcReduction="10000"/>
          </a:bodyPr>
          <a:lstStyle/>
          <a:p>
            <a:r>
              <a:rPr lang="en-US" sz="2000" dirty="0">
                <a:solidFill>
                  <a:schemeClr val="tx1"/>
                </a:solidFill>
              </a:rPr>
              <a:t>Garvit Khurana</a:t>
            </a:r>
          </a:p>
          <a:p>
            <a:r>
              <a:rPr lang="en-US" sz="2000" dirty="0">
                <a:solidFill>
                  <a:schemeClr val="tx1"/>
                </a:solidFill>
              </a:rPr>
              <a:t>Tanya Malhotra</a:t>
            </a:r>
          </a:p>
          <a:p>
            <a:r>
              <a:rPr lang="en-US" sz="2000" dirty="0">
                <a:solidFill>
                  <a:schemeClr val="tx1"/>
                </a:solidFill>
              </a:rPr>
              <a:t>Vanshaj Goel</a:t>
            </a:r>
          </a:p>
          <a:p>
            <a:r>
              <a:rPr lang="en-US" sz="2000" dirty="0">
                <a:solidFill>
                  <a:schemeClr val="tx1"/>
                </a:solidFill>
              </a:rPr>
              <a:t>Mentor – Dr. Ravi Tomar</a:t>
            </a:r>
          </a:p>
          <a:p>
            <a:endParaRPr lang="en-US" sz="20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48702"/>
            <a:ext cx="1374345" cy="4372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GANTT CHART</a:t>
            </a:r>
          </a:p>
        </p:txBody>
      </p:sp>
      <p:pic>
        <p:nvPicPr>
          <p:cNvPr id="10" name="Picture 9">
            <a:extLst>
              <a:ext uri="{FF2B5EF4-FFF2-40B4-BE49-F238E27FC236}">
                <a16:creationId xmlns:a16="http://schemas.microsoft.com/office/drawing/2014/main" id="{E66CBA8C-6166-4D86-9FFF-E0B5724000F1}"/>
              </a:ext>
            </a:extLst>
          </p:cNvPr>
          <p:cNvPicPr>
            <a:picLocks noChangeAspect="1"/>
          </p:cNvPicPr>
          <p:nvPr/>
        </p:nvPicPr>
        <p:blipFill>
          <a:blip r:embed="rId2"/>
          <a:stretch>
            <a:fillRect/>
          </a:stretch>
        </p:blipFill>
        <p:spPr>
          <a:xfrm>
            <a:off x="1212490" y="1197405"/>
            <a:ext cx="6902970" cy="3756669"/>
          </a:xfrm>
          <a:prstGeom prst="rect">
            <a:avLst/>
          </a:prstGeom>
        </p:spPr>
      </p:pic>
      <p:sp>
        <p:nvSpPr>
          <p:cNvPr id="2" name="TextBox 1"/>
          <p:cNvSpPr txBox="1"/>
          <p:nvPr/>
        </p:nvSpPr>
        <p:spPr>
          <a:xfrm>
            <a:off x="3900450" y="4891335"/>
            <a:ext cx="1527050" cy="215444"/>
          </a:xfrm>
          <a:prstGeom prst="rect">
            <a:avLst/>
          </a:prstGeom>
          <a:noFill/>
        </p:spPr>
        <p:txBody>
          <a:bodyPr wrap="square" rtlCol="0">
            <a:spAutoFit/>
          </a:bodyPr>
          <a:lstStyle/>
          <a:p>
            <a:pPr algn="ctr"/>
            <a:r>
              <a:rPr lang="en-US" sz="800" dirty="0" smtClean="0">
                <a:latin typeface="Times New Roman" panose="02020603050405020304" pitchFamily="18" charset="0"/>
                <a:cs typeface="Times New Roman" panose="02020603050405020304" pitchFamily="18" charset="0"/>
              </a:rPr>
              <a:t>Fig – 3 Gantt Chart</a:t>
            </a:r>
            <a:endParaRPr lang="en-IN" sz="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9819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REFERENCES</a:t>
            </a:r>
          </a:p>
        </p:txBody>
      </p:sp>
      <p:sp>
        <p:nvSpPr>
          <p:cNvPr id="6" name="Content Placeholder 5"/>
          <p:cNvSpPr>
            <a:spLocks noGrp="1"/>
          </p:cNvSpPr>
          <p:nvPr>
            <p:ph sz="half" idx="2"/>
          </p:nvPr>
        </p:nvSpPr>
        <p:spPr>
          <a:xfrm>
            <a:off x="296260" y="1197404"/>
            <a:ext cx="7852746" cy="3817625"/>
          </a:xfrm>
        </p:spPr>
        <p:txBody>
          <a:bodyPr>
            <a:noAutofit/>
          </a:bodyPr>
          <a:lstStyle/>
          <a:p>
            <a:pPr marL="0" indent="0" algn="l">
              <a:lnSpc>
                <a:spcPct val="150000"/>
              </a:lnSpc>
              <a:buNone/>
            </a:pPr>
            <a:r>
              <a:rPr lang="en-US" sz="1150" dirty="0">
                <a:ea typeface="Times New Roman" panose="02020603050405020304" pitchFamily="18" charset="0"/>
              </a:rPr>
              <a:t>[</a:t>
            </a:r>
            <a:r>
              <a:rPr lang="en-US" sz="1150" dirty="0">
                <a:effectLst/>
                <a:ea typeface="Times New Roman" panose="02020603050405020304" pitchFamily="18" charset="0"/>
              </a:rPr>
              <a:t>1] “India at a Glance” – Food &amp; Agriculture Organization of the United States</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[2] Mohanty SP, Hughes DP and </a:t>
            </a:r>
            <a:r>
              <a:rPr lang="en-US" sz="1150" dirty="0" err="1">
                <a:effectLst/>
                <a:ea typeface="Times New Roman" panose="02020603050405020304" pitchFamily="18" charset="0"/>
              </a:rPr>
              <a:t>Salathé</a:t>
            </a:r>
            <a:r>
              <a:rPr lang="en-US" sz="1150" dirty="0">
                <a:effectLst/>
                <a:ea typeface="Times New Roman" panose="02020603050405020304" pitchFamily="18" charset="0"/>
              </a:rPr>
              <a:t> M (2016) Using Deep Learning for Image-Based Plant Disease</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Detection. Front. Plant Sci. 7:1419. </a:t>
            </a:r>
            <a:r>
              <a:rPr lang="en-US" sz="1150" dirty="0" err="1">
                <a:effectLst/>
                <a:ea typeface="Times New Roman" panose="02020603050405020304" pitchFamily="18" charset="0"/>
              </a:rPr>
              <a:t>doi</a:t>
            </a:r>
            <a:r>
              <a:rPr lang="en-US" sz="1150" dirty="0">
                <a:effectLst/>
                <a:ea typeface="Times New Roman" panose="02020603050405020304" pitchFamily="18" charset="0"/>
              </a:rPr>
              <a:t>: 10.3389/fpls.2016.01419</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[3] G. </a:t>
            </a:r>
            <a:r>
              <a:rPr lang="en-US" sz="1150" dirty="0" err="1">
                <a:effectLst/>
                <a:ea typeface="Times New Roman" panose="02020603050405020304" pitchFamily="18" charset="0"/>
              </a:rPr>
              <a:t>Fenu</a:t>
            </a:r>
            <a:r>
              <a:rPr lang="en-US" sz="1150" dirty="0">
                <a:effectLst/>
                <a:ea typeface="Times New Roman" panose="02020603050405020304" pitchFamily="18" charset="0"/>
              </a:rPr>
              <a:t> and F. M. </a:t>
            </a:r>
            <a:r>
              <a:rPr lang="en-US" sz="1150" dirty="0" err="1">
                <a:effectLst/>
                <a:ea typeface="Times New Roman" panose="02020603050405020304" pitchFamily="18" charset="0"/>
              </a:rPr>
              <a:t>Malloci</a:t>
            </a:r>
            <a:r>
              <a:rPr lang="en-US" sz="1150" dirty="0">
                <a:effectLst/>
                <a:ea typeface="Times New Roman" panose="02020603050405020304" pitchFamily="18" charset="0"/>
              </a:rPr>
              <a:t>, “Forecasting Plant and Crop Disease: An Explorative Study on Current Algorithms,” Big Data and Cognitive Computing, vol. 5, no. 1, p. 2, Jan. 2021, </a:t>
            </a:r>
            <a:r>
              <a:rPr lang="en-US" sz="1150" dirty="0" err="1">
                <a:effectLst/>
                <a:ea typeface="Times New Roman" panose="02020603050405020304" pitchFamily="18" charset="0"/>
              </a:rPr>
              <a:t>doi</a:t>
            </a:r>
            <a:r>
              <a:rPr lang="en-US" sz="1150" dirty="0">
                <a:effectLst/>
                <a:ea typeface="Times New Roman" panose="02020603050405020304" pitchFamily="18" charset="0"/>
              </a:rPr>
              <a:t>: 10.3390/bdcc5010002.</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[4] </a:t>
            </a:r>
            <a:r>
              <a:rPr lang="en-US" sz="1150" dirty="0" err="1">
                <a:effectLst/>
                <a:ea typeface="Times New Roman" panose="02020603050405020304" pitchFamily="18" charset="0"/>
              </a:rPr>
              <a:t>Dhruvil</a:t>
            </a:r>
            <a:r>
              <a:rPr lang="en-US" sz="1150" dirty="0">
                <a:effectLst/>
                <a:ea typeface="Times New Roman" panose="02020603050405020304" pitchFamily="18" charset="0"/>
              </a:rPr>
              <a:t> Shah, </a:t>
            </a:r>
            <a:r>
              <a:rPr lang="en-US" sz="1150" dirty="0" err="1">
                <a:effectLst/>
                <a:ea typeface="Times New Roman" panose="02020603050405020304" pitchFamily="18" charset="0"/>
              </a:rPr>
              <a:t>Vishvesh</a:t>
            </a:r>
            <a:r>
              <a:rPr lang="en-US" sz="1150" dirty="0">
                <a:effectLst/>
                <a:ea typeface="Times New Roman" panose="02020603050405020304" pitchFamily="18" charset="0"/>
              </a:rPr>
              <a:t> Trivedi, Vinay </a:t>
            </a:r>
            <a:r>
              <a:rPr lang="en-US" sz="1150" dirty="0" err="1">
                <a:effectLst/>
                <a:ea typeface="Times New Roman" panose="02020603050405020304" pitchFamily="18" charset="0"/>
              </a:rPr>
              <a:t>Sheth</a:t>
            </a:r>
            <a:r>
              <a:rPr lang="en-US" sz="1150" dirty="0">
                <a:effectLst/>
                <a:ea typeface="Times New Roman" panose="02020603050405020304" pitchFamily="18" charset="0"/>
              </a:rPr>
              <a:t>, Aakash Shah, </a:t>
            </a:r>
            <a:r>
              <a:rPr lang="en-US" sz="1150" dirty="0" err="1">
                <a:effectLst/>
                <a:ea typeface="Times New Roman" panose="02020603050405020304" pitchFamily="18" charset="0"/>
              </a:rPr>
              <a:t>Uttam</a:t>
            </a:r>
            <a:r>
              <a:rPr lang="en-US" sz="1150" dirty="0">
                <a:effectLst/>
                <a:ea typeface="Times New Roman" panose="02020603050405020304" pitchFamily="18" charset="0"/>
              </a:rPr>
              <a:t> Chauhan. “</a:t>
            </a:r>
            <a:r>
              <a:rPr lang="en-US" sz="1150" dirty="0" err="1">
                <a:effectLst/>
                <a:ea typeface="Times New Roman" panose="02020603050405020304" pitchFamily="18" charset="0"/>
              </a:rPr>
              <a:t>ResTS</a:t>
            </a:r>
            <a:r>
              <a:rPr lang="en-US" sz="1150" dirty="0">
                <a:effectLst/>
                <a:ea typeface="Times New Roman" panose="02020603050405020304" pitchFamily="18" charset="0"/>
              </a:rPr>
              <a:t>: Residual Deep interpretable architecture for plant disease detection, Information Processing in Agriculture”, 2021, ISSN 2214-3173, </a:t>
            </a:r>
            <a:r>
              <a:rPr lang="en-US" sz="1150" dirty="0" err="1">
                <a:effectLst/>
                <a:ea typeface="Times New Roman" panose="02020603050405020304" pitchFamily="18" charset="0"/>
              </a:rPr>
              <a:t>doi</a:t>
            </a:r>
            <a:r>
              <a:rPr lang="en-US" sz="1150" dirty="0">
                <a:effectLst/>
                <a:ea typeface="Times New Roman" panose="02020603050405020304" pitchFamily="18" charset="0"/>
              </a:rPr>
              <a:t>: 10.1016/j.inpa.2021.06.001.</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[5] MS </a:t>
            </a:r>
            <a:r>
              <a:rPr lang="en-US" sz="1150" dirty="0" err="1">
                <a:effectLst/>
                <a:ea typeface="Times New Roman" panose="02020603050405020304" pitchFamily="18" charset="0"/>
              </a:rPr>
              <a:t>Bala</a:t>
            </a:r>
            <a:r>
              <a:rPr lang="en-US" sz="1150" dirty="0">
                <a:effectLst/>
                <a:ea typeface="Times New Roman" panose="02020603050405020304" pitchFamily="18" charset="0"/>
              </a:rPr>
              <a:t> </a:t>
            </a:r>
            <a:r>
              <a:rPr lang="en-US" sz="1150" dirty="0" err="1">
                <a:effectLst/>
                <a:ea typeface="Times New Roman" panose="02020603050405020304" pitchFamily="18" charset="0"/>
              </a:rPr>
              <a:t>Murugan</a:t>
            </a:r>
            <a:r>
              <a:rPr lang="en-US" sz="1150" dirty="0">
                <a:effectLst/>
                <a:ea typeface="Times New Roman" panose="02020603050405020304" pitchFamily="18" charset="0"/>
              </a:rPr>
              <a:t> et al 2021 J. Phys.: Conf. Ser. 2115 012017</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[6] P. Jiang, Y. Chen, B. Liu, D. He and C. Liang, "Real-Time Detection of Apple Leaf Diseases Using Deep Learning Approach Based on Improved Convolutional Neural Networks," in IEEE Access, vol. 7, pp. 59069-59080, 2019, </a:t>
            </a:r>
            <a:r>
              <a:rPr lang="en-US" sz="1150" dirty="0" err="1">
                <a:effectLst/>
                <a:ea typeface="Times New Roman" panose="02020603050405020304" pitchFamily="18" charset="0"/>
              </a:rPr>
              <a:t>doi</a:t>
            </a:r>
            <a:r>
              <a:rPr lang="en-US" sz="1150" dirty="0">
                <a:effectLst/>
                <a:ea typeface="Times New Roman" panose="02020603050405020304" pitchFamily="18" charset="0"/>
              </a:rPr>
              <a:t>: 10.1109/ACCESS.2019.2914929.</a:t>
            </a:r>
            <a:endParaRPr lang="en-IN" sz="1150" dirty="0">
              <a:effectLst/>
              <a:ea typeface="Times New Roman" panose="02020603050405020304" pitchFamily="18" charset="0"/>
            </a:endParaRPr>
          </a:p>
          <a:p>
            <a:pPr marL="0" indent="0" algn="l">
              <a:lnSpc>
                <a:spcPct val="150000"/>
              </a:lnSpc>
              <a:buNone/>
            </a:pPr>
            <a:r>
              <a:rPr lang="en-US" sz="1150" dirty="0">
                <a:effectLst/>
                <a:ea typeface="Times New Roman" panose="02020603050405020304" pitchFamily="18" charset="0"/>
              </a:rPr>
              <a:t>[7] S. M. Hassan, A. K. Maji, M. </a:t>
            </a:r>
            <a:r>
              <a:rPr lang="en-US" sz="1150" dirty="0" err="1">
                <a:effectLst/>
                <a:ea typeface="Times New Roman" panose="02020603050405020304" pitchFamily="18" charset="0"/>
              </a:rPr>
              <a:t>Jasiński</a:t>
            </a:r>
            <a:r>
              <a:rPr lang="en-US" sz="1150" dirty="0">
                <a:effectLst/>
                <a:ea typeface="Times New Roman" panose="02020603050405020304" pitchFamily="18" charset="0"/>
              </a:rPr>
              <a:t>, Z. </a:t>
            </a:r>
            <a:r>
              <a:rPr lang="en-US" sz="1150" dirty="0" err="1">
                <a:effectLst/>
                <a:ea typeface="Times New Roman" panose="02020603050405020304" pitchFamily="18" charset="0"/>
              </a:rPr>
              <a:t>Leonowicz</a:t>
            </a:r>
            <a:r>
              <a:rPr lang="en-US" sz="1150" dirty="0">
                <a:effectLst/>
                <a:ea typeface="Times New Roman" panose="02020603050405020304" pitchFamily="18" charset="0"/>
              </a:rPr>
              <a:t>, and E. </a:t>
            </a:r>
            <a:r>
              <a:rPr lang="en-US" sz="1150" dirty="0" err="1">
                <a:effectLst/>
                <a:ea typeface="Times New Roman" panose="02020603050405020304" pitchFamily="18" charset="0"/>
              </a:rPr>
              <a:t>Jasińska</a:t>
            </a:r>
            <a:r>
              <a:rPr lang="en-US" sz="1150" dirty="0">
                <a:effectLst/>
                <a:ea typeface="Times New Roman" panose="02020603050405020304" pitchFamily="18" charset="0"/>
              </a:rPr>
              <a:t>, “Identification of Plant-Leaf Diseases Using CNN and Transfer-Learning Approach,” </a:t>
            </a:r>
            <a:r>
              <a:rPr lang="en-US" sz="1150" i="1" dirty="0">
                <a:effectLst/>
                <a:ea typeface="Times New Roman" panose="02020603050405020304" pitchFamily="18" charset="0"/>
              </a:rPr>
              <a:t>Electronics</a:t>
            </a:r>
            <a:r>
              <a:rPr lang="en-US" sz="1150" dirty="0">
                <a:effectLst/>
                <a:ea typeface="Times New Roman" panose="02020603050405020304" pitchFamily="18" charset="0"/>
              </a:rPr>
              <a:t>, vol. 10, no. 12, p. 1388, Jun. 2021, </a:t>
            </a:r>
            <a:r>
              <a:rPr lang="en-US" sz="1150" dirty="0" err="1">
                <a:effectLst/>
                <a:ea typeface="Times New Roman" panose="02020603050405020304" pitchFamily="18" charset="0"/>
              </a:rPr>
              <a:t>doi</a:t>
            </a:r>
            <a:r>
              <a:rPr lang="en-US" sz="1150" dirty="0">
                <a:effectLst/>
                <a:ea typeface="Times New Roman" panose="02020603050405020304" pitchFamily="18" charset="0"/>
              </a:rPr>
              <a:t>: 10.3390/electronics10121388.</a:t>
            </a:r>
            <a:endParaRPr lang="en-IN" sz="1150" dirty="0">
              <a:effectLs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42107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TEAM DETAILS</a:t>
            </a:r>
          </a:p>
        </p:txBody>
      </p:sp>
      <p:graphicFrame>
        <p:nvGraphicFramePr>
          <p:cNvPr id="2" name="Table 2">
            <a:extLst>
              <a:ext uri="{FF2B5EF4-FFF2-40B4-BE49-F238E27FC236}">
                <a16:creationId xmlns:a16="http://schemas.microsoft.com/office/drawing/2014/main" id="{260BCA63-279E-45BB-BB17-EE8A8FF68055}"/>
              </a:ext>
            </a:extLst>
          </p:cNvPr>
          <p:cNvGraphicFramePr>
            <a:graphicFrameLocks noGrp="1"/>
          </p:cNvGraphicFramePr>
          <p:nvPr>
            <p:ph idx="1"/>
            <p:extLst>
              <p:ext uri="{D42A27DB-BD31-4B8C-83A1-F6EECF244321}">
                <p14:modId xmlns:p14="http://schemas.microsoft.com/office/powerpoint/2010/main" val="2981810766"/>
              </p:ext>
            </p:extLst>
          </p:nvPr>
        </p:nvGraphicFramePr>
        <p:xfrm>
          <a:off x="448966" y="1655520"/>
          <a:ext cx="6413610" cy="1742440"/>
        </p:xfrm>
        <a:graphic>
          <a:graphicData uri="http://schemas.openxmlformats.org/drawingml/2006/table">
            <a:tbl>
              <a:tblPr firstRow="1" bandRow="1">
                <a:tableStyleId>{F5AB1C69-6EDB-4FF4-983F-18BD219EF322}</a:tableStyleId>
              </a:tblPr>
              <a:tblGrid>
                <a:gridCol w="610819">
                  <a:extLst>
                    <a:ext uri="{9D8B030D-6E8A-4147-A177-3AD203B41FA5}">
                      <a16:colId xmlns:a16="http://schemas.microsoft.com/office/drawing/2014/main" val="230778310"/>
                    </a:ext>
                  </a:extLst>
                </a:gridCol>
                <a:gridCol w="1954625">
                  <a:extLst>
                    <a:ext uri="{9D8B030D-6E8A-4147-A177-3AD203B41FA5}">
                      <a16:colId xmlns:a16="http://schemas.microsoft.com/office/drawing/2014/main" val="1527494719"/>
                    </a:ext>
                  </a:extLst>
                </a:gridCol>
                <a:gridCol w="1282722">
                  <a:extLst>
                    <a:ext uri="{9D8B030D-6E8A-4147-A177-3AD203B41FA5}">
                      <a16:colId xmlns:a16="http://schemas.microsoft.com/office/drawing/2014/main" val="1655925168"/>
                    </a:ext>
                  </a:extLst>
                </a:gridCol>
                <a:gridCol w="1282722">
                  <a:extLst>
                    <a:ext uri="{9D8B030D-6E8A-4147-A177-3AD203B41FA5}">
                      <a16:colId xmlns:a16="http://schemas.microsoft.com/office/drawing/2014/main" val="2899468170"/>
                    </a:ext>
                  </a:extLst>
                </a:gridCol>
                <a:gridCol w="1282722">
                  <a:extLst>
                    <a:ext uri="{9D8B030D-6E8A-4147-A177-3AD203B41FA5}">
                      <a16:colId xmlns:a16="http://schemas.microsoft.com/office/drawing/2014/main" val="1959679700"/>
                    </a:ext>
                  </a:extLst>
                </a:gridCol>
              </a:tblGrid>
              <a:tr h="370840">
                <a:tc>
                  <a:txBody>
                    <a:bodyPr/>
                    <a:lstStyle/>
                    <a:p>
                      <a:r>
                        <a:rPr lang="en-IN" sz="1200" dirty="0">
                          <a:latin typeface="Times New Roman" panose="02020603050405020304" pitchFamily="18" charset="0"/>
                          <a:cs typeface="Times New Roman" panose="02020603050405020304" pitchFamily="18" charset="0"/>
                        </a:rPr>
                        <a:t>S. NO</a:t>
                      </a:r>
                    </a:p>
                  </a:txBody>
                  <a:tcPr/>
                </a:tc>
                <a:tc>
                  <a:txBody>
                    <a:bodyPr/>
                    <a:lstStyle/>
                    <a:p>
                      <a:r>
                        <a:rPr lang="en-IN" sz="1200" dirty="0">
                          <a:latin typeface="Times New Roman" panose="02020603050405020304" pitchFamily="18" charset="0"/>
                          <a:cs typeface="Times New Roman" panose="02020603050405020304" pitchFamily="18" charset="0"/>
                        </a:rPr>
                        <a:t>Student Name</a:t>
                      </a:r>
                    </a:p>
                  </a:txBody>
                  <a:tcPr/>
                </a:tc>
                <a:tc>
                  <a:txBody>
                    <a:bodyPr/>
                    <a:lstStyle/>
                    <a:p>
                      <a:r>
                        <a:rPr lang="en-IN" sz="1200" dirty="0">
                          <a:latin typeface="Times New Roman" panose="02020603050405020304" pitchFamily="18" charset="0"/>
                          <a:cs typeface="Times New Roman" panose="02020603050405020304" pitchFamily="18" charset="0"/>
                        </a:rPr>
                        <a:t>Roll no.</a:t>
                      </a:r>
                    </a:p>
                  </a:txBody>
                  <a:tcPr/>
                </a:tc>
                <a:tc>
                  <a:txBody>
                    <a:bodyPr/>
                    <a:lstStyle/>
                    <a:p>
                      <a:r>
                        <a:rPr lang="en-IN" sz="1200" dirty="0">
                          <a:latin typeface="Times New Roman" panose="02020603050405020304" pitchFamily="18" charset="0"/>
                          <a:cs typeface="Times New Roman" panose="02020603050405020304" pitchFamily="18" charset="0"/>
                        </a:rPr>
                        <a:t>SAP ID</a:t>
                      </a:r>
                    </a:p>
                  </a:txBody>
                  <a:tcPr/>
                </a:tc>
                <a:tc>
                  <a:txBody>
                    <a:bodyPr/>
                    <a:lstStyle/>
                    <a:p>
                      <a:r>
                        <a:rPr lang="en-IN" sz="1200" dirty="0">
                          <a:latin typeface="Times New Roman" panose="02020603050405020304" pitchFamily="18" charset="0"/>
                          <a:cs typeface="Times New Roman" panose="02020603050405020304" pitchFamily="18" charset="0"/>
                        </a:rPr>
                        <a:t>Batch</a:t>
                      </a:r>
                    </a:p>
                  </a:txBody>
                  <a:tcPr/>
                </a:tc>
                <a:extLst>
                  <a:ext uri="{0D108BD9-81ED-4DB2-BD59-A6C34878D82A}">
                    <a16:rowId xmlns:a16="http://schemas.microsoft.com/office/drawing/2014/main" val="2478079032"/>
                  </a:ext>
                </a:extLst>
              </a:tr>
              <a:tr h="370840">
                <a:tc>
                  <a:txBody>
                    <a:bodyPr/>
                    <a:lstStyle/>
                    <a:p>
                      <a:r>
                        <a:rPr lang="en-IN" sz="1200" dirty="0">
                          <a:solidFill>
                            <a:srgbClr val="002060"/>
                          </a:solidFill>
                          <a:latin typeface="Times New Roman" panose="02020603050405020304" pitchFamily="18" charset="0"/>
                          <a:cs typeface="Times New Roman" panose="02020603050405020304" pitchFamily="18" charset="0"/>
                        </a:rPr>
                        <a:t>1</a:t>
                      </a:r>
                    </a:p>
                  </a:txBody>
                  <a:tcPr/>
                </a:tc>
                <a:tc>
                  <a:txBody>
                    <a:bodyPr/>
                    <a:lstStyle/>
                    <a:p>
                      <a:r>
                        <a:rPr lang="en-IN" sz="1200" dirty="0" err="1">
                          <a:solidFill>
                            <a:srgbClr val="002060"/>
                          </a:solidFill>
                          <a:latin typeface="Times New Roman" panose="02020603050405020304" pitchFamily="18" charset="0"/>
                          <a:cs typeface="Times New Roman" panose="02020603050405020304" pitchFamily="18" charset="0"/>
                        </a:rPr>
                        <a:t>Garvit</a:t>
                      </a:r>
                      <a:r>
                        <a:rPr lang="en-IN" sz="1200" dirty="0">
                          <a:solidFill>
                            <a:srgbClr val="002060"/>
                          </a:solidFill>
                          <a:latin typeface="Times New Roman" panose="02020603050405020304" pitchFamily="18" charset="0"/>
                          <a:cs typeface="Times New Roman" panose="02020603050405020304" pitchFamily="18" charset="0"/>
                        </a:rPr>
                        <a:t> Khurana</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R177219080</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500076532</a:t>
                      </a:r>
                    </a:p>
                  </a:txBody>
                  <a:tcPr/>
                </a:tc>
                <a:tc>
                  <a:txBody>
                    <a:bodyPr/>
                    <a:lstStyle/>
                    <a:p>
                      <a:r>
                        <a:rPr lang="en-IN" sz="1200" dirty="0" err="1">
                          <a:solidFill>
                            <a:srgbClr val="002060"/>
                          </a:solidFill>
                          <a:latin typeface="Times New Roman" panose="02020603050405020304" pitchFamily="18" charset="0"/>
                          <a:cs typeface="Times New Roman" panose="02020603050405020304" pitchFamily="18" charset="0"/>
                        </a:rPr>
                        <a:t>B.Tech</a:t>
                      </a:r>
                      <a:r>
                        <a:rPr lang="en-IN" sz="1200" dirty="0">
                          <a:solidFill>
                            <a:srgbClr val="002060"/>
                          </a:solidFill>
                          <a:latin typeface="Times New Roman" panose="02020603050405020304" pitchFamily="18" charset="0"/>
                          <a:cs typeface="Times New Roman" panose="02020603050405020304" pitchFamily="18" charset="0"/>
                        </a:rPr>
                        <a:t> CSE AI&amp;ML-B3</a:t>
                      </a:r>
                    </a:p>
                  </a:txBody>
                  <a:tcPr/>
                </a:tc>
                <a:extLst>
                  <a:ext uri="{0D108BD9-81ED-4DB2-BD59-A6C34878D82A}">
                    <a16:rowId xmlns:a16="http://schemas.microsoft.com/office/drawing/2014/main" val="2670218367"/>
                  </a:ext>
                </a:extLst>
              </a:tr>
              <a:tr h="370840">
                <a:tc>
                  <a:txBody>
                    <a:bodyPr/>
                    <a:lstStyle/>
                    <a:p>
                      <a:r>
                        <a:rPr lang="en-IN" sz="1200" dirty="0">
                          <a:solidFill>
                            <a:srgbClr val="002060"/>
                          </a:solidFill>
                          <a:latin typeface="Times New Roman" panose="02020603050405020304" pitchFamily="18" charset="0"/>
                          <a:cs typeface="Times New Roman" panose="02020603050405020304" pitchFamily="18" charset="0"/>
                        </a:rPr>
                        <a:t>2</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Tanya Malhotra</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R177219191</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500075815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solidFill>
                            <a:srgbClr val="002060"/>
                          </a:solidFill>
                          <a:latin typeface="Times New Roman" panose="02020603050405020304" pitchFamily="18" charset="0"/>
                          <a:cs typeface="Times New Roman" panose="02020603050405020304" pitchFamily="18" charset="0"/>
                        </a:rPr>
                        <a:t>B.Tech</a:t>
                      </a:r>
                      <a:r>
                        <a:rPr lang="en-IN" sz="1200" dirty="0">
                          <a:solidFill>
                            <a:srgbClr val="002060"/>
                          </a:solidFill>
                          <a:latin typeface="Times New Roman" panose="02020603050405020304" pitchFamily="18" charset="0"/>
                          <a:cs typeface="Times New Roman" panose="02020603050405020304" pitchFamily="18" charset="0"/>
                        </a:rPr>
                        <a:t> CSE AI&amp;ML-B6</a:t>
                      </a:r>
                    </a:p>
                  </a:txBody>
                  <a:tcPr/>
                </a:tc>
                <a:extLst>
                  <a:ext uri="{0D108BD9-81ED-4DB2-BD59-A6C34878D82A}">
                    <a16:rowId xmlns:a16="http://schemas.microsoft.com/office/drawing/2014/main" val="1426794966"/>
                  </a:ext>
                </a:extLst>
              </a:tr>
              <a:tr h="370840">
                <a:tc>
                  <a:txBody>
                    <a:bodyPr/>
                    <a:lstStyle/>
                    <a:p>
                      <a:r>
                        <a:rPr lang="en-IN" sz="1200" dirty="0">
                          <a:solidFill>
                            <a:srgbClr val="002060"/>
                          </a:solidFill>
                          <a:latin typeface="Times New Roman" panose="02020603050405020304" pitchFamily="18" charset="0"/>
                          <a:cs typeface="Times New Roman" panose="02020603050405020304" pitchFamily="18" charset="0"/>
                        </a:rPr>
                        <a:t>3</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Vanshaj Goel</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R177219196</a:t>
                      </a:r>
                    </a:p>
                  </a:txBody>
                  <a:tcPr/>
                </a:tc>
                <a:tc>
                  <a:txBody>
                    <a:bodyPr/>
                    <a:lstStyle/>
                    <a:p>
                      <a:r>
                        <a:rPr lang="en-IN" sz="1200" dirty="0">
                          <a:solidFill>
                            <a:srgbClr val="002060"/>
                          </a:solidFill>
                          <a:latin typeface="Times New Roman" panose="02020603050405020304" pitchFamily="18" charset="0"/>
                          <a:cs typeface="Times New Roman" panose="02020603050405020304" pitchFamily="18" charset="0"/>
                        </a:rPr>
                        <a:t>500076419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solidFill>
                            <a:srgbClr val="002060"/>
                          </a:solidFill>
                          <a:latin typeface="Times New Roman" panose="02020603050405020304" pitchFamily="18" charset="0"/>
                          <a:cs typeface="Times New Roman" panose="02020603050405020304" pitchFamily="18" charset="0"/>
                        </a:rPr>
                        <a:t>B.Tech</a:t>
                      </a:r>
                      <a:r>
                        <a:rPr lang="en-IN" sz="1200" dirty="0">
                          <a:solidFill>
                            <a:srgbClr val="002060"/>
                          </a:solidFill>
                          <a:latin typeface="Times New Roman" panose="02020603050405020304" pitchFamily="18" charset="0"/>
                          <a:cs typeface="Times New Roman" panose="02020603050405020304" pitchFamily="18" charset="0"/>
                        </a:rPr>
                        <a:t> CSE AI&amp;ML-B6</a:t>
                      </a:r>
                    </a:p>
                  </a:txBody>
                  <a:tcPr/>
                </a:tc>
                <a:extLst>
                  <a:ext uri="{0D108BD9-81ED-4DB2-BD59-A6C34878D82A}">
                    <a16:rowId xmlns:a16="http://schemas.microsoft.com/office/drawing/2014/main" val="4000725811"/>
                  </a:ext>
                </a:extLst>
              </a:tr>
            </a:tbl>
          </a:graphicData>
        </a:graphic>
      </p:graphicFrame>
      <p:sp>
        <p:nvSpPr>
          <p:cNvPr id="5" name="TextBox 4"/>
          <p:cNvSpPr txBox="1"/>
          <p:nvPr/>
        </p:nvSpPr>
        <p:spPr>
          <a:xfrm>
            <a:off x="2663187" y="3487980"/>
            <a:ext cx="1985165" cy="215444"/>
          </a:xfrm>
          <a:prstGeom prst="rect">
            <a:avLst/>
          </a:prstGeom>
          <a:noFill/>
        </p:spPr>
        <p:txBody>
          <a:bodyPr wrap="square" rtlCol="0">
            <a:spAutoFit/>
          </a:bodyPr>
          <a:lstStyle/>
          <a:p>
            <a:pPr algn="ctr"/>
            <a:r>
              <a:rPr lang="en-US" sz="800" dirty="0" smtClean="0">
                <a:solidFill>
                  <a:srgbClr val="002060"/>
                </a:solidFill>
                <a:latin typeface="Times New Roman" panose="02020603050405020304" pitchFamily="18" charset="0"/>
                <a:cs typeface="Times New Roman" panose="02020603050405020304" pitchFamily="18" charset="0"/>
              </a:rPr>
              <a:t>Table – 2 Team Details</a:t>
            </a:r>
            <a:endParaRPr lang="en-IN" sz="800"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0360" y="2177409"/>
            <a:ext cx="6413610" cy="788682"/>
          </a:xfrm>
        </p:spPr>
        <p:txBody>
          <a:bodyPr>
            <a:normAutofit/>
          </a:bodyPr>
          <a:lstStyle/>
          <a:p>
            <a:r>
              <a:rPr lang="en-US" dirty="0"/>
              <a:t>THANK YOU</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8702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a:t>
            </a:r>
          </a:p>
        </p:txBody>
      </p:sp>
      <p:graphicFrame>
        <p:nvGraphicFramePr>
          <p:cNvPr id="6" name="Table 6">
            <a:extLst>
              <a:ext uri="{FF2B5EF4-FFF2-40B4-BE49-F238E27FC236}">
                <a16:creationId xmlns:a16="http://schemas.microsoft.com/office/drawing/2014/main" id="{4A158CDF-1E21-4AF7-8BED-FC755F9B8986}"/>
              </a:ext>
            </a:extLst>
          </p:cNvPr>
          <p:cNvGraphicFramePr>
            <a:graphicFrameLocks noGrp="1"/>
          </p:cNvGraphicFramePr>
          <p:nvPr>
            <p:ph idx="1"/>
            <p:extLst>
              <p:ext uri="{D42A27DB-BD31-4B8C-83A1-F6EECF244321}">
                <p14:modId xmlns:p14="http://schemas.microsoft.com/office/powerpoint/2010/main" val="1618475679"/>
              </p:ext>
            </p:extLst>
          </p:nvPr>
        </p:nvGraphicFramePr>
        <p:xfrm>
          <a:off x="448767" y="1197404"/>
          <a:ext cx="5650283" cy="3359511"/>
        </p:xfrm>
        <a:graphic>
          <a:graphicData uri="http://schemas.openxmlformats.org/drawingml/2006/table">
            <a:tbl>
              <a:tblPr firstRow="1" bandRow="1">
                <a:tableStyleId>{F5AB1C69-6EDB-4FF4-983F-18BD219EF322}</a:tableStyleId>
              </a:tblPr>
              <a:tblGrid>
                <a:gridCol w="1059428">
                  <a:extLst>
                    <a:ext uri="{9D8B030D-6E8A-4147-A177-3AD203B41FA5}">
                      <a16:colId xmlns:a16="http://schemas.microsoft.com/office/drawing/2014/main" val="3464636256"/>
                    </a:ext>
                  </a:extLst>
                </a:gridCol>
                <a:gridCol w="2471999">
                  <a:extLst>
                    <a:ext uri="{9D8B030D-6E8A-4147-A177-3AD203B41FA5}">
                      <a16:colId xmlns:a16="http://schemas.microsoft.com/office/drawing/2014/main" val="2909338227"/>
                    </a:ext>
                  </a:extLst>
                </a:gridCol>
                <a:gridCol w="2118856">
                  <a:extLst>
                    <a:ext uri="{9D8B030D-6E8A-4147-A177-3AD203B41FA5}">
                      <a16:colId xmlns:a16="http://schemas.microsoft.com/office/drawing/2014/main" val="1210816874"/>
                    </a:ext>
                  </a:extLst>
                </a:gridCol>
              </a:tblGrid>
              <a:tr h="373279">
                <a:tc>
                  <a:txBody>
                    <a:bodyPr/>
                    <a:lstStyle/>
                    <a:p>
                      <a:pPr algn="ctr"/>
                      <a:r>
                        <a:rPr lang="en-IN" sz="1200" dirty="0">
                          <a:solidFill>
                            <a:schemeClr val="bg1"/>
                          </a:solidFill>
                          <a:latin typeface="Times New Roman" panose="02020603050405020304" pitchFamily="18" charset="0"/>
                          <a:cs typeface="Times New Roman" panose="02020603050405020304" pitchFamily="18" charset="0"/>
                        </a:rPr>
                        <a:t>S. No.</a:t>
                      </a:r>
                    </a:p>
                  </a:txBody>
                  <a:tcPr marL="120019" marR="120019"/>
                </a:tc>
                <a:tc>
                  <a:txBody>
                    <a:bodyPr/>
                    <a:lstStyle/>
                    <a:p>
                      <a:pPr algn="ctr"/>
                      <a:r>
                        <a:rPr lang="en-IN" sz="1200" dirty="0">
                          <a:solidFill>
                            <a:schemeClr val="bg1"/>
                          </a:solidFill>
                          <a:latin typeface="Times New Roman" panose="02020603050405020304" pitchFamily="18" charset="0"/>
                          <a:cs typeface="Times New Roman" panose="02020603050405020304" pitchFamily="18" charset="0"/>
                        </a:rPr>
                        <a:t>Title</a:t>
                      </a:r>
                    </a:p>
                  </a:txBody>
                  <a:tcPr marL="120019" marR="120019"/>
                </a:tc>
                <a:tc>
                  <a:txBody>
                    <a:bodyPr/>
                    <a:lstStyle/>
                    <a:p>
                      <a:pPr algn="ctr"/>
                      <a:r>
                        <a:rPr lang="en-IN" sz="1200" dirty="0" smtClean="0">
                          <a:solidFill>
                            <a:schemeClr val="bg1"/>
                          </a:solidFill>
                          <a:latin typeface="Times New Roman" panose="02020603050405020304" pitchFamily="18" charset="0"/>
                          <a:cs typeface="Times New Roman" panose="02020603050405020304" pitchFamily="18" charset="0"/>
                        </a:rPr>
                        <a:t>Slide </a:t>
                      </a:r>
                      <a:r>
                        <a:rPr lang="en-IN" sz="1200" dirty="0">
                          <a:solidFill>
                            <a:schemeClr val="bg1"/>
                          </a:solidFill>
                          <a:latin typeface="Times New Roman" panose="02020603050405020304" pitchFamily="18" charset="0"/>
                          <a:cs typeface="Times New Roman" panose="02020603050405020304" pitchFamily="18" charset="0"/>
                        </a:rPr>
                        <a:t>Number</a:t>
                      </a:r>
                    </a:p>
                  </a:txBody>
                  <a:tcPr marL="120019" marR="120019"/>
                </a:tc>
                <a:extLst>
                  <a:ext uri="{0D108BD9-81ED-4DB2-BD59-A6C34878D82A}">
                    <a16:rowId xmlns:a16="http://schemas.microsoft.com/office/drawing/2014/main" val="1103266022"/>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1</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Introduction</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3</a:t>
                      </a:r>
                      <a:r>
                        <a:rPr lang="en-US" sz="1200" baseline="0" dirty="0" smtClean="0">
                          <a:solidFill>
                            <a:srgbClr val="002060"/>
                          </a:solidFill>
                          <a:latin typeface="Times New Roman" panose="02020603050405020304" pitchFamily="18" charset="0"/>
                          <a:cs typeface="Times New Roman" panose="02020603050405020304" pitchFamily="18" charset="0"/>
                        </a:rPr>
                        <a:t>..4</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1935345920"/>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2</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Motivation</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5</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2520112623"/>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3</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Related work</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6</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3612703163"/>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4</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Proposed Method</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7</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704609821"/>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5</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Methodology</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8..9</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2982383976"/>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6</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Gantt Chart</a:t>
                      </a:r>
                    </a:p>
                  </a:txBody>
                  <a:tcPr marL="120019" marR="120019"/>
                </a:tc>
                <a:tc>
                  <a:txBody>
                    <a:bodyPr/>
                    <a:lstStyle/>
                    <a:p>
                      <a:pPr algn="ctr"/>
                      <a:r>
                        <a:rPr lang="en-IN" sz="1200" dirty="0" smtClean="0">
                          <a:solidFill>
                            <a:srgbClr val="002060"/>
                          </a:solidFill>
                          <a:latin typeface="Times New Roman" panose="02020603050405020304" pitchFamily="18" charset="0"/>
                          <a:cs typeface="Times New Roman" panose="02020603050405020304" pitchFamily="18" charset="0"/>
                        </a:rPr>
                        <a:t>10</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1781394970"/>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7</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References</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11</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3674921529"/>
                  </a:ext>
                </a:extLst>
              </a:tr>
              <a:tr h="373279">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8</a:t>
                      </a:r>
                    </a:p>
                  </a:txBody>
                  <a:tcPr marL="120019" marR="120019"/>
                </a:tc>
                <a:tc>
                  <a:txBody>
                    <a:bodyPr/>
                    <a:lstStyle/>
                    <a:p>
                      <a:pPr algn="ctr"/>
                      <a:r>
                        <a:rPr lang="en-IN" sz="1200" dirty="0">
                          <a:solidFill>
                            <a:srgbClr val="002060"/>
                          </a:solidFill>
                          <a:latin typeface="Times New Roman" panose="02020603050405020304" pitchFamily="18" charset="0"/>
                          <a:cs typeface="Times New Roman" panose="02020603050405020304" pitchFamily="18" charset="0"/>
                        </a:rPr>
                        <a:t>Team Details</a:t>
                      </a:r>
                    </a:p>
                  </a:txBody>
                  <a:tcPr marL="120019" marR="120019"/>
                </a:tc>
                <a:tc>
                  <a:txBody>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12</a:t>
                      </a:r>
                      <a:endParaRPr lang="en-IN" sz="1200" dirty="0">
                        <a:solidFill>
                          <a:srgbClr val="002060"/>
                        </a:solidFill>
                        <a:latin typeface="Times New Roman" panose="02020603050405020304" pitchFamily="18" charset="0"/>
                        <a:cs typeface="Times New Roman" panose="02020603050405020304" pitchFamily="18" charset="0"/>
                      </a:endParaRPr>
                    </a:p>
                  </a:txBody>
                  <a:tcPr marL="120019" marR="120019"/>
                </a:tc>
                <a:extLst>
                  <a:ext uri="{0D108BD9-81ED-4DB2-BD59-A6C34878D82A}">
                    <a16:rowId xmlns:a16="http://schemas.microsoft.com/office/drawing/2014/main" val="2304892152"/>
                  </a:ext>
                </a:extLst>
              </a:tr>
            </a:tbl>
          </a:graphicData>
        </a:graphic>
      </p:graphicFrame>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14" name="Content Placeholder 13">
            <a:extLst>
              <a:ext uri="{FF2B5EF4-FFF2-40B4-BE49-F238E27FC236}">
                <a16:creationId xmlns:a16="http://schemas.microsoft.com/office/drawing/2014/main" id="{5E20F874-42A7-46F4-BA92-0A5021C00C77}"/>
              </a:ext>
            </a:extLst>
          </p:cNvPr>
          <p:cNvSpPr>
            <a:spLocks noGrp="1"/>
          </p:cNvSpPr>
          <p:nvPr>
            <p:ph sz="half" idx="2"/>
          </p:nvPr>
        </p:nvSpPr>
        <p:spPr>
          <a:xfrm>
            <a:off x="382724" y="1655519"/>
            <a:ext cx="5563621" cy="3206805"/>
          </a:xfrm>
        </p:spPr>
        <p:txBody>
          <a:bodyPr>
            <a:normAutofit/>
          </a:bodyPr>
          <a:lstStyle/>
          <a:p>
            <a:pPr algn="just"/>
            <a:r>
              <a:rPr lang="en-IN" sz="1400" dirty="0"/>
              <a:t>Agriculture, with its associated sectors, is the chief source of livelihood in India.</a:t>
            </a:r>
          </a:p>
          <a:p>
            <a:pPr marL="0" indent="0" algn="just">
              <a:buNone/>
            </a:pPr>
            <a:r>
              <a:rPr lang="en-IN" sz="1400" dirty="0"/>
              <a:t> </a:t>
            </a:r>
          </a:p>
          <a:p>
            <a:pPr algn="just"/>
            <a:r>
              <a:rPr lang="en-IN" sz="1400" dirty="0"/>
              <a:t>According to FAO, UN, 70 percent of India’s rural households still depend primarily on agriculture for their living, with 82 percent of farmers being </a:t>
            </a:r>
            <a:r>
              <a:rPr lang="en-US" sz="1400" dirty="0">
                <a:effectLst/>
                <a:ea typeface="Times New Roman" panose="02020603050405020304" pitchFamily="18" charset="0"/>
              </a:rPr>
              <a:t>marginal</a:t>
            </a:r>
            <a:r>
              <a:rPr lang="en-US" sz="1400" baseline="30000" dirty="0">
                <a:effectLst/>
                <a:ea typeface="Times New Roman" panose="02020603050405020304" pitchFamily="18" charset="0"/>
              </a:rPr>
              <a:t>[1] </a:t>
            </a:r>
            <a:r>
              <a:rPr lang="en-IN" sz="1400" dirty="0"/>
              <a:t>.</a:t>
            </a:r>
          </a:p>
          <a:p>
            <a:pPr marL="0" indent="0" algn="just">
              <a:buNone/>
            </a:pPr>
            <a:endParaRPr lang="en-IN" sz="1400" dirty="0"/>
          </a:p>
          <a:p>
            <a:pPr algn="just"/>
            <a:r>
              <a:rPr lang="en-IN" sz="1400" dirty="0"/>
              <a:t>Plant and crop diseases are a significant yield and quality constraint for Indian farmers. </a:t>
            </a:r>
          </a:p>
          <a:p>
            <a:pPr marL="0" indent="0" algn="just">
              <a:buNone/>
            </a:pPr>
            <a:endParaRPr lang="en-IN" sz="1400" dirty="0"/>
          </a:p>
          <a:p>
            <a:pPr algn="just"/>
            <a:r>
              <a:rPr lang="en-IN" sz="1400" dirty="0"/>
              <a:t>Identifying plant diseases is an ongoing challenge for Indian growers of crops like apple, potato, corn, pepper, etc. </a:t>
            </a:r>
          </a:p>
          <a:p>
            <a:pPr algn="just"/>
            <a:endParaRPr lang="en-IN" sz="1400" dirty="0"/>
          </a:p>
        </p:txBody>
      </p:sp>
      <p:pic>
        <p:nvPicPr>
          <p:cNvPr id="3" name="Picture 2">
            <a:extLst>
              <a:ext uri="{FF2B5EF4-FFF2-40B4-BE49-F238E27FC236}">
                <a16:creationId xmlns:a16="http://schemas.microsoft.com/office/drawing/2014/main" id="{AF10F014-90A1-4453-B67A-2FEE1380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70" y="1994663"/>
            <a:ext cx="2193902" cy="2193902"/>
          </a:xfrm>
          <a:prstGeom prst="rect">
            <a:avLst/>
          </a:prstGeom>
        </p:spPr>
      </p:pic>
      <p:sp>
        <p:nvSpPr>
          <p:cNvPr id="5" name="TextBox 4">
            <a:extLst>
              <a:ext uri="{FF2B5EF4-FFF2-40B4-BE49-F238E27FC236}">
                <a16:creationId xmlns:a16="http://schemas.microsoft.com/office/drawing/2014/main" id="{3CF4E7F3-E44D-4D86-80AC-B0E4B5EE316D}"/>
              </a:ext>
            </a:extLst>
          </p:cNvPr>
          <p:cNvSpPr txBox="1"/>
          <p:nvPr/>
        </p:nvSpPr>
        <p:spPr>
          <a:xfrm>
            <a:off x="7088430" y="4251505"/>
            <a:ext cx="1985165" cy="261610"/>
          </a:xfrm>
          <a:prstGeom prst="rect">
            <a:avLst/>
          </a:prstGeom>
          <a:noFill/>
        </p:spPr>
        <p:txBody>
          <a:bodyPr wrap="square" rtlCol="0">
            <a:spAutoFit/>
          </a:bodyPr>
          <a:lstStyle/>
          <a:p>
            <a:r>
              <a:rPr lang="en-US" sz="1100" dirty="0" smtClean="0"/>
              <a:t>Fig – 1 Healthy </a:t>
            </a:r>
            <a:r>
              <a:rPr lang="en-US" sz="1100" dirty="0"/>
              <a:t>grape leaf</a:t>
            </a:r>
            <a:endParaRPr lang="en-IN" sz="1100"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14" name="Content Placeholder 13">
            <a:extLst>
              <a:ext uri="{FF2B5EF4-FFF2-40B4-BE49-F238E27FC236}">
                <a16:creationId xmlns:a16="http://schemas.microsoft.com/office/drawing/2014/main" id="{5E20F874-42A7-46F4-BA92-0A5021C00C77}"/>
              </a:ext>
            </a:extLst>
          </p:cNvPr>
          <p:cNvSpPr>
            <a:spLocks noGrp="1"/>
          </p:cNvSpPr>
          <p:nvPr>
            <p:ph sz="half" idx="2"/>
          </p:nvPr>
        </p:nvSpPr>
        <p:spPr>
          <a:xfrm>
            <a:off x="382723" y="1655519"/>
            <a:ext cx="5105507" cy="3206805"/>
          </a:xfrm>
        </p:spPr>
        <p:txBody>
          <a:bodyPr>
            <a:normAutofit/>
          </a:bodyPr>
          <a:lstStyle/>
          <a:p>
            <a:pPr algn="just"/>
            <a:r>
              <a:rPr lang="en-IN" sz="1400" dirty="0">
                <a:latin typeface="Times New Roman" panose="02020603050405020304" pitchFamily="18" charset="0"/>
                <a:cs typeface="Times New Roman" panose="02020603050405020304" pitchFamily="18" charset="0"/>
              </a:rPr>
              <a:t>Not only farmers, but the people living in urban cities who prefer to grow fruits in their kitchen gardens also face the issue of their plants and trees getting diseased.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The crop pathogens can be fungal, viral, or bacterial in nature.</a:t>
            </a:r>
          </a:p>
          <a:p>
            <a:pPr marL="0" indent="0" algn="just">
              <a:buNone/>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Manually identifying plant diseases is not only hectic but also has high chances of being inaccurate.</a:t>
            </a:r>
          </a:p>
          <a:p>
            <a:pPr marL="0" indent="0" algn="just">
              <a:buNone/>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Misdiagnosing a crop disease can lead to loss of money and severe harm to the consumers of the crop.</a:t>
            </a: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9DD176-666C-4E61-B0F4-44E314233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755" y="1655519"/>
            <a:ext cx="2440840" cy="2440840"/>
          </a:xfrm>
          <a:prstGeom prst="rect">
            <a:avLst/>
          </a:prstGeom>
        </p:spPr>
      </p:pic>
      <p:sp>
        <p:nvSpPr>
          <p:cNvPr id="6" name="TextBox 5">
            <a:extLst>
              <a:ext uri="{FF2B5EF4-FFF2-40B4-BE49-F238E27FC236}">
                <a16:creationId xmlns:a16="http://schemas.microsoft.com/office/drawing/2014/main" id="{DA3B10FE-1176-40F2-9A07-2AD58E0E091A}"/>
              </a:ext>
            </a:extLst>
          </p:cNvPr>
          <p:cNvSpPr txBox="1"/>
          <p:nvPr/>
        </p:nvSpPr>
        <p:spPr>
          <a:xfrm>
            <a:off x="5178555" y="4149854"/>
            <a:ext cx="4587240" cy="261610"/>
          </a:xfrm>
          <a:prstGeom prst="rect">
            <a:avLst/>
          </a:prstGeom>
          <a:noFill/>
        </p:spPr>
        <p:txBody>
          <a:bodyPr wrap="square">
            <a:spAutoFit/>
          </a:bodyPr>
          <a:lstStyle/>
          <a:p>
            <a:pPr algn="ctr"/>
            <a:r>
              <a:rPr lang="en-US" sz="1100" dirty="0" smtClean="0"/>
              <a:t>Fig – 2 Scabbed </a:t>
            </a:r>
            <a:r>
              <a:rPr lang="en-US" sz="1100" dirty="0"/>
              <a:t>apple leaf</a:t>
            </a:r>
            <a:endParaRPr lang="en-IN" sz="1100"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593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MOTIVATION</a:t>
            </a:r>
          </a:p>
        </p:txBody>
      </p:sp>
      <p:sp>
        <p:nvSpPr>
          <p:cNvPr id="6" name="Content Placeholder 5"/>
          <p:cNvSpPr>
            <a:spLocks noGrp="1"/>
          </p:cNvSpPr>
          <p:nvPr>
            <p:ph sz="half" idx="2"/>
          </p:nvPr>
        </p:nvSpPr>
        <p:spPr>
          <a:xfrm>
            <a:off x="384174" y="1648201"/>
            <a:ext cx="8158156" cy="3512214"/>
          </a:xfrm>
        </p:spPr>
        <p:txBody>
          <a:bodyPr>
            <a:normAutofit/>
          </a:bodyPr>
          <a:lstStyle/>
          <a:p>
            <a:pPr algn="just"/>
            <a:r>
              <a:rPr lang="en-IN" sz="1400" dirty="0">
                <a:latin typeface="Times New Roman" panose="02020603050405020304" pitchFamily="18" charset="0"/>
                <a:cs typeface="Times New Roman" panose="02020603050405020304" pitchFamily="18" charset="0"/>
              </a:rPr>
              <a:t>In the agricultural sector, misdiagnosis of diseases impacting agricultural crops can lead to misuse of chemicals leading to increased input costs with significant economic loss and harmful impact on the environment. </a:t>
            </a:r>
          </a:p>
          <a:p>
            <a:pPr marL="0" indent="0" algn="just">
              <a:buNone/>
            </a:pP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Existing disease diagnosis based on human scouting is time-consuming and expensive.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During the time when Machine Learning and Deep Learning are so popular, it is necessary to understand that all this knowledge can be used in different areas to impact humanity in a useful manner.</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Thus, the main motivation to pursue this project is to help people and farmers in observing the health of their plants easily.</a:t>
            </a:r>
            <a:endParaRPr lang="en-US" sz="1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7333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RELATED WORK</a:t>
            </a:r>
          </a:p>
        </p:txBody>
      </p:sp>
      <p:graphicFrame>
        <p:nvGraphicFramePr>
          <p:cNvPr id="17" name="Table 17">
            <a:extLst>
              <a:ext uri="{FF2B5EF4-FFF2-40B4-BE49-F238E27FC236}">
                <a16:creationId xmlns:a16="http://schemas.microsoft.com/office/drawing/2014/main" id="{88AD7B98-EBE4-4DA7-BEC4-F7AD7BE7AE98}"/>
              </a:ext>
            </a:extLst>
          </p:cNvPr>
          <p:cNvGraphicFramePr>
            <a:graphicFrameLocks noGrp="1"/>
          </p:cNvGraphicFramePr>
          <p:nvPr>
            <p:extLst>
              <p:ext uri="{D42A27DB-BD31-4B8C-83A1-F6EECF244321}">
                <p14:modId xmlns:p14="http://schemas.microsoft.com/office/powerpoint/2010/main" val="4235725759"/>
              </p:ext>
            </p:extLst>
          </p:nvPr>
        </p:nvGraphicFramePr>
        <p:xfrm>
          <a:off x="0" y="1197404"/>
          <a:ext cx="9144000" cy="3988658"/>
        </p:xfrm>
        <a:graphic>
          <a:graphicData uri="http://schemas.openxmlformats.org/drawingml/2006/table">
            <a:tbl>
              <a:tblPr firstRow="1" bandRow="1">
                <a:tableStyleId>{F5AB1C69-6EDB-4FF4-983F-18BD219EF322}</a:tableStyleId>
              </a:tblPr>
              <a:tblGrid>
                <a:gridCol w="472965">
                  <a:extLst>
                    <a:ext uri="{9D8B030D-6E8A-4147-A177-3AD203B41FA5}">
                      <a16:colId xmlns:a16="http://schemas.microsoft.com/office/drawing/2014/main" val="2871363847"/>
                    </a:ext>
                  </a:extLst>
                </a:gridCol>
                <a:gridCol w="2680137">
                  <a:extLst>
                    <a:ext uri="{9D8B030D-6E8A-4147-A177-3AD203B41FA5}">
                      <a16:colId xmlns:a16="http://schemas.microsoft.com/office/drawing/2014/main" val="681570100"/>
                    </a:ext>
                  </a:extLst>
                </a:gridCol>
                <a:gridCol w="2049517">
                  <a:extLst>
                    <a:ext uri="{9D8B030D-6E8A-4147-A177-3AD203B41FA5}">
                      <a16:colId xmlns:a16="http://schemas.microsoft.com/office/drawing/2014/main" val="3929016664"/>
                    </a:ext>
                  </a:extLst>
                </a:gridCol>
                <a:gridCol w="3941381">
                  <a:extLst>
                    <a:ext uri="{9D8B030D-6E8A-4147-A177-3AD203B41FA5}">
                      <a16:colId xmlns:a16="http://schemas.microsoft.com/office/drawing/2014/main" val="2864051130"/>
                    </a:ext>
                  </a:extLst>
                </a:gridCol>
              </a:tblGrid>
              <a:tr h="366367">
                <a:tc>
                  <a:txBody>
                    <a:bodyPr/>
                    <a:lstStyle/>
                    <a:p>
                      <a:pPr algn="ctr">
                        <a:lnSpc>
                          <a:spcPct val="150000"/>
                        </a:lnSpc>
                      </a:pPr>
                      <a:r>
                        <a:rPr lang="en-US" sz="1000" b="1" dirty="0" err="1">
                          <a:effectLst/>
                          <a:latin typeface="Times New Roman" panose="02020603050405020304" pitchFamily="18" charset="0"/>
                          <a:ea typeface="Times New Roman" panose="02020603050405020304" pitchFamily="18" charset="0"/>
                        </a:rPr>
                        <a:t>S.No</a:t>
                      </a:r>
                      <a:r>
                        <a:rPr lang="en-US" sz="1000" b="1" dirty="0">
                          <a:effectLst/>
                          <a:latin typeface="Times New Roman" panose="02020603050405020304" pitchFamily="18" charset="0"/>
                          <a:ea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1000" b="1" dirty="0">
                          <a:effectLst/>
                          <a:latin typeface="Times New Roman" panose="02020603050405020304" pitchFamily="18" charset="0"/>
                          <a:ea typeface="Times New Roman" panose="02020603050405020304" pitchFamily="18" charset="0"/>
                        </a:rPr>
                        <a:t>Existing Researches</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1000" b="1" dirty="0">
                          <a:effectLst/>
                          <a:latin typeface="Times New Roman" panose="02020603050405020304" pitchFamily="18" charset="0"/>
                          <a:ea typeface="Times New Roman" panose="02020603050405020304" pitchFamily="18" charset="0"/>
                        </a:rPr>
                        <a:t>Working Phenomenon</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1000" b="1" dirty="0">
                          <a:effectLst/>
                          <a:latin typeface="Times New Roman" panose="02020603050405020304" pitchFamily="18" charset="0"/>
                          <a:ea typeface="Times New Roman" panose="02020603050405020304" pitchFamily="18" charset="0"/>
                        </a:rPr>
                        <a:t>Gist</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7169259"/>
                  </a:ext>
                </a:extLst>
              </a:tr>
              <a:tr h="650491">
                <a:tc>
                  <a:txBody>
                    <a:bodyPr/>
                    <a:lstStyle/>
                    <a:p>
                      <a:pPr algn="ctr">
                        <a:lnSpc>
                          <a:spcPct val="150000"/>
                        </a:lnSpc>
                      </a:pPr>
                      <a:r>
                        <a:rPr lang="en-US" sz="1000" dirty="0">
                          <a:effectLst/>
                          <a:latin typeface="Times New Roman" panose="02020603050405020304" pitchFamily="18" charset="0"/>
                          <a:ea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Using Deep Learning for Image-Based Plant Disease Detection</a:t>
                      </a:r>
                      <a:r>
                        <a:rPr lang="en-US" sz="1000" baseline="30000" dirty="0">
                          <a:effectLst/>
                          <a:latin typeface="Times New Roman" panose="02020603050405020304" pitchFamily="18" charset="0"/>
                          <a:ea typeface="Times New Roman" panose="02020603050405020304" pitchFamily="18" charset="0"/>
                        </a:rPr>
                        <a:t>[2]</a:t>
                      </a:r>
                      <a:endParaRPr lang="en-IN" sz="1100" baseline="30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a:effectLst/>
                          <a:latin typeface="Times New Roman" panose="02020603050405020304" pitchFamily="18" charset="0"/>
                          <a:ea typeface="Times New Roman" panose="02020603050405020304" pitchFamily="18" charset="0"/>
                        </a:rPr>
                        <a:t>CNN (AlexNet &amp; GoogLeNet)</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a:effectLst/>
                          <a:latin typeface="Times New Roman" panose="02020603050405020304" pitchFamily="18" charset="0"/>
                          <a:ea typeface="Times New Roman" panose="02020603050405020304" pitchFamily="18" charset="0"/>
                        </a:rPr>
                        <a:t>To demonstrate the technical feasibility using a deep learning approach utilizing 54,306 images of 14 crop species with 26 diseases (or healthy) made openly available through the project PlantVillage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1265049"/>
                  </a:ext>
                </a:extLst>
              </a:tr>
              <a:tr h="876334">
                <a:tc>
                  <a:txBody>
                    <a:bodyPr/>
                    <a:lstStyle/>
                    <a:p>
                      <a:pPr algn="ctr">
                        <a:lnSpc>
                          <a:spcPct val="150000"/>
                        </a:lnSpc>
                      </a:pPr>
                      <a:r>
                        <a:rPr lang="en-US" sz="1000" dirty="0">
                          <a:effectLst/>
                          <a:latin typeface="Times New Roman" panose="02020603050405020304" pitchFamily="18" charset="0"/>
                          <a:ea typeface="Times New Roman" panose="02020603050405020304" pitchFamily="18" charset="0"/>
                        </a:rPr>
                        <a:t>2.</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Forecasting Plant and Crop Disease: An Explorative Study on</a:t>
                      </a:r>
                      <a:br>
                        <a:rPr lang="en-US" sz="1000" dirty="0">
                          <a:effectLst/>
                          <a:latin typeface="Times New Roman" panose="02020603050405020304" pitchFamily="18" charset="0"/>
                          <a:ea typeface="Times New Roman" panose="02020603050405020304" pitchFamily="18" charset="0"/>
                        </a:rPr>
                      </a:br>
                      <a:r>
                        <a:rPr lang="en-US" sz="1000" dirty="0">
                          <a:effectLst/>
                          <a:latin typeface="Times New Roman" panose="02020603050405020304" pitchFamily="18" charset="0"/>
                          <a:ea typeface="Times New Roman" panose="02020603050405020304" pitchFamily="18" charset="0"/>
                        </a:rPr>
                        <a:t>Current Algorithms</a:t>
                      </a:r>
                      <a:r>
                        <a:rPr lang="en-US" sz="1000" baseline="30000" dirty="0">
                          <a:effectLst/>
                          <a:latin typeface="Times New Roman" panose="02020603050405020304" pitchFamily="18" charset="0"/>
                          <a:ea typeface="Times New Roman" panose="02020603050405020304" pitchFamily="18" charset="0"/>
                        </a:rPr>
                        <a:t>[3]</a:t>
                      </a:r>
                      <a:endParaRPr lang="en-IN" sz="1100" baseline="30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Forecasting based on weather &amp; plant image data</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a:effectLst/>
                          <a:latin typeface="Times New Roman" panose="02020603050405020304" pitchFamily="18" charset="0"/>
                          <a:ea typeface="Times New Roman" panose="02020603050405020304" pitchFamily="18" charset="0"/>
                        </a:rPr>
                        <a:t>To examine the specific approaches</a:t>
                      </a:r>
                      <a:br>
                        <a:rPr lang="en-US" sz="1000">
                          <a:effectLst/>
                          <a:latin typeface="Times New Roman" panose="02020603050405020304" pitchFamily="18" charset="0"/>
                          <a:ea typeface="Times New Roman" panose="02020603050405020304" pitchFamily="18" charset="0"/>
                        </a:rPr>
                      </a:br>
                      <a:r>
                        <a:rPr lang="en-US" sz="1000">
                          <a:effectLst/>
                          <a:latin typeface="Times New Roman" panose="02020603050405020304" pitchFamily="18" charset="0"/>
                          <a:ea typeface="Times New Roman" panose="02020603050405020304" pitchFamily="18" charset="0"/>
                        </a:rPr>
                        <a:t>and methods adopted, pre-processing techniques and data used, performance metrics, and expected</a:t>
                      </a:r>
                      <a:br>
                        <a:rPr lang="en-US" sz="1000">
                          <a:effectLst/>
                          <a:latin typeface="Times New Roman" panose="02020603050405020304" pitchFamily="18" charset="0"/>
                          <a:ea typeface="Times New Roman" panose="02020603050405020304" pitchFamily="18" charset="0"/>
                        </a:rPr>
                      </a:br>
                      <a:r>
                        <a:rPr lang="en-US" sz="1000">
                          <a:effectLst/>
                          <a:latin typeface="Times New Roman" panose="02020603050405020304" pitchFamily="18" charset="0"/>
                          <a:ea typeface="Times New Roman" panose="02020603050405020304" pitchFamily="18" charset="0"/>
                        </a:rPr>
                        <a:t>results, highlighting the issues encountered</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35146967"/>
                  </a:ext>
                </a:extLst>
              </a:tr>
              <a:tr h="424648">
                <a:tc>
                  <a:txBody>
                    <a:bodyPr/>
                    <a:lstStyle/>
                    <a:p>
                      <a:pPr algn="ctr">
                        <a:lnSpc>
                          <a:spcPct val="150000"/>
                        </a:lnSpc>
                      </a:pPr>
                      <a:r>
                        <a:rPr lang="en-US" sz="1000" dirty="0">
                          <a:effectLst/>
                          <a:latin typeface="Times New Roman" panose="02020603050405020304" pitchFamily="18" charset="0"/>
                          <a:ea typeface="Times New Roman" panose="02020603050405020304" pitchFamily="18" charset="0"/>
                        </a:rPr>
                        <a:t>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err="1">
                          <a:effectLst/>
                          <a:latin typeface="Times New Roman" panose="02020603050405020304" pitchFamily="18" charset="0"/>
                          <a:ea typeface="Times New Roman" panose="02020603050405020304" pitchFamily="18" charset="0"/>
                        </a:rPr>
                        <a:t>ResTS</a:t>
                      </a:r>
                      <a:r>
                        <a:rPr lang="en-US" sz="1000" dirty="0">
                          <a:effectLst/>
                          <a:latin typeface="Times New Roman" panose="02020603050405020304" pitchFamily="18" charset="0"/>
                          <a:ea typeface="Times New Roman" panose="02020603050405020304" pitchFamily="18" charset="0"/>
                        </a:rPr>
                        <a:t>: Residual Deep interpretable architecture for plant disease detection</a:t>
                      </a:r>
                      <a:r>
                        <a:rPr lang="en-US" sz="1000" baseline="30000" dirty="0">
                          <a:effectLst/>
                          <a:latin typeface="Times New Roman" panose="02020603050405020304" pitchFamily="18" charset="0"/>
                          <a:ea typeface="Times New Roman" panose="02020603050405020304" pitchFamily="18" charset="0"/>
                        </a:rPr>
                        <a:t>[4]</a:t>
                      </a:r>
                      <a:endParaRPr lang="en-IN" sz="1100" baseline="30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Model Training on </a:t>
                      </a:r>
                      <a:r>
                        <a:rPr lang="en-US" sz="1000" dirty="0" err="1">
                          <a:effectLst/>
                          <a:latin typeface="Times New Roman" panose="02020603050405020304" pitchFamily="18" charset="0"/>
                          <a:ea typeface="Times New Roman" panose="02020603050405020304" pitchFamily="18" charset="0"/>
                        </a:rPr>
                        <a:t>ResTS</a:t>
                      </a:r>
                      <a:r>
                        <a:rPr lang="en-US" sz="1000" dirty="0">
                          <a:effectLst/>
                          <a:latin typeface="Times New Roman" panose="02020603050405020304" pitchFamily="18" charset="0"/>
                          <a:ea typeface="Times New Roman" panose="02020603050405020304" pitchFamily="18" charset="0"/>
                        </a:rPr>
                        <a:t> Architecture</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a:effectLst/>
                          <a:latin typeface="Times New Roman" panose="02020603050405020304" pitchFamily="18" charset="0"/>
                          <a:ea typeface="Times New Roman" panose="02020603050405020304" pitchFamily="18" charset="0"/>
                        </a:rPr>
                        <a:t>ResTS is trained to classify images into these 38 categories and to visualize signs of a specific disease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0297788"/>
                  </a:ext>
                </a:extLst>
              </a:tr>
              <a:tr h="424648">
                <a:tc>
                  <a:txBody>
                    <a:bodyPr/>
                    <a:lstStyle/>
                    <a:p>
                      <a:pPr algn="ctr">
                        <a:lnSpc>
                          <a:spcPct val="150000"/>
                        </a:lnSpc>
                      </a:pPr>
                      <a:r>
                        <a:rPr lang="en-US" sz="1000" dirty="0">
                          <a:effectLst/>
                          <a:latin typeface="Times New Roman" panose="02020603050405020304" pitchFamily="18" charset="0"/>
                          <a:ea typeface="Times New Roman" panose="02020603050405020304" pitchFamily="18" charset="0"/>
                        </a:rPr>
                        <a:t>4.</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IoT Based Smart Agriculture and Plant Disease Prediction</a:t>
                      </a:r>
                      <a:r>
                        <a:rPr lang="en-US" sz="1000" baseline="30000" dirty="0">
                          <a:effectLst/>
                          <a:latin typeface="Times New Roman" panose="02020603050405020304" pitchFamily="18" charset="0"/>
                          <a:ea typeface="Times New Roman" panose="02020603050405020304" pitchFamily="18" charset="0"/>
                        </a:rPr>
                        <a:t>[5]</a:t>
                      </a:r>
                      <a:endParaRPr lang="en-IN" sz="1100" baseline="30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Remote Monitoring of sprinklers &amp; sensors in field</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a:effectLst/>
                          <a:latin typeface="Times New Roman" panose="02020603050405020304" pitchFamily="18" charset="0"/>
                          <a:ea typeface="Times New Roman" panose="02020603050405020304" pitchFamily="18" charset="0"/>
                        </a:rPr>
                        <a:t>An integrated application to control IoT system and Plant disease identification using Deep Neural Network model.</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86505120"/>
                  </a:ext>
                </a:extLst>
              </a:tr>
              <a:tr h="424648">
                <a:tc>
                  <a:txBody>
                    <a:bodyPr/>
                    <a:lstStyle/>
                    <a:p>
                      <a:pPr algn="ctr">
                        <a:lnSpc>
                          <a:spcPct val="150000"/>
                        </a:lnSpc>
                      </a:pPr>
                      <a:r>
                        <a:rPr lang="en-US" sz="1000" dirty="0">
                          <a:effectLst/>
                          <a:latin typeface="Times New Roman" panose="02020603050405020304" pitchFamily="18" charset="0"/>
                          <a:ea typeface="Times New Roman" panose="02020603050405020304" pitchFamily="18" charset="0"/>
                        </a:rPr>
                        <a:t>5.</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Real-Time Detection of Apple Leaf Diseases Based on INAR-SSD</a:t>
                      </a:r>
                      <a:r>
                        <a:rPr lang="en-US" sz="1000" baseline="30000" dirty="0">
                          <a:effectLst/>
                          <a:latin typeface="Times New Roman" panose="02020603050405020304" pitchFamily="18" charset="0"/>
                          <a:ea typeface="Times New Roman" panose="02020603050405020304" pitchFamily="18" charset="0"/>
                        </a:rPr>
                        <a:t>[6]</a:t>
                      </a:r>
                      <a:endParaRPr lang="en-IN" sz="1100" baseline="30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err="1">
                          <a:effectLst/>
                          <a:latin typeface="Times New Roman" panose="02020603050405020304" pitchFamily="18" charset="0"/>
                          <a:ea typeface="Times New Roman" panose="02020603050405020304" pitchFamily="18" charset="0"/>
                        </a:rPr>
                        <a:t>GoogLeNet</a:t>
                      </a:r>
                      <a:r>
                        <a:rPr lang="en-US" sz="1000" dirty="0">
                          <a:effectLst/>
                          <a:latin typeface="Times New Roman" panose="02020603050405020304" pitchFamily="18" charset="0"/>
                          <a:ea typeface="Times New Roman" panose="02020603050405020304" pitchFamily="18" charset="0"/>
                        </a:rPr>
                        <a:t> Architecture</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A novel real-time detection model that is based on the single-shot multi box detector (SSD) for apple leaf diseases is proposed</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8307668"/>
                  </a:ext>
                </a:extLst>
              </a:tr>
              <a:tr h="650491">
                <a:tc>
                  <a:txBody>
                    <a:bodyPr/>
                    <a:lstStyle/>
                    <a:p>
                      <a:pPr algn="ctr">
                        <a:lnSpc>
                          <a:spcPct val="150000"/>
                        </a:lnSpc>
                      </a:pPr>
                      <a:r>
                        <a:rPr lang="en-US" sz="1000" dirty="0">
                          <a:effectLst/>
                          <a:latin typeface="Times New Roman" panose="02020603050405020304" pitchFamily="18" charset="0"/>
                          <a:ea typeface="Times New Roman" panose="02020603050405020304" pitchFamily="18" charset="0"/>
                        </a:rPr>
                        <a:t>6.</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Identification of Plant-Leaf Diseases</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Mixture Model (CNN &amp; </a:t>
                      </a:r>
                      <a:r>
                        <a:rPr lang="en-US" sz="1000" dirty="0" err="1">
                          <a:effectLst/>
                          <a:latin typeface="Times New Roman" panose="02020603050405020304" pitchFamily="18" charset="0"/>
                          <a:ea typeface="Times New Roman" panose="02020603050405020304" pitchFamily="18" charset="0"/>
                        </a:rPr>
                        <a:t>kNN</a:t>
                      </a:r>
                      <a:r>
                        <a:rPr lang="en-US" sz="1000" dirty="0">
                          <a:effectLst/>
                          <a:latin typeface="Times New Roman" panose="02020603050405020304" pitchFamily="18" charset="0"/>
                          <a:ea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000" dirty="0">
                          <a:effectLst/>
                          <a:latin typeface="Times New Roman" panose="02020603050405020304" pitchFamily="18" charset="0"/>
                          <a:ea typeface="Times New Roman" panose="02020603050405020304" pitchFamily="18" charset="0"/>
                        </a:rPr>
                        <a:t>The implemented deep-learning model has better predictive ability in terms</a:t>
                      </a:r>
                      <a:r>
                        <a:rPr lang="en-IN" sz="1100"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of both accuracy and loss</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95594446"/>
                  </a:ext>
                </a:extLst>
              </a:tr>
            </a:tbl>
          </a:graphicData>
        </a:graphic>
      </p:graphicFrame>
      <p:sp>
        <p:nvSpPr>
          <p:cNvPr id="2" name="TextBox 1"/>
          <p:cNvSpPr txBox="1"/>
          <p:nvPr/>
        </p:nvSpPr>
        <p:spPr>
          <a:xfrm>
            <a:off x="3197655" y="4970618"/>
            <a:ext cx="1985165" cy="215444"/>
          </a:xfrm>
          <a:prstGeom prst="rect">
            <a:avLst/>
          </a:prstGeom>
          <a:noFill/>
        </p:spPr>
        <p:txBody>
          <a:bodyPr wrap="square" rtlCol="0">
            <a:spAutoFit/>
          </a:bodyPr>
          <a:lstStyle/>
          <a:p>
            <a:pPr algn="ctr"/>
            <a:r>
              <a:rPr lang="en-US" sz="800" dirty="0" smtClean="0">
                <a:latin typeface="Times New Roman" panose="02020603050405020304" pitchFamily="18" charset="0"/>
                <a:cs typeface="Times New Roman" panose="02020603050405020304" pitchFamily="18" charset="0"/>
              </a:rPr>
              <a:t>Table – 1 – Literature Review</a:t>
            </a:r>
            <a:endParaRPr lang="en-IN" sz="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555" y="4843724"/>
            <a:ext cx="610820" cy="194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161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PROPOSED METHOD</a:t>
            </a:r>
          </a:p>
        </p:txBody>
      </p:sp>
      <p:sp>
        <p:nvSpPr>
          <p:cNvPr id="6" name="Content Placeholder 5"/>
          <p:cNvSpPr>
            <a:spLocks noGrp="1"/>
          </p:cNvSpPr>
          <p:nvPr>
            <p:ph sz="half" idx="2"/>
          </p:nvPr>
        </p:nvSpPr>
        <p:spPr>
          <a:xfrm>
            <a:off x="492807" y="2252059"/>
            <a:ext cx="5104057" cy="2276294"/>
          </a:xfrm>
        </p:spPr>
        <p:txBody>
          <a:bodyPr>
            <a:normAutofit fontScale="92500"/>
          </a:bodyPr>
          <a:lstStyle/>
          <a:p>
            <a:pPr algn="just"/>
            <a:r>
              <a:rPr lang="en-IN" sz="1800" dirty="0">
                <a:latin typeface="Times New Roman" panose="02020603050405020304" pitchFamily="18" charset="0"/>
                <a:cs typeface="Times New Roman" panose="02020603050405020304" pitchFamily="18" charset="0"/>
              </a:rPr>
              <a:t>Programming Language: Python, JAVA</a:t>
            </a:r>
          </a:p>
          <a:p>
            <a:pPr algn="just"/>
            <a:r>
              <a:rPr lang="en-IN" sz="1800" dirty="0">
                <a:latin typeface="Times New Roman" panose="02020603050405020304" pitchFamily="18" charset="0"/>
                <a:cs typeface="Times New Roman" panose="02020603050405020304" pitchFamily="18" charset="0"/>
              </a:rPr>
              <a:t>Solving Technique: Convolutional Neural Networks</a:t>
            </a:r>
          </a:p>
          <a:p>
            <a:pPr algn="just"/>
            <a:r>
              <a:rPr lang="en-IN" sz="1800" dirty="0">
                <a:latin typeface="Times New Roman" panose="02020603050405020304" pitchFamily="18" charset="0"/>
                <a:cs typeface="Times New Roman" panose="02020603050405020304" pitchFamily="18" charset="0"/>
              </a:rPr>
              <a:t>Frameworks: </a:t>
            </a:r>
            <a:r>
              <a:rPr lang="en-IN" sz="1800" dirty="0" err="1">
                <a:latin typeface="Times New Roman" panose="02020603050405020304" pitchFamily="18" charset="0"/>
                <a:cs typeface="Times New Roman" panose="02020603050405020304" pitchFamily="18" charset="0"/>
              </a:rPr>
              <a:t>Tensorflow</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FastAPI</a:t>
            </a:r>
            <a:endParaRPr lang="en-IN"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IDE: </a:t>
            </a:r>
            <a:r>
              <a:rPr lang="en-US" sz="1800" dirty="0" err="1" smtClean="0">
                <a:latin typeface="Times New Roman" panose="02020603050405020304" pitchFamily="18" charset="0"/>
                <a:cs typeface="Times New Roman" panose="02020603050405020304" pitchFamily="18" charset="0"/>
              </a:rPr>
              <a:t>Jupyter</a:t>
            </a:r>
            <a:r>
              <a:rPr lang="en-US" sz="1800" dirty="0" smtClean="0">
                <a:latin typeface="Times New Roman" panose="02020603050405020304" pitchFamily="18" charset="0"/>
                <a:cs typeface="Times New Roman" panose="02020603050405020304" pitchFamily="18" charset="0"/>
              </a:rPr>
              <a:t> Notebook, VS Code, Android Studio</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Dataset: To be merged from different sources available on </a:t>
            </a:r>
            <a:r>
              <a:rPr lang="en-US" sz="1800" dirty="0" err="1">
                <a:latin typeface="Times New Roman" panose="02020603050405020304" pitchFamily="18" charset="0"/>
                <a:cs typeface="Times New Roman" panose="02020603050405020304" pitchFamily="18" charset="0"/>
              </a:rPr>
              <a:t>Kaggle</a:t>
            </a:r>
            <a:endParaRPr lang="en-US" sz="1800" dirty="0">
              <a:latin typeface="Times New Roman" panose="02020603050405020304" pitchFamily="18" charset="0"/>
              <a:cs typeface="Times New Roman" panose="02020603050405020304" pitchFamily="18" charset="0"/>
            </a:endParaRPr>
          </a:p>
        </p:txBody>
      </p:sp>
      <p:sp>
        <p:nvSpPr>
          <p:cNvPr id="5" name="Content Placeholder 5"/>
          <p:cNvSpPr>
            <a:spLocks noGrp="1"/>
          </p:cNvSpPr>
          <p:nvPr>
            <p:ph sz="half" idx="2"/>
          </p:nvPr>
        </p:nvSpPr>
        <p:spPr>
          <a:xfrm>
            <a:off x="376425" y="1464160"/>
            <a:ext cx="8165905" cy="901949"/>
          </a:xfrm>
        </p:spPr>
        <p:txBody>
          <a:bodyPr>
            <a:normAutofit/>
          </a:bodyPr>
          <a:lstStyle/>
          <a:p>
            <a:pPr marL="0" indent="0" algn="just">
              <a:buNone/>
            </a:pPr>
            <a:r>
              <a:rPr lang="en-US" sz="1800" dirty="0"/>
              <a:t>T</a:t>
            </a:r>
            <a:r>
              <a:rPr lang="en-US" sz="1800" dirty="0" smtClean="0"/>
              <a:t>he </a:t>
            </a:r>
            <a:r>
              <a:rPr lang="en-US" sz="1800" dirty="0"/>
              <a:t>information regarding specifications for development of the application which can </a:t>
            </a:r>
            <a:r>
              <a:rPr lang="en-US" sz="1800" dirty="0" smtClean="0"/>
              <a:t>predict </a:t>
            </a:r>
            <a:r>
              <a:rPr lang="en-IN" sz="1800" dirty="0" smtClean="0"/>
              <a:t>diseases </a:t>
            </a:r>
            <a:r>
              <a:rPr lang="en-IN" sz="1800" dirty="0"/>
              <a:t>in plants/crops</a:t>
            </a:r>
            <a:endParaRPr lang="en-US" sz="1800" dirty="0"/>
          </a:p>
        </p:txBody>
      </p:sp>
      <p:grpSp>
        <p:nvGrpSpPr>
          <p:cNvPr id="10" name="Group 9"/>
          <p:cNvGrpSpPr/>
          <p:nvPr/>
        </p:nvGrpSpPr>
        <p:grpSpPr>
          <a:xfrm>
            <a:off x="5793640" y="2252059"/>
            <a:ext cx="3027312" cy="1993723"/>
            <a:chOff x="5807555" y="1975212"/>
            <a:chExt cx="3027312" cy="1993723"/>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243" y="2929532"/>
              <a:ext cx="1622624" cy="103940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891" y="1975212"/>
              <a:ext cx="1638976" cy="59160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880" y="2271016"/>
              <a:ext cx="629287" cy="115242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807555" y="1975212"/>
              <a:ext cx="743329" cy="74332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919368" y="3335275"/>
              <a:ext cx="519702" cy="519702"/>
            </a:xfrm>
            <a:prstGeom prst="rect">
              <a:avLst/>
            </a:prstGeom>
          </p:spPr>
        </p:pic>
      </p:grpSp>
      <p:sp>
        <p:nvSpPr>
          <p:cNvPr id="11" name="Slide Number Placeholder 10"/>
          <p:cNvSpPr>
            <a:spLocks noGrp="1"/>
          </p:cNvSpPr>
          <p:nvPr>
            <p:ph type="sldNum" sz="quarter" idx="12"/>
          </p:nvPr>
        </p:nvSpPr>
        <p:spPr/>
        <p:txBody>
          <a:bodyPr/>
          <a:lstStyle/>
          <a:p>
            <a:fld id="{B82CCC60-E8CD-4174-8B1A-7DF615B22EEF}" type="slidenum">
              <a:rPr lang="en-US" smtClean="0"/>
              <a:pPr/>
              <a:t>7</a:t>
            </a:fld>
            <a:endParaRPr lang="en-US"/>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2560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12" name="Content Placeholder 11">
            <a:extLst>
              <a:ext uri="{FF2B5EF4-FFF2-40B4-BE49-F238E27FC236}">
                <a16:creationId xmlns:a16="http://schemas.microsoft.com/office/drawing/2014/main" id="{FAF35A96-72DA-491D-B460-A9E8D5AD2CA2}"/>
              </a:ext>
            </a:extLst>
          </p:cNvPr>
          <p:cNvSpPr>
            <a:spLocks noGrp="1"/>
          </p:cNvSpPr>
          <p:nvPr>
            <p:ph sz="half" idx="2"/>
          </p:nvPr>
        </p:nvSpPr>
        <p:spPr>
          <a:xfrm>
            <a:off x="448965" y="1655520"/>
            <a:ext cx="7547336" cy="2276294"/>
          </a:xfrm>
        </p:spPr>
        <p:txBody>
          <a:bodyPr>
            <a:normAutofit lnSpcReduction="10000"/>
          </a:bodyPr>
          <a:lstStyle/>
          <a:p>
            <a:pPr algn="just"/>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 dataset of different plants and crops will be collected consisting of healthy ones and the ones that have been infected. </a:t>
            </a:r>
          </a:p>
          <a:p>
            <a:pPr marL="0" indent="0" algn="just">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collection of data will be done by visiting on field and capturing the photos as well as taking the data available on online sources.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Both parts of data will be merged and will be pre-processed.</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Different architectures of neural network will be made and best model will be selected for deployment.</a:t>
            </a: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531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METHODOLOGY</a:t>
            </a:r>
            <a:endParaRPr lang="en-US" dirty="0"/>
          </a:p>
        </p:txBody>
      </p:sp>
      <p:sp>
        <p:nvSpPr>
          <p:cNvPr id="12" name="Content Placeholder 11">
            <a:extLst>
              <a:ext uri="{FF2B5EF4-FFF2-40B4-BE49-F238E27FC236}">
                <a16:creationId xmlns:a16="http://schemas.microsoft.com/office/drawing/2014/main" id="{FAF35A96-72DA-491D-B460-A9E8D5AD2CA2}"/>
              </a:ext>
            </a:extLst>
          </p:cNvPr>
          <p:cNvSpPr>
            <a:spLocks noGrp="1"/>
          </p:cNvSpPr>
          <p:nvPr>
            <p:ph sz="half" idx="2"/>
          </p:nvPr>
        </p:nvSpPr>
        <p:spPr>
          <a:xfrm>
            <a:off x="448965" y="1655520"/>
            <a:ext cx="7547336" cy="2276294"/>
          </a:xfrm>
        </p:spPr>
        <p:txBody>
          <a:bodyPr>
            <a:normAutofit lnSpcReduction="10000"/>
          </a:bodyPr>
          <a:lstStyle/>
          <a:p>
            <a:pPr algn="just"/>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An android mobile application will be made for the users.</a:t>
            </a:r>
          </a:p>
          <a:p>
            <a:pPr marL="0" indent="0" algn="just">
              <a:buNone/>
            </a:pP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Users will be able to capture the image of infected part of the plant and application will predict the disease </a:t>
            </a:r>
          </a:p>
          <a:p>
            <a:pPr marL="0" indent="0" algn="just">
              <a:buNone/>
            </a:pP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The AI model will be deployed on Heroku and connected with the mobile application with the help of API.</a:t>
            </a:r>
          </a:p>
          <a:p>
            <a:pPr marL="0" indent="0" algn="just">
              <a:buNone/>
            </a:pPr>
            <a:endParaRPr lang="en-US" sz="1500" dirty="0">
              <a:latin typeface="Times New Roman" panose="02020603050405020304" pitchFamily="18" charset="0"/>
              <a:cs typeface="Times New Roman" panose="02020603050405020304" pitchFamily="18" charset="0"/>
            </a:endParaRPr>
          </a:p>
          <a:p>
            <a:pPr algn="just"/>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mobile application will have the feature of constantly evaluating the health of plants.</a:t>
            </a:r>
            <a:endParaRPr lang="en-US" sz="15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4716560"/>
            <a:ext cx="916230" cy="29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599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On-screen Show (16:9)</PresentationFormat>
  <Paragraphs>160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Crop Disease Prediction System</vt:lpstr>
      <vt:lpstr>INDEX</vt:lpstr>
      <vt:lpstr>INTRODUCTION</vt:lpstr>
      <vt:lpstr>INTRODUCTION</vt:lpstr>
      <vt:lpstr>MOTIVATION</vt:lpstr>
      <vt:lpstr>RELATED WORK</vt:lpstr>
      <vt:lpstr>PROPOSED METHOD</vt:lpstr>
      <vt:lpstr>METHODOLOGY</vt:lpstr>
      <vt:lpstr>METHODOLOGY</vt:lpstr>
      <vt:lpstr>GANTT CHART</vt:lpstr>
      <vt:lpstr>REFERENCES</vt:lpstr>
      <vt:lpstr>TEAM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2022-03-10T04:58:52Z</dcterms:modified>
</cp:coreProperties>
</file>