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3"/>
  </p:sldMasterIdLst>
  <p:sldIdLst>
    <p:sldId id="256" r:id="rId4"/>
    <p:sldId id="260" r:id="rId5"/>
    <p:sldId id="261" r:id="rId6"/>
    <p:sldId id="262" r:id="rId7"/>
    <p:sldId id="258" r:id="rId8"/>
    <p:sldId id="265" r:id="rId9"/>
    <p:sldId id="263" r:id="rId10"/>
    <p:sldId id="264"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A5909-27C3-49BB-8611-1654C918DB86}" v="109" dt="2024-03-27T15:39:13.778"/>
    <p1510:client id="{B0CD723B-6419-114D-A6D4-DC8F3D3FDB82}" v="352" dt="2024-03-27T22:22:55.235"/>
    <p1510:client id="{C45D9125-C72F-4838-9E58-73A94F4115F3}" v="12" dt="2024-03-27T23:48:54.572"/>
    <p1510:client id="{F5853BAC-6CA5-42DD-B241-E1CDE6C2C59C}" v="277" dt="2024-03-27T16:12:30.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3257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8023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4302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24134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768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6365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20700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0412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767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8418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10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145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4764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7062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278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1831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2374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187502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s.stanford.edu/people/adityaj/HandwritingRecognition.pdf"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researchgate.net/figure/Workflow-of-the-offline-handwritten-text-recognition-system_fig1_34516616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4BB4-6A85-480D-F456-C654568A5AF8}"/>
              </a:ext>
            </a:extLst>
          </p:cNvPr>
          <p:cNvSpPr>
            <a:spLocks noGrp="1"/>
          </p:cNvSpPr>
          <p:nvPr>
            <p:ph type="ctrTitle"/>
          </p:nvPr>
        </p:nvSpPr>
        <p:spPr/>
        <p:txBody>
          <a:bodyPr>
            <a:normAutofit/>
          </a:bodyPr>
          <a:lstStyle/>
          <a:p>
            <a:r>
              <a:rPr lang="en-US" sz="4000">
                <a:ea typeface="+mj-lt"/>
                <a:cs typeface="+mj-lt"/>
              </a:rPr>
              <a:t>Offline Handwritten Text Recognition on the IAM Database using Deep Neural Networks</a:t>
            </a:r>
            <a:endParaRPr lang="en-US"/>
          </a:p>
        </p:txBody>
      </p:sp>
      <p:sp>
        <p:nvSpPr>
          <p:cNvPr id="3" name="Subtitle 2">
            <a:extLst>
              <a:ext uri="{FF2B5EF4-FFF2-40B4-BE49-F238E27FC236}">
                <a16:creationId xmlns:a16="http://schemas.microsoft.com/office/drawing/2014/main" id="{D5BF82D0-C220-749F-9203-A62B4B123022}"/>
              </a:ext>
            </a:extLst>
          </p:cNvPr>
          <p:cNvSpPr>
            <a:spLocks noGrp="1"/>
          </p:cNvSpPr>
          <p:nvPr>
            <p:ph type="subTitle" idx="1"/>
          </p:nvPr>
        </p:nvSpPr>
        <p:spPr/>
        <p:txBody>
          <a:bodyPr/>
          <a:lstStyle/>
          <a:p>
            <a:r>
              <a:rPr lang="en-US"/>
              <a:t>GROUP 8</a:t>
            </a:r>
          </a:p>
        </p:txBody>
      </p:sp>
    </p:spTree>
    <p:extLst>
      <p:ext uri="{BB962C8B-B14F-4D97-AF65-F5344CB8AC3E}">
        <p14:creationId xmlns:p14="http://schemas.microsoft.com/office/powerpoint/2010/main" val="372655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6156-0962-F101-2CFE-268E8B401AD6}"/>
              </a:ext>
            </a:extLst>
          </p:cNvPr>
          <p:cNvSpPr>
            <a:spLocks noGrp="1"/>
          </p:cNvSpPr>
          <p:nvPr>
            <p:ph type="title"/>
          </p:nvPr>
        </p:nvSpPr>
        <p:spPr>
          <a:xfrm>
            <a:off x="1484311" y="104614"/>
            <a:ext cx="10018713" cy="1752599"/>
          </a:xfrm>
        </p:spPr>
        <p:txBody>
          <a:bodyPr/>
          <a:lstStyle/>
          <a:p>
            <a:r>
              <a:rPr lang="en-US"/>
              <a:t>Introduction and Background</a:t>
            </a:r>
          </a:p>
        </p:txBody>
      </p:sp>
      <p:sp>
        <p:nvSpPr>
          <p:cNvPr id="3" name="Content Placeholder 2">
            <a:extLst>
              <a:ext uri="{FF2B5EF4-FFF2-40B4-BE49-F238E27FC236}">
                <a16:creationId xmlns:a16="http://schemas.microsoft.com/office/drawing/2014/main" id="{74C25C9A-BD55-BC61-780C-6A10E7DADC7E}"/>
              </a:ext>
            </a:extLst>
          </p:cNvPr>
          <p:cNvSpPr>
            <a:spLocks noGrp="1"/>
          </p:cNvSpPr>
          <p:nvPr>
            <p:ph idx="1"/>
          </p:nvPr>
        </p:nvSpPr>
        <p:spPr>
          <a:xfrm>
            <a:off x="1484310" y="1349644"/>
            <a:ext cx="10018713" cy="4441556"/>
          </a:xfrm>
        </p:spPr>
        <p:txBody>
          <a:bodyPr>
            <a:normAutofit/>
          </a:bodyPr>
          <a:lstStyle/>
          <a:p>
            <a:r>
              <a:rPr lang="en-US">
                <a:solidFill>
                  <a:srgbClr val="29261B"/>
                </a:solidFill>
                <a:ea typeface="+mn-lt"/>
                <a:cs typeface="+mn-lt"/>
              </a:rPr>
              <a:t>Offline Handwriting Recognition Models</a:t>
            </a:r>
            <a:endParaRPr lang="en-US"/>
          </a:p>
          <a:p>
            <a:pPr lvl="1">
              <a:buClr>
                <a:srgbClr val="1287C3"/>
              </a:buClr>
            </a:pPr>
            <a:r>
              <a:rPr lang="en-US">
                <a:solidFill>
                  <a:srgbClr val="29261B"/>
                </a:solidFill>
                <a:ea typeface="+mn-lt"/>
                <a:cs typeface="+mn-lt"/>
              </a:rPr>
              <a:t>Classify and label handwritten text as words and sentences</a:t>
            </a:r>
            <a:endParaRPr lang="en-US"/>
          </a:p>
          <a:p>
            <a:pPr lvl="1">
              <a:buClr>
                <a:srgbClr val="1287C3"/>
              </a:buClr>
            </a:pPr>
            <a:r>
              <a:rPr lang="en-US">
                <a:solidFill>
                  <a:srgbClr val="29261B"/>
                </a:solidFill>
                <a:ea typeface="+mn-lt"/>
                <a:cs typeface="+mn-lt"/>
              </a:rPr>
              <a:t>"Off-line" refers to data collected manually using pen or pencil on paper</a:t>
            </a:r>
            <a:endParaRPr lang="en-US"/>
          </a:p>
          <a:p>
            <a:pPr>
              <a:buClr>
                <a:srgbClr val="1287C3"/>
              </a:buClr>
            </a:pPr>
            <a:r>
              <a:rPr lang="en-US">
                <a:solidFill>
                  <a:srgbClr val="29261B"/>
                </a:solidFill>
                <a:ea typeface="+mn-lt"/>
                <a:cs typeface="+mn-lt"/>
              </a:rPr>
              <a:t>Accessibility Benefits</a:t>
            </a:r>
            <a:endParaRPr lang="en-US"/>
          </a:p>
          <a:p>
            <a:pPr marL="1028700" lvl="1">
              <a:buClr>
                <a:srgbClr val="1287C3"/>
              </a:buClr>
            </a:pPr>
            <a:r>
              <a:rPr lang="en-US">
                <a:solidFill>
                  <a:srgbClr val="29261B"/>
                </a:solidFill>
                <a:ea typeface="+mn-lt"/>
                <a:cs typeface="+mn-lt"/>
              </a:rPr>
              <a:t>Convert handwritten notes into digital text</a:t>
            </a:r>
            <a:endParaRPr lang="en-US"/>
          </a:p>
          <a:p>
            <a:pPr marL="1028700" lvl="1">
              <a:buClr>
                <a:srgbClr val="1287C3"/>
              </a:buClr>
            </a:pPr>
            <a:r>
              <a:rPr lang="en-US">
                <a:solidFill>
                  <a:srgbClr val="29261B"/>
                </a:solidFill>
                <a:ea typeface="+mn-lt"/>
                <a:cs typeface="+mn-lt"/>
              </a:rPr>
              <a:t>Make written information more accessible through assistive technologies</a:t>
            </a:r>
            <a:endParaRPr lang="en-US"/>
          </a:p>
          <a:p>
            <a:pPr marL="1028700" lvl="1">
              <a:buClr>
                <a:srgbClr val="1287C3"/>
              </a:buClr>
            </a:pPr>
            <a:r>
              <a:rPr lang="en-US">
                <a:solidFill>
                  <a:srgbClr val="29261B"/>
                </a:solidFill>
                <a:ea typeface="+mn-lt"/>
                <a:cs typeface="+mn-lt"/>
              </a:rPr>
              <a:t>Help individuals with visual impairments or learning disabilities access content and participate in digital communication</a:t>
            </a:r>
            <a:endParaRPr lang="en-US"/>
          </a:p>
          <a:p>
            <a:pPr marL="0" indent="0">
              <a:buNone/>
            </a:pPr>
            <a:endParaRPr lang="en-US"/>
          </a:p>
        </p:txBody>
      </p:sp>
    </p:spTree>
    <p:extLst>
      <p:ext uri="{BB962C8B-B14F-4D97-AF65-F5344CB8AC3E}">
        <p14:creationId xmlns:p14="http://schemas.microsoft.com/office/powerpoint/2010/main" val="322949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ndWriting Recognition - &quot;Offline&quot; Approach">
            <a:extLst>
              <a:ext uri="{FF2B5EF4-FFF2-40B4-BE49-F238E27FC236}">
                <a16:creationId xmlns:a16="http://schemas.microsoft.com/office/drawing/2014/main" id="{673F1635-138C-9A68-7F2C-3C413D963FFB}"/>
              </a:ext>
            </a:extLst>
          </p:cNvPr>
          <p:cNvPicPr>
            <a:picLocks noChangeAspect="1"/>
          </p:cNvPicPr>
          <p:nvPr/>
        </p:nvPicPr>
        <p:blipFill>
          <a:blip r:embed="rId2"/>
          <a:stretch>
            <a:fillRect/>
          </a:stretch>
        </p:blipFill>
        <p:spPr>
          <a:xfrm>
            <a:off x="7066060" y="1316952"/>
            <a:ext cx="4968778" cy="2722409"/>
          </a:xfrm>
          <a:prstGeom prst="rect">
            <a:avLst/>
          </a:prstGeom>
        </p:spPr>
      </p:pic>
      <p:sp>
        <p:nvSpPr>
          <p:cNvPr id="3" name="TextBox 2">
            <a:extLst>
              <a:ext uri="{FF2B5EF4-FFF2-40B4-BE49-F238E27FC236}">
                <a16:creationId xmlns:a16="http://schemas.microsoft.com/office/drawing/2014/main" id="{516E8008-5062-09C8-1BFC-FDBCF2DD2379}"/>
              </a:ext>
            </a:extLst>
          </p:cNvPr>
          <p:cNvSpPr txBox="1"/>
          <p:nvPr/>
        </p:nvSpPr>
        <p:spPr>
          <a:xfrm>
            <a:off x="2412569" y="6222569"/>
            <a:ext cx="67469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https://cs.stanford.edu/people/adityaj/HandwritingRecognition.pdf</a:t>
            </a:r>
            <a:endParaRPr lang="en-US"/>
          </a:p>
        </p:txBody>
      </p:sp>
      <p:sp>
        <p:nvSpPr>
          <p:cNvPr id="4" name="TextBox 3">
            <a:extLst>
              <a:ext uri="{FF2B5EF4-FFF2-40B4-BE49-F238E27FC236}">
                <a16:creationId xmlns:a16="http://schemas.microsoft.com/office/drawing/2014/main" id="{78CCD090-5EE3-DD3E-4F3F-6FB4F9F53A58}"/>
              </a:ext>
            </a:extLst>
          </p:cNvPr>
          <p:cNvSpPr txBox="1"/>
          <p:nvPr/>
        </p:nvSpPr>
        <p:spPr>
          <a:xfrm>
            <a:off x="2412569" y="5499316"/>
            <a:ext cx="84775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4"/>
              </a:rPr>
              <a:t>https://www.researchgate.net/figure/Workflow-of-the-offline-handwritten-text-recognition-system_fig1_345166167</a:t>
            </a:r>
            <a:endParaRPr lang="en-US"/>
          </a:p>
        </p:txBody>
      </p:sp>
      <p:pic>
        <p:nvPicPr>
          <p:cNvPr id="5" name="Picture 4" descr="A diagram of a diagram&#10;&#10;Description automatically generated">
            <a:extLst>
              <a:ext uri="{FF2B5EF4-FFF2-40B4-BE49-F238E27FC236}">
                <a16:creationId xmlns:a16="http://schemas.microsoft.com/office/drawing/2014/main" id="{8D7627A1-834E-2514-4DDA-0EE71A6AFE75}"/>
              </a:ext>
            </a:extLst>
          </p:cNvPr>
          <p:cNvPicPr>
            <a:picLocks noChangeAspect="1"/>
          </p:cNvPicPr>
          <p:nvPr/>
        </p:nvPicPr>
        <p:blipFill>
          <a:blip r:embed="rId5"/>
          <a:stretch>
            <a:fillRect/>
          </a:stretch>
        </p:blipFill>
        <p:spPr>
          <a:xfrm>
            <a:off x="1193400" y="1317315"/>
            <a:ext cx="5871244" cy="2721682"/>
          </a:xfrm>
          <a:prstGeom prst="rect">
            <a:avLst/>
          </a:prstGeom>
        </p:spPr>
      </p:pic>
    </p:spTree>
    <p:extLst>
      <p:ext uri="{BB962C8B-B14F-4D97-AF65-F5344CB8AC3E}">
        <p14:creationId xmlns:p14="http://schemas.microsoft.com/office/powerpoint/2010/main" val="405674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3603-FB9C-42A9-9E53-E916B2504645}"/>
              </a:ext>
            </a:extLst>
          </p:cNvPr>
          <p:cNvSpPr>
            <a:spLocks noGrp="1"/>
          </p:cNvSpPr>
          <p:nvPr>
            <p:ph type="title"/>
          </p:nvPr>
        </p:nvSpPr>
        <p:spPr>
          <a:xfrm>
            <a:off x="1542606" y="32062"/>
            <a:ext cx="10018713" cy="894829"/>
          </a:xfrm>
        </p:spPr>
        <p:txBody>
          <a:bodyPr/>
          <a:lstStyle/>
          <a:p>
            <a:r>
              <a:rPr lang="en-US"/>
              <a:t>Project Proposal</a:t>
            </a:r>
          </a:p>
        </p:txBody>
      </p:sp>
      <p:sp>
        <p:nvSpPr>
          <p:cNvPr id="3" name="Content Placeholder 2">
            <a:extLst>
              <a:ext uri="{FF2B5EF4-FFF2-40B4-BE49-F238E27FC236}">
                <a16:creationId xmlns:a16="http://schemas.microsoft.com/office/drawing/2014/main" id="{1B003628-C468-FB29-3838-A8769F7CF374}"/>
              </a:ext>
            </a:extLst>
          </p:cNvPr>
          <p:cNvSpPr>
            <a:spLocks noGrp="1"/>
          </p:cNvSpPr>
          <p:nvPr>
            <p:ph idx="1"/>
          </p:nvPr>
        </p:nvSpPr>
        <p:spPr>
          <a:xfrm>
            <a:off x="1709161" y="1068048"/>
            <a:ext cx="9793862" cy="5172857"/>
          </a:xfrm>
        </p:spPr>
        <p:txBody>
          <a:bodyPr vert="horz" lIns="91440" tIns="45720" rIns="91440" bIns="45720" rtlCol="0" anchor="ctr">
            <a:noAutofit/>
          </a:bodyPr>
          <a:lstStyle/>
          <a:p>
            <a:pPr marL="0" indent="0">
              <a:buNone/>
            </a:pPr>
            <a:endParaRPr lang="en-US">
              <a:solidFill>
                <a:srgbClr val="29261B"/>
              </a:solidFill>
              <a:ea typeface="+mn-lt"/>
              <a:cs typeface="+mn-lt"/>
            </a:endParaRPr>
          </a:p>
          <a:p>
            <a:pPr>
              <a:buClr>
                <a:srgbClr val="1287C3"/>
              </a:buClr>
            </a:pPr>
            <a:r>
              <a:rPr lang="en-US" sz="1800">
                <a:solidFill>
                  <a:srgbClr val="29261B"/>
                </a:solidFill>
                <a:latin typeface="Corbel"/>
                <a:ea typeface="+mn-lt"/>
                <a:cs typeface="+mn-lt"/>
              </a:rPr>
              <a:t>Dataset Overview – IAM Handwriting Dataset</a:t>
            </a:r>
            <a:endParaRPr lang="en-US" sz="1800">
              <a:latin typeface="Corbel"/>
            </a:endParaRPr>
          </a:p>
          <a:p>
            <a:pPr lvl="1">
              <a:buClr>
                <a:srgbClr val="1287C3"/>
              </a:buClr>
            </a:pPr>
            <a:r>
              <a:rPr lang="en-US" sz="1600">
                <a:solidFill>
                  <a:srgbClr val="29261B"/>
                </a:solidFill>
                <a:latin typeface="Corbel"/>
                <a:ea typeface="+mn-lt"/>
                <a:cs typeface="+mn-lt"/>
              </a:rPr>
              <a:t>Handwritten English text, approximately </a:t>
            </a:r>
            <a:r>
              <a:rPr lang="en-US" sz="1600">
                <a:solidFill>
                  <a:srgbClr val="29261B"/>
                </a:solidFill>
                <a:latin typeface="Miriam Fixed"/>
                <a:ea typeface="+mn-lt"/>
                <a:cs typeface="+mn-lt"/>
              </a:rPr>
              <a:t>5</a:t>
            </a:r>
            <a:r>
              <a:rPr lang="en-US" sz="1600">
                <a:solidFill>
                  <a:srgbClr val="29261B"/>
                </a:solidFill>
                <a:latin typeface="Corbel"/>
                <a:ea typeface="+mn-lt"/>
                <a:cs typeface="+mn-lt"/>
              </a:rPr>
              <a:t>GB in size</a:t>
            </a:r>
            <a:endParaRPr lang="en-US" sz="1600">
              <a:latin typeface="Corbel"/>
            </a:endParaRPr>
          </a:p>
          <a:p>
            <a:pPr lvl="1">
              <a:buClr>
                <a:srgbClr val="1287C3"/>
              </a:buClr>
            </a:pPr>
            <a:r>
              <a:rPr lang="en-US" sz="1600">
                <a:solidFill>
                  <a:srgbClr val="29261B"/>
                </a:solidFill>
                <a:latin typeface="Corbel"/>
                <a:ea typeface="+mn-lt"/>
                <a:cs typeface="+mn-lt"/>
              </a:rPr>
              <a:t>PNG images with 300 dpi resolution and 256 gray levels</a:t>
            </a:r>
            <a:endParaRPr lang="en-US" sz="1600">
              <a:latin typeface="Corbel"/>
            </a:endParaRPr>
          </a:p>
          <a:p>
            <a:pPr lvl="1">
              <a:buClr>
                <a:srgbClr val="1287C3"/>
              </a:buClr>
            </a:pPr>
            <a:r>
              <a:rPr lang="en-US" sz="1600">
                <a:solidFill>
                  <a:srgbClr val="29261B"/>
                </a:solidFill>
                <a:latin typeface="Century Schoolbook"/>
                <a:ea typeface="+mn-lt"/>
                <a:cs typeface="+mn-lt"/>
              </a:rPr>
              <a:t>657</a:t>
            </a:r>
            <a:r>
              <a:rPr lang="en-US" sz="1600">
                <a:solidFill>
                  <a:srgbClr val="29261B"/>
                </a:solidFill>
                <a:latin typeface="Corbel"/>
                <a:ea typeface="+mn-lt"/>
                <a:cs typeface="+mn-lt"/>
              </a:rPr>
              <a:t> writers; </a:t>
            </a:r>
            <a:r>
              <a:rPr lang="en-US" sz="1600">
                <a:solidFill>
                  <a:srgbClr val="29261B"/>
                </a:solidFill>
                <a:latin typeface="Century Schoolbook"/>
                <a:ea typeface="+mn-lt"/>
                <a:cs typeface="+mn-lt"/>
              </a:rPr>
              <a:t>5,685</a:t>
            </a:r>
            <a:r>
              <a:rPr lang="en-US" sz="1600">
                <a:solidFill>
                  <a:srgbClr val="29261B"/>
                </a:solidFill>
                <a:latin typeface="Corbel"/>
                <a:ea typeface="+mn-lt"/>
                <a:cs typeface="+mn-lt"/>
              </a:rPr>
              <a:t> isolated and labeled sentences; </a:t>
            </a:r>
            <a:r>
              <a:rPr lang="en-US" sz="1600">
                <a:solidFill>
                  <a:srgbClr val="29261B"/>
                </a:solidFill>
                <a:latin typeface="Century Schoolbook"/>
                <a:ea typeface="+mn-lt"/>
                <a:cs typeface="+mn-lt"/>
              </a:rPr>
              <a:t>115,320</a:t>
            </a:r>
            <a:r>
              <a:rPr lang="en-US" sz="1600">
                <a:solidFill>
                  <a:srgbClr val="29261B"/>
                </a:solidFill>
                <a:latin typeface="Corbel"/>
                <a:ea typeface="+mn-lt"/>
                <a:cs typeface="+mn-lt"/>
              </a:rPr>
              <a:t> isolated and labeled words</a:t>
            </a:r>
            <a:endParaRPr lang="en-US" sz="1600">
              <a:latin typeface="Corbel"/>
            </a:endParaRPr>
          </a:p>
          <a:p>
            <a:pPr>
              <a:buClr>
                <a:srgbClr val="1287C3"/>
              </a:buClr>
            </a:pPr>
            <a:r>
              <a:rPr lang="en-US" sz="1800">
                <a:solidFill>
                  <a:srgbClr val="29261B"/>
                </a:solidFill>
                <a:latin typeface="Corbel"/>
                <a:ea typeface="+mn-lt"/>
                <a:cs typeface="+mn-lt"/>
              </a:rPr>
              <a:t>Dataset Preparation/Preprocessing</a:t>
            </a:r>
            <a:endParaRPr lang="en-US" sz="1800">
              <a:latin typeface="Corbel"/>
            </a:endParaRPr>
          </a:p>
          <a:p>
            <a:pPr lvl="1">
              <a:buClr>
                <a:srgbClr val="1287C3"/>
              </a:buClr>
            </a:pPr>
            <a:r>
              <a:rPr lang="en-US" sz="1600">
                <a:solidFill>
                  <a:srgbClr val="29261B"/>
                </a:solidFill>
                <a:latin typeface="Corbel"/>
                <a:ea typeface="+mn-lt"/>
                <a:cs typeface="+mn-lt"/>
              </a:rPr>
              <a:t>dataset splits: Training (70%), Validation (20%), Test (10%)</a:t>
            </a:r>
            <a:endParaRPr lang="en-US" sz="1600">
              <a:latin typeface="Corbel"/>
            </a:endParaRPr>
          </a:p>
          <a:p>
            <a:pPr lvl="1">
              <a:buClr>
                <a:srgbClr val="1287C3"/>
              </a:buClr>
            </a:pPr>
            <a:r>
              <a:rPr lang="en-US" sz="1600">
                <a:solidFill>
                  <a:srgbClr val="29261B"/>
                </a:solidFill>
                <a:latin typeface="Corbel"/>
                <a:ea typeface="+mn-lt"/>
                <a:cs typeface="+mn-lt"/>
              </a:rPr>
              <a:t>Preprocessing techniques: Data augmentation, image scaling, picture enhancement</a:t>
            </a:r>
            <a:endParaRPr lang="en-US" sz="1600">
              <a:latin typeface="Corbel"/>
            </a:endParaRPr>
          </a:p>
          <a:p>
            <a:pPr>
              <a:buClr>
                <a:srgbClr val="1287C3"/>
              </a:buClr>
            </a:pPr>
            <a:r>
              <a:rPr lang="en-US" sz="1800">
                <a:solidFill>
                  <a:srgbClr val="29261B"/>
                </a:solidFill>
                <a:latin typeface="Corbel"/>
                <a:ea typeface="+mn-lt"/>
                <a:cs typeface="+mn-lt"/>
              </a:rPr>
              <a:t>Model Development/Architecture</a:t>
            </a:r>
            <a:endParaRPr lang="en-US" sz="1800">
              <a:latin typeface="Corbel"/>
            </a:endParaRPr>
          </a:p>
          <a:p>
            <a:pPr lvl="1">
              <a:buClr>
                <a:srgbClr val="1287C3"/>
              </a:buClr>
            </a:pPr>
            <a:r>
              <a:rPr lang="en-US" sz="1600">
                <a:solidFill>
                  <a:srgbClr val="29261B"/>
                </a:solidFill>
                <a:latin typeface="Corbel"/>
                <a:ea typeface="+mn-lt"/>
                <a:cs typeface="+mn-lt"/>
              </a:rPr>
              <a:t>CNN architecture, Hybrid Handwritten Text Recognition (H2TR), transfer learning from ImageNet</a:t>
            </a:r>
            <a:endParaRPr lang="en-US" sz="1600">
              <a:solidFill>
                <a:srgbClr val="29261B"/>
              </a:solidFill>
              <a:latin typeface="Corbel"/>
            </a:endParaRPr>
          </a:p>
          <a:p>
            <a:pPr>
              <a:buClr>
                <a:srgbClr val="1287C3"/>
              </a:buClr>
            </a:pPr>
            <a:r>
              <a:rPr lang="en-US" sz="1800">
                <a:solidFill>
                  <a:srgbClr val="29261B"/>
                </a:solidFill>
                <a:latin typeface="Corbel"/>
                <a:ea typeface="+mn-lt"/>
                <a:cs typeface="+mn-lt"/>
              </a:rPr>
              <a:t>Model Training and Tuning</a:t>
            </a:r>
            <a:endParaRPr lang="en-US" sz="1800">
              <a:latin typeface="Corbel"/>
            </a:endParaRPr>
          </a:p>
          <a:p>
            <a:pPr>
              <a:buClr>
                <a:srgbClr val="1287C3"/>
              </a:buClr>
            </a:pPr>
            <a:r>
              <a:rPr lang="en-US" sz="1800">
                <a:solidFill>
                  <a:srgbClr val="29261B"/>
                </a:solidFill>
                <a:latin typeface="Corbel"/>
                <a:ea typeface="+mn-lt"/>
                <a:cs typeface="+mn-lt"/>
              </a:rPr>
              <a:t>Evaluation and Comparison of Results</a:t>
            </a:r>
            <a:endParaRPr lang="en-US" sz="1800">
              <a:latin typeface="Corbel"/>
            </a:endParaRPr>
          </a:p>
          <a:p>
            <a:pPr>
              <a:buClr>
                <a:srgbClr val="1287C3"/>
              </a:buClr>
            </a:pPr>
            <a:endParaRPr lang="en-US">
              <a:solidFill>
                <a:srgbClr val="000000"/>
              </a:solidFill>
            </a:endParaRPr>
          </a:p>
        </p:txBody>
      </p:sp>
    </p:spTree>
    <p:extLst>
      <p:ext uri="{BB962C8B-B14F-4D97-AF65-F5344CB8AC3E}">
        <p14:creationId xmlns:p14="http://schemas.microsoft.com/office/powerpoint/2010/main" val="321928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B1B4-D388-3880-DCE4-174D8788C356}"/>
              </a:ext>
            </a:extLst>
          </p:cNvPr>
          <p:cNvSpPr>
            <a:spLocks noGrp="1"/>
          </p:cNvSpPr>
          <p:nvPr>
            <p:ph type="title"/>
          </p:nvPr>
        </p:nvSpPr>
        <p:spPr>
          <a:xfrm>
            <a:off x="1484311" y="685801"/>
            <a:ext cx="10018713" cy="381000"/>
          </a:xfrm>
        </p:spPr>
        <p:txBody>
          <a:bodyPr>
            <a:normAutofit fontScale="90000"/>
          </a:bodyPr>
          <a:lstStyle/>
          <a:p>
            <a:r>
              <a:rPr lang="en-US"/>
              <a:t>Literature Review – Overview &amp; Motivation</a:t>
            </a:r>
          </a:p>
        </p:txBody>
      </p:sp>
      <p:sp>
        <p:nvSpPr>
          <p:cNvPr id="3" name="Content Placeholder 2">
            <a:extLst>
              <a:ext uri="{FF2B5EF4-FFF2-40B4-BE49-F238E27FC236}">
                <a16:creationId xmlns:a16="http://schemas.microsoft.com/office/drawing/2014/main" id="{02AFD979-FAC9-D34A-7053-4A0DD0DC435D}"/>
              </a:ext>
            </a:extLst>
          </p:cNvPr>
          <p:cNvSpPr>
            <a:spLocks noGrp="1"/>
          </p:cNvSpPr>
          <p:nvPr>
            <p:ph idx="1"/>
          </p:nvPr>
        </p:nvSpPr>
        <p:spPr>
          <a:xfrm>
            <a:off x="1484310" y="1780032"/>
            <a:ext cx="10018713" cy="5065775"/>
          </a:xfrm>
        </p:spPr>
        <p:txBody>
          <a:bodyPr>
            <a:normAutofit lnSpcReduction="10000"/>
          </a:bodyPr>
          <a:lstStyle/>
          <a:p>
            <a:r>
              <a:rPr lang="en-US"/>
              <a:t>Global Data published findings projecting the optical character recognition (OCR) market value at $11.7B with expected growth of 15.4% from 2023-2030.</a:t>
            </a:r>
          </a:p>
          <a:p>
            <a:r>
              <a:rPr lang="en-US"/>
              <a:t>Handwriting recognition (HWR) has applications across a wide range of industries and domains</a:t>
            </a:r>
          </a:p>
          <a:p>
            <a:pPr lvl="1"/>
            <a:r>
              <a:rPr lang="en-US"/>
              <a:t>Document digitization</a:t>
            </a:r>
          </a:p>
          <a:p>
            <a:pPr lvl="1"/>
            <a:r>
              <a:rPr lang="en-US"/>
              <a:t>Pharmaceutical drug prescriptions</a:t>
            </a:r>
          </a:p>
          <a:p>
            <a:pPr lvl="1"/>
            <a:r>
              <a:rPr lang="en-US"/>
              <a:t>Check verification (banking)</a:t>
            </a:r>
          </a:p>
          <a:p>
            <a:r>
              <a:rPr lang="en-US"/>
              <a:t>3 common approaches</a:t>
            </a:r>
          </a:p>
          <a:p>
            <a:pPr lvl="1"/>
            <a:r>
              <a:rPr lang="en-US"/>
              <a:t>CNN architectures</a:t>
            </a:r>
          </a:p>
          <a:p>
            <a:pPr lvl="1"/>
            <a:r>
              <a:rPr lang="en-US"/>
              <a:t>RNN architectures</a:t>
            </a:r>
          </a:p>
          <a:p>
            <a:pPr lvl="1"/>
            <a:r>
              <a:rPr lang="en-US"/>
              <a:t>Hybrid approach (CNN &amp; RNN) and use of transfer learning</a:t>
            </a:r>
          </a:p>
          <a:p>
            <a:pPr lvl="1"/>
            <a:endParaRPr lang="en-US"/>
          </a:p>
          <a:p>
            <a:pPr marL="457200" lvl="1" indent="0">
              <a:buNone/>
            </a:pPr>
            <a:endParaRPr lang="en-US"/>
          </a:p>
        </p:txBody>
      </p:sp>
    </p:spTree>
    <p:extLst>
      <p:ext uri="{BB962C8B-B14F-4D97-AF65-F5344CB8AC3E}">
        <p14:creationId xmlns:p14="http://schemas.microsoft.com/office/powerpoint/2010/main" val="138217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D2F2-5D9F-23C6-A17E-DDD33A7BF5E5}"/>
              </a:ext>
            </a:extLst>
          </p:cNvPr>
          <p:cNvSpPr>
            <a:spLocks noGrp="1"/>
          </p:cNvSpPr>
          <p:nvPr>
            <p:ph type="title"/>
          </p:nvPr>
        </p:nvSpPr>
        <p:spPr>
          <a:xfrm>
            <a:off x="1086481" y="146305"/>
            <a:ext cx="10814369" cy="868680"/>
          </a:xfrm>
        </p:spPr>
        <p:txBody>
          <a:bodyPr/>
          <a:lstStyle/>
          <a:p>
            <a:r>
              <a:rPr lang="en-US"/>
              <a:t>Literature Review – Current State of Knowledge</a:t>
            </a:r>
          </a:p>
        </p:txBody>
      </p:sp>
      <p:sp>
        <p:nvSpPr>
          <p:cNvPr id="3" name="Content Placeholder 2">
            <a:extLst>
              <a:ext uri="{FF2B5EF4-FFF2-40B4-BE49-F238E27FC236}">
                <a16:creationId xmlns:a16="http://schemas.microsoft.com/office/drawing/2014/main" id="{8D82D68D-EB9D-409C-0817-7406758826C8}"/>
              </a:ext>
            </a:extLst>
          </p:cNvPr>
          <p:cNvSpPr>
            <a:spLocks noGrp="1"/>
          </p:cNvSpPr>
          <p:nvPr>
            <p:ph idx="1"/>
          </p:nvPr>
        </p:nvSpPr>
        <p:spPr>
          <a:xfrm>
            <a:off x="1383726" y="1536193"/>
            <a:ext cx="10018713" cy="5449823"/>
          </a:xfrm>
        </p:spPr>
        <p:txBody>
          <a:bodyPr>
            <a:normAutofit fontScale="85000" lnSpcReduction="20000"/>
          </a:bodyPr>
          <a:lstStyle/>
          <a:p>
            <a:r>
              <a:rPr lang="en-US"/>
              <a:t>General approach in state-of-the-art</a:t>
            </a:r>
          </a:p>
          <a:p>
            <a:pPr lvl="1"/>
            <a:r>
              <a:rPr lang="en-US"/>
              <a:t>Develop input data / image digitization</a:t>
            </a:r>
          </a:p>
          <a:p>
            <a:pPr lvl="1"/>
            <a:r>
              <a:rPr lang="en-US"/>
              <a:t>Preprocessing (noise removal, binarization, resizing and/or image padding, etc.)</a:t>
            </a:r>
          </a:p>
          <a:p>
            <a:pPr lvl="1"/>
            <a:r>
              <a:rPr lang="en-US"/>
              <a:t>Boundary detection and segmentation (use of transfer learning)</a:t>
            </a:r>
          </a:p>
          <a:p>
            <a:pPr lvl="1"/>
            <a:r>
              <a:rPr lang="en-US"/>
              <a:t>Feature extraction</a:t>
            </a:r>
          </a:p>
          <a:p>
            <a:pPr lvl="1"/>
            <a:r>
              <a:rPr lang="en-US"/>
              <a:t>Classification and recognition</a:t>
            </a:r>
          </a:p>
          <a:p>
            <a:pPr lvl="1"/>
            <a:r>
              <a:rPr lang="en-US"/>
              <a:t>Post-processing and output results</a:t>
            </a:r>
          </a:p>
          <a:p>
            <a:r>
              <a:rPr lang="en-US"/>
              <a:t>CNN architectures</a:t>
            </a:r>
          </a:p>
          <a:p>
            <a:pPr lvl="1"/>
            <a:r>
              <a:rPr lang="en-US"/>
              <a:t>CNN layers w/ </a:t>
            </a:r>
            <a:r>
              <a:rPr lang="en-US" err="1"/>
              <a:t>ReLU</a:t>
            </a:r>
            <a:r>
              <a:rPr lang="en-US"/>
              <a:t> activation</a:t>
            </a:r>
          </a:p>
          <a:p>
            <a:pPr lvl="1"/>
            <a:r>
              <a:rPr lang="en-US"/>
              <a:t>Pooling layers (i.e., max pooling)</a:t>
            </a:r>
          </a:p>
          <a:p>
            <a:pPr lvl="1"/>
            <a:r>
              <a:rPr lang="en-US"/>
              <a:t>Fully connected layer followed by </a:t>
            </a:r>
            <a:r>
              <a:rPr lang="en-US" err="1"/>
              <a:t>softmax</a:t>
            </a:r>
            <a:r>
              <a:rPr lang="en-US"/>
              <a:t> layer</a:t>
            </a:r>
          </a:p>
          <a:p>
            <a:r>
              <a:rPr lang="en-US"/>
              <a:t>RNN &amp; hybrid architectures</a:t>
            </a:r>
          </a:p>
          <a:p>
            <a:pPr lvl="1"/>
            <a:r>
              <a:rPr lang="en-US"/>
              <a:t>CNN layers w/ </a:t>
            </a:r>
            <a:r>
              <a:rPr lang="en-US" err="1"/>
              <a:t>ReLU</a:t>
            </a:r>
            <a:r>
              <a:rPr lang="en-US"/>
              <a:t> &amp; max pooling</a:t>
            </a:r>
          </a:p>
          <a:p>
            <a:pPr lvl="1"/>
            <a:r>
              <a:rPr lang="en-US"/>
              <a:t>Implement long short-term memory LSTM (superior characteristics to vanilla RNN)</a:t>
            </a:r>
          </a:p>
          <a:p>
            <a:pPr lvl="1"/>
            <a:r>
              <a:rPr lang="en-US"/>
              <a:t>Potential for time savings, faster processing, and reduced probability for error compared to CNN architectures</a:t>
            </a:r>
          </a:p>
          <a:p>
            <a:pPr lvl="1"/>
            <a:endParaRPr lang="en-US"/>
          </a:p>
          <a:p>
            <a:pPr lvl="1"/>
            <a:endParaRPr lang="en-US"/>
          </a:p>
          <a:p>
            <a:pPr lvl="1"/>
            <a:endParaRPr lang="en-US"/>
          </a:p>
        </p:txBody>
      </p:sp>
    </p:spTree>
    <p:extLst>
      <p:ext uri="{BB962C8B-B14F-4D97-AF65-F5344CB8AC3E}">
        <p14:creationId xmlns:p14="http://schemas.microsoft.com/office/powerpoint/2010/main" val="232821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0A5E-B877-FD84-CC28-7E58168573DC}"/>
              </a:ext>
            </a:extLst>
          </p:cNvPr>
          <p:cNvSpPr>
            <a:spLocks noGrp="1"/>
          </p:cNvSpPr>
          <p:nvPr>
            <p:ph type="title"/>
          </p:nvPr>
        </p:nvSpPr>
        <p:spPr/>
        <p:txBody>
          <a:bodyPr/>
          <a:lstStyle/>
          <a:p>
            <a:r>
              <a:rPr lang="en-US"/>
              <a:t>Literature Review – Methodological Issues</a:t>
            </a:r>
          </a:p>
        </p:txBody>
      </p:sp>
      <p:sp>
        <p:nvSpPr>
          <p:cNvPr id="3" name="Content Placeholder 2">
            <a:extLst>
              <a:ext uri="{FF2B5EF4-FFF2-40B4-BE49-F238E27FC236}">
                <a16:creationId xmlns:a16="http://schemas.microsoft.com/office/drawing/2014/main" id="{5FD9EB02-15BD-21BD-F5C8-EDCBA83616BD}"/>
              </a:ext>
            </a:extLst>
          </p:cNvPr>
          <p:cNvSpPr>
            <a:spLocks noGrp="1"/>
          </p:cNvSpPr>
          <p:nvPr>
            <p:ph idx="1"/>
          </p:nvPr>
        </p:nvSpPr>
        <p:spPr>
          <a:xfrm>
            <a:off x="1484311" y="2438399"/>
            <a:ext cx="4355736" cy="3352802"/>
          </a:xfrm>
        </p:spPr>
        <p:txBody>
          <a:bodyPr>
            <a:normAutofit fontScale="92500"/>
          </a:bodyPr>
          <a:lstStyle/>
          <a:p>
            <a:r>
              <a:rPr lang="en-US" b="1"/>
              <a:t>Data-specific challenges</a:t>
            </a:r>
          </a:p>
          <a:p>
            <a:pPr lvl="1"/>
            <a:r>
              <a:rPr lang="en-US"/>
              <a:t>Straight-line deviation</a:t>
            </a:r>
          </a:p>
          <a:p>
            <a:pPr lvl="1"/>
            <a:r>
              <a:rPr lang="en-US"/>
              <a:t>Character blending</a:t>
            </a:r>
          </a:p>
          <a:p>
            <a:pPr lvl="1"/>
            <a:r>
              <a:rPr lang="en-US"/>
              <a:t>Noise (pressure, irrelevant marks)</a:t>
            </a:r>
          </a:p>
          <a:p>
            <a:pPr lvl="1"/>
            <a:r>
              <a:rPr lang="en-US"/>
              <a:t>Unique features (symbols, abbreviations)</a:t>
            </a:r>
          </a:p>
          <a:p>
            <a:pPr lvl="1"/>
            <a:r>
              <a:rPr lang="en-US"/>
              <a:t>Variety of individual handwriting</a:t>
            </a:r>
          </a:p>
          <a:p>
            <a:pPr lvl="1"/>
            <a:r>
              <a:rPr lang="en-US"/>
              <a:t>Labeled data scarcity </a:t>
            </a:r>
          </a:p>
        </p:txBody>
      </p:sp>
      <p:pic>
        <p:nvPicPr>
          <p:cNvPr id="1026" name="Picture 2" descr="Applied Sciences | Free Full-Text | Learning-Free Text Line Segmentation  for Historical Handwritten Documents">
            <a:extLst>
              <a:ext uri="{FF2B5EF4-FFF2-40B4-BE49-F238E27FC236}">
                <a16:creationId xmlns:a16="http://schemas.microsoft.com/office/drawing/2014/main" id="{DC75CED8-30A7-8A70-1C31-1B160F1BE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0047" y="2438399"/>
            <a:ext cx="5993176"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8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4ABD-1C1E-3D5B-34BB-6EFE6148189E}"/>
              </a:ext>
            </a:extLst>
          </p:cNvPr>
          <p:cNvSpPr>
            <a:spLocks noGrp="1"/>
          </p:cNvSpPr>
          <p:nvPr>
            <p:ph type="title"/>
          </p:nvPr>
        </p:nvSpPr>
        <p:spPr/>
        <p:txBody>
          <a:bodyPr/>
          <a:lstStyle/>
          <a:p>
            <a:r>
              <a:rPr lang="en-US"/>
              <a:t>Further Research</a:t>
            </a:r>
          </a:p>
        </p:txBody>
      </p:sp>
      <p:sp>
        <p:nvSpPr>
          <p:cNvPr id="3" name="Content Placeholder 2">
            <a:extLst>
              <a:ext uri="{FF2B5EF4-FFF2-40B4-BE49-F238E27FC236}">
                <a16:creationId xmlns:a16="http://schemas.microsoft.com/office/drawing/2014/main" id="{BCE626EA-FAA9-326B-D3C3-4B76010418A8}"/>
              </a:ext>
            </a:extLst>
          </p:cNvPr>
          <p:cNvSpPr>
            <a:spLocks noGrp="1"/>
          </p:cNvSpPr>
          <p:nvPr>
            <p:ph idx="1"/>
          </p:nvPr>
        </p:nvSpPr>
        <p:spPr>
          <a:xfrm>
            <a:off x="1484310" y="2044701"/>
            <a:ext cx="10018713" cy="3746500"/>
          </a:xfrm>
        </p:spPr>
        <p:txBody>
          <a:bodyPr>
            <a:normAutofit fontScale="77500" lnSpcReduction="20000"/>
          </a:bodyPr>
          <a:lstStyle/>
          <a:p>
            <a:r>
              <a:rPr lang="en-US" b="1"/>
              <a:t>End-to-End Handwriting Recognition Systems:</a:t>
            </a:r>
          </a:p>
          <a:p>
            <a:pPr lvl="1"/>
            <a:r>
              <a:rPr lang="en-US"/>
              <a:t>Creating a standardized pipeline for handwriting digitization that streamlines both OCR and language models. </a:t>
            </a:r>
          </a:p>
          <a:p>
            <a:r>
              <a:rPr lang="en-US" b="1"/>
              <a:t>Robustness to Noise and Variability: </a:t>
            </a:r>
          </a:p>
          <a:p>
            <a:pPr lvl="1"/>
            <a:r>
              <a:rPr lang="en-US"/>
              <a:t>Models that can handle smudges, uneven strokes, varying writing styles, and writing that does not follow straight line patterns. </a:t>
            </a:r>
          </a:p>
          <a:p>
            <a:r>
              <a:rPr lang="en-US" b="1"/>
              <a:t>Low-Resource Handwriting Recognition: </a:t>
            </a:r>
          </a:p>
          <a:p>
            <a:pPr lvl="1"/>
            <a:r>
              <a:rPr lang="en-US"/>
              <a:t>Models developed with smaller amounts of data for lack of labeled datasets. Semi-supervised or unsupervised learning could be made possible by natural language processes incorporating contextual information. </a:t>
            </a:r>
          </a:p>
          <a:p>
            <a:r>
              <a:rPr lang="en-US" b="1"/>
              <a:t>Multilingual Handwriting Recognition: </a:t>
            </a:r>
          </a:p>
          <a:p>
            <a:pPr lvl="1"/>
            <a:r>
              <a:rPr lang="en-US"/>
              <a:t>Relies on both the development of effective HWR models and multilingual language models (independent of handwriting and faces its own challenges). </a:t>
            </a:r>
          </a:p>
        </p:txBody>
      </p:sp>
    </p:spTree>
    <p:extLst>
      <p:ext uri="{BB962C8B-B14F-4D97-AF65-F5344CB8AC3E}">
        <p14:creationId xmlns:p14="http://schemas.microsoft.com/office/powerpoint/2010/main" val="22986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5C54-F257-B280-8A10-7E62DFE5FF7A}"/>
              </a:ext>
            </a:extLst>
          </p:cNvPr>
          <p:cNvSpPr>
            <a:spLocks noGrp="1"/>
          </p:cNvSpPr>
          <p:nvPr>
            <p:ph type="title"/>
          </p:nvPr>
        </p:nvSpPr>
        <p:spPr/>
        <p:txBody>
          <a:bodyPr/>
          <a:lstStyle/>
          <a:p>
            <a:r>
              <a:rPr lang="en-US"/>
              <a:t>Instructions</a:t>
            </a:r>
          </a:p>
        </p:txBody>
      </p:sp>
      <p:sp>
        <p:nvSpPr>
          <p:cNvPr id="3" name="Content Placeholder 2">
            <a:extLst>
              <a:ext uri="{FF2B5EF4-FFF2-40B4-BE49-F238E27FC236}">
                <a16:creationId xmlns:a16="http://schemas.microsoft.com/office/drawing/2014/main" id="{E24DFE21-F3C4-C505-2A5F-A5FB180A27EC}"/>
              </a:ext>
            </a:extLst>
          </p:cNvPr>
          <p:cNvSpPr>
            <a:spLocks noGrp="1"/>
          </p:cNvSpPr>
          <p:nvPr>
            <p:ph idx="1"/>
          </p:nvPr>
        </p:nvSpPr>
        <p:spPr/>
        <p:txBody>
          <a:bodyPr>
            <a:normAutofit/>
          </a:bodyPr>
          <a:lstStyle/>
          <a:p>
            <a:r>
              <a:rPr lang="en-US" sz="2000"/>
              <a:t>Prepare 5-7 slides to capture your submissions for Milestone-I: Motivation and Proposed Approach.</a:t>
            </a:r>
          </a:p>
          <a:p>
            <a:r>
              <a:rPr lang="en-US" sz="2000"/>
              <a:t>Each team will have up to 5 mins to present and 1-2 mins to answer questions from members of the class.</a:t>
            </a:r>
          </a:p>
          <a:p>
            <a:r>
              <a:rPr lang="en-US" sz="2000"/>
              <a:t>Use this sheet Links to an external site to add a link to your deck before the class.</a:t>
            </a:r>
          </a:p>
          <a:p>
            <a:r>
              <a:rPr lang="en-US" sz="2000"/>
              <a:t>At least one representative from every other group must ask a question to the presenting group. You may use the other sheets in the file to document your questions and the presenting team will have up to 24 hours to provide answers.</a:t>
            </a:r>
          </a:p>
        </p:txBody>
      </p:sp>
    </p:spTree>
    <p:extLst>
      <p:ext uri="{BB962C8B-B14F-4D97-AF65-F5344CB8AC3E}">
        <p14:creationId xmlns:p14="http://schemas.microsoft.com/office/powerpoint/2010/main" val="3558036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FCC30E5D9616478EAC34286F0DC024" ma:contentTypeVersion="12" ma:contentTypeDescription="Create a new document." ma:contentTypeScope="" ma:versionID="ba0ef51bbba82f969ae6261203e8a081">
  <xsd:schema xmlns:xsd="http://www.w3.org/2001/XMLSchema" xmlns:xs="http://www.w3.org/2001/XMLSchema" xmlns:p="http://schemas.microsoft.com/office/2006/metadata/properties" xmlns:ns2="5838a54a-a1c4-4c5c-9171-dfd6d9a1366b" xmlns:ns3="f56bd04c-5faa-4ed8-8a9b-4d815a86bece" targetNamespace="http://schemas.microsoft.com/office/2006/metadata/properties" ma:root="true" ma:fieldsID="fbaf8bd037a1405915a1d8554aee3ac3" ns2:_="" ns3:_="">
    <xsd:import namespace="5838a54a-a1c4-4c5c-9171-dfd6d9a1366b"/>
    <xsd:import namespace="f56bd04c-5faa-4ed8-8a9b-4d815a86bece"/>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38a54a-a1c4-4c5c-9171-dfd6d9a1366b"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d038b50-52dc-447d-ac2e-a29bd036c4b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56bd04c-5faa-4ed8-8a9b-4d815a86bec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c987590-11ee-49f4-af95-bdc52b5d6eb9}" ma:internalName="TaxCatchAll" ma:showField="CatchAllData" ma:web="f56bd04c-5faa-4ed8-8a9b-4d815a86be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87AB5B-32FB-4223-8DD4-107D020572B0}">
  <ds:schemaRefs>
    <ds:schemaRef ds:uri="http://schemas.microsoft.com/sharepoint/v3/contenttype/forms"/>
  </ds:schemaRefs>
</ds:datastoreItem>
</file>

<file path=customXml/itemProps2.xml><?xml version="1.0" encoding="utf-8"?>
<ds:datastoreItem xmlns:ds="http://schemas.openxmlformats.org/officeDocument/2006/customXml" ds:itemID="{B2869BCC-BF05-4A6A-989A-1111184EC6DA}">
  <ds:schemaRefs>
    <ds:schemaRef ds:uri="5838a54a-a1c4-4c5c-9171-dfd6d9a1366b"/>
    <ds:schemaRef ds:uri="f56bd04c-5faa-4ed8-8a9b-4d815a86be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1</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Offline Handwritten Text Recognition on the IAM Database using Deep Neural Networks</vt:lpstr>
      <vt:lpstr>Introduction and Background</vt:lpstr>
      <vt:lpstr>PowerPoint Presentation</vt:lpstr>
      <vt:lpstr>Project Proposal</vt:lpstr>
      <vt:lpstr>Literature Review – Overview &amp; Motivation</vt:lpstr>
      <vt:lpstr>Literature Review – Current State of Knowledge</vt:lpstr>
      <vt:lpstr>Literature Review – Methodological Issues</vt:lpstr>
      <vt:lpstr>Further Research</vt:lpstr>
      <vt:lpstr>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Knoop, Aveline Danielle (adk8cy)</dc:creator>
  <cp:revision>2</cp:revision>
  <dcterms:created xsi:type="dcterms:W3CDTF">2024-03-26T20:52:24Z</dcterms:created>
  <dcterms:modified xsi:type="dcterms:W3CDTF">2024-03-31T00:40:53Z</dcterms:modified>
</cp:coreProperties>
</file>