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80" r:id="rId5"/>
    <p:sldId id="299" r:id="rId6"/>
    <p:sldId id="359" r:id="rId7"/>
    <p:sldId id="356" r:id="rId8"/>
    <p:sldId id="357" r:id="rId9"/>
    <p:sldId id="352" r:id="rId10"/>
    <p:sldId id="358" r:id="rId11"/>
    <p:sldId id="353" r:id="rId12"/>
    <p:sldId id="364" r:id="rId13"/>
    <p:sldId id="360" r:id="rId14"/>
    <p:sldId id="363" r:id="rId15"/>
    <p:sldId id="361" r:id="rId16"/>
    <p:sldId id="347" r:id="rId17"/>
    <p:sldId id="346" r:id="rId18"/>
    <p:sldId id="350" r:id="rId19"/>
    <p:sldId id="355" r:id="rId20"/>
    <p:sldId id="351" r:id="rId21"/>
    <p:sldId id="354" r:id="rId22"/>
    <p:sldId id="337" r:id="rId23"/>
    <p:sldId id="345" r:id="rId24"/>
    <p:sldId id="344" r:id="rId25"/>
    <p:sldId id="343" r:id="rId26"/>
    <p:sldId id="340" r:id="rId27"/>
    <p:sldId id="341" r:id="rId28"/>
    <p:sldId id="342" r:id="rId29"/>
    <p:sldId id="334" r:id="rId30"/>
    <p:sldId id="30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, Kevin" initials="JK" lastIdx="1" clrIdx="0">
    <p:extLst>
      <p:ext uri="{19B8F6BF-5375-455C-9EA6-DF929625EA0E}">
        <p15:presenceInfo xmlns:p15="http://schemas.microsoft.com/office/powerpoint/2012/main" userId="S-1-5-21-3936631195-3709236685-2701257943-42476" providerId="AD"/>
      </p:ext>
    </p:extLst>
  </p:cmAuthor>
  <p:cmAuthor id="2" name="Wu, Tom" initials="WT" lastIdx="14" clrIdx="1">
    <p:extLst>
      <p:ext uri="{19B8F6BF-5375-455C-9EA6-DF929625EA0E}">
        <p15:presenceInfo xmlns:p15="http://schemas.microsoft.com/office/powerpoint/2012/main" userId="S::wuto@dnb.com::14f0e373-28a8-4c78-84f5-0f998d0f2e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5B4"/>
    <a:srgbClr val="000066"/>
    <a:srgbClr val="003366"/>
    <a:srgbClr val="67B1C8"/>
    <a:srgbClr val="E9595C"/>
    <a:srgbClr val="BC4C57"/>
    <a:srgbClr val="AC3809"/>
    <a:srgbClr val="FCA587"/>
    <a:srgbClr val="C55E9B"/>
    <a:srgbClr val="73A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8176" autoAdjust="0"/>
  </p:normalViewPr>
  <p:slideViewPr>
    <p:cSldViewPr snapToGrid="0">
      <p:cViewPr>
        <p:scale>
          <a:sx n="100" d="100"/>
          <a:sy n="100" d="100"/>
        </p:scale>
        <p:origin x="1836" y="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D239-24B2-074B-A04E-B0D0C209D403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D9560-4F1E-0F40-8270-6A1C6DC76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容器是一种基础工具，物体可以放在容器内，容器部分或者完全封闭，；</a:t>
            </a:r>
            <a:r>
              <a:rPr lang="en-US" altLang="zh-CN" dirty="0"/>
              <a:t>IT</a:t>
            </a:r>
            <a:r>
              <a:rPr lang="zh-CN" altLang="en-US" dirty="0"/>
              <a:t>中指可以存放其他控件的控件。</a:t>
            </a:r>
            <a:endParaRPr lang="en-US" altLang="zh-CN" dirty="0"/>
          </a:p>
          <a:p>
            <a:r>
              <a:rPr lang="zh-CN" altLang="en-US" dirty="0"/>
              <a:t>虚拟机，宿主机，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虚拟机技术主要解决，资源隔离的问题，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4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虚拟机技术主要解决，资源隔离的问题，</a:t>
            </a:r>
            <a:endParaRPr lang="en-US" altLang="zh-CN" dirty="0"/>
          </a:p>
          <a:p>
            <a:r>
              <a:rPr lang="en-US" altLang="zh-CN" dirty="0"/>
              <a:t>UTS---</a:t>
            </a:r>
            <a:r>
              <a:rPr lang="zh-CN" altLang="en-US" dirty="0"/>
              <a:t>主机名，</a:t>
            </a:r>
            <a:r>
              <a:rPr lang="en-US" altLang="zh-CN" dirty="0"/>
              <a:t>IP</a:t>
            </a:r>
            <a:r>
              <a:rPr lang="zh-CN" altLang="en-US" dirty="0"/>
              <a:t>，网络。用户，文件系统树，进程树。</a:t>
            </a:r>
            <a:endParaRPr lang="en-US" altLang="zh-CN" dirty="0"/>
          </a:p>
          <a:p>
            <a:r>
              <a:rPr lang="en-US" altLang="zh-CN" dirty="0"/>
              <a:t>FHS—</a:t>
            </a:r>
            <a:r>
              <a:rPr lang="zh-CN" altLang="en-US" dirty="0"/>
              <a:t>文件系统标准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r>
              <a:rPr lang="zh-CN" altLang="en-US" dirty="0"/>
              <a:t>（容器）用来所需的服务（</a:t>
            </a:r>
            <a:r>
              <a:rPr lang="en-US" altLang="zh-CN" dirty="0" err="1"/>
              <a:t>Servies</a:t>
            </a:r>
            <a:r>
              <a:rPr lang="zh-CN" altLang="en-US" dirty="0"/>
              <a:t>）和我们所需的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  <a:r>
              <a:rPr lang="en-US" altLang="zh-CN" dirty="0"/>
              <a:t>Container</a:t>
            </a:r>
            <a:r>
              <a:rPr lang="zh-CN" altLang="en-US" dirty="0"/>
              <a:t>准备好后，就可以生成镜像</a:t>
            </a:r>
            <a:r>
              <a:rPr lang="en-US" altLang="zh-CN" dirty="0"/>
              <a:t>(Image)</a:t>
            </a:r>
            <a:r>
              <a:rPr lang="zh-CN" altLang="en-US" dirty="0"/>
              <a:t>文件，以文件的形式存储。我们再把镜像文件上传到镜像仓库（</a:t>
            </a:r>
            <a:r>
              <a:rPr lang="en-US" altLang="zh-CN" dirty="0"/>
              <a:t>Docker-hub</a:t>
            </a:r>
            <a:r>
              <a:rPr lang="zh-CN" altLang="en-US" dirty="0"/>
              <a:t>）上，这样别人就能通过镜像仓库下载对应版本的镜像，进行部署。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容易可以运行再任何具有</a:t>
            </a:r>
            <a:r>
              <a:rPr lang="en-US" altLang="zh-CN" dirty="0"/>
              <a:t>Docker</a:t>
            </a:r>
            <a:r>
              <a:rPr lang="zh-CN" altLang="en-US" dirty="0"/>
              <a:t>引擎的地方移植。</a:t>
            </a:r>
            <a:endParaRPr lang="en-US" altLang="zh-CN" dirty="0"/>
          </a:p>
          <a:p>
            <a:r>
              <a:rPr lang="zh-CN" altLang="en-US" dirty="0"/>
              <a:t>容器共享计算机的操作系统的内核。不需要每个程序都具有</a:t>
            </a:r>
            <a:r>
              <a:rPr lang="en-US" altLang="zh-CN" dirty="0"/>
              <a:t>OS</a:t>
            </a:r>
            <a:r>
              <a:rPr lang="zh-CN" altLang="en-US" dirty="0"/>
              <a:t>，提高服务效率，降低了服务器和许可成本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容器提供了业界最强大的隔离功能，保证了容器内的应用程序安全</a:t>
            </a:r>
            <a:endParaRPr lang="en-US" altLang="zh-CN" dirty="0"/>
          </a:p>
          <a:p>
            <a:r>
              <a:rPr lang="en-US" altLang="zh-CN" dirty="0"/>
              <a:t>Kernel </a:t>
            </a:r>
            <a:r>
              <a:rPr lang="zh-CN" altLang="en-US" dirty="0"/>
              <a:t>提供资源分配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en-US" altLang="zh-CN" dirty="0"/>
              <a:t>---</a:t>
            </a:r>
            <a:r>
              <a:rPr lang="zh-CN" altLang="en-US" dirty="0"/>
              <a:t>包装过的函数库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传统虚拟机创建的是完整的操作系统，消耗的是实际的的物理资源。</a:t>
            </a:r>
            <a:endParaRPr lang="en-US" altLang="zh-CN" dirty="0"/>
          </a:p>
          <a:p>
            <a:r>
              <a:rPr lang="zh-CN" altLang="en-US" dirty="0"/>
              <a:t>资源开销大。</a:t>
            </a:r>
            <a:endParaRPr lang="en-US" altLang="zh-CN" dirty="0"/>
          </a:p>
          <a:p>
            <a:r>
              <a:rPr lang="zh-CN" altLang="en-US" dirty="0"/>
              <a:t>资源隔离。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9" y="2685691"/>
            <a:ext cx="8242540" cy="19810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9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3355468"/>
            <a:ext cx="8235950" cy="58281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50000"/>
              </a:lnSpc>
              <a:buNone/>
              <a:defRPr sz="900" baseline="0">
                <a:solidFill>
                  <a:srgbClr val="0051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NAME, TITLE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984569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34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3463637" y="4513124"/>
            <a:ext cx="2216726" cy="41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17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D0607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0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73A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9962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73AF5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54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00B2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5815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00B2A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264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C55E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418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C55E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975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9C5F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8332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9C5FB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2502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3355468"/>
            <a:ext cx="8235950" cy="744552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50000"/>
              </a:lnSpc>
              <a:buNone/>
              <a:defRPr sz="9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NAME, TITLE </a:t>
            </a:r>
            <a:br>
              <a:rPr lang="en-US" dirty="0"/>
            </a:br>
            <a:r>
              <a:rPr lang="en-US" dirty="0"/>
              <a:t>EMAIL</a:t>
            </a:r>
            <a:br>
              <a:rPr lang="en-US" dirty="0"/>
            </a:br>
            <a:r>
              <a:rPr lang="en-US" dirty="0"/>
              <a:t>TWITTER HANDLE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9249" y="1523870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 l="7036" t="40478" r="7183" b="41181"/>
          <a:stretch>
            <a:fillRect/>
          </a:stretch>
        </p:blipFill>
        <p:spPr bwMode="auto">
          <a:xfrm>
            <a:off x="3602182" y="4458878"/>
            <a:ext cx="1939636" cy="32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3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3095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841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Content Slide: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1655" y="291265"/>
            <a:ext cx="8242540" cy="19810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9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4957" y="565108"/>
            <a:ext cx="8242540" cy="984569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684338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1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4957" y="85814"/>
            <a:ext cx="8242540" cy="991934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26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5760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4957" y="102977"/>
            <a:ext cx="8242540" cy="974771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0051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95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E1A3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828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60070"/>
            <a:ext cx="8242540" cy="101767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E1A35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172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D060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059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0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55" r:id="rId5"/>
    <p:sldLayoutId id="2147483676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Kevin Jiang, Tom Wu</a:t>
            </a:r>
          </a:p>
          <a:p>
            <a:fld id="{4F79B82B-2C6C-4BB8-AE4A-EE102857CC3E}" type="datetime4">
              <a:rPr lang="en-US" smtClean="0"/>
              <a:t>December 4, 2020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AWS </a:t>
            </a:r>
            <a:r>
              <a:rPr lang="zh-CN" altLang="en-US" dirty="0"/>
              <a:t>云计算</a:t>
            </a: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77F37-928F-4E7B-8146-B31F539D7CC2}"/>
              </a:ext>
            </a:extLst>
          </p:cNvPr>
          <p:cNvSpPr txBox="1"/>
          <p:nvPr/>
        </p:nvSpPr>
        <p:spPr>
          <a:xfrm>
            <a:off x="3549710" y="2813105"/>
            <a:ext cx="20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095B4"/>
                </a:solidFill>
              </a:rPr>
              <a:t>ECS</a:t>
            </a:r>
            <a:endParaRPr lang="zh-CN" altLang="en-US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9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41CB25-6552-4364-9EFA-78A88348B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Kubernetes(K8s)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1A7368-A433-4218-B453-3B3E65661E4E}"/>
              </a:ext>
            </a:extLst>
          </p:cNvPr>
          <p:cNvSpPr/>
          <p:nvPr/>
        </p:nvSpPr>
        <p:spPr>
          <a:xfrm>
            <a:off x="771993" y="2385932"/>
            <a:ext cx="2398426" cy="11692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容器编排引擎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B25618-124F-4E38-B063-8FF54384236C}"/>
              </a:ext>
            </a:extLst>
          </p:cNvPr>
          <p:cNvSpPr/>
          <p:nvPr/>
        </p:nvSpPr>
        <p:spPr>
          <a:xfrm>
            <a:off x="4506227" y="1241454"/>
            <a:ext cx="2241030" cy="6611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自动化部署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63D406-49F1-48E4-ACAD-FE959E7A2318}"/>
              </a:ext>
            </a:extLst>
          </p:cNvPr>
          <p:cNvSpPr/>
          <p:nvPr/>
        </p:nvSpPr>
        <p:spPr>
          <a:xfrm>
            <a:off x="4506227" y="2558680"/>
            <a:ext cx="2241030" cy="6611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大规模可伸缩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AA3D5B-E879-4290-B436-60BD68834FF8}"/>
              </a:ext>
            </a:extLst>
          </p:cNvPr>
          <p:cNvSpPr/>
          <p:nvPr/>
        </p:nvSpPr>
        <p:spPr>
          <a:xfrm>
            <a:off x="4506227" y="3870911"/>
            <a:ext cx="2241030" cy="6611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应用容器化管理</a:t>
            </a:r>
          </a:p>
        </p:txBody>
      </p:sp>
    </p:spTree>
    <p:extLst>
      <p:ext uri="{BB962C8B-B14F-4D97-AF65-F5344CB8AC3E}">
        <p14:creationId xmlns:p14="http://schemas.microsoft.com/office/powerpoint/2010/main" val="2956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EF41C8-33AB-40B0-A5E9-69E7DF6F6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File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511545-7022-42D4-9DD6-4CF225991D6B}"/>
              </a:ext>
            </a:extLst>
          </p:cNvPr>
          <p:cNvSpPr/>
          <p:nvPr/>
        </p:nvSpPr>
        <p:spPr>
          <a:xfrm>
            <a:off x="516503" y="1372260"/>
            <a:ext cx="5161403" cy="28346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FROM [--platform=&lt;platform&gt;] &lt;image&gt;[:&lt;tag&gt;] [AS &lt;name&gt;]</a:t>
            </a:r>
          </a:p>
          <a:p>
            <a:r>
              <a:rPr lang="en-US" altLang="zh-CN" sz="1400" dirty="0"/>
              <a:t>MAINTAINER &lt;name&gt;</a:t>
            </a:r>
          </a:p>
          <a:p>
            <a:r>
              <a:rPr lang="en-US" altLang="zh-CN" sz="1400" dirty="0"/>
              <a:t>WORKDIR /path/to/</a:t>
            </a:r>
            <a:r>
              <a:rPr lang="en-US" altLang="zh-CN" sz="1400" dirty="0" err="1"/>
              <a:t>workdir</a:t>
            </a:r>
            <a:br>
              <a:rPr lang="en-US" altLang="zh-CN" sz="1400" dirty="0"/>
            </a:br>
            <a:r>
              <a:rPr lang="en-US" altLang="zh-CN" sz="1400" dirty="0"/>
              <a:t>ARG &lt;name&gt;[=&lt;default value&gt;]</a:t>
            </a:r>
          </a:p>
          <a:p>
            <a:r>
              <a:rPr lang="en-US" altLang="zh-CN" sz="1400" dirty="0"/>
              <a:t>EXPOSE &lt;port&gt; [&lt;port&gt;/&lt;protocol&gt;...]</a:t>
            </a:r>
          </a:p>
          <a:p>
            <a:r>
              <a:rPr lang="en-US" altLang="zh-CN" sz="1400" dirty="0"/>
              <a:t>ADD [--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=&lt;user&gt;:&lt;group&gt;] &lt;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&gt;... &lt;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COPY [--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=&lt;user&gt;:&lt;group&gt;] &lt;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&gt;... &lt;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ENTRYPOINT ["executable", "param1", "param2"]</a:t>
            </a:r>
            <a:br>
              <a:rPr lang="en-US" altLang="zh-CN" sz="1400" dirty="0"/>
            </a:br>
            <a:r>
              <a:rPr lang="en-US" altLang="zh-CN" sz="1400" dirty="0"/>
              <a:t>VOLUME ["/data"]</a:t>
            </a:r>
            <a:endParaRPr lang="zh-CN" altLang="en-US" sz="11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3809B7-9F3C-42B4-916C-2FE1F36908B8}"/>
              </a:ext>
            </a:extLst>
          </p:cNvPr>
          <p:cNvSpPr/>
          <p:nvPr/>
        </p:nvSpPr>
        <p:spPr>
          <a:xfrm>
            <a:off x="6434146" y="1053719"/>
            <a:ext cx="2193351" cy="6370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自动生成镜像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7FF8AA-FAED-4C1E-8B54-D1D87D01BB44}"/>
              </a:ext>
            </a:extLst>
          </p:cNvPr>
          <p:cNvSpPr/>
          <p:nvPr/>
        </p:nvSpPr>
        <p:spPr>
          <a:xfrm>
            <a:off x="7225917" y="1879721"/>
            <a:ext cx="1401580" cy="6370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配置文件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C2B0E3-2B7A-464E-9663-86123FB5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638081-D403-4B3C-9F33-E616D7323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K8s </a:t>
            </a:r>
            <a:r>
              <a:rPr lang="zh-CN" altLang="en-US" dirty="0"/>
              <a:t>集群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BF6228-92B7-4A3C-9FDB-0DA5BBC86E00}"/>
              </a:ext>
            </a:extLst>
          </p:cNvPr>
          <p:cNvSpPr/>
          <p:nvPr/>
        </p:nvSpPr>
        <p:spPr>
          <a:xfrm>
            <a:off x="472190" y="1251679"/>
            <a:ext cx="8049718" cy="34927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DA029C-BD5E-4922-A489-5EC50B66F167}"/>
              </a:ext>
            </a:extLst>
          </p:cNvPr>
          <p:cNvSpPr/>
          <p:nvPr/>
        </p:nvSpPr>
        <p:spPr>
          <a:xfrm>
            <a:off x="3500203" y="1491521"/>
            <a:ext cx="1469036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E6FF9FF-B92C-484D-B519-BAED71B2317F}"/>
              </a:ext>
            </a:extLst>
          </p:cNvPr>
          <p:cNvSpPr/>
          <p:nvPr/>
        </p:nvSpPr>
        <p:spPr>
          <a:xfrm>
            <a:off x="2158584" y="2233534"/>
            <a:ext cx="1581462" cy="59960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Worker/Node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CDB4B6-5353-4045-8316-8DD81D0D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三大要素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290DE52-5A43-4C1C-94E4-77E6DBECB15C}"/>
              </a:ext>
            </a:extLst>
          </p:cNvPr>
          <p:cNvGrpSpPr/>
          <p:nvPr/>
        </p:nvGrpSpPr>
        <p:grpSpPr>
          <a:xfrm>
            <a:off x="879801" y="1188698"/>
            <a:ext cx="6860309" cy="1653528"/>
            <a:chOff x="1026825" y="1328506"/>
            <a:chExt cx="6790544" cy="18264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7D4DF13-3BE8-4004-A1A0-58DCC3C33413}"/>
                </a:ext>
              </a:extLst>
            </p:cNvPr>
            <p:cNvSpPr/>
            <p:nvPr/>
          </p:nvSpPr>
          <p:spPr>
            <a:xfrm>
              <a:off x="1026825" y="1328506"/>
              <a:ext cx="6790544" cy="18264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095B4"/>
              </a:solidFill>
            </a:ln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432165E-E3FD-4446-9434-42109A956984}"/>
                </a:ext>
              </a:extLst>
            </p:cNvPr>
            <p:cNvSpPr/>
            <p:nvPr/>
          </p:nvSpPr>
          <p:spPr>
            <a:xfrm>
              <a:off x="1458593" y="2547489"/>
              <a:ext cx="4470131" cy="47118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Serveries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5DD3E38-47A8-4DBB-BEC1-DF51D06B8310}"/>
                </a:ext>
              </a:extLst>
            </p:cNvPr>
            <p:cNvSpPr/>
            <p:nvPr/>
          </p:nvSpPr>
          <p:spPr>
            <a:xfrm>
              <a:off x="4341375" y="1551605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RDS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E10920C-2FAA-4692-9EC3-1BE440371895}"/>
                </a:ext>
              </a:extLst>
            </p:cNvPr>
            <p:cNvSpPr/>
            <p:nvPr/>
          </p:nvSpPr>
          <p:spPr>
            <a:xfrm>
              <a:off x="4341376" y="2039152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APP1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EC4E4DD-1209-42F9-90A5-6647BF0A0C02}"/>
                </a:ext>
              </a:extLst>
            </p:cNvPr>
            <p:cNvSpPr/>
            <p:nvPr/>
          </p:nvSpPr>
          <p:spPr>
            <a:xfrm>
              <a:off x="1559562" y="2025380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APP1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FE828F9-2C2E-4CBC-ACBB-851CE111FBC1}"/>
                </a:ext>
              </a:extLst>
            </p:cNvPr>
            <p:cNvSpPr/>
            <p:nvPr/>
          </p:nvSpPr>
          <p:spPr>
            <a:xfrm>
              <a:off x="1559562" y="1551605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APP1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DBA19F7-8D85-41ED-BFD9-D1A2B6EF5160}"/>
                </a:ext>
              </a:extLst>
            </p:cNvPr>
            <p:cNvCxnSpPr/>
            <p:nvPr/>
          </p:nvCxnSpPr>
          <p:spPr>
            <a:xfrm>
              <a:off x="6318660" y="1328506"/>
              <a:ext cx="0" cy="1826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2DF27D3-11AD-48A7-9FED-C25138FDCC26}"/>
                </a:ext>
              </a:extLst>
            </p:cNvPr>
            <p:cNvSpPr/>
            <p:nvPr/>
          </p:nvSpPr>
          <p:spPr>
            <a:xfrm>
              <a:off x="6438261" y="1935964"/>
              <a:ext cx="1224591" cy="6115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  <a:p>
              <a:pPr algn="ctr"/>
              <a:r>
                <a:rPr lang="zh-CN" altLang="en-US" dirty="0"/>
                <a:t>容器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942D794-B4BC-464E-BDD1-B9F90137EB52}"/>
              </a:ext>
            </a:extLst>
          </p:cNvPr>
          <p:cNvGrpSpPr/>
          <p:nvPr/>
        </p:nvGrpSpPr>
        <p:grpSpPr>
          <a:xfrm>
            <a:off x="646032" y="3113907"/>
            <a:ext cx="7568575" cy="1588394"/>
            <a:chOff x="646031" y="3208458"/>
            <a:chExt cx="7568575" cy="1588394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01A61041-B494-4B67-B8C2-058B5C434B7B}"/>
                </a:ext>
              </a:extLst>
            </p:cNvPr>
            <p:cNvSpPr/>
            <p:nvPr/>
          </p:nvSpPr>
          <p:spPr>
            <a:xfrm>
              <a:off x="646031" y="3208458"/>
              <a:ext cx="7568575" cy="158839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24B0116-0539-425B-93F3-62FBE21564E5}"/>
                </a:ext>
              </a:extLst>
            </p:cNvPr>
            <p:cNvGrpSpPr/>
            <p:nvPr/>
          </p:nvGrpSpPr>
          <p:grpSpPr>
            <a:xfrm>
              <a:off x="1104084" y="3388333"/>
              <a:ext cx="6636026" cy="748142"/>
              <a:chOff x="1026825" y="3389143"/>
              <a:chExt cx="6790545" cy="748142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93AD967B-8101-4048-8F99-A72F70438B5E}"/>
                  </a:ext>
                </a:extLst>
              </p:cNvPr>
              <p:cNvSpPr/>
              <p:nvPr/>
            </p:nvSpPr>
            <p:spPr>
              <a:xfrm>
                <a:off x="1026825" y="3389143"/>
                <a:ext cx="6790545" cy="74814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3373CC04-DA08-430A-A2AA-8E7B1D0F8AFF}"/>
                  </a:ext>
                </a:extLst>
              </p:cNvPr>
              <p:cNvSpPr/>
              <p:nvPr/>
            </p:nvSpPr>
            <p:spPr>
              <a:xfrm>
                <a:off x="1323705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V1</a:t>
                </a:r>
                <a:endParaRPr lang="zh-CN" altLang="en-US" dirty="0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BEF90BE6-2E47-475B-8915-12EAB091CEB8}"/>
                  </a:ext>
                </a:extLst>
              </p:cNvPr>
              <p:cNvSpPr/>
              <p:nvPr/>
            </p:nvSpPr>
            <p:spPr>
              <a:xfrm>
                <a:off x="2307417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V2</a:t>
                </a:r>
                <a:endParaRPr lang="zh-CN" altLang="en-US" dirty="0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5A1559C2-BF77-40EF-BC76-0C81E4C5278A}"/>
                  </a:ext>
                </a:extLst>
              </p:cNvPr>
              <p:cNvSpPr/>
              <p:nvPr/>
            </p:nvSpPr>
            <p:spPr>
              <a:xfrm>
                <a:off x="3335417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V3</a:t>
                </a:r>
                <a:endParaRPr lang="zh-CN" altLang="en-US" dirty="0"/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11C5440B-4401-49AC-9EB6-23AD12227D03}"/>
                  </a:ext>
                </a:extLst>
              </p:cNvPr>
              <p:cNvSpPr/>
              <p:nvPr/>
            </p:nvSpPr>
            <p:spPr>
              <a:xfrm>
                <a:off x="5110801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latest</a:t>
                </a:r>
                <a:endParaRPr lang="zh-CN" altLang="en-US" dirty="0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4112F38-6C7C-48A4-8997-167D9E2632E5}"/>
                  </a:ext>
                </a:extLst>
              </p:cNvPr>
              <p:cNvSpPr/>
              <p:nvPr/>
            </p:nvSpPr>
            <p:spPr>
              <a:xfrm>
                <a:off x="4270872" y="3618466"/>
                <a:ext cx="618374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···</a:t>
                </a:r>
                <a:endParaRPr lang="zh-CN" altLang="en-US" dirty="0"/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C684798-71D9-445D-8EF8-B151EDC26261}"/>
                  </a:ext>
                </a:extLst>
              </p:cNvPr>
              <p:cNvCxnSpPr/>
              <p:nvPr/>
            </p:nvCxnSpPr>
            <p:spPr>
              <a:xfrm>
                <a:off x="6318660" y="3389143"/>
                <a:ext cx="0" cy="7481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B3B1841E-188A-41EA-AF7D-7AAE049190FE}"/>
                  </a:ext>
                </a:extLst>
              </p:cNvPr>
              <p:cNvSpPr/>
              <p:nvPr/>
            </p:nvSpPr>
            <p:spPr>
              <a:xfrm>
                <a:off x="6571546" y="3486726"/>
                <a:ext cx="996560" cy="55297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Image</a:t>
                </a:r>
              </a:p>
              <a:p>
                <a:pPr algn="ctr"/>
                <a:r>
                  <a:rPr lang="zh-CN" altLang="en-US" dirty="0"/>
                  <a:t>镜像</a:t>
                </a:r>
              </a:p>
            </p:txBody>
          </p:sp>
        </p:grp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23AC306-024F-4BD7-AAA3-8B1FD8376200}"/>
                </a:ext>
              </a:extLst>
            </p:cNvPr>
            <p:cNvCxnSpPr/>
            <p:nvPr/>
          </p:nvCxnSpPr>
          <p:spPr>
            <a:xfrm>
              <a:off x="699159" y="4300673"/>
              <a:ext cx="74276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66CA7226-3310-475C-AA49-B16AEDDB10A2}"/>
                </a:ext>
              </a:extLst>
            </p:cNvPr>
            <p:cNvSpPr/>
            <p:nvPr/>
          </p:nvSpPr>
          <p:spPr>
            <a:xfrm>
              <a:off x="2846318" y="4394274"/>
              <a:ext cx="3449857" cy="31626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仓库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20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AFC07B-036C-44BA-9D36-0FD1E9630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311546-45E8-4F26-990A-8EC59649C792}"/>
              </a:ext>
            </a:extLst>
          </p:cNvPr>
          <p:cNvSpPr/>
          <p:nvPr/>
        </p:nvSpPr>
        <p:spPr>
          <a:xfrm>
            <a:off x="1124260" y="2181066"/>
            <a:ext cx="1199213" cy="9919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App&amp;</a:t>
            </a:r>
          </a:p>
          <a:p>
            <a:pPr algn="ctr"/>
            <a:r>
              <a:rPr lang="en-US" altLang="zh-CN" dirty="0"/>
              <a:t>Serveries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E3D5FC-6BD6-4CB8-9374-30B2F524EDAA}"/>
              </a:ext>
            </a:extLst>
          </p:cNvPr>
          <p:cNvSpPr/>
          <p:nvPr/>
        </p:nvSpPr>
        <p:spPr>
          <a:xfrm>
            <a:off x="3043003" y="2181066"/>
            <a:ext cx="1011836" cy="9919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</a:p>
          <a:p>
            <a:pPr algn="ctr"/>
            <a:r>
              <a:rPr lang="zh-CN" altLang="en-US" dirty="0"/>
              <a:t>镜像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0786C5-2397-49BB-A6F2-75C01C2E4122}"/>
              </a:ext>
            </a:extLst>
          </p:cNvPr>
          <p:cNvSpPr/>
          <p:nvPr/>
        </p:nvSpPr>
        <p:spPr>
          <a:xfrm>
            <a:off x="4714403" y="2181066"/>
            <a:ext cx="1011834" cy="99193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</a:p>
          <a:p>
            <a:pPr algn="ctr"/>
            <a:r>
              <a:rPr lang="zh-CN" altLang="en-US" dirty="0"/>
              <a:t>仓库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86523-2E08-414A-BF93-CB3A702676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23473" y="2677033"/>
            <a:ext cx="719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9E31C89-F4CA-48B8-BB79-BFCBFAB9D602}"/>
              </a:ext>
            </a:extLst>
          </p:cNvPr>
          <p:cNvSpPr txBox="1"/>
          <p:nvPr/>
        </p:nvSpPr>
        <p:spPr>
          <a:xfrm>
            <a:off x="2364697" y="2360949"/>
            <a:ext cx="7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7F6FED-8CA1-445C-AFCB-E33FD9F8F6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54839" y="2677033"/>
            <a:ext cx="659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72FDA3D-069C-46C1-ABA9-C093EF6B7809}"/>
              </a:ext>
            </a:extLst>
          </p:cNvPr>
          <p:cNvSpPr txBox="1"/>
          <p:nvPr/>
        </p:nvSpPr>
        <p:spPr>
          <a:xfrm>
            <a:off x="4066079" y="2360949"/>
            <a:ext cx="68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存放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E601F1D-237F-4872-AF8D-5F647588E854}"/>
              </a:ext>
            </a:extLst>
          </p:cNvPr>
          <p:cNvSpPr/>
          <p:nvPr/>
        </p:nvSpPr>
        <p:spPr>
          <a:xfrm>
            <a:off x="6505728" y="2181066"/>
            <a:ext cx="1251681" cy="9919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Container</a:t>
            </a:r>
          </a:p>
          <a:p>
            <a:pPr algn="ctr"/>
            <a:r>
              <a:rPr lang="zh-CN" altLang="en-US" dirty="0"/>
              <a:t>容器</a:t>
            </a:r>
          </a:p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E994A16-C590-4C66-B4C5-E65EAE8E19E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726237" y="2677033"/>
            <a:ext cx="779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94E839-A72D-4BA5-8702-751C05981703}"/>
              </a:ext>
            </a:extLst>
          </p:cNvPr>
          <p:cNvSpPr txBox="1"/>
          <p:nvPr/>
        </p:nvSpPr>
        <p:spPr>
          <a:xfrm>
            <a:off x="5834914" y="2244384"/>
            <a:ext cx="7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拉取</a:t>
            </a:r>
          </a:p>
        </p:txBody>
      </p:sp>
    </p:spTree>
    <p:extLst>
      <p:ext uri="{BB962C8B-B14F-4D97-AF65-F5344CB8AC3E}">
        <p14:creationId xmlns:p14="http://schemas.microsoft.com/office/powerpoint/2010/main" val="42905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0D09E4-79CE-4D5A-9E59-14FCE84DA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是什么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A2DA73-AF26-41E4-B3FA-166D9FC40426}"/>
              </a:ext>
            </a:extLst>
          </p:cNvPr>
          <p:cNvGrpSpPr/>
          <p:nvPr/>
        </p:nvGrpSpPr>
        <p:grpSpPr>
          <a:xfrm>
            <a:off x="554636" y="1296651"/>
            <a:ext cx="8072861" cy="3275351"/>
            <a:chOff x="554636" y="1296651"/>
            <a:chExt cx="8072861" cy="327535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73AB1E8-7953-488C-8C3E-FEEF8A3D1D6A}"/>
                </a:ext>
              </a:extLst>
            </p:cNvPr>
            <p:cNvSpPr/>
            <p:nvPr/>
          </p:nvSpPr>
          <p:spPr>
            <a:xfrm>
              <a:off x="554636" y="1296651"/>
              <a:ext cx="8072861" cy="32753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3C0B750-2945-46E6-A3C9-CEC0C5896389}"/>
                </a:ext>
              </a:extLst>
            </p:cNvPr>
            <p:cNvCxnSpPr/>
            <p:nvPr/>
          </p:nvCxnSpPr>
          <p:spPr>
            <a:xfrm>
              <a:off x="554636" y="2398438"/>
              <a:ext cx="80347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DB270C4-422D-4D70-B3C6-CCF6EBD1892A}"/>
                </a:ext>
              </a:extLst>
            </p:cNvPr>
            <p:cNvSpPr/>
            <p:nvPr/>
          </p:nvSpPr>
          <p:spPr>
            <a:xfrm>
              <a:off x="1049310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69DF3C2-D1CE-4C24-969C-E5043209FDE1}"/>
                </a:ext>
              </a:extLst>
            </p:cNvPr>
            <p:cNvSpPr/>
            <p:nvPr/>
          </p:nvSpPr>
          <p:spPr>
            <a:xfrm>
              <a:off x="1534427" y="2515816"/>
              <a:ext cx="5943600" cy="45973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015BEC4-6E21-4206-840B-D487A946C6B4}"/>
                </a:ext>
              </a:extLst>
            </p:cNvPr>
            <p:cNvSpPr/>
            <p:nvPr/>
          </p:nvSpPr>
          <p:spPr>
            <a:xfrm>
              <a:off x="2310482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9EABAF-813C-4C91-8D9F-651D7A7CE2A6}"/>
                </a:ext>
              </a:extLst>
            </p:cNvPr>
            <p:cNvSpPr/>
            <p:nvPr/>
          </p:nvSpPr>
          <p:spPr>
            <a:xfrm>
              <a:off x="3571654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100C64B-FBD1-478A-8125-77599A50B2F4}"/>
                </a:ext>
              </a:extLst>
            </p:cNvPr>
            <p:cNvSpPr/>
            <p:nvPr/>
          </p:nvSpPr>
          <p:spPr>
            <a:xfrm>
              <a:off x="4832826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4</a:t>
              </a:r>
              <a:endParaRPr lang="zh-CN" altLang="en-US" sz="1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F5F2206-5EDA-45D2-9CF0-A4E39EC11636}"/>
                </a:ext>
              </a:extLst>
            </p:cNvPr>
            <p:cNvSpPr/>
            <p:nvPr/>
          </p:nvSpPr>
          <p:spPr>
            <a:xfrm>
              <a:off x="6093998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5</a:t>
              </a:r>
              <a:endParaRPr lang="zh-CN" altLang="en-US" sz="1400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1A43A9E-0AB5-4BA7-8B2B-3092586EC985}"/>
                </a:ext>
              </a:extLst>
            </p:cNvPr>
            <p:cNvSpPr/>
            <p:nvPr/>
          </p:nvSpPr>
          <p:spPr>
            <a:xfrm>
              <a:off x="7355172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6</a:t>
              </a:r>
              <a:endParaRPr lang="zh-CN" altLang="en-US" sz="14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A5743BA-3519-4B08-AEAE-04BC7458FA55}"/>
                </a:ext>
              </a:extLst>
            </p:cNvPr>
            <p:cNvCxnSpPr/>
            <p:nvPr/>
          </p:nvCxnSpPr>
          <p:spPr>
            <a:xfrm>
              <a:off x="554636" y="3080524"/>
              <a:ext cx="80728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2F26D95-B4C8-4ED9-B187-26EAC24AF2A9}"/>
                </a:ext>
              </a:extLst>
            </p:cNvPr>
            <p:cNvSpPr/>
            <p:nvPr/>
          </p:nvSpPr>
          <p:spPr>
            <a:xfrm>
              <a:off x="1534427" y="3230386"/>
              <a:ext cx="5943599" cy="4722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Kernel/OS</a:t>
              </a:r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2FD65-DC48-4C0E-A2FB-3010C3C62959}"/>
                </a:ext>
              </a:extLst>
            </p:cNvPr>
            <p:cNvCxnSpPr>
              <a:cxnSpLocks/>
            </p:cNvCxnSpPr>
            <p:nvPr/>
          </p:nvCxnSpPr>
          <p:spPr>
            <a:xfrm>
              <a:off x="554636" y="3762533"/>
              <a:ext cx="80728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1AE2416-9F1D-44F6-9EF7-7B7DE86BDA6F}"/>
                </a:ext>
              </a:extLst>
            </p:cNvPr>
            <p:cNvSpPr/>
            <p:nvPr/>
          </p:nvSpPr>
          <p:spPr>
            <a:xfrm>
              <a:off x="1534427" y="3874959"/>
              <a:ext cx="5943599" cy="50420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Hardware(</a:t>
              </a:r>
              <a:r>
                <a:rPr lang="zh-CN" altLang="en-US" dirty="0"/>
                <a:t>硬件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35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D01CFC-4019-4C1C-860E-08AEC4B0C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A045B9-80D6-4EFF-83AB-A284CE9893F1}"/>
              </a:ext>
            </a:extLst>
          </p:cNvPr>
          <p:cNvSpPr/>
          <p:nvPr/>
        </p:nvSpPr>
        <p:spPr>
          <a:xfrm>
            <a:off x="592111" y="1236689"/>
            <a:ext cx="8035386" cy="34177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B66237-8ED1-42BE-A64D-B089D3C38545}"/>
              </a:ext>
            </a:extLst>
          </p:cNvPr>
          <p:cNvSpPr/>
          <p:nvPr/>
        </p:nvSpPr>
        <p:spPr>
          <a:xfrm>
            <a:off x="1109272" y="1678898"/>
            <a:ext cx="2435902" cy="6370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Daemon</a:t>
            </a:r>
          </a:p>
          <a:p>
            <a:pPr algn="ctr"/>
            <a:r>
              <a:rPr lang="zh-CN" altLang="en-US" dirty="0"/>
              <a:t>守护进程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77571E-7930-477B-BE58-2BA0784ED615}"/>
              </a:ext>
            </a:extLst>
          </p:cNvPr>
          <p:cNvSpPr/>
          <p:nvPr/>
        </p:nvSpPr>
        <p:spPr>
          <a:xfrm>
            <a:off x="1109272" y="2645764"/>
            <a:ext cx="2435902" cy="554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</a:p>
          <a:p>
            <a:pPr algn="ctr"/>
            <a:r>
              <a:rPr lang="zh-CN" altLang="en-US" dirty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419743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38AF6E-A10A-43B6-8FC9-083430B76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8501E3-03D3-44F7-BBDB-9E50FCF8CA13}"/>
              </a:ext>
            </a:extLst>
          </p:cNvPr>
          <p:cNvSpPr/>
          <p:nvPr/>
        </p:nvSpPr>
        <p:spPr>
          <a:xfrm>
            <a:off x="698725" y="1281659"/>
            <a:ext cx="7615004" cy="3267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6ADC32-E07D-4D0F-9AAA-D09ACD78FF9C}"/>
              </a:ext>
            </a:extLst>
          </p:cNvPr>
          <p:cNvCxnSpPr/>
          <p:nvPr/>
        </p:nvCxnSpPr>
        <p:spPr>
          <a:xfrm>
            <a:off x="667062" y="3792512"/>
            <a:ext cx="7615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C8081A-1E9B-4435-B76C-3B5B442F7365}"/>
              </a:ext>
            </a:extLst>
          </p:cNvPr>
          <p:cNvSpPr/>
          <p:nvPr/>
        </p:nvSpPr>
        <p:spPr>
          <a:xfrm>
            <a:off x="1528997" y="3904939"/>
            <a:ext cx="5988570" cy="44219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29D5D4-DF68-4AB7-9326-4A0E09FD2344}"/>
              </a:ext>
            </a:extLst>
          </p:cNvPr>
          <p:cNvSpPr/>
          <p:nvPr/>
        </p:nvSpPr>
        <p:spPr>
          <a:xfrm>
            <a:off x="1528997" y="3312826"/>
            <a:ext cx="5988570" cy="419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D4790F-3656-4E85-A20B-EB03F8E5DCB9}"/>
              </a:ext>
            </a:extLst>
          </p:cNvPr>
          <p:cNvCxnSpPr/>
          <p:nvPr/>
        </p:nvCxnSpPr>
        <p:spPr>
          <a:xfrm>
            <a:off x="667062" y="3215390"/>
            <a:ext cx="7615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A5D0762-6A53-4634-BB2C-014EF7799678}"/>
              </a:ext>
            </a:extLst>
          </p:cNvPr>
          <p:cNvCxnSpPr/>
          <p:nvPr/>
        </p:nvCxnSpPr>
        <p:spPr>
          <a:xfrm>
            <a:off x="667062" y="2690734"/>
            <a:ext cx="7615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54A200-F578-42A5-8B15-CA1C52E5B981}"/>
              </a:ext>
            </a:extLst>
          </p:cNvPr>
          <p:cNvSpPr/>
          <p:nvPr/>
        </p:nvSpPr>
        <p:spPr>
          <a:xfrm>
            <a:off x="1528997" y="2788170"/>
            <a:ext cx="5988570" cy="367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152EA1F-E5D2-4FC3-9B52-300B6579175F}"/>
              </a:ext>
            </a:extLst>
          </p:cNvPr>
          <p:cNvGrpSpPr/>
          <p:nvPr/>
        </p:nvGrpSpPr>
        <p:grpSpPr>
          <a:xfrm>
            <a:off x="1521500" y="1402645"/>
            <a:ext cx="1191718" cy="1161735"/>
            <a:chOff x="1521500" y="1402645"/>
            <a:chExt cx="1191718" cy="116173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228CC87-C04E-4E8D-939B-15B9ADEA9870}"/>
                </a:ext>
              </a:extLst>
            </p:cNvPr>
            <p:cNvSpPr/>
            <p:nvPr/>
          </p:nvSpPr>
          <p:spPr>
            <a:xfrm>
              <a:off x="1521500" y="1402645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112EF33-46D4-47E1-8E1B-18F55D6BFACA}"/>
                </a:ext>
              </a:extLst>
            </p:cNvPr>
            <p:cNvCxnSpPr>
              <a:cxnSpLocks/>
              <a:stCxn id="15" idx="1"/>
              <a:endCxn id="15" idx="3"/>
            </p:cNvCxnSpPr>
            <p:nvPr/>
          </p:nvCxnSpPr>
          <p:spPr>
            <a:xfrm>
              <a:off x="1521500" y="1983513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FA0DA20-FC42-4162-AAAA-4FC470331FE1}"/>
                </a:ext>
              </a:extLst>
            </p:cNvPr>
            <p:cNvSpPr/>
            <p:nvPr/>
          </p:nvSpPr>
          <p:spPr>
            <a:xfrm>
              <a:off x="1866274" y="2125923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OS1</a:t>
              </a:r>
              <a:endParaRPr lang="zh-CN" altLang="en-US" sz="1400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F8CD7E-E84E-4428-9C43-3D64D9273141}"/>
                </a:ext>
              </a:extLst>
            </p:cNvPr>
            <p:cNvSpPr/>
            <p:nvPr/>
          </p:nvSpPr>
          <p:spPr>
            <a:xfrm>
              <a:off x="1693888" y="1651102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B6C18ED-3F98-4668-898E-8059196E4B0D}"/>
              </a:ext>
            </a:extLst>
          </p:cNvPr>
          <p:cNvGrpSpPr/>
          <p:nvPr/>
        </p:nvGrpSpPr>
        <p:grpSpPr>
          <a:xfrm>
            <a:off x="3118785" y="1402645"/>
            <a:ext cx="1191718" cy="1161735"/>
            <a:chOff x="1371600" y="1386590"/>
            <a:chExt cx="1191718" cy="1161735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51C6B3C9-B9AD-4C70-BD62-71F8155A0A82}"/>
                </a:ext>
              </a:extLst>
            </p:cNvPr>
            <p:cNvSpPr/>
            <p:nvPr/>
          </p:nvSpPr>
          <p:spPr>
            <a:xfrm>
              <a:off x="1371600" y="1386590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0BE181F-E385-4651-AD5C-34BF49E8B760}"/>
                </a:ext>
              </a:extLst>
            </p:cNvPr>
            <p:cNvCxnSpPr>
              <a:stCxn id="39" idx="1"/>
              <a:endCxn id="39" idx="3"/>
            </p:cNvCxnSpPr>
            <p:nvPr/>
          </p:nvCxnSpPr>
          <p:spPr>
            <a:xfrm>
              <a:off x="1371600" y="1967458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497F954-CCB4-46EF-8981-08C3BBF4FCAE}"/>
                </a:ext>
              </a:extLst>
            </p:cNvPr>
            <p:cNvSpPr/>
            <p:nvPr/>
          </p:nvSpPr>
          <p:spPr>
            <a:xfrm>
              <a:off x="1716374" y="2109868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OS2</a:t>
              </a:r>
              <a:endParaRPr lang="zh-CN" altLang="en-US" sz="1400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07258AC-E734-4D11-AFCD-415DBF1FD947}"/>
                </a:ext>
              </a:extLst>
            </p:cNvPr>
            <p:cNvSpPr/>
            <p:nvPr/>
          </p:nvSpPr>
          <p:spPr>
            <a:xfrm>
              <a:off x="1543988" y="1635047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13248A8-6597-4004-AB36-1FD29693447A}"/>
              </a:ext>
            </a:extLst>
          </p:cNvPr>
          <p:cNvGrpSpPr/>
          <p:nvPr/>
        </p:nvGrpSpPr>
        <p:grpSpPr>
          <a:xfrm>
            <a:off x="4716070" y="1402645"/>
            <a:ext cx="1191718" cy="1161735"/>
            <a:chOff x="1371600" y="1386590"/>
            <a:chExt cx="1191718" cy="116173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0009BA0-66DF-4543-A553-B63E4CE1EF5D}"/>
                </a:ext>
              </a:extLst>
            </p:cNvPr>
            <p:cNvSpPr/>
            <p:nvPr/>
          </p:nvSpPr>
          <p:spPr>
            <a:xfrm>
              <a:off x="1371600" y="1386590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3A9599F-B32E-4E21-9B5F-6D8ABB751CEB}"/>
                </a:ext>
              </a:extLst>
            </p:cNvPr>
            <p:cNvCxnSpPr>
              <a:stCxn id="44" idx="1"/>
              <a:endCxn id="44" idx="3"/>
            </p:cNvCxnSpPr>
            <p:nvPr/>
          </p:nvCxnSpPr>
          <p:spPr>
            <a:xfrm>
              <a:off x="1371600" y="1967458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E4A6FFB-5B7E-466D-9A09-5AEDA3B4E559}"/>
                </a:ext>
              </a:extLst>
            </p:cNvPr>
            <p:cNvSpPr/>
            <p:nvPr/>
          </p:nvSpPr>
          <p:spPr>
            <a:xfrm>
              <a:off x="1716374" y="2109868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OS3</a:t>
              </a:r>
              <a:endParaRPr lang="zh-CN" altLang="en-US" sz="1400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AACC5D3F-847B-4FAE-A174-99D2C9B03751}"/>
                </a:ext>
              </a:extLst>
            </p:cNvPr>
            <p:cNvSpPr/>
            <p:nvPr/>
          </p:nvSpPr>
          <p:spPr>
            <a:xfrm>
              <a:off x="1543988" y="1635047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196DB1-ABB8-4A08-AF16-CDC3E72B5800}"/>
              </a:ext>
            </a:extLst>
          </p:cNvPr>
          <p:cNvGrpSpPr/>
          <p:nvPr/>
        </p:nvGrpSpPr>
        <p:grpSpPr>
          <a:xfrm>
            <a:off x="6313356" y="1402645"/>
            <a:ext cx="1191718" cy="1161735"/>
            <a:chOff x="1371600" y="1386590"/>
            <a:chExt cx="1191718" cy="1161735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D651131-8FF0-4CAB-BA36-8CF0DF43773E}"/>
                </a:ext>
              </a:extLst>
            </p:cNvPr>
            <p:cNvSpPr/>
            <p:nvPr/>
          </p:nvSpPr>
          <p:spPr>
            <a:xfrm>
              <a:off x="1371600" y="1386590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908B1F9-8044-4D2A-B9E3-650D5A5720E3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1371600" y="1967458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31D23A8-D671-4749-A127-7A5068B599E4}"/>
                </a:ext>
              </a:extLst>
            </p:cNvPr>
            <p:cNvSpPr/>
            <p:nvPr/>
          </p:nvSpPr>
          <p:spPr>
            <a:xfrm>
              <a:off x="1716374" y="2109868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OS4</a:t>
              </a:r>
              <a:endParaRPr lang="zh-CN" altLang="en-US" sz="1400" dirty="0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B615B3F-2A8B-4ED4-8432-9218E45069DB}"/>
                </a:ext>
              </a:extLst>
            </p:cNvPr>
            <p:cNvSpPr/>
            <p:nvPr/>
          </p:nvSpPr>
          <p:spPr>
            <a:xfrm>
              <a:off x="1543988" y="1635047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31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203A61-309D-49C8-85F6-4D093BCA4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Demo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B5F9EF-83BA-42AC-B2C9-6D4BFE5526BB}"/>
              </a:ext>
            </a:extLst>
          </p:cNvPr>
          <p:cNvSpPr/>
          <p:nvPr/>
        </p:nvSpPr>
        <p:spPr>
          <a:xfrm>
            <a:off x="1079288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PULL </a:t>
            </a:r>
            <a:r>
              <a:rPr lang="zh-CN" altLang="en-US" dirty="0"/>
              <a:t>镜像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C6C6E6-83CC-40EE-9C20-06BC9F89E3F2}"/>
              </a:ext>
            </a:extLst>
          </p:cNvPr>
          <p:cNvSpPr/>
          <p:nvPr/>
        </p:nvSpPr>
        <p:spPr>
          <a:xfrm>
            <a:off x="2885602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COPY</a:t>
            </a:r>
            <a:r>
              <a:rPr lang="zh-CN" altLang="en-US" dirty="0"/>
              <a:t>文件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B0F5D5-50E7-461A-893A-F8220D708317}"/>
              </a:ext>
            </a:extLst>
          </p:cNvPr>
          <p:cNvSpPr/>
          <p:nvPr/>
        </p:nvSpPr>
        <p:spPr>
          <a:xfrm>
            <a:off x="4624464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重新生成镜像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D60CD2-9BA1-41A1-86BB-52E8BD6F64D4}"/>
              </a:ext>
            </a:extLst>
          </p:cNvPr>
          <p:cNvSpPr/>
          <p:nvPr/>
        </p:nvSpPr>
        <p:spPr>
          <a:xfrm>
            <a:off x="6430778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r>
              <a:rPr lang="zh-CN" altLang="en-US" dirty="0"/>
              <a:t>镜像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DC5B30F-05B4-41CE-8574-65FDA125F817}"/>
              </a:ext>
            </a:extLst>
          </p:cNvPr>
          <p:cNvSpPr/>
          <p:nvPr/>
        </p:nvSpPr>
        <p:spPr>
          <a:xfrm>
            <a:off x="2885602" y="2775994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安装环境</a:t>
            </a:r>
          </a:p>
        </p:txBody>
      </p:sp>
    </p:spTree>
    <p:extLst>
      <p:ext uri="{BB962C8B-B14F-4D97-AF65-F5344CB8AC3E}">
        <p14:creationId xmlns:p14="http://schemas.microsoft.com/office/powerpoint/2010/main" val="41687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7EF1E3-375C-411A-8D11-6B95C4F7A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AWS</a:t>
            </a:r>
            <a:endParaRPr lang="zh-CN" altLang="en-US" dirty="0"/>
          </a:p>
        </p:txBody>
      </p:sp>
      <p:pic>
        <p:nvPicPr>
          <p:cNvPr id="51" name="Graphic 6">
            <a:extLst>
              <a:ext uri="{FF2B5EF4-FFF2-40B4-BE49-F238E27FC236}">
                <a16:creationId xmlns:a16="http://schemas.microsoft.com/office/drawing/2014/main" id="{020F4ED5-36CE-4B99-958E-FF8B2605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5976" y="1380267"/>
            <a:ext cx="720000" cy="720000"/>
          </a:xfrm>
          <a:prstGeom prst="rect">
            <a:avLst/>
          </a:prstGeom>
        </p:spPr>
      </p:pic>
      <p:pic>
        <p:nvPicPr>
          <p:cNvPr id="52" name="Graphic 5">
            <a:extLst>
              <a:ext uri="{FF2B5EF4-FFF2-40B4-BE49-F238E27FC236}">
                <a16:creationId xmlns:a16="http://schemas.microsoft.com/office/drawing/2014/main" id="{2137499C-F7EB-4D8E-8EE0-C18F70EEC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504900" y="1373939"/>
            <a:ext cx="720000" cy="720000"/>
          </a:xfrm>
          <a:prstGeom prst="rect">
            <a:avLst/>
          </a:prstGeom>
        </p:spPr>
      </p:pic>
      <p:pic>
        <p:nvPicPr>
          <p:cNvPr id="53" name="Graphic 5">
            <a:extLst>
              <a:ext uri="{FF2B5EF4-FFF2-40B4-BE49-F238E27FC236}">
                <a16:creationId xmlns:a16="http://schemas.microsoft.com/office/drawing/2014/main" id="{DAF2CCB9-9275-4747-AEC4-5B8F77251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53567" y="1390166"/>
            <a:ext cx="720000" cy="720000"/>
          </a:xfrm>
          <a:prstGeom prst="rect">
            <a:avLst/>
          </a:prstGeom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E7B9F33E-7E8B-4C16-BB0F-9A133B893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153607" y="1385730"/>
            <a:ext cx="720000" cy="720000"/>
          </a:xfrm>
          <a:prstGeom prst="rect">
            <a:avLst/>
          </a:prstGeom>
        </p:spPr>
      </p:pic>
      <p:pic>
        <p:nvPicPr>
          <p:cNvPr id="55" name="Graphic 6">
            <a:extLst>
              <a:ext uri="{FF2B5EF4-FFF2-40B4-BE49-F238E27FC236}">
                <a16:creationId xmlns:a16="http://schemas.microsoft.com/office/drawing/2014/main" id="{2A8DD737-59F3-4D3E-9B8A-1125B48AE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159166" y="1385730"/>
            <a:ext cx="720000" cy="720000"/>
          </a:xfrm>
          <a:prstGeom prst="rect">
            <a:avLst/>
          </a:prstGeom>
        </p:spPr>
      </p:pic>
      <p:pic>
        <p:nvPicPr>
          <p:cNvPr id="56" name="Graphic 4">
            <a:extLst>
              <a:ext uri="{FF2B5EF4-FFF2-40B4-BE49-F238E27FC236}">
                <a16:creationId xmlns:a16="http://schemas.microsoft.com/office/drawing/2014/main" id="{06D4DB65-68E0-42D4-B545-B4FD37D590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915976" y="2837891"/>
            <a:ext cx="720000" cy="720000"/>
          </a:xfrm>
          <a:prstGeom prst="rect">
            <a:avLst/>
          </a:prstGeom>
        </p:spPr>
      </p:pic>
      <p:pic>
        <p:nvPicPr>
          <p:cNvPr id="57" name="Graphic 6">
            <a:extLst>
              <a:ext uri="{FF2B5EF4-FFF2-40B4-BE49-F238E27FC236}">
                <a16:creationId xmlns:a16="http://schemas.microsoft.com/office/drawing/2014/main" id="{9504A4F2-58E0-471D-8A6E-D1F8BF3D46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2499088" y="2819400"/>
            <a:ext cx="720000" cy="720000"/>
          </a:xfrm>
          <a:prstGeom prst="rect">
            <a:avLst/>
          </a:prstGeom>
        </p:spPr>
      </p:pic>
      <p:pic>
        <p:nvPicPr>
          <p:cNvPr id="58" name="Graphic 4">
            <a:extLst>
              <a:ext uri="{FF2B5EF4-FFF2-40B4-BE49-F238E27FC236}">
                <a16:creationId xmlns:a16="http://schemas.microsoft.com/office/drawing/2014/main" id="{BD4DFAFF-8A49-4DCA-86C7-6D7D91A2E9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146226" y="2837891"/>
            <a:ext cx="720000" cy="720000"/>
          </a:xfrm>
          <a:prstGeom prst="rect">
            <a:avLst/>
          </a:prstGeom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61C5D47-DEF2-411E-BEC8-189B308B5A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5653567" y="2819400"/>
            <a:ext cx="720000" cy="720000"/>
          </a:xfrm>
          <a:prstGeom prst="rect">
            <a:avLst/>
          </a:prstGeom>
        </p:spPr>
      </p:pic>
      <p:pic>
        <p:nvPicPr>
          <p:cNvPr id="60" name="Graphic 6">
            <a:extLst>
              <a:ext uri="{FF2B5EF4-FFF2-40B4-BE49-F238E27FC236}">
                <a16:creationId xmlns:a16="http://schemas.microsoft.com/office/drawing/2014/main" id="{0B51B916-60EB-4338-A617-5B2813AE31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7158725" y="2819400"/>
            <a:ext cx="720000" cy="720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22A81DEC-9D46-45C1-98F1-C4F25D215361}"/>
              </a:ext>
            </a:extLst>
          </p:cNvPr>
          <p:cNvSpPr txBox="1"/>
          <p:nvPr/>
        </p:nvSpPr>
        <p:spPr>
          <a:xfrm>
            <a:off x="782082" y="2081167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计算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381761-7638-4424-AE7D-5E0EF65F5E22}"/>
              </a:ext>
            </a:extLst>
          </p:cNvPr>
          <p:cNvSpPr txBox="1"/>
          <p:nvPr/>
        </p:nvSpPr>
        <p:spPr>
          <a:xfrm>
            <a:off x="2372404" y="2077653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AF3EA80-B2CC-404B-9073-B58F9C0B0F19}"/>
              </a:ext>
            </a:extLst>
          </p:cNvPr>
          <p:cNvSpPr txBox="1"/>
          <p:nvPr/>
        </p:nvSpPr>
        <p:spPr>
          <a:xfrm>
            <a:off x="4016375" y="2110166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存储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71B3B40-71E5-4848-A507-FD714AD23A28}"/>
              </a:ext>
            </a:extLst>
          </p:cNvPr>
          <p:cNvSpPr txBox="1"/>
          <p:nvPr/>
        </p:nvSpPr>
        <p:spPr>
          <a:xfrm>
            <a:off x="5515195" y="2071673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网络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A59C723-D491-4210-812F-7D3064B9C102}"/>
              </a:ext>
            </a:extLst>
          </p:cNvPr>
          <p:cNvSpPr txBox="1"/>
          <p:nvPr/>
        </p:nvSpPr>
        <p:spPr>
          <a:xfrm>
            <a:off x="6933154" y="2093550"/>
            <a:ext cx="117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管理与合规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B1CF9B-A2F3-409B-ABA9-34ED984642D0}"/>
              </a:ext>
            </a:extLst>
          </p:cNvPr>
          <p:cNvSpPr txBox="1"/>
          <p:nvPr/>
        </p:nvSpPr>
        <p:spPr>
          <a:xfrm>
            <a:off x="774746" y="3597670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媒体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FDFBCD-714F-4346-800A-5B6AC002509F}"/>
              </a:ext>
            </a:extLst>
          </p:cNvPr>
          <p:cNvSpPr txBox="1"/>
          <p:nvPr/>
        </p:nvSpPr>
        <p:spPr>
          <a:xfrm>
            <a:off x="2361855" y="3597670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迁移服务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65175FC-D926-4E87-9D72-C22FC69D2C6F}"/>
              </a:ext>
            </a:extLst>
          </p:cNvPr>
          <p:cNvSpPr txBox="1"/>
          <p:nvPr/>
        </p:nvSpPr>
        <p:spPr>
          <a:xfrm>
            <a:off x="4008994" y="3597669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移动服务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9A65B73-D316-4E42-8EDD-469D1FC12FE0}"/>
              </a:ext>
            </a:extLst>
          </p:cNvPr>
          <p:cNvSpPr txBox="1"/>
          <p:nvPr/>
        </p:nvSpPr>
        <p:spPr>
          <a:xfrm>
            <a:off x="5405598" y="3597667"/>
            <a:ext cx="121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安全与身份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FC99589-8E88-48B1-9CDD-08406BFBE4B0}"/>
              </a:ext>
            </a:extLst>
          </p:cNvPr>
          <p:cNvSpPr txBox="1"/>
          <p:nvPr/>
        </p:nvSpPr>
        <p:spPr>
          <a:xfrm>
            <a:off x="7021492" y="3597667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其他服务</a:t>
            </a:r>
          </a:p>
        </p:txBody>
      </p:sp>
    </p:spTree>
    <p:extLst>
      <p:ext uri="{BB962C8B-B14F-4D97-AF65-F5344CB8AC3E}">
        <p14:creationId xmlns:p14="http://schemas.microsoft.com/office/powerpoint/2010/main" val="20476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1466" y="1989667"/>
            <a:ext cx="22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Raleway" pitchFamily="2" charset="0"/>
                <a:ea typeface="Raleway" pitchFamily="2" charset="0"/>
              </a:rPr>
              <a:t>Project</a:t>
            </a:r>
            <a:endParaRPr lang="zh-CN" altLang="en-US" sz="4800" b="1" dirty="0">
              <a:solidFill>
                <a:schemeClr val="bg1"/>
              </a:solidFill>
              <a:latin typeface="Raleway" pitchFamily="2" charset="0"/>
              <a:ea typeface="Raleway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8932" y="1989667"/>
            <a:ext cx="2728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Raleway" pitchFamily="2" charset="0"/>
                <a:ea typeface="Raleway" pitchFamily="2" charset="0"/>
              </a:rPr>
              <a:t>Solution</a:t>
            </a:r>
            <a:endParaRPr lang="zh-CN" altLang="en-US" sz="4800" b="1" dirty="0">
              <a:solidFill>
                <a:schemeClr val="bg1"/>
              </a:solidFill>
              <a:latin typeface="Raleway" pitchFamily="2" charset="0"/>
              <a:ea typeface="Raleway" pitchFamily="2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ACDCB5A-938F-4F15-AD40-6E029B280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2" y="-30862"/>
            <a:ext cx="9171501" cy="51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374626-949B-487A-91FE-7CB488837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ECS </a:t>
            </a:r>
            <a:r>
              <a:rPr lang="zh-CN" altLang="en-US" dirty="0"/>
              <a:t>相关的资源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4FF3FA-4108-4121-BDFB-8E233F0DE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97800"/>
              </p:ext>
            </p:extLst>
          </p:nvPr>
        </p:nvGraphicFramePr>
        <p:xfrm>
          <a:off x="494677" y="1469036"/>
          <a:ext cx="8162811" cy="2880945"/>
        </p:xfrm>
        <a:graphic>
          <a:graphicData uri="http://schemas.openxmlformats.org/drawingml/2006/table">
            <a:tbl>
              <a:tblPr/>
              <a:tblGrid>
                <a:gridCol w="1354112">
                  <a:extLst>
                    <a:ext uri="{9D8B030D-6E8A-4147-A177-3AD203B41FA5}">
                      <a16:colId xmlns:a16="http://schemas.microsoft.com/office/drawing/2014/main" val="2641820503"/>
                    </a:ext>
                  </a:extLst>
                </a:gridCol>
                <a:gridCol w="1100527">
                  <a:extLst>
                    <a:ext uri="{9D8B030D-6E8A-4147-A177-3AD203B41FA5}">
                      <a16:colId xmlns:a16="http://schemas.microsoft.com/office/drawing/2014/main" val="303452836"/>
                    </a:ext>
                  </a:extLst>
                </a:gridCol>
                <a:gridCol w="1398499">
                  <a:extLst>
                    <a:ext uri="{9D8B030D-6E8A-4147-A177-3AD203B41FA5}">
                      <a16:colId xmlns:a16="http://schemas.microsoft.com/office/drawing/2014/main" val="1045985512"/>
                    </a:ext>
                  </a:extLst>
                </a:gridCol>
                <a:gridCol w="1251679">
                  <a:extLst>
                    <a:ext uri="{9D8B030D-6E8A-4147-A177-3AD203B41FA5}">
                      <a16:colId xmlns:a16="http://schemas.microsoft.com/office/drawing/2014/main" val="1173464085"/>
                    </a:ext>
                  </a:extLst>
                </a:gridCol>
                <a:gridCol w="1703882">
                  <a:extLst>
                    <a:ext uri="{9D8B030D-6E8A-4147-A177-3AD203B41FA5}">
                      <a16:colId xmlns:a16="http://schemas.microsoft.com/office/drawing/2014/main" val="1647906341"/>
                    </a:ext>
                  </a:extLst>
                </a:gridCol>
                <a:gridCol w="1354112">
                  <a:extLst>
                    <a:ext uri="{9D8B030D-6E8A-4147-A177-3AD203B41FA5}">
                      <a16:colId xmlns:a16="http://schemas.microsoft.com/office/drawing/2014/main" val="2430485754"/>
                    </a:ext>
                  </a:extLst>
                </a:gridCol>
              </a:tblGrid>
              <a:tr h="47219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计算资源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安全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7346"/>
                  </a:ext>
                </a:extLst>
              </a:tr>
              <a:tr h="472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ECS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ECR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VPC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ELB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IAM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72336"/>
                  </a:ext>
                </a:extLst>
              </a:tr>
              <a:tr h="816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容器的编排服务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完全托管的 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容器注册表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Web 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无服务器计算引擎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身份权限验证管理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93126"/>
                  </a:ext>
                </a:extLst>
              </a:tr>
              <a:tr h="1119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容器的编排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存储、管理和部署 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 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容器映像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控制您的计算资源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控制您的计算资源</a:t>
                      </a:r>
                      <a:endParaRPr lang="zh-CN" altLang="en-US" sz="1400" dirty="0"/>
                    </a:p>
                    <a:p>
                      <a:pPr algn="ctr"/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网络部署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管理用户权限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9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2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8FE83F-C1E1-4C93-BDEA-B92F5331A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ECS 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14E5D47D-C368-48A1-BB7B-14A0951D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2" y="1364105"/>
            <a:ext cx="8020396" cy="32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432757-7984-427B-B17A-7584A80CA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77BC2-CBFB-4A31-96B5-710034E7EA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57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695699-AE53-4C62-8AA5-E0A476E8A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4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17" y="2069659"/>
            <a:ext cx="576000" cy="576000"/>
          </a:xfrm>
          <a:prstGeom prst="rect">
            <a:avLst/>
          </a:prstGeom>
        </p:spPr>
      </p:pic>
      <p:pic>
        <p:nvPicPr>
          <p:cNvPr id="5" name="Graphic 33">
            <a:extLst>
              <a:ext uri="{FF2B5EF4-FFF2-40B4-BE49-F238E27FC236}">
                <a16:creationId xmlns:a16="http://schemas.microsoft.com/office/drawing/2014/main" id="{6E039CB9-2F30-784E-AFCE-6667E74A5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0932" y="2069659"/>
            <a:ext cx="576000" cy="576000"/>
          </a:xfrm>
          <a:prstGeom prst="rect">
            <a:avLst/>
          </a:prstGeom>
        </p:spPr>
      </p:pic>
      <p:pic>
        <p:nvPicPr>
          <p:cNvPr id="6" name="Graphic 33">
            <a:extLst>
              <a:ext uri="{FF2B5EF4-FFF2-40B4-BE49-F238E27FC236}">
                <a16:creationId xmlns:a16="http://schemas.microsoft.com/office/drawing/2014/main" id="{8BE31354-0FB2-1D49-82D7-D84A84D06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22" y="2069659"/>
            <a:ext cx="576000" cy="576000"/>
          </a:xfrm>
          <a:prstGeom prst="rect">
            <a:avLst/>
          </a:prstGeom>
        </p:spPr>
      </p:pic>
      <p:pic>
        <p:nvPicPr>
          <p:cNvPr id="7" name="Graphic 27">
            <a:extLst>
              <a:ext uri="{FF2B5EF4-FFF2-40B4-BE49-F238E27FC236}">
                <a16:creationId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8227" y="2069659"/>
            <a:ext cx="576000" cy="576000"/>
          </a:xfrm>
          <a:prstGeom prst="rect">
            <a:avLst/>
          </a:prstGeom>
        </p:spPr>
      </p:pic>
      <p:pic>
        <p:nvPicPr>
          <p:cNvPr id="8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637" y="2069659"/>
            <a:ext cx="576000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A61572-2418-446E-AEB8-C4DCDD99678D}"/>
              </a:ext>
            </a:extLst>
          </p:cNvPr>
          <p:cNvSpPr txBox="1"/>
          <p:nvPr/>
        </p:nvSpPr>
        <p:spPr>
          <a:xfrm>
            <a:off x="833636" y="2901528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RDS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310523-0809-4E2B-8ABA-B6056D2E57C2}"/>
              </a:ext>
            </a:extLst>
          </p:cNvPr>
          <p:cNvSpPr txBox="1"/>
          <p:nvPr/>
        </p:nvSpPr>
        <p:spPr>
          <a:xfrm>
            <a:off x="2426341" y="2901530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Redshift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95DA52-98A6-4AFD-BC90-D8A74C5C8667}"/>
              </a:ext>
            </a:extLst>
          </p:cNvPr>
          <p:cNvSpPr txBox="1"/>
          <p:nvPr/>
        </p:nvSpPr>
        <p:spPr>
          <a:xfrm>
            <a:off x="4019046" y="2901530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Aurora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7EC7FF-E6E4-40C0-A8D8-E3ADD4F97D9A}"/>
              </a:ext>
            </a:extLst>
          </p:cNvPr>
          <p:cNvSpPr/>
          <p:nvPr/>
        </p:nvSpPr>
        <p:spPr>
          <a:xfrm>
            <a:off x="5597031" y="2901528"/>
            <a:ext cx="1014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ElastiCache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C17BCD-8E61-4CBB-BAD7-413EABC8C6FC}"/>
              </a:ext>
            </a:extLst>
          </p:cNvPr>
          <p:cNvSpPr/>
          <p:nvPr/>
        </p:nvSpPr>
        <p:spPr>
          <a:xfrm>
            <a:off x="7189736" y="2849625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DynamoDB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314367-F59A-48C8-B3C3-A713AE143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</a:p>
        </p:txBody>
      </p:sp>
      <p:pic>
        <p:nvPicPr>
          <p:cNvPr id="4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334" y="2111216"/>
            <a:ext cx="576000" cy="576000"/>
          </a:xfrm>
          <a:prstGeom prst="rect">
            <a:avLst/>
          </a:prstGeom>
        </p:spPr>
      </p:pic>
      <p:pic>
        <p:nvPicPr>
          <p:cNvPr id="5" name="Graphic 66">
            <a:extLst>
              <a:ext uri="{FF2B5EF4-FFF2-40B4-BE49-F238E27FC236}">
                <a16:creationId xmlns:a16="http://schemas.microsoft.com/office/drawing/2014/main" id="{DD4EF17F-35B2-0149-803B-BF7E4EB41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367" y="2111216"/>
            <a:ext cx="576000" cy="576000"/>
          </a:xfrm>
          <a:prstGeom prst="rect">
            <a:avLst/>
          </a:prstGeom>
        </p:spPr>
      </p:pic>
      <p:pic>
        <p:nvPicPr>
          <p:cNvPr id="6" name="Graphic 40">
            <a:extLst>
              <a:ext uri="{FF2B5EF4-FFF2-40B4-BE49-F238E27FC236}">
                <a16:creationId xmlns:a16="http://schemas.microsoft.com/office/drawing/2014/main" id="{5E2B5CA1-77AA-2C43-AED2-9C793AD8F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6400" y="2111216"/>
            <a:ext cx="576000" cy="576000"/>
          </a:xfrm>
          <a:prstGeom prst="rect">
            <a:avLst/>
          </a:prstGeom>
        </p:spPr>
      </p:pic>
      <p:pic>
        <p:nvPicPr>
          <p:cNvPr id="7" name="Graphic 22">
            <a:extLst>
              <a:ext uri="{FF2B5EF4-FFF2-40B4-BE49-F238E27FC236}">
                <a16:creationId xmlns:a16="http://schemas.microsoft.com/office/drawing/2014/main" id="{7B3A1210-FD58-2744-B6C1-53AD7577D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4466" y="2111216"/>
            <a:ext cx="576000" cy="576000"/>
          </a:xfrm>
          <a:prstGeom prst="rect">
            <a:avLst/>
          </a:prstGeom>
        </p:spPr>
      </p:pic>
      <p:pic>
        <p:nvPicPr>
          <p:cNvPr id="8" name="Graphic 65">
            <a:extLst>
              <a:ext uri="{FF2B5EF4-FFF2-40B4-BE49-F238E27FC236}">
                <a16:creationId xmlns:a16="http://schemas.microsoft.com/office/drawing/2014/main" id="{08FD39CF-5969-8C46-9F3C-662A8245C5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5433" y="2111216"/>
            <a:ext cx="576000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2A1EAC-3016-4A94-AFF2-D5FA294637F4}"/>
              </a:ext>
            </a:extLst>
          </p:cNvPr>
          <p:cNvSpPr txBox="1"/>
          <p:nvPr/>
        </p:nvSpPr>
        <p:spPr>
          <a:xfrm>
            <a:off x="833636" y="2901528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B30B17-4CBD-460F-8244-095BD621BD8D}"/>
              </a:ext>
            </a:extLst>
          </p:cNvPr>
          <p:cNvSpPr txBox="1"/>
          <p:nvPr/>
        </p:nvSpPr>
        <p:spPr>
          <a:xfrm>
            <a:off x="3787387" y="2900038"/>
            <a:ext cx="143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Storage Gateway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37775B-0361-4E9B-AD5C-965C3AA28BB7}"/>
              </a:ext>
            </a:extLst>
          </p:cNvPr>
          <p:cNvSpPr txBox="1"/>
          <p:nvPr/>
        </p:nvSpPr>
        <p:spPr>
          <a:xfrm>
            <a:off x="5576252" y="2900039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FSx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F3502-10A7-4F80-AC2B-57CEE423ACD5}"/>
              </a:ext>
            </a:extLst>
          </p:cNvPr>
          <p:cNvSpPr txBox="1"/>
          <p:nvPr/>
        </p:nvSpPr>
        <p:spPr>
          <a:xfrm>
            <a:off x="7183603" y="2901528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Backup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AC5166-241B-427F-9A76-7BE4CB2BFE19}"/>
              </a:ext>
            </a:extLst>
          </p:cNvPr>
          <p:cNvSpPr txBox="1"/>
          <p:nvPr/>
        </p:nvSpPr>
        <p:spPr>
          <a:xfrm>
            <a:off x="2463216" y="2900039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S3 Glacier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972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CC5647-4B75-4C79-B2A3-854725250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4" name="Graphic 52">
            <a:extLst>
              <a:ext uri="{FF2B5EF4-FFF2-40B4-BE49-F238E27FC236}">
                <a16:creationId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089" y="1758950"/>
            <a:ext cx="576000" cy="576000"/>
          </a:xfrm>
          <a:prstGeom prst="rect">
            <a:avLst/>
          </a:prstGeom>
        </p:spPr>
      </p:pic>
      <p:pic>
        <p:nvPicPr>
          <p:cNvPr id="5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5858" y="1758950"/>
            <a:ext cx="576000" cy="576000"/>
          </a:xfrm>
          <a:prstGeom prst="rect">
            <a:avLst/>
          </a:prstGeom>
        </p:spPr>
      </p:pic>
      <p:pic>
        <p:nvPicPr>
          <p:cNvPr id="6" name="Graphic 33">
            <a:extLst>
              <a:ext uri="{FF2B5EF4-FFF2-40B4-BE49-F238E27FC236}">
                <a16:creationId xmlns:a16="http://schemas.microsoft.com/office/drawing/2014/main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0627" y="1758950"/>
            <a:ext cx="576000" cy="576000"/>
          </a:xfrm>
          <a:prstGeom prst="rect">
            <a:avLst/>
          </a:prstGeom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5396" y="1758950"/>
            <a:ext cx="576000" cy="576000"/>
          </a:xfrm>
          <a:prstGeom prst="rect">
            <a:avLst/>
          </a:prstGeom>
        </p:spPr>
      </p:pic>
      <p:pic>
        <p:nvPicPr>
          <p:cNvPr id="8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0165" y="1758950"/>
            <a:ext cx="576000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AE5F5D-91A1-4786-9231-50BFD668D1B0}"/>
              </a:ext>
            </a:extLst>
          </p:cNvPr>
          <p:cNvSpPr txBox="1"/>
          <p:nvPr/>
        </p:nvSpPr>
        <p:spPr>
          <a:xfrm>
            <a:off x="681908" y="2500772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VPC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21B131-7A53-4499-B6B2-4FC6AAC06D6E}"/>
              </a:ext>
            </a:extLst>
          </p:cNvPr>
          <p:cNvSpPr txBox="1"/>
          <p:nvPr/>
        </p:nvSpPr>
        <p:spPr>
          <a:xfrm>
            <a:off x="2316677" y="2500774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ELB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4B0786-7388-49BB-8469-41CF1725C2AE}"/>
              </a:ext>
            </a:extLst>
          </p:cNvPr>
          <p:cNvSpPr txBox="1"/>
          <p:nvPr/>
        </p:nvSpPr>
        <p:spPr>
          <a:xfrm>
            <a:off x="3884760" y="2500773"/>
            <a:ext cx="11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CloudFront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9ADB0B-C5DE-4D6C-B482-89FE491B33A8}"/>
              </a:ext>
            </a:extLst>
          </p:cNvPr>
          <p:cNvSpPr txBox="1"/>
          <p:nvPr/>
        </p:nvSpPr>
        <p:spPr>
          <a:xfrm>
            <a:off x="5383848" y="2500772"/>
            <a:ext cx="137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API Gateway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91E1E-7823-4DCE-9B0E-501716CD75F1}"/>
              </a:ext>
            </a:extLst>
          </p:cNvPr>
          <p:cNvSpPr txBox="1"/>
          <p:nvPr/>
        </p:nvSpPr>
        <p:spPr>
          <a:xfrm>
            <a:off x="7220984" y="2500773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Route 53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01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DB912-E606-4013-B740-51278916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95" y="1796509"/>
            <a:ext cx="1182375" cy="1605848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067EBDD1-8513-4DF3-A9B5-606173D4E705}"/>
              </a:ext>
            </a:extLst>
          </p:cNvPr>
          <p:cNvSpPr txBox="1"/>
          <p:nvPr/>
        </p:nvSpPr>
        <p:spPr>
          <a:xfrm>
            <a:off x="2536614" y="1741143"/>
            <a:ext cx="1747448" cy="1608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solidFill>
                  <a:srgbClr val="3095B4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C0870AFF-ACC9-451D-9080-BD075F7CAF1B}"/>
              </a:ext>
            </a:extLst>
          </p:cNvPr>
          <p:cNvSpPr txBox="1"/>
          <p:nvPr/>
        </p:nvSpPr>
        <p:spPr>
          <a:xfrm>
            <a:off x="4859939" y="1791202"/>
            <a:ext cx="1747448" cy="1608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solidFill>
                  <a:srgbClr val="3095B4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2350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Kevin Jiang</a:t>
            </a:r>
            <a:br>
              <a:rPr lang="en-US" dirty="0"/>
            </a:br>
            <a:r>
              <a:rPr lang="en-US" dirty="0"/>
              <a:t>jiangkevin@huaxiadnb.com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574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B9A01D-D80C-4CDC-ACEF-46EED248B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7177D13-221C-4EE4-BD1A-A4799F86238B}"/>
              </a:ext>
            </a:extLst>
          </p:cNvPr>
          <p:cNvGrpSpPr/>
          <p:nvPr/>
        </p:nvGrpSpPr>
        <p:grpSpPr>
          <a:xfrm>
            <a:off x="727023" y="1176728"/>
            <a:ext cx="7689954" cy="3530183"/>
            <a:chOff x="674557" y="1077748"/>
            <a:chExt cx="7689954" cy="362916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18F5054-39BE-4697-9DA0-57BFE96850A8}"/>
                </a:ext>
              </a:extLst>
            </p:cNvPr>
            <p:cNvSpPr/>
            <p:nvPr/>
          </p:nvSpPr>
          <p:spPr>
            <a:xfrm>
              <a:off x="674557" y="1077748"/>
              <a:ext cx="7689954" cy="36291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2B33D7D-BCA4-48E0-872B-83DBB2E5B273}"/>
                </a:ext>
              </a:extLst>
            </p:cNvPr>
            <p:cNvSpPr/>
            <p:nvPr/>
          </p:nvSpPr>
          <p:spPr>
            <a:xfrm>
              <a:off x="3852000" y="1298660"/>
              <a:ext cx="144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Registry</a:t>
              </a:r>
            </a:p>
            <a:p>
              <a:pPr algn="ctr"/>
              <a:r>
                <a:rPr lang="zh-CN" altLang="en-US" dirty="0"/>
                <a:t>仓库</a:t>
              </a:r>
              <a:endParaRPr lang="en-US" altLang="zh-CN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003D573-A2BF-4A61-ADBC-CB0205C7C39A}"/>
                </a:ext>
              </a:extLst>
            </p:cNvPr>
            <p:cNvSpPr/>
            <p:nvPr/>
          </p:nvSpPr>
          <p:spPr>
            <a:xfrm>
              <a:off x="3852000" y="2566829"/>
              <a:ext cx="144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Image</a:t>
              </a:r>
            </a:p>
            <a:p>
              <a:pPr algn="ctr"/>
              <a:r>
                <a:rPr lang="zh-CN" altLang="en-US" dirty="0"/>
                <a:t>镜像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79D64DC-3088-4D39-9C85-DA547DD3814A}"/>
                </a:ext>
              </a:extLst>
            </p:cNvPr>
            <p:cNvSpPr/>
            <p:nvPr/>
          </p:nvSpPr>
          <p:spPr>
            <a:xfrm>
              <a:off x="1082122" y="2566829"/>
              <a:ext cx="1440000" cy="72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</a:t>
              </a:r>
            </a:p>
            <a:p>
              <a:pPr algn="ctr"/>
              <a:r>
                <a:rPr lang="en-US" altLang="zh-CN" dirty="0"/>
                <a:t>File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8566365-B481-4E0D-878B-8532B1506649}"/>
                </a:ext>
              </a:extLst>
            </p:cNvPr>
            <p:cNvSpPr/>
            <p:nvPr/>
          </p:nvSpPr>
          <p:spPr>
            <a:xfrm>
              <a:off x="6511756" y="2566829"/>
              <a:ext cx="1440000" cy="720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  <a:p>
              <a:pPr algn="ctr"/>
              <a:r>
                <a:rPr lang="zh-CN" altLang="en-US" dirty="0"/>
                <a:t>容器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D79274E-8D14-4034-BEEF-FC23F5D70AA1}"/>
                </a:ext>
              </a:extLst>
            </p:cNvPr>
            <p:cNvSpPr/>
            <p:nvPr/>
          </p:nvSpPr>
          <p:spPr>
            <a:xfrm>
              <a:off x="3852000" y="3841036"/>
              <a:ext cx="1440000" cy="7200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.tar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60648A-FF60-4218-B0C1-2D505558CF9D}"/>
                </a:ext>
              </a:extLst>
            </p:cNvPr>
            <p:cNvSpPr txBox="1"/>
            <p:nvPr/>
          </p:nvSpPr>
          <p:spPr>
            <a:xfrm>
              <a:off x="3732312" y="2122134"/>
              <a:ext cx="52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PULL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3870EBC-F278-4057-A2C5-6901A00232EE}"/>
                </a:ext>
              </a:extLst>
            </p:cNvPr>
            <p:cNvSpPr txBox="1"/>
            <p:nvPr/>
          </p:nvSpPr>
          <p:spPr>
            <a:xfrm>
              <a:off x="4847144" y="2121652"/>
              <a:ext cx="548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PUSH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84DD4F0-87AB-450F-A68C-404851DEF7FD}"/>
                </a:ext>
              </a:extLst>
            </p:cNvPr>
            <p:cNvSpPr txBox="1"/>
            <p:nvPr/>
          </p:nvSpPr>
          <p:spPr>
            <a:xfrm>
              <a:off x="2680871" y="2608608"/>
              <a:ext cx="579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BUILD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54099A5-4EE9-41C0-B6D8-98D3E323D61F}"/>
                </a:ext>
              </a:extLst>
            </p:cNvPr>
            <p:cNvSpPr txBox="1"/>
            <p:nvPr/>
          </p:nvSpPr>
          <p:spPr>
            <a:xfrm>
              <a:off x="5639551" y="2685337"/>
              <a:ext cx="52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RUN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F1BE88D-B7CD-4BCF-87B1-0D9CB2E852E1}"/>
                </a:ext>
              </a:extLst>
            </p:cNvPr>
            <p:cNvCxnSpPr/>
            <p:nvPr/>
          </p:nvCxnSpPr>
          <p:spPr>
            <a:xfrm>
              <a:off x="4234718" y="2018660"/>
              <a:ext cx="0" cy="5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C3C6272-9F34-4FA7-9407-3EC936DCA6A5}"/>
                </a:ext>
              </a:extLst>
            </p:cNvPr>
            <p:cNvCxnSpPr/>
            <p:nvPr/>
          </p:nvCxnSpPr>
          <p:spPr>
            <a:xfrm flipV="1">
              <a:off x="4841823" y="2011165"/>
              <a:ext cx="0" cy="5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9D4D72E-797D-461A-BBC3-45C62EE9272F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2522122" y="2926829"/>
              <a:ext cx="1329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650B081-8722-49A3-967C-0ABCEA5D66CD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5292000" y="2926829"/>
              <a:ext cx="121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2380552-AA84-46E5-88C6-E13B252944D2}"/>
                </a:ext>
              </a:extLst>
            </p:cNvPr>
            <p:cNvCxnSpPr/>
            <p:nvPr/>
          </p:nvCxnSpPr>
          <p:spPr>
            <a:xfrm>
              <a:off x="4234718" y="3286829"/>
              <a:ext cx="0" cy="55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10881B2-34FB-418C-B41C-929AE20BA09C}"/>
                </a:ext>
              </a:extLst>
            </p:cNvPr>
            <p:cNvCxnSpPr/>
            <p:nvPr/>
          </p:nvCxnSpPr>
          <p:spPr>
            <a:xfrm flipV="1">
              <a:off x="4841823" y="3279334"/>
              <a:ext cx="0" cy="55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BDB6851-772A-4222-A1BC-F7DA91A7D3AB}"/>
                </a:ext>
              </a:extLst>
            </p:cNvPr>
            <p:cNvSpPr txBox="1"/>
            <p:nvPr/>
          </p:nvSpPr>
          <p:spPr>
            <a:xfrm>
              <a:off x="3732312" y="3425433"/>
              <a:ext cx="52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SAVE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2CD1F7-B59C-49AA-A63D-2669A1983AF0}"/>
                </a:ext>
              </a:extLst>
            </p:cNvPr>
            <p:cNvSpPr txBox="1"/>
            <p:nvPr/>
          </p:nvSpPr>
          <p:spPr>
            <a:xfrm>
              <a:off x="4889810" y="3454525"/>
              <a:ext cx="559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LOAD</a:t>
              </a:r>
            </a:p>
          </p:txBody>
        </p:sp>
      </p:grpSp>
      <p:pic>
        <p:nvPicPr>
          <p:cNvPr id="54" name="图片 53" descr="卡通人物&#10;&#10;描述已自动生成">
            <a:extLst>
              <a:ext uri="{FF2B5EF4-FFF2-40B4-BE49-F238E27FC236}">
                <a16:creationId xmlns:a16="http://schemas.microsoft.com/office/drawing/2014/main" id="{B12DEC8B-5B6F-44D0-90EC-5C8BEBF0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4" y="1391616"/>
            <a:ext cx="1423896" cy="800546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2906AEF-1CAA-466B-A682-D9BB91A6C871}"/>
              </a:ext>
            </a:extLst>
          </p:cNvPr>
          <p:cNvSpPr/>
          <p:nvPr/>
        </p:nvSpPr>
        <p:spPr>
          <a:xfrm>
            <a:off x="6564215" y="3488683"/>
            <a:ext cx="1440000" cy="7003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Engine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2292B33-7AB5-4857-96E6-0B4753476D0C}"/>
              </a:ext>
            </a:extLst>
          </p:cNvPr>
          <p:cNvCxnSpPr/>
          <p:nvPr/>
        </p:nvCxnSpPr>
        <p:spPr>
          <a:xfrm>
            <a:off x="6564215" y="3395272"/>
            <a:ext cx="1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1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28B2D3-A14D-48E4-A0A2-75446729A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9F8493-A804-4F5B-967A-2216B6D9A012}"/>
              </a:ext>
            </a:extLst>
          </p:cNvPr>
          <p:cNvGrpSpPr/>
          <p:nvPr/>
        </p:nvGrpSpPr>
        <p:grpSpPr>
          <a:xfrm>
            <a:off x="337593" y="1454044"/>
            <a:ext cx="3499889" cy="3097344"/>
            <a:chOff x="384957" y="1197338"/>
            <a:chExt cx="4854105" cy="350020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133CABB-C718-4C08-81A3-3A1341A0FF81}"/>
                </a:ext>
              </a:extLst>
            </p:cNvPr>
            <p:cNvSpPr/>
            <p:nvPr/>
          </p:nvSpPr>
          <p:spPr>
            <a:xfrm>
              <a:off x="384957" y="1197338"/>
              <a:ext cx="4854105" cy="3500203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9CB5968-3BF9-4164-A7C3-98AE6778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9538" y="1466387"/>
              <a:ext cx="4064508" cy="2962104"/>
            </a:xfrm>
            <a:prstGeom prst="rect">
              <a:avLst/>
            </a:prstGeom>
            <a:grpFill/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641B0C-F4B4-4188-853F-D720431661C1}"/>
              </a:ext>
            </a:extLst>
          </p:cNvPr>
          <p:cNvGrpSpPr/>
          <p:nvPr/>
        </p:nvGrpSpPr>
        <p:grpSpPr>
          <a:xfrm>
            <a:off x="4506227" y="1454044"/>
            <a:ext cx="3710065" cy="3097344"/>
            <a:chOff x="4811842" y="1454045"/>
            <a:chExt cx="3710065" cy="309734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E44F576-35F7-4698-9C0C-5C252A99C162}"/>
                </a:ext>
              </a:extLst>
            </p:cNvPr>
            <p:cNvSpPr/>
            <p:nvPr/>
          </p:nvSpPr>
          <p:spPr>
            <a:xfrm>
              <a:off x="4811842" y="1454045"/>
              <a:ext cx="3710065" cy="30973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084681A-F4CE-4D41-BC07-6CFDDB72D399}"/>
                </a:ext>
              </a:extLst>
            </p:cNvPr>
            <p:cNvSpPr/>
            <p:nvPr/>
          </p:nvSpPr>
          <p:spPr>
            <a:xfrm>
              <a:off x="5126636" y="3844977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4DB3BC1-0007-4BE8-9BF7-13994D7341B9}"/>
                </a:ext>
              </a:extLst>
            </p:cNvPr>
            <p:cNvSpPr/>
            <p:nvPr/>
          </p:nvSpPr>
          <p:spPr>
            <a:xfrm>
              <a:off x="5126636" y="3138565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5CAD77D-BA95-4B07-AAA8-C718C1C6281F}"/>
                </a:ext>
              </a:extLst>
            </p:cNvPr>
            <p:cNvSpPr/>
            <p:nvPr/>
          </p:nvSpPr>
          <p:spPr>
            <a:xfrm>
              <a:off x="5126636" y="2432153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6B90857-3B24-44AA-8590-401F963745AA}"/>
                </a:ext>
              </a:extLst>
            </p:cNvPr>
            <p:cNvSpPr/>
            <p:nvPr/>
          </p:nvSpPr>
          <p:spPr>
            <a:xfrm>
              <a:off x="5126636" y="1692127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64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759063-7BF8-4F32-BD7C-519B19B64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传统虚拟技术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CCAD92-91BF-4B29-846C-5D84F7271038}"/>
              </a:ext>
            </a:extLst>
          </p:cNvPr>
          <p:cNvSpPr/>
          <p:nvPr/>
        </p:nvSpPr>
        <p:spPr>
          <a:xfrm>
            <a:off x="1704620" y="2844343"/>
            <a:ext cx="5751894" cy="32403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VMWare/Hypervisor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232D702-AF8F-4143-9F96-43A510EB717F}"/>
              </a:ext>
            </a:extLst>
          </p:cNvPr>
          <p:cNvGrpSpPr/>
          <p:nvPr/>
        </p:nvGrpSpPr>
        <p:grpSpPr>
          <a:xfrm>
            <a:off x="472189" y="1281660"/>
            <a:ext cx="8102185" cy="3380282"/>
            <a:chOff x="472189" y="1281660"/>
            <a:chExt cx="8102185" cy="33802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5746D1-F983-4A29-A63B-2983AB6A7247}"/>
                </a:ext>
              </a:extLst>
            </p:cNvPr>
            <p:cNvSpPr/>
            <p:nvPr/>
          </p:nvSpPr>
          <p:spPr>
            <a:xfrm>
              <a:off x="472189" y="1281660"/>
              <a:ext cx="8102185" cy="33802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2463343-0CB2-4EE4-A257-0FBE66B3D70B}"/>
                </a:ext>
              </a:extLst>
            </p:cNvPr>
            <p:cNvSpPr/>
            <p:nvPr/>
          </p:nvSpPr>
          <p:spPr>
            <a:xfrm>
              <a:off x="916525" y="3964893"/>
              <a:ext cx="7174611" cy="47219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Hardware</a:t>
              </a:r>
              <a:endParaRPr lang="zh-CN" altLang="en-US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79A1DEE-BF73-45E7-8CBD-35EA6B1ACE16}"/>
                </a:ext>
              </a:extLst>
            </p:cNvPr>
            <p:cNvGrpSpPr/>
            <p:nvPr/>
          </p:nvGrpSpPr>
          <p:grpSpPr>
            <a:xfrm>
              <a:off x="916524" y="1469036"/>
              <a:ext cx="7174611" cy="2378912"/>
              <a:chOff x="916524" y="1469036"/>
              <a:chExt cx="7174611" cy="237891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03772B4-47EA-4347-86EE-D58EB928AAD9}"/>
                  </a:ext>
                </a:extLst>
              </p:cNvPr>
              <p:cNvSpPr/>
              <p:nvPr/>
            </p:nvSpPr>
            <p:spPr>
              <a:xfrm>
                <a:off x="916524" y="1469036"/>
                <a:ext cx="7174611" cy="237891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9516E0-17FD-4C6B-A811-D92E5506163D}"/>
                  </a:ext>
                </a:extLst>
              </p:cNvPr>
              <p:cNvSpPr txBox="1"/>
              <p:nvPr/>
            </p:nvSpPr>
            <p:spPr>
              <a:xfrm>
                <a:off x="1057787" y="2343464"/>
                <a:ext cx="438655" cy="40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OS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714FA0E-B736-4812-9B2D-AD5928A87B8E}"/>
                  </a:ext>
                </a:extLst>
              </p:cNvPr>
              <p:cNvSpPr/>
              <p:nvPr/>
            </p:nvSpPr>
            <p:spPr>
              <a:xfrm>
                <a:off x="1704620" y="3285318"/>
                <a:ext cx="5751894" cy="40981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Kernel</a:t>
                </a:r>
                <a:endParaRPr lang="zh-CN" altLang="en-US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D7582805-672E-444D-8308-9EB752E59135}"/>
                  </a:ext>
                </a:extLst>
              </p:cNvPr>
              <p:cNvGrpSpPr/>
              <p:nvPr/>
            </p:nvGrpSpPr>
            <p:grpSpPr>
              <a:xfrm>
                <a:off x="1704620" y="16330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7662D0F-C865-41C9-9567-B6A0D2B2F20F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C593544-0D1F-44F1-9153-2732D2428989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305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OS1</a:t>
                  </a:r>
                  <a:endParaRPr lang="zh-CN" altLang="en-US" sz="1200" dirty="0"/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E18FDD6E-2A66-4DA8-9C55-1F02BD6A6C7E}"/>
                    </a:ext>
                  </a:extLst>
                </p:cNvPr>
                <p:cNvSpPr/>
                <p:nvPr/>
              </p:nvSpPr>
              <p:spPr>
                <a:xfrm>
                  <a:off x="2222526" y="2079949"/>
                  <a:ext cx="1026007" cy="25646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Kernel</a:t>
                  </a:r>
                  <a:endParaRPr lang="zh-CN" altLang="en-US" dirty="0"/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06C350E7-96C8-4ECC-926E-AE06D82EB1EF}"/>
                    </a:ext>
                  </a:extLst>
                </p:cNvPr>
                <p:cNvSpPr/>
                <p:nvPr/>
              </p:nvSpPr>
              <p:spPr>
                <a:xfrm>
                  <a:off x="2218964" y="1733661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D5B9D7CC-D82C-4F05-8F70-81497583D734}"/>
                    </a:ext>
                  </a:extLst>
                </p:cNvPr>
                <p:cNvSpPr/>
                <p:nvPr/>
              </p:nvSpPr>
              <p:spPr>
                <a:xfrm>
                  <a:off x="2218965" y="2427720"/>
                  <a:ext cx="1026007" cy="26059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Resource</a:t>
                  </a:r>
                  <a:endParaRPr lang="zh-CN" altLang="en-US" sz="1050" dirty="0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D7FC8F4A-0447-4493-B6CD-2B5EF8AF663A}"/>
                  </a:ext>
                </a:extLst>
              </p:cNvPr>
              <p:cNvGrpSpPr/>
              <p:nvPr/>
            </p:nvGrpSpPr>
            <p:grpSpPr>
              <a:xfrm>
                <a:off x="3696483" y="16278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FDA5BF12-909B-4C32-BAFE-D8912A6BC9CA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CC9EE4A-DD2C-4AEA-949C-C17EF6FA8AC6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OS2</a:t>
                  </a:r>
                  <a:endParaRPr lang="zh-CN" altLang="en-US" sz="1200" dirty="0"/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1585676A-ED6B-498E-BAB9-1CCA237FE353}"/>
                    </a:ext>
                  </a:extLst>
                </p:cNvPr>
                <p:cNvSpPr/>
                <p:nvPr/>
              </p:nvSpPr>
              <p:spPr>
                <a:xfrm>
                  <a:off x="2222526" y="2079949"/>
                  <a:ext cx="1026007" cy="25646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Kernel</a:t>
                  </a:r>
                  <a:endParaRPr lang="zh-CN" altLang="en-US" dirty="0"/>
                </a:p>
              </p:txBody>
            </p:sp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32E526BB-1893-4799-A311-57C96B365AE2}"/>
                    </a:ext>
                  </a:extLst>
                </p:cNvPr>
                <p:cNvSpPr/>
                <p:nvPr/>
              </p:nvSpPr>
              <p:spPr>
                <a:xfrm>
                  <a:off x="2218964" y="1733661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A007E8C6-D935-4948-9635-B66455146FB8}"/>
                    </a:ext>
                  </a:extLst>
                </p:cNvPr>
                <p:cNvSpPr/>
                <p:nvPr/>
              </p:nvSpPr>
              <p:spPr>
                <a:xfrm>
                  <a:off x="2218965" y="2427720"/>
                  <a:ext cx="1026007" cy="26059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Resource</a:t>
                  </a:r>
                  <a:endParaRPr lang="zh-CN" altLang="en-US" sz="1050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5CBB712F-FD1E-41D2-BB4D-71C1395228BD}"/>
                  </a:ext>
                </a:extLst>
              </p:cNvPr>
              <p:cNvGrpSpPr/>
              <p:nvPr/>
            </p:nvGrpSpPr>
            <p:grpSpPr>
              <a:xfrm>
                <a:off x="5673078" y="1627896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E92F8CC8-1B85-47C0-9ED1-488B5B17281C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3B8421B-52B9-4C59-ACF3-654AAAC8B08A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OS3</a:t>
                  </a:r>
                  <a:endParaRPr lang="zh-CN" altLang="en-US" sz="1200" dirty="0"/>
                </a:p>
              </p:txBody>
            </p:sp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118F8C71-5991-44D4-9E80-DF2F1EA80B98}"/>
                    </a:ext>
                  </a:extLst>
                </p:cNvPr>
                <p:cNvSpPr/>
                <p:nvPr/>
              </p:nvSpPr>
              <p:spPr>
                <a:xfrm>
                  <a:off x="2222526" y="2079949"/>
                  <a:ext cx="1026007" cy="25646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Kernel</a:t>
                  </a:r>
                  <a:endParaRPr lang="zh-CN" altLang="en-US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67F27B49-A5E3-4444-90B5-950282F8C44D}"/>
                    </a:ext>
                  </a:extLst>
                </p:cNvPr>
                <p:cNvSpPr/>
                <p:nvPr/>
              </p:nvSpPr>
              <p:spPr>
                <a:xfrm>
                  <a:off x="2218964" y="1733661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303960F2-1354-434B-A48D-DF0B188A272D}"/>
                    </a:ext>
                  </a:extLst>
                </p:cNvPr>
                <p:cNvSpPr/>
                <p:nvPr/>
              </p:nvSpPr>
              <p:spPr>
                <a:xfrm>
                  <a:off x="2218965" y="2427720"/>
                  <a:ext cx="1026007" cy="26059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Resource</a:t>
                  </a:r>
                  <a:endParaRPr lang="zh-CN" altLang="en-US" sz="1050" dirty="0"/>
                </a:p>
              </p:txBody>
            </p:sp>
          </p:grpSp>
        </p:grp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C10CF1E-9E2E-4FE0-BC04-8D9D5B88CDD0}"/>
              </a:ext>
            </a:extLst>
          </p:cNvPr>
          <p:cNvSpPr/>
          <p:nvPr/>
        </p:nvSpPr>
        <p:spPr>
          <a:xfrm>
            <a:off x="1701433" y="2859333"/>
            <a:ext cx="5737947" cy="3424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VMware/Hypervisor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4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30739C-F051-4EB8-AD4F-8BED1069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传统虚拟机的缺点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BCE119-1806-42DF-B90B-26815D1D7A04}"/>
              </a:ext>
            </a:extLst>
          </p:cNvPr>
          <p:cNvGrpSpPr/>
          <p:nvPr/>
        </p:nvGrpSpPr>
        <p:grpSpPr>
          <a:xfrm>
            <a:off x="1736793" y="1253553"/>
            <a:ext cx="5538867" cy="3117955"/>
            <a:chOff x="1319134" y="1283533"/>
            <a:chExt cx="5538867" cy="3117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0E9E96F-20AD-4681-AF06-76AF8E132060}"/>
                </a:ext>
              </a:extLst>
            </p:cNvPr>
            <p:cNvSpPr/>
            <p:nvPr/>
          </p:nvSpPr>
          <p:spPr>
            <a:xfrm>
              <a:off x="1319134" y="1283533"/>
              <a:ext cx="5538867" cy="31179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8D016D2-F178-4790-ADD0-4D15CDB07CF1}"/>
                </a:ext>
              </a:extLst>
            </p:cNvPr>
            <p:cNvSpPr/>
            <p:nvPr/>
          </p:nvSpPr>
          <p:spPr>
            <a:xfrm>
              <a:off x="1933728" y="3026607"/>
              <a:ext cx="1633928" cy="8933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消耗资源多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7CE7454-80A9-475D-B896-83C22DB1A6D6}"/>
                </a:ext>
              </a:extLst>
            </p:cNvPr>
            <p:cNvSpPr/>
            <p:nvPr/>
          </p:nvSpPr>
          <p:spPr>
            <a:xfrm>
              <a:off x="4433339" y="1879157"/>
              <a:ext cx="1633928" cy="5621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运行慢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B38FBB8-2441-4C03-8552-78B47D2291AD}"/>
                </a:ext>
              </a:extLst>
            </p:cNvPr>
            <p:cNvSpPr/>
            <p:nvPr/>
          </p:nvSpPr>
          <p:spPr>
            <a:xfrm>
              <a:off x="1933728" y="1864168"/>
              <a:ext cx="1633928" cy="57712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部署繁杂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6B7E7F7-95B2-4704-A337-1C05722F694A}"/>
                </a:ext>
              </a:extLst>
            </p:cNvPr>
            <p:cNvSpPr/>
            <p:nvPr/>
          </p:nvSpPr>
          <p:spPr>
            <a:xfrm>
              <a:off x="4436149" y="3026607"/>
              <a:ext cx="1633928" cy="833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生产环境和开发环境版本不一致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14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759063-7BF8-4F32-BD7C-519B19B64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容器技术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CCAD92-91BF-4B29-846C-5D84F7271038}"/>
              </a:ext>
            </a:extLst>
          </p:cNvPr>
          <p:cNvSpPr/>
          <p:nvPr/>
        </p:nvSpPr>
        <p:spPr>
          <a:xfrm>
            <a:off x="1704620" y="2844343"/>
            <a:ext cx="5751894" cy="32403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VMWare/Hypervisor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232D702-AF8F-4143-9F96-43A510EB717F}"/>
              </a:ext>
            </a:extLst>
          </p:cNvPr>
          <p:cNvGrpSpPr/>
          <p:nvPr/>
        </p:nvGrpSpPr>
        <p:grpSpPr>
          <a:xfrm>
            <a:off x="472189" y="1281660"/>
            <a:ext cx="8102185" cy="3380282"/>
            <a:chOff x="472189" y="1281660"/>
            <a:chExt cx="8102185" cy="33802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5746D1-F983-4A29-A63B-2983AB6A7247}"/>
                </a:ext>
              </a:extLst>
            </p:cNvPr>
            <p:cNvSpPr/>
            <p:nvPr/>
          </p:nvSpPr>
          <p:spPr>
            <a:xfrm>
              <a:off x="472189" y="1281660"/>
              <a:ext cx="8102185" cy="33802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2463343-0CB2-4EE4-A257-0FBE66B3D70B}"/>
                </a:ext>
              </a:extLst>
            </p:cNvPr>
            <p:cNvSpPr/>
            <p:nvPr/>
          </p:nvSpPr>
          <p:spPr>
            <a:xfrm>
              <a:off x="916525" y="3964893"/>
              <a:ext cx="7174611" cy="47219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Hardware</a:t>
              </a:r>
              <a:endParaRPr lang="zh-CN" altLang="en-US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79A1DEE-BF73-45E7-8CBD-35EA6B1ACE16}"/>
                </a:ext>
              </a:extLst>
            </p:cNvPr>
            <p:cNvGrpSpPr/>
            <p:nvPr/>
          </p:nvGrpSpPr>
          <p:grpSpPr>
            <a:xfrm>
              <a:off x="916524" y="1469036"/>
              <a:ext cx="7174611" cy="2378912"/>
              <a:chOff x="916524" y="1469036"/>
              <a:chExt cx="7174611" cy="237891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03772B4-47EA-4347-86EE-D58EB928AAD9}"/>
                  </a:ext>
                </a:extLst>
              </p:cNvPr>
              <p:cNvSpPr/>
              <p:nvPr/>
            </p:nvSpPr>
            <p:spPr>
              <a:xfrm>
                <a:off x="916524" y="1469036"/>
                <a:ext cx="7174611" cy="237891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9516E0-17FD-4C6B-A811-D92E5506163D}"/>
                  </a:ext>
                </a:extLst>
              </p:cNvPr>
              <p:cNvSpPr txBox="1"/>
              <p:nvPr/>
            </p:nvSpPr>
            <p:spPr>
              <a:xfrm>
                <a:off x="1057787" y="2343464"/>
                <a:ext cx="438655" cy="40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OS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714FA0E-B736-4812-9B2D-AD5928A87B8E}"/>
                  </a:ext>
                </a:extLst>
              </p:cNvPr>
              <p:cNvSpPr/>
              <p:nvPr/>
            </p:nvSpPr>
            <p:spPr>
              <a:xfrm>
                <a:off x="1704620" y="3285318"/>
                <a:ext cx="5751894" cy="40981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Kernel</a:t>
                </a:r>
                <a:endParaRPr lang="zh-CN" altLang="en-US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D7582805-672E-444D-8308-9EB752E59135}"/>
                  </a:ext>
                </a:extLst>
              </p:cNvPr>
              <p:cNvGrpSpPr/>
              <p:nvPr/>
            </p:nvGrpSpPr>
            <p:grpSpPr>
              <a:xfrm>
                <a:off x="1704620" y="16330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7662D0F-C865-41C9-9567-B6A0D2B2F20F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C593544-0D1F-44F1-9153-2732D2428989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C1</a:t>
                  </a:r>
                  <a:endParaRPr lang="zh-CN" altLang="en-US" sz="1200" dirty="0"/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06C350E7-96C8-4ECC-926E-AE06D82EB1EF}"/>
                    </a:ext>
                  </a:extLst>
                </p:cNvPr>
                <p:cNvSpPr/>
                <p:nvPr/>
              </p:nvSpPr>
              <p:spPr>
                <a:xfrm>
                  <a:off x="2241849" y="1805254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D7FC8F4A-0447-4493-B6CD-2B5EF8AF663A}"/>
                  </a:ext>
                </a:extLst>
              </p:cNvPr>
              <p:cNvGrpSpPr/>
              <p:nvPr/>
            </p:nvGrpSpPr>
            <p:grpSpPr>
              <a:xfrm>
                <a:off x="3696483" y="16278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FDA5BF12-909B-4C32-BAFE-D8912A6BC9CA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CC9EE4A-DD2C-4AEA-949C-C17EF6FA8AC6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C2</a:t>
                  </a:r>
                  <a:endParaRPr lang="zh-CN" altLang="en-US" sz="1200" dirty="0"/>
                </a:p>
              </p:txBody>
            </p:sp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32E526BB-1893-4799-A311-57C96B365AE2}"/>
                    </a:ext>
                  </a:extLst>
                </p:cNvPr>
                <p:cNvSpPr/>
                <p:nvPr/>
              </p:nvSpPr>
              <p:spPr>
                <a:xfrm>
                  <a:off x="2235068" y="1809393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5CBB712F-FD1E-41D2-BB4D-71C1395228BD}"/>
                  </a:ext>
                </a:extLst>
              </p:cNvPr>
              <p:cNvGrpSpPr/>
              <p:nvPr/>
            </p:nvGrpSpPr>
            <p:grpSpPr>
              <a:xfrm>
                <a:off x="5673078" y="1627896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E92F8CC8-1B85-47C0-9ED1-488B5B17281C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3B8421B-52B9-4C59-ACF3-654AAAC8B08A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C3</a:t>
                  </a:r>
                  <a:endParaRPr lang="zh-CN" altLang="en-US" sz="1200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67F27B49-A5E3-4444-90B5-950282F8C44D}"/>
                    </a:ext>
                  </a:extLst>
                </p:cNvPr>
                <p:cNvSpPr/>
                <p:nvPr/>
              </p:nvSpPr>
              <p:spPr>
                <a:xfrm>
                  <a:off x="2213663" y="1814764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C10CF1E-9E2E-4FE0-BC04-8D9D5B88CDD0}"/>
              </a:ext>
            </a:extLst>
          </p:cNvPr>
          <p:cNvSpPr/>
          <p:nvPr/>
        </p:nvSpPr>
        <p:spPr>
          <a:xfrm>
            <a:off x="1701433" y="2859333"/>
            <a:ext cx="5737947" cy="3424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 (Docker Engine)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B0AD63-4BD6-41AC-B751-0BCBA35260F4}"/>
              </a:ext>
            </a:extLst>
          </p:cNvPr>
          <p:cNvSpPr/>
          <p:nvPr/>
        </p:nvSpPr>
        <p:spPr>
          <a:xfrm>
            <a:off x="2231618" y="2330157"/>
            <a:ext cx="1048891" cy="2556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Serveries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669EE77-76C4-408D-8E4C-B77B81464FFD}"/>
              </a:ext>
            </a:extLst>
          </p:cNvPr>
          <p:cNvSpPr/>
          <p:nvPr/>
        </p:nvSpPr>
        <p:spPr>
          <a:xfrm>
            <a:off x="4226931" y="2324172"/>
            <a:ext cx="1058215" cy="2616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Serveries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69973E-657E-4A95-BC03-2EC04377B65E}"/>
              </a:ext>
            </a:extLst>
          </p:cNvPr>
          <p:cNvSpPr/>
          <p:nvPr/>
        </p:nvSpPr>
        <p:spPr>
          <a:xfrm>
            <a:off x="6182121" y="2329136"/>
            <a:ext cx="1026007" cy="2426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Serveries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6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EF41C8-33AB-40B0-A5E9-69E7DF6F6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File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511545-7022-42D4-9DD6-4CF225991D6B}"/>
              </a:ext>
            </a:extLst>
          </p:cNvPr>
          <p:cNvSpPr/>
          <p:nvPr/>
        </p:nvSpPr>
        <p:spPr>
          <a:xfrm>
            <a:off x="1041158" y="1252339"/>
            <a:ext cx="5434592" cy="18431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FROM [--platform=&lt;platform&gt;] &lt;image&gt;[:&lt;tag&gt;] [AS &lt;name&gt;]</a:t>
            </a:r>
          </a:p>
          <a:p>
            <a:r>
              <a:rPr lang="en-US" altLang="zh-CN" sz="1400" dirty="0"/>
              <a:t>MAINTAINER &lt;name&gt;</a:t>
            </a:r>
          </a:p>
          <a:p>
            <a:r>
              <a:rPr lang="en-US" altLang="zh-CN" sz="1400" dirty="0"/>
              <a:t>WORKDIR /path/to/</a:t>
            </a:r>
            <a:r>
              <a:rPr lang="en-US" altLang="zh-CN" sz="1400" dirty="0" err="1"/>
              <a:t>workdir</a:t>
            </a:r>
            <a:endParaRPr lang="en-US" altLang="zh-CN" sz="1400" dirty="0"/>
          </a:p>
          <a:p>
            <a:r>
              <a:rPr lang="en-US" altLang="zh-CN" sz="1400" dirty="0"/>
              <a:t>EXPOSE &lt;port&gt; [&lt;port&gt;/&lt;protocol&gt;...] COPY [--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=&lt;user&gt;:&lt;group&gt;] &lt;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&gt;... &lt;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ENTRYPOINT ["executable", "param1", "param2"]</a:t>
            </a:r>
            <a:endParaRPr lang="zh-CN" altLang="en-US" sz="11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C2B0E3-2B7A-464E-9663-86123FB5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40710D8-6310-4960-BC5F-AFA8C41EEE20}"/>
              </a:ext>
            </a:extLst>
          </p:cNvPr>
          <p:cNvSpPr/>
          <p:nvPr/>
        </p:nvSpPr>
        <p:spPr>
          <a:xfrm>
            <a:off x="1041158" y="3215390"/>
            <a:ext cx="5434592" cy="107929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docker build [OPTIONS] PATH | URL | -</a:t>
            </a:r>
          </a:p>
          <a:p>
            <a:r>
              <a:rPr lang="en-US" altLang="zh-CN" sz="1400" dirty="0"/>
              <a:t>docker run [OPTIONS] IMAGE [COMMAND] [ARG...]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98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77F7EA-8F31-4D1F-ABA4-CB2D2457E0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File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B31251-CA52-4881-A912-A21C90230632}"/>
              </a:ext>
            </a:extLst>
          </p:cNvPr>
          <p:cNvSpPr/>
          <p:nvPr/>
        </p:nvSpPr>
        <p:spPr>
          <a:xfrm>
            <a:off x="384958" y="1200150"/>
            <a:ext cx="8242539" cy="3581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：基础镜像，当前新镜像是基于哪个镜像的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MAINTAINER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：镜像维护者的姓名和邮箱地址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：容器构建时需要运行的命令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：当前容器对外暴露出的端口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WORKDIR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：指定在创建容器后，终端默认登陆的进来工作目录，一个落脚点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：用来在构建镜像过程中设置环境变量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：将宿主机目录下的文件拷贝进镜像且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命令会自动处理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和解压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：类似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，拷贝文件和目录到镜像中。（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 ["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：容器数据卷，用于数据保存和持久化工作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：指定一个容器启动时要运行的命令，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中可以有多个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指令，但只有最后一个生效，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之后的参数替换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ENTRYPOINT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：指定一个容器启动时要运行的命令，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ENTRYPOINT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一样，都是在指定容器启动程序及参数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ONBUILD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：当构建一个被继承的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时运行命令，父镜像在被子继承后父镜像的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onbuild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被触发</a:t>
            </a:r>
          </a:p>
        </p:txBody>
      </p:sp>
    </p:spTree>
    <p:extLst>
      <p:ext uri="{BB962C8B-B14F-4D97-AF65-F5344CB8AC3E}">
        <p14:creationId xmlns:p14="http://schemas.microsoft.com/office/powerpoint/2010/main" val="240405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E944799CFF54CF43BC538D64147D8716" ma:contentTypeVersion="0" ma:contentTypeDescription="新建文档。" ma:contentTypeScope="" ma:versionID="cdc6d5c56338078a4dfa9178bfad286b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52B2CA-D7DC-482A-9EE8-79F0288F289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7AE9EB-7AE5-4D7A-9FF5-0E96BA127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D1959AD-EA31-459B-B4CD-633A4703E7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31109</TotalTime>
  <Words>988</Words>
  <Application>Microsoft Office PowerPoint</Application>
  <PresentationFormat>全屏显示(16:9)</PresentationFormat>
  <Paragraphs>261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Lucida Grande</vt:lpstr>
      <vt:lpstr>Raleway</vt:lpstr>
      <vt:lpstr>微软雅黑</vt:lpstr>
      <vt:lpstr>Arial</vt:lpstr>
      <vt:lpstr>Calibri</vt:lpstr>
      <vt:lpstr>Gill Sans MT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DNB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Heltzer Debbie</dc:creator>
  <cp:lastModifiedBy>Wu, Tom</cp:lastModifiedBy>
  <cp:revision>462</cp:revision>
  <dcterms:created xsi:type="dcterms:W3CDTF">2015-02-25T21:01:04Z</dcterms:created>
  <dcterms:modified xsi:type="dcterms:W3CDTF">2020-12-08T03:47:48Z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4d2e7b-2917-4cd7-87a4-c132be958a8e_Enabled">
    <vt:lpwstr>true</vt:lpwstr>
  </property>
  <property fmtid="{D5CDD505-2E9C-101B-9397-08002B2CF9AE}" pid="3" name="MSIP_Label_224d2e7b-2917-4cd7-87a4-c132be958a8e_SetDate">
    <vt:lpwstr>2020-03-06T03:17:14Z</vt:lpwstr>
  </property>
  <property fmtid="{D5CDD505-2E9C-101B-9397-08002B2CF9AE}" pid="4" name="MSIP_Label_224d2e7b-2917-4cd7-87a4-c132be958a8e_Method">
    <vt:lpwstr>Privileged</vt:lpwstr>
  </property>
  <property fmtid="{D5CDD505-2E9C-101B-9397-08002B2CF9AE}" pid="5" name="MSIP_Label_224d2e7b-2917-4cd7-87a4-c132be958a8e_Name">
    <vt:lpwstr>224d2e7b-2917-4cd7-87a4-c132be958a8e</vt:lpwstr>
  </property>
  <property fmtid="{D5CDD505-2E9C-101B-9397-08002B2CF9AE}" pid="6" name="MSIP_Label_224d2e7b-2917-4cd7-87a4-c132be958a8e_SiteId">
    <vt:lpwstr>19e2b708-bf12-4375-9719-8dec42771b3e</vt:lpwstr>
  </property>
  <property fmtid="{D5CDD505-2E9C-101B-9397-08002B2CF9AE}" pid="7" name="MSIP_Label_224d2e7b-2917-4cd7-87a4-c132be958a8e_ActionId">
    <vt:lpwstr>512e97c4-5a3b-4757-82df-0000f79a989c</vt:lpwstr>
  </property>
  <property fmtid="{D5CDD505-2E9C-101B-9397-08002B2CF9AE}" pid="8" name="MSIP_Label_224d2e7b-2917-4cd7-87a4-c132be958a8e_ContentBits">
    <vt:lpwstr>0</vt:lpwstr>
  </property>
</Properties>
</file>