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45"/>
  </p:normalViewPr>
  <p:slideViewPr>
    <p:cSldViewPr snapToGrid="0" snapToObjects="1">
      <p:cViewPr varScale="1">
        <p:scale>
          <a:sx n="79" d="100"/>
          <a:sy n="79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F72E9-376B-FB40-B6A5-33EF34EDADFB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DB108-7602-D640-AF68-3B04CD2A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1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38687-A7AF-CA41-9DA3-11909A50B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5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3D352-7221-F147-996D-DAA8FC8F9D4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00AC7-D2A9-4E40-8682-0D1DD209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Thursday </a:t>
            </a:r>
            <a:r>
              <a:rPr lang="mr-IN" dirty="0"/>
              <a:t>–</a:t>
            </a:r>
            <a:r>
              <a:rPr lang="en-US" dirty="0"/>
              <a:t> 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3434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406E-281C-5C4A-8BA6-891C8EA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72F1-4933-1E40-B076-522CC527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Tuesday class </a:t>
            </a:r>
            <a:r>
              <a:rPr lang="en-US" b="1" dirty="0"/>
              <a:t>will not be held</a:t>
            </a:r>
            <a:br>
              <a:rPr lang="en-US" b="1" dirty="0"/>
            </a:br>
            <a:endParaRPr lang="en-US" dirty="0"/>
          </a:p>
          <a:p>
            <a:pPr lvl="1"/>
            <a:r>
              <a:rPr lang="en-US" dirty="0"/>
              <a:t>Use this time to read:</a:t>
            </a:r>
          </a:p>
          <a:p>
            <a:pPr lvl="2"/>
            <a:r>
              <a:rPr lang="en-US" dirty="0"/>
              <a:t>1) Chapter on Distributions from Ben </a:t>
            </a:r>
            <a:r>
              <a:rPr lang="en-US" dirty="0" err="1"/>
              <a:t>Bolkers</a:t>
            </a:r>
            <a:r>
              <a:rPr lang="en-US" dirty="0"/>
              <a:t> book (posted)</a:t>
            </a:r>
          </a:p>
          <a:p>
            <a:pPr lvl="3"/>
            <a:r>
              <a:rPr lang="en-US" dirty="0"/>
              <a:t>There is a short quiz activity on canvas</a:t>
            </a:r>
          </a:p>
          <a:p>
            <a:pPr lvl="3"/>
            <a:r>
              <a:rPr lang="en-US" b="1" dirty="0"/>
              <a:t>Complete the quiz by Wednesday evening at 11:59 PM</a:t>
            </a:r>
          </a:p>
          <a:p>
            <a:pPr lvl="2"/>
            <a:r>
              <a:rPr lang="en-US" dirty="0"/>
              <a:t>2) </a:t>
            </a:r>
            <a:r>
              <a:rPr lang="en-US" dirty="0" err="1"/>
              <a:t>Felsenstein</a:t>
            </a:r>
            <a:r>
              <a:rPr lang="en-US" dirty="0"/>
              <a:t> 1985 Am Nat (posted)</a:t>
            </a:r>
          </a:p>
          <a:p>
            <a:pPr marL="914400" lvl="2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Thursday class: Dr. Josef Uyeda discussing working with phylogenies in 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1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wolf population has 500 pairs remaining.  If each wolf pair normally has around a 4 pups, but the fraction of wolves born with a lethal recessive allele is 0.2, how many live offspring are likely to be born alive?</a:t>
            </a:r>
            <a:br>
              <a:rPr lang="en-US" dirty="0"/>
            </a:br>
            <a:r>
              <a:rPr lang="en-US" dirty="0"/>
              <a:t>(Hint </a:t>
            </a:r>
            <a:r>
              <a:rPr lang="mr-IN" dirty="0"/>
              <a:t>–</a:t>
            </a:r>
            <a:r>
              <a:rPr lang="en-US" dirty="0"/>
              <a:t> you need to draw randomly from 2 different distributions!)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there are 1000 seeds in a seedbank and each seed has a 2% chance of being eaten and a 1% probability of sprouting each day, how many seedlings would we expect to see sprouting each day? Over 100 days?</a:t>
            </a:r>
          </a:p>
          <a:p>
            <a:r>
              <a:rPr lang="en-US" dirty="0"/>
              <a:t>The number of eggs laid by squid varies dramatically among individuals. The mean number of eggs is 300, but the dispersion is 1. What is the 85</a:t>
            </a:r>
            <a:r>
              <a:rPr lang="en-US" baseline="30000" dirty="0"/>
              <a:t>th</a:t>
            </a:r>
            <a:r>
              <a:rPr lang="en-US" dirty="0"/>
              <a:t> percentile of the number of eggs laid?</a:t>
            </a:r>
          </a:p>
          <a:p>
            <a:r>
              <a:rPr lang="en-US" dirty="0"/>
              <a:t>I census 15 populations of </a:t>
            </a:r>
            <a:r>
              <a:rPr lang="en-US" dirty="0" err="1"/>
              <a:t>pikas</a:t>
            </a:r>
            <a:r>
              <a:rPr lang="en-US" dirty="0"/>
              <a:t> on 15 mountains. I find that the average population size is 10. What is the probability of  a population of more than 12 individuals?</a:t>
            </a:r>
            <a:br>
              <a:rPr lang="en-US" dirty="0"/>
            </a:br>
            <a:r>
              <a:rPr lang="en-US" dirty="0"/>
              <a:t>(Hint </a:t>
            </a:r>
            <a:r>
              <a:rPr lang="mr-IN" dirty="0"/>
              <a:t>–</a:t>
            </a:r>
            <a:r>
              <a:rPr lang="en-US" dirty="0"/>
              <a:t> there is information here that you don’t need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51A-49D8-4124-9BCC-7FB03C329A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3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47166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 wolf population has 500 pairs remaining.  If each wolf pair normally has around a 4 pups, but the fraction of wolves born with a lethal recessive allele is 0.2, how many live offspring are likely to be born alive?</a:t>
            </a:r>
          </a:p>
          <a:p>
            <a:pPr lvl="1"/>
            <a:r>
              <a:rPr lang="en-US" dirty="0" err="1"/>
              <a:t>pupstot</a:t>
            </a:r>
            <a:r>
              <a:rPr lang="en-US" dirty="0"/>
              <a:t> =</a:t>
            </a:r>
            <a:r>
              <a:rPr lang="en-US" dirty="0" err="1"/>
              <a:t>rpois</a:t>
            </a:r>
            <a:r>
              <a:rPr lang="en-US" dirty="0"/>
              <a:t>(500,lambda =4)</a:t>
            </a:r>
            <a:br>
              <a:rPr lang="en-US" dirty="0"/>
            </a:br>
            <a:r>
              <a:rPr lang="en-US" dirty="0"/>
              <a:t>livebirths = </a:t>
            </a:r>
            <a:r>
              <a:rPr lang="en-US" dirty="0" err="1"/>
              <a:t>rbinom</a:t>
            </a:r>
            <a:r>
              <a:rPr lang="en-US" dirty="0"/>
              <a:t>(500,size =</a:t>
            </a:r>
            <a:r>
              <a:rPr lang="en-US" dirty="0" err="1"/>
              <a:t>pupstot,p</a:t>
            </a:r>
            <a:r>
              <a:rPr lang="en-US" dirty="0"/>
              <a:t>=.8) </a:t>
            </a:r>
          </a:p>
          <a:p>
            <a:r>
              <a:rPr lang="en-US" dirty="0"/>
              <a:t>If there are 1000 seeds in a seedbank and each seed has a 2% chance of being eaten and a 1% probability of sprouting each day, how many seedlings would we expect to see sprouting each day</a:t>
            </a:r>
          </a:p>
          <a:p>
            <a:pPr lvl="1"/>
            <a:r>
              <a:rPr lang="mr-IN" dirty="0"/>
              <a:t>#</a:t>
            </a:r>
            <a:r>
              <a:rPr lang="mr-IN" dirty="0" err="1"/>
              <a:t>one</a:t>
            </a:r>
            <a:r>
              <a:rPr lang="mr-IN" dirty="0"/>
              <a:t> </a:t>
            </a:r>
            <a:r>
              <a:rPr lang="mr-IN" dirty="0" err="1"/>
              <a:t>day</a:t>
            </a:r>
            <a:endParaRPr lang="en-US" dirty="0"/>
          </a:p>
          <a:p>
            <a:pPr lvl="2"/>
            <a:r>
              <a:rPr lang="en-US" dirty="0" err="1"/>
              <a:t>seeds.not.eaten</a:t>
            </a:r>
            <a:r>
              <a:rPr lang="en-US" dirty="0"/>
              <a:t> = </a:t>
            </a:r>
            <a:r>
              <a:rPr lang="en-US" dirty="0" err="1"/>
              <a:t>rbinom</a:t>
            </a:r>
            <a:r>
              <a:rPr lang="en-US" dirty="0"/>
              <a:t>(1000,size=1,p = .98)</a:t>
            </a:r>
          </a:p>
          <a:p>
            <a:pPr lvl="2"/>
            <a:r>
              <a:rPr lang="en-US" dirty="0" err="1"/>
              <a:t>seeds.sprouted</a:t>
            </a:r>
            <a:r>
              <a:rPr lang="en-US" dirty="0"/>
              <a:t> = </a:t>
            </a:r>
            <a:r>
              <a:rPr lang="en-US" dirty="0" err="1"/>
              <a:t>rbinom</a:t>
            </a:r>
            <a:r>
              <a:rPr lang="en-US" dirty="0"/>
              <a:t>(n = </a:t>
            </a:r>
            <a:r>
              <a:rPr lang="en-US" dirty="0" err="1"/>
              <a:t>seeds.not.eaten,size</a:t>
            </a:r>
            <a:r>
              <a:rPr lang="en-US" dirty="0"/>
              <a:t>=1, p=.01 )</a:t>
            </a:r>
          </a:p>
          <a:p>
            <a:pPr lvl="2"/>
            <a:r>
              <a:rPr lang="en-US" dirty="0"/>
              <a:t>Sum(</a:t>
            </a:r>
            <a:r>
              <a:rPr lang="en-US" dirty="0" err="1"/>
              <a:t>seeds.sprouted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br>
              <a:rPr lang="en-US" dirty="0"/>
            </a:br>
            <a:endParaRPr lang="en-US" dirty="0"/>
          </a:p>
          <a:p>
            <a:r>
              <a:rPr lang="en-US" dirty="0"/>
              <a:t>The number of eggs laid by squid varies dramatically among individuals. The mean number of eggs is 300, but the dispersion is 1. What is the 85</a:t>
            </a:r>
            <a:r>
              <a:rPr lang="en-US" baseline="30000" dirty="0"/>
              <a:t>th</a:t>
            </a:r>
            <a:r>
              <a:rPr lang="en-US" dirty="0"/>
              <a:t> percentile of the number of eggs laid?</a:t>
            </a:r>
          </a:p>
          <a:p>
            <a:pPr lvl="1"/>
            <a:r>
              <a:rPr lang="mr-IN" dirty="0" err="1"/>
              <a:t>qnbinom</a:t>
            </a:r>
            <a:r>
              <a:rPr lang="mr-IN" dirty="0"/>
              <a:t>(</a:t>
            </a:r>
            <a:r>
              <a:rPr lang="mr-IN" dirty="0" err="1"/>
              <a:t>p</a:t>
            </a:r>
            <a:r>
              <a:rPr lang="mr-IN" dirty="0"/>
              <a:t>=.85,mu = 300, </a:t>
            </a:r>
            <a:r>
              <a:rPr lang="mr-IN" dirty="0" err="1"/>
              <a:t>size</a:t>
            </a:r>
            <a:r>
              <a:rPr lang="mr-IN" dirty="0"/>
              <a:t>=1)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 census 15 populations of </a:t>
            </a:r>
            <a:r>
              <a:rPr lang="en-US" dirty="0" err="1"/>
              <a:t>pikas</a:t>
            </a:r>
            <a:r>
              <a:rPr lang="en-US" dirty="0"/>
              <a:t> on 15 mountains. I find that the average population size is 10. What is the probability of  a population of more than 12 individuals?</a:t>
            </a:r>
          </a:p>
          <a:p>
            <a:pPr lvl="1"/>
            <a:r>
              <a:rPr lang="en-US" dirty="0" err="1"/>
              <a:t>ppois</a:t>
            </a:r>
            <a:r>
              <a:rPr lang="en-US" dirty="0"/>
              <a:t>(q = 12, lambda = 10, </a:t>
            </a:r>
            <a:r>
              <a:rPr lang="en-US" dirty="0" err="1"/>
              <a:t>lower.tail</a:t>
            </a:r>
            <a:r>
              <a:rPr lang="en-US" dirty="0"/>
              <a:t> = 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E051A-49D8-4124-9BCC-7FB03C329A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9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Distributions </a:t>
            </a:r>
            <a:r>
              <a:rPr lang="mr-IN" dirty="0"/>
              <a:t>–</a:t>
            </a:r>
            <a:r>
              <a:rPr lang="en-US" dirty="0"/>
              <a:t>Assignment</a:t>
            </a:r>
            <a:br>
              <a:rPr lang="en-US" dirty="0"/>
            </a:br>
            <a:r>
              <a:rPr lang="en-US" dirty="0"/>
              <a:t>Due Wed March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Describe a response variable in your dataset. Make a histogram of this variable. What distribution might you use to model your data?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Draw from a random distribution of this type to create a pseudo-dataset. (How many times should you draw?) You can get an estimate of parameters using the “</a:t>
            </a:r>
            <a:r>
              <a:rPr lang="en-US" dirty="0" err="1"/>
              <a:t>fitdistr</a:t>
            </a:r>
            <a:r>
              <a:rPr lang="en-US" dirty="0"/>
              <a:t>” function in the MASS package. See example or ?”</a:t>
            </a:r>
            <a:r>
              <a:rPr lang="en-US" dirty="0" err="1"/>
              <a:t>fitdistr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Plot your pseudo-data. Is it exactly the same? Why or why not?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Using your pseudo-data, ask some reasonable questions about percentiles, and/or probability. What does the output tell you about your question?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5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659</Words>
  <Application>Microsoft Macintosh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Thursday – Week 6</vt:lpstr>
      <vt:lpstr>Announcement</vt:lpstr>
      <vt:lpstr>Exercises</vt:lpstr>
      <vt:lpstr>Exercises</vt:lpstr>
      <vt:lpstr>Distributions –Assignment Due Wed March 13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Week 9</dc:title>
  <dc:creator>Kate Langwig</dc:creator>
  <cp:lastModifiedBy>Kate Langwig</cp:lastModifiedBy>
  <cp:revision>6</cp:revision>
  <dcterms:created xsi:type="dcterms:W3CDTF">2018-03-20T16:49:25Z</dcterms:created>
  <dcterms:modified xsi:type="dcterms:W3CDTF">2020-02-18T16:47:43Z</dcterms:modified>
</cp:coreProperties>
</file>