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16"/>
    <p:restoredTop sz="86082"/>
  </p:normalViewPr>
  <p:slideViewPr>
    <p:cSldViewPr snapToGrid="0" snapToObjects="1">
      <p:cViewPr varScale="1">
        <p:scale>
          <a:sx n="116" d="100"/>
          <a:sy n="116" d="100"/>
        </p:scale>
        <p:origin x="14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B9AEF4-BC14-DA4D-BC7F-1D0268F5A93E}" type="datetimeFigureOut">
              <a:rPr lang="en-US" smtClean="0"/>
              <a:t>1/31/19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B2CFB2-C54B-A94F-8879-39B30908D56B}" type="slidenum">
              <a:rPr lang="en-US" smtClean="0"/>
              <a:t>‹#›</a:t>
            </a:fld>
            <a:endParaRPr lang="en-US"/>
          </a:p>
        </p:txBody>
      </p:sp>
    </p:spTree>
    <p:extLst>
      <p:ext uri="{BB962C8B-B14F-4D97-AF65-F5344CB8AC3E}">
        <p14:creationId xmlns:p14="http://schemas.microsoft.com/office/powerpoint/2010/main" val="465040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B2CFB2-C54B-A94F-8879-39B30908D56B}" type="slidenum">
              <a:rPr lang="en-US" smtClean="0"/>
              <a:t>1</a:t>
            </a:fld>
            <a:endParaRPr lang="en-US"/>
          </a:p>
        </p:txBody>
      </p:sp>
    </p:spTree>
    <p:extLst>
      <p:ext uri="{BB962C8B-B14F-4D97-AF65-F5344CB8AC3E}">
        <p14:creationId xmlns:p14="http://schemas.microsoft.com/office/powerpoint/2010/main" val="1238759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77CEBF-2000-4F47-AD97-46990A55266F}" type="datetimeFigureOut">
              <a:rPr lang="en-US" smtClean="0"/>
              <a:t>1/31/19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411362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7CEBF-2000-4F47-AD97-46990A55266F}" type="datetimeFigureOut">
              <a:rPr lang="en-US" smtClean="0"/>
              <a:t>1/31/19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63422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7CEBF-2000-4F47-AD97-46990A55266F}" type="datetimeFigureOut">
              <a:rPr lang="en-US" smtClean="0"/>
              <a:t>1/31/19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495882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7CEBF-2000-4F47-AD97-46990A55266F}" type="datetimeFigureOut">
              <a:rPr lang="en-US" smtClean="0"/>
              <a:t>1/31/19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01419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77CEBF-2000-4F47-AD97-46990A55266F}" type="datetimeFigureOut">
              <a:rPr lang="en-US" smtClean="0"/>
              <a:t>1/31/19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06026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77CEBF-2000-4F47-AD97-46990A55266F}" type="datetimeFigureOut">
              <a:rPr lang="en-US" smtClean="0"/>
              <a:t>1/31/19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5179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77CEBF-2000-4F47-AD97-46990A55266F}" type="datetimeFigureOut">
              <a:rPr lang="en-US" smtClean="0"/>
              <a:t>1/31/19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80190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77CEBF-2000-4F47-AD97-46990A55266F}" type="datetimeFigureOut">
              <a:rPr lang="en-US" smtClean="0"/>
              <a:t>1/31/19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3831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7CEBF-2000-4F47-AD97-46990A55266F}" type="datetimeFigureOut">
              <a:rPr lang="en-US" smtClean="0"/>
              <a:t>1/31/19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94389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7CEBF-2000-4F47-AD97-46990A55266F}" type="datetimeFigureOut">
              <a:rPr lang="en-US" smtClean="0"/>
              <a:t>1/31/19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290609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7CEBF-2000-4F47-AD97-46990A55266F}" type="datetimeFigureOut">
              <a:rPr lang="en-US" smtClean="0"/>
              <a:t>1/31/19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681149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7CEBF-2000-4F47-AD97-46990A55266F}" type="datetimeFigureOut">
              <a:rPr lang="en-US" smtClean="0"/>
              <a:t>1/31/19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E5276-CA42-B347-8554-D883F3E80853}" type="slidenum">
              <a:rPr lang="en-US" smtClean="0"/>
              <a:t>‹#›</a:t>
            </a:fld>
            <a:endParaRPr lang="en-US"/>
          </a:p>
        </p:txBody>
      </p:sp>
    </p:spTree>
    <p:extLst>
      <p:ext uri="{BB962C8B-B14F-4D97-AF65-F5344CB8AC3E}">
        <p14:creationId xmlns:p14="http://schemas.microsoft.com/office/powerpoint/2010/main" val="1131583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VTQuantMethodsEEB.gi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91631"/>
            <a:ext cx="10515600" cy="927524"/>
          </a:xfrm>
        </p:spPr>
        <p:txBody>
          <a:bodyPr>
            <a:normAutofit/>
          </a:bodyPr>
          <a:lstStyle/>
          <a:p>
            <a:r>
              <a:rPr lang="en-US" sz="2400" dirty="0"/>
              <a:t>Exercise Week 2 </a:t>
            </a:r>
            <a:r>
              <a:rPr lang="mr-IN" sz="2400" dirty="0"/>
              <a:t>–</a:t>
            </a:r>
            <a:r>
              <a:rPr lang="en-US" sz="2400" dirty="0"/>
              <a:t> Tidy &amp;</a:t>
            </a:r>
            <a:r>
              <a:rPr lang="en-US" sz="2400" dirty="0" err="1"/>
              <a:t>Git</a:t>
            </a:r>
            <a:endParaRPr lang="en-US" sz="2400" dirty="0"/>
          </a:p>
        </p:txBody>
      </p:sp>
      <p:sp>
        <p:nvSpPr>
          <p:cNvPr id="5" name="Content Placeholder 4"/>
          <p:cNvSpPr>
            <a:spLocks noGrp="1"/>
          </p:cNvSpPr>
          <p:nvPr>
            <p:ph idx="1"/>
          </p:nvPr>
        </p:nvSpPr>
        <p:spPr>
          <a:xfrm>
            <a:off x="522514" y="861843"/>
            <a:ext cx="10831286" cy="5327778"/>
          </a:xfrm>
        </p:spPr>
        <p:txBody>
          <a:bodyPr>
            <a:noAutofit/>
          </a:bodyPr>
          <a:lstStyle/>
          <a:p>
            <a:pPr marL="0" indent="0">
              <a:lnSpc>
                <a:spcPct val="100000"/>
              </a:lnSpc>
              <a:spcBef>
                <a:spcPts val="0"/>
              </a:spcBef>
              <a:buNone/>
            </a:pPr>
            <a:r>
              <a:rPr kumimoji="0" lang="en-US" altLang="en-US" sz="900" b="0" i="0" u="none" strike="noStrike" cap="none" normalizeH="0" baseline="0" dirty="0">
                <a:ln>
                  <a:noFill/>
                </a:ln>
                <a:solidFill>
                  <a:srgbClr val="000000"/>
                </a:solidFill>
                <a:effectLst/>
                <a:latin typeface="Arial" charset="0"/>
                <a:ea typeface="Arial" charset="0"/>
                <a:cs typeface="Arial" charset="0"/>
              </a:rPr>
              <a:t>1.</a:t>
            </a:r>
            <a:r>
              <a:rPr kumimoji="0" lang="en-US" altLang="en-US" sz="900" b="0" i="0" u="none" strike="noStrike" cap="none" normalizeH="0" dirty="0">
                <a:ln>
                  <a:noFill/>
                </a:ln>
                <a:solidFill>
                  <a:srgbClr val="000000"/>
                </a:solidFill>
                <a:effectLst/>
                <a:latin typeface="Arial" charset="0"/>
                <a:ea typeface="Arial" charset="0"/>
                <a:cs typeface="Arial" charset="0"/>
              </a:rPr>
              <a:t> </a:t>
            </a:r>
            <a:r>
              <a:rPr kumimoji="0" lang="en-US" altLang="en-US" sz="900" b="0" i="0" u="none" strike="noStrike" cap="none" normalizeH="0" baseline="0" dirty="0">
                <a:ln>
                  <a:noFill/>
                </a:ln>
                <a:solidFill>
                  <a:srgbClr val="000000"/>
                </a:solidFill>
                <a:effectLst/>
                <a:latin typeface="Arial" charset="0"/>
                <a:ea typeface="Arial" charset="0"/>
                <a:cs typeface="Arial" charset="0"/>
              </a:rPr>
              <a:t>Put your data in tidy format </a:t>
            </a:r>
          </a:p>
          <a:p>
            <a:pPr marL="0" indent="0">
              <a:lnSpc>
                <a:spcPct val="100000"/>
              </a:lnSpc>
              <a:spcBef>
                <a:spcPts val="0"/>
              </a:spcBef>
              <a:buNone/>
            </a:pPr>
            <a:r>
              <a:rPr lang="en-US" altLang="en-US" sz="900" dirty="0">
                <a:solidFill>
                  <a:srgbClr val="000000"/>
                </a:solidFill>
                <a:latin typeface="Arial" charset="0"/>
                <a:ea typeface="Arial" charset="0"/>
                <a:cs typeface="Arial" charset="0"/>
              </a:rPr>
              <a:t>2.</a:t>
            </a:r>
            <a:r>
              <a:rPr kumimoji="0" lang="en-US" altLang="en-US" sz="900" b="0" i="0" u="none" strike="noStrike" cap="none" normalizeH="0" baseline="0" dirty="0">
                <a:ln>
                  <a:noFill/>
                </a:ln>
                <a:solidFill>
                  <a:srgbClr val="000000"/>
                </a:solidFill>
                <a:effectLst/>
                <a:latin typeface="Arial" charset="0"/>
                <a:ea typeface="Arial" charset="0"/>
                <a:cs typeface="Arial" charset="0"/>
              </a:rPr>
              <a:t> Input your data into R.</a:t>
            </a:r>
          </a:p>
          <a:p>
            <a:pPr marL="0" indent="0">
              <a:lnSpc>
                <a:spcPct val="100000"/>
              </a:lnSpc>
              <a:spcBef>
                <a:spcPts val="0"/>
              </a:spcBef>
              <a:buNone/>
            </a:pPr>
            <a:r>
              <a:rPr lang="en-US" sz="900" dirty="0">
                <a:latin typeface="Arial" charset="0"/>
                <a:ea typeface="Arial" charset="0"/>
                <a:cs typeface="Arial" charset="0"/>
              </a:rPr>
              <a:t>3. Examine your data for mistakes.</a:t>
            </a:r>
          </a:p>
          <a:p>
            <a:pPr marL="0" indent="0">
              <a:lnSpc>
                <a:spcPct val="100000"/>
              </a:lnSpc>
              <a:spcBef>
                <a:spcPts val="0"/>
              </a:spcBef>
              <a:buNone/>
            </a:pPr>
            <a:r>
              <a:rPr lang="en-US" sz="900" dirty="0">
                <a:latin typeface="Arial" charset="0"/>
                <a:ea typeface="Arial" charset="0"/>
                <a:cs typeface="Arial" charset="0"/>
              </a:rPr>
              <a:t>4. Experiment with “group by” in </a:t>
            </a:r>
            <a:r>
              <a:rPr lang="en-US" sz="900" dirty="0" err="1">
                <a:latin typeface="Arial" charset="0"/>
                <a:ea typeface="Arial" charset="0"/>
                <a:cs typeface="Arial" charset="0"/>
              </a:rPr>
              <a:t>dplyr</a:t>
            </a:r>
            <a:r>
              <a:rPr lang="en-US" sz="900" dirty="0">
                <a:latin typeface="Arial" charset="0"/>
                <a:ea typeface="Arial" charset="0"/>
                <a:cs typeface="Arial" charset="0"/>
              </a:rPr>
              <a:t> to do some calculation. </a:t>
            </a:r>
          </a:p>
          <a:p>
            <a:pPr marL="0" indent="0">
              <a:lnSpc>
                <a:spcPct val="100000"/>
              </a:lnSpc>
              <a:spcBef>
                <a:spcPts val="0"/>
              </a:spcBef>
              <a:buNone/>
            </a:pPr>
            <a:r>
              <a:rPr lang="en-US" sz="900" dirty="0">
                <a:latin typeface="Arial" charset="0"/>
                <a:ea typeface="Arial" charset="0"/>
                <a:cs typeface="Arial" charset="0"/>
              </a:rPr>
              <a:t>5. Use mutate and </a:t>
            </a:r>
            <a:r>
              <a:rPr lang="en-US" sz="900" dirty="0" err="1">
                <a:latin typeface="Arial" charset="0"/>
                <a:ea typeface="Arial" charset="0"/>
                <a:cs typeface="Arial" charset="0"/>
              </a:rPr>
              <a:t>summarise</a:t>
            </a:r>
            <a:r>
              <a:rPr lang="en-US" sz="900" dirty="0">
                <a:latin typeface="Arial" charset="0"/>
                <a:ea typeface="Arial" charset="0"/>
                <a:cs typeface="Arial" charset="0"/>
              </a:rPr>
              <a:t> on your data. How are these different?</a:t>
            </a:r>
          </a:p>
          <a:p>
            <a:pPr marL="0" indent="0">
              <a:lnSpc>
                <a:spcPct val="100000"/>
              </a:lnSpc>
              <a:spcBef>
                <a:spcPts val="0"/>
              </a:spcBef>
              <a:buNone/>
            </a:pPr>
            <a:endParaRPr lang="en-US" sz="900" dirty="0">
              <a:latin typeface="Arial" charset="0"/>
              <a:ea typeface="Arial" charset="0"/>
              <a:cs typeface="Arial" charset="0"/>
            </a:endParaRPr>
          </a:p>
          <a:p>
            <a:pPr marL="0" indent="0">
              <a:lnSpc>
                <a:spcPct val="100000"/>
              </a:lnSpc>
              <a:spcBef>
                <a:spcPts val="0"/>
              </a:spcBef>
              <a:buNone/>
            </a:pPr>
            <a:r>
              <a:rPr lang="en-US" sz="900" dirty="0">
                <a:latin typeface="Arial" charset="0"/>
                <a:ea typeface="Arial" charset="0"/>
                <a:cs typeface="Arial" charset="0"/>
              </a:rPr>
              <a:t>NOW FOR THE GIT STUFF</a:t>
            </a:r>
            <a:r>
              <a:rPr lang="mr-IN" sz="900" dirty="0">
                <a:latin typeface="Arial" charset="0"/>
                <a:ea typeface="Arial" charset="0"/>
                <a:cs typeface="Arial" charset="0"/>
              </a:rPr>
              <a:t>…</a:t>
            </a:r>
            <a:r>
              <a:rPr lang="en-US" sz="900" dirty="0">
                <a:latin typeface="Arial" charset="0"/>
                <a:ea typeface="Arial" charset="0"/>
                <a:cs typeface="Arial" charset="0"/>
              </a:rPr>
              <a:t>.</a:t>
            </a:r>
          </a:p>
          <a:p>
            <a:pPr marL="0" indent="0">
              <a:lnSpc>
                <a:spcPct val="100000"/>
              </a:lnSpc>
              <a:spcBef>
                <a:spcPts val="0"/>
              </a:spcBef>
              <a:buNone/>
            </a:pPr>
            <a:r>
              <a:rPr lang="en-US" sz="900" dirty="0">
                <a:latin typeface="Arial" charset="0"/>
                <a:ea typeface="Arial" charset="0"/>
                <a:cs typeface="Arial" charset="0"/>
              </a:rPr>
              <a:t>6. Go to file, new file, </a:t>
            </a:r>
            <a:r>
              <a:rPr lang="en-US" sz="900" dirty="0" err="1">
                <a:latin typeface="Arial" charset="0"/>
                <a:ea typeface="Arial" charset="0"/>
                <a:cs typeface="Arial" charset="0"/>
              </a:rPr>
              <a:t>Rmarkdown</a:t>
            </a:r>
            <a:r>
              <a:rPr lang="en-US" sz="900" dirty="0">
                <a:latin typeface="Arial" charset="0"/>
                <a:ea typeface="Arial" charset="0"/>
                <a:cs typeface="Arial" charset="0"/>
              </a:rPr>
              <a:t>. Choose </a:t>
            </a:r>
            <a:r>
              <a:rPr lang="mr-IN" sz="900" dirty="0">
                <a:latin typeface="Arial" charset="0"/>
                <a:ea typeface="Arial" charset="0"/>
                <a:cs typeface="Arial" charset="0"/>
              </a:rPr>
              <a:t>–</a:t>
            </a:r>
            <a:r>
              <a:rPr lang="en-US" sz="900" dirty="0">
                <a:latin typeface="Arial" charset="0"/>
                <a:ea typeface="Arial" charset="0"/>
                <a:cs typeface="Arial" charset="0"/>
              </a:rPr>
              <a:t> From Template </a:t>
            </a:r>
            <a:r>
              <a:rPr lang="mr-IN" sz="900" dirty="0">
                <a:latin typeface="Arial" charset="0"/>
                <a:ea typeface="Arial" charset="0"/>
                <a:cs typeface="Arial" charset="0"/>
              </a:rPr>
              <a:t>–</a:t>
            </a:r>
            <a:r>
              <a:rPr lang="en-US" sz="900" dirty="0">
                <a:latin typeface="Arial" charset="0"/>
                <a:ea typeface="Arial" charset="0"/>
                <a:cs typeface="Arial" charset="0"/>
              </a:rPr>
              <a:t> </a:t>
            </a:r>
            <a:r>
              <a:rPr lang="en-US" sz="900" dirty="0" err="1">
                <a:latin typeface="Arial" charset="0"/>
                <a:ea typeface="Arial" charset="0"/>
                <a:cs typeface="Arial" charset="0"/>
              </a:rPr>
              <a:t>Github</a:t>
            </a:r>
            <a:r>
              <a:rPr lang="en-US" sz="900" dirty="0">
                <a:latin typeface="Arial" charset="0"/>
                <a:ea typeface="Arial" charset="0"/>
                <a:cs typeface="Arial" charset="0"/>
              </a:rPr>
              <a:t>.</a:t>
            </a:r>
          </a:p>
          <a:p>
            <a:pPr marL="0" indent="0">
              <a:lnSpc>
                <a:spcPct val="100000"/>
              </a:lnSpc>
              <a:spcBef>
                <a:spcPts val="0"/>
              </a:spcBef>
              <a:buNone/>
            </a:pPr>
            <a:r>
              <a:rPr lang="en-US" sz="900" dirty="0">
                <a:latin typeface="Arial" charset="0"/>
                <a:ea typeface="Arial" charset="0"/>
                <a:cs typeface="Arial" charset="0"/>
              </a:rPr>
              <a:t> - this is an </a:t>
            </a:r>
            <a:r>
              <a:rPr lang="en-US" sz="900" dirty="0" err="1">
                <a:latin typeface="Arial" charset="0"/>
                <a:ea typeface="Arial" charset="0"/>
                <a:cs typeface="Arial" charset="0"/>
              </a:rPr>
              <a:t>Rmarkdown</a:t>
            </a:r>
            <a:r>
              <a:rPr lang="en-US" sz="900" dirty="0">
                <a:latin typeface="Arial" charset="0"/>
                <a:ea typeface="Arial" charset="0"/>
                <a:cs typeface="Arial" charset="0"/>
              </a:rPr>
              <a:t> file. When you knit, it will make a .md that you can upload to </a:t>
            </a:r>
            <a:r>
              <a:rPr lang="en-US" sz="900" dirty="0" err="1">
                <a:latin typeface="Arial" charset="0"/>
                <a:ea typeface="Arial" charset="0"/>
                <a:cs typeface="Arial" charset="0"/>
              </a:rPr>
              <a:t>github</a:t>
            </a:r>
            <a:r>
              <a:rPr lang="en-US" sz="900" dirty="0">
                <a:latin typeface="Arial" charset="0"/>
                <a:ea typeface="Arial" charset="0"/>
                <a:cs typeface="Arial" charset="0"/>
              </a:rPr>
              <a:t>.</a:t>
            </a:r>
          </a:p>
          <a:p>
            <a:pPr marL="0" indent="0">
              <a:lnSpc>
                <a:spcPct val="100000"/>
              </a:lnSpc>
              <a:spcBef>
                <a:spcPts val="0"/>
              </a:spcBef>
              <a:buNone/>
            </a:pPr>
            <a:r>
              <a:rPr lang="en-US" sz="900" dirty="0">
                <a:latin typeface="Arial" charset="0"/>
                <a:ea typeface="Arial" charset="0"/>
                <a:cs typeface="Arial" charset="0"/>
              </a:rPr>
              <a:t>7. In your markdown doc </a:t>
            </a:r>
            <a:r>
              <a:rPr lang="mr-IN" sz="900" dirty="0">
                <a:latin typeface="Arial" charset="0"/>
                <a:ea typeface="Arial" charset="0"/>
                <a:cs typeface="Arial" charset="0"/>
              </a:rPr>
              <a:t>–</a:t>
            </a:r>
            <a:r>
              <a:rPr lang="en-US" sz="900" dirty="0">
                <a:latin typeface="Arial" charset="0"/>
                <a:ea typeface="Arial" charset="0"/>
                <a:cs typeface="Arial" charset="0"/>
              </a:rPr>
              <a:t> call your title “README”. Leave the header in gray alone. Where it says “##</a:t>
            </a:r>
            <a:r>
              <a:rPr lang="en-US" sz="900" dirty="0" err="1">
                <a:latin typeface="Arial" charset="0"/>
                <a:ea typeface="Arial" charset="0"/>
                <a:cs typeface="Arial" charset="0"/>
              </a:rPr>
              <a:t>Github</a:t>
            </a:r>
            <a:r>
              <a:rPr lang="en-US" sz="900" dirty="0">
                <a:latin typeface="Arial" charset="0"/>
                <a:ea typeface="Arial" charset="0"/>
                <a:cs typeface="Arial" charset="0"/>
              </a:rPr>
              <a:t> Documents </a:t>
            </a:r>
            <a:r>
              <a:rPr lang="mr-IN" sz="900" dirty="0">
                <a:latin typeface="Arial" charset="0"/>
                <a:ea typeface="Arial" charset="0"/>
                <a:cs typeface="Arial" charset="0"/>
              </a:rPr>
              <a:t>–</a:t>
            </a:r>
            <a:r>
              <a:rPr lang="en-US" sz="900" dirty="0">
                <a:latin typeface="Arial" charset="0"/>
                <a:ea typeface="Arial" charset="0"/>
                <a:cs typeface="Arial" charset="0"/>
              </a:rPr>
              <a:t> replace this with the name of your project. Where it says “This an R Markdown</a:t>
            </a:r>
            <a:r>
              <a:rPr lang="mr-IN" sz="900" dirty="0">
                <a:latin typeface="Arial" charset="0"/>
                <a:ea typeface="Arial" charset="0"/>
                <a:cs typeface="Arial" charset="0"/>
              </a:rPr>
              <a:t>…</a:t>
            </a:r>
            <a:r>
              <a:rPr lang="en-US" sz="900" dirty="0">
                <a:latin typeface="Arial" charset="0"/>
                <a:ea typeface="Arial" charset="0"/>
                <a:cs typeface="Arial" charset="0"/>
              </a:rPr>
              <a:t>” Replace this with some text about your project, like the paragraph you turned in. Describe the type of investigations you might do with your data, and how you will break them up into different components (this can be changed and is just for practice, but the goal here is I will do xx analysis, and then I will make xx figure..).  You can delete the rest of the text in the file.</a:t>
            </a:r>
          </a:p>
          <a:p>
            <a:pPr marL="0" indent="0">
              <a:lnSpc>
                <a:spcPct val="100000"/>
              </a:lnSpc>
              <a:spcBef>
                <a:spcPts val="0"/>
              </a:spcBef>
              <a:buNone/>
            </a:pPr>
            <a:r>
              <a:rPr lang="en-US" sz="900" dirty="0">
                <a:latin typeface="Arial" charset="0"/>
                <a:ea typeface="Arial" charset="0"/>
                <a:cs typeface="Arial" charset="0"/>
              </a:rPr>
              <a:t>8. Start a log of what you have done for your project. For example ##WEEK 1## - Intro to R, I made this and that, I used this file and these scripts, </a:t>
            </a:r>
          </a:p>
          <a:p>
            <a:pPr marL="0" indent="0">
              <a:lnSpc>
                <a:spcPct val="100000"/>
              </a:lnSpc>
              <a:spcBef>
                <a:spcPts val="0"/>
              </a:spcBef>
              <a:buNone/>
            </a:pPr>
            <a:r>
              <a:rPr lang="en-US" sz="900" dirty="0">
                <a:latin typeface="Arial" charset="0"/>
                <a:ea typeface="Arial" charset="0"/>
                <a:cs typeface="Arial" charset="0"/>
              </a:rPr>
              <a:t>8. Save this in a place you can find it later. Press the knit button on the top of your script. This will render a .md file. </a:t>
            </a:r>
          </a:p>
          <a:p>
            <a:pPr marL="0" indent="0">
              <a:lnSpc>
                <a:spcPct val="100000"/>
              </a:lnSpc>
              <a:spcBef>
                <a:spcPts val="0"/>
              </a:spcBef>
              <a:buNone/>
            </a:pPr>
            <a:endParaRPr lang="en-US" sz="900" dirty="0">
              <a:latin typeface="Arial" charset="0"/>
              <a:ea typeface="Arial" charset="0"/>
              <a:cs typeface="Arial" charset="0"/>
            </a:endParaRPr>
          </a:p>
          <a:p>
            <a:pPr marL="0" indent="0">
              <a:lnSpc>
                <a:spcPct val="100000"/>
              </a:lnSpc>
              <a:spcBef>
                <a:spcPts val="0"/>
              </a:spcBef>
              <a:buNone/>
            </a:pPr>
            <a:r>
              <a:rPr lang="en-US" sz="900" dirty="0">
                <a:latin typeface="Arial" charset="0"/>
                <a:ea typeface="Arial" charset="0"/>
                <a:cs typeface="Arial" charset="0"/>
              </a:rPr>
              <a:t>ON GITHUB: </a:t>
            </a:r>
            <a:r>
              <a:rPr lang="en-US" sz="900" b="1" dirty="0" err="1"/>
              <a:t>VTQuantMethodsEEB</a:t>
            </a:r>
            <a:endParaRPr lang="en-US" sz="900" b="1" dirty="0"/>
          </a:p>
          <a:p>
            <a:pPr marL="0" indent="0">
              <a:lnSpc>
                <a:spcPct val="100000"/>
              </a:lnSpc>
              <a:spcBef>
                <a:spcPts val="0"/>
              </a:spcBef>
              <a:buNone/>
            </a:pPr>
            <a:endParaRPr lang="en-US" sz="900" dirty="0">
              <a:latin typeface="Arial" charset="0"/>
              <a:ea typeface="Arial" charset="0"/>
              <a:cs typeface="Arial" charset="0"/>
            </a:endParaRPr>
          </a:p>
          <a:p>
            <a:pPr>
              <a:lnSpc>
                <a:spcPct val="100000"/>
              </a:lnSpc>
              <a:spcBef>
                <a:spcPts val="0"/>
              </a:spcBef>
              <a:buFontTx/>
              <a:buChar char="-"/>
            </a:pPr>
            <a:r>
              <a:rPr lang="en-US" sz="900" dirty="0">
                <a:latin typeface="Arial" charset="0"/>
                <a:ea typeface="Arial" charset="0"/>
                <a:cs typeface="Arial" charset="0"/>
              </a:rPr>
              <a:t>Make a directory in the class repo (you should all be invited) named after yourself. ADD ME AS A COLLABORATOR IF PRIVATE (</a:t>
            </a:r>
            <a:r>
              <a:rPr lang="en-US" sz="900" dirty="0" err="1">
                <a:latin typeface="Arial" charset="0"/>
                <a:ea typeface="Arial" charset="0"/>
                <a:cs typeface="Arial" charset="0"/>
              </a:rPr>
              <a:t>klangwig</a:t>
            </a:r>
            <a:r>
              <a:rPr lang="en-US" sz="900" dirty="0">
                <a:latin typeface="Arial" charset="0"/>
                <a:ea typeface="Arial" charset="0"/>
                <a:cs typeface="Arial" charset="0"/>
              </a:rPr>
              <a:t>). </a:t>
            </a:r>
          </a:p>
          <a:p>
            <a:pPr>
              <a:lnSpc>
                <a:spcPct val="100000"/>
              </a:lnSpc>
              <a:spcBef>
                <a:spcPts val="0"/>
              </a:spcBef>
              <a:buFontTx/>
              <a:buChar char="-"/>
            </a:pPr>
            <a:r>
              <a:rPr lang="en-US" sz="900" dirty="0">
                <a:latin typeface="Arial" charset="0"/>
                <a:ea typeface="Arial" charset="0"/>
                <a:cs typeface="Arial" charset="0"/>
              </a:rPr>
              <a:t> Check the box to initialize with a README file. It doesn’t matter what this says. </a:t>
            </a:r>
          </a:p>
          <a:p>
            <a:pPr>
              <a:lnSpc>
                <a:spcPct val="100000"/>
              </a:lnSpc>
              <a:spcBef>
                <a:spcPts val="0"/>
              </a:spcBef>
              <a:buFontTx/>
              <a:buChar char="-"/>
            </a:pPr>
            <a:r>
              <a:rPr lang="en-US" sz="900" dirty="0">
                <a:latin typeface="Arial" charset="0"/>
                <a:ea typeface="Arial" charset="0"/>
                <a:cs typeface="Arial" charset="0"/>
              </a:rPr>
              <a:t>Add your data, you week 1 script, and the new </a:t>
            </a:r>
            <a:r>
              <a:rPr lang="en-US" sz="900" dirty="0" err="1">
                <a:latin typeface="Arial" charset="0"/>
                <a:ea typeface="Arial" charset="0"/>
                <a:cs typeface="Arial" charset="0"/>
              </a:rPr>
              <a:t>README.md</a:t>
            </a:r>
            <a:r>
              <a:rPr lang="en-US" sz="900" dirty="0">
                <a:latin typeface="Arial" charset="0"/>
                <a:ea typeface="Arial" charset="0"/>
                <a:cs typeface="Arial" charset="0"/>
              </a:rPr>
              <a:t> file you just created using the upload file button. </a:t>
            </a:r>
          </a:p>
          <a:p>
            <a:pPr marL="0" indent="0">
              <a:lnSpc>
                <a:spcPct val="100000"/>
              </a:lnSpc>
              <a:spcBef>
                <a:spcPts val="0"/>
              </a:spcBef>
              <a:buNone/>
            </a:pPr>
            <a:endParaRPr lang="en-US" sz="900" dirty="0">
              <a:latin typeface="Arial" charset="0"/>
              <a:ea typeface="Arial" charset="0"/>
              <a:cs typeface="Arial" charset="0"/>
            </a:endParaRPr>
          </a:p>
          <a:p>
            <a:pPr marL="0" indent="0">
              <a:lnSpc>
                <a:spcPct val="100000"/>
              </a:lnSpc>
              <a:spcBef>
                <a:spcPts val="0"/>
              </a:spcBef>
              <a:buNone/>
            </a:pPr>
            <a:r>
              <a:rPr lang="en-US" sz="900" dirty="0">
                <a:latin typeface="Arial" charset="0"/>
                <a:ea typeface="Arial" charset="0"/>
                <a:cs typeface="Arial" charset="0"/>
              </a:rPr>
              <a:t>IN RSTUDIO:</a:t>
            </a:r>
          </a:p>
          <a:p>
            <a:pPr>
              <a:lnSpc>
                <a:spcPct val="100000"/>
              </a:lnSpc>
              <a:spcBef>
                <a:spcPts val="0"/>
              </a:spcBef>
              <a:buAutoNum type="arabicPeriod"/>
            </a:pPr>
            <a:r>
              <a:rPr lang="en-US" sz="900" dirty="0">
                <a:latin typeface="Arial" charset="0"/>
                <a:ea typeface="Arial" charset="0"/>
                <a:cs typeface="Arial" charset="0"/>
              </a:rPr>
              <a:t>I</a:t>
            </a:r>
            <a:r>
              <a:rPr lang="en-US" sz="900" dirty="0"/>
              <a:t>n the menus, go to File &gt; New Project &gt; Version Control &gt; </a:t>
            </a:r>
            <a:r>
              <a:rPr lang="en-US" sz="900" dirty="0" err="1"/>
              <a:t>Git</a:t>
            </a:r>
            <a:endParaRPr lang="en-US" sz="900" dirty="0"/>
          </a:p>
          <a:p>
            <a:pPr>
              <a:lnSpc>
                <a:spcPct val="100000"/>
              </a:lnSpc>
              <a:spcBef>
                <a:spcPts val="0"/>
              </a:spcBef>
              <a:buAutoNum type="arabicPeriod"/>
            </a:pPr>
            <a:r>
              <a:rPr lang="en-US" sz="900" dirty="0"/>
              <a:t>Enter </a:t>
            </a:r>
            <a:r>
              <a:rPr lang="en-US" sz="900" dirty="0">
                <a:hlinkClick r:id="rId3"/>
              </a:rPr>
              <a:t>https://github.com/VTQuantMethodsEEB/your_repo.git</a:t>
            </a:r>
            <a:endParaRPr lang="en-US" sz="900" dirty="0"/>
          </a:p>
          <a:p>
            <a:pPr>
              <a:lnSpc>
                <a:spcPct val="100000"/>
              </a:lnSpc>
              <a:spcBef>
                <a:spcPts val="0"/>
              </a:spcBef>
              <a:buAutoNum type="arabicPeriod"/>
            </a:pPr>
            <a:r>
              <a:rPr lang="en-US" sz="900" dirty="0"/>
              <a:t>For the project directory </a:t>
            </a:r>
            <a:r>
              <a:rPr lang="mr-IN" sz="900" dirty="0"/>
              <a:t>–</a:t>
            </a:r>
            <a:r>
              <a:rPr lang="en-US" sz="900" dirty="0"/>
              <a:t> use the name you called your repo on </a:t>
            </a:r>
            <a:r>
              <a:rPr lang="en-US" sz="900" dirty="0" err="1"/>
              <a:t>github</a:t>
            </a:r>
            <a:r>
              <a:rPr lang="en-US" sz="900" dirty="0"/>
              <a:t> (don’t let </a:t>
            </a:r>
            <a:r>
              <a:rPr lang="en-US" sz="900" dirty="0" err="1"/>
              <a:t>Rstudio</a:t>
            </a:r>
            <a:r>
              <a:rPr lang="en-US" sz="900" dirty="0"/>
              <a:t> correct it!). This should be a folder that doesn’t yet exist on your computer (e.g. an empty folder)</a:t>
            </a:r>
          </a:p>
          <a:p>
            <a:pPr>
              <a:lnSpc>
                <a:spcPct val="100000"/>
              </a:lnSpc>
              <a:spcBef>
                <a:spcPts val="0"/>
              </a:spcBef>
              <a:buAutoNum type="arabicPeriod"/>
            </a:pPr>
            <a:r>
              <a:rPr lang="en-US" sz="900" dirty="0"/>
              <a:t>For the where to put it </a:t>
            </a:r>
            <a:r>
              <a:rPr lang="mr-IN" sz="900" dirty="0"/>
              <a:t>–</a:t>
            </a:r>
            <a:r>
              <a:rPr lang="en-US" sz="900" dirty="0"/>
              <a:t> this is the is the place on your computer that your project will live. I store mine here: /Users/</a:t>
            </a:r>
            <a:r>
              <a:rPr lang="en-US" sz="900" dirty="0" err="1"/>
              <a:t>klangwig</a:t>
            </a:r>
            <a:r>
              <a:rPr lang="en-US" sz="900" dirty="0"/>
              <a:t>/Dropbox/teaching/quant grad course/</a:t>
            </a:r>
            <a:r>
              <a:rPr lang="en-US" sz="900" dirty="0" err="1"/>
              <a:t>github</a:t>
            </a:r>
            <a:r>
              <a:rPr lang="en-US" sz="900" dirty="0"/>
              <a:t> . Be thoughtful about this because this is where you will be storing all your assignments for this course as well as code, etc. </a:t>
            </a:r>
          </a:p>
          <a:p>
            <a:pPr>
              <a:lnSpc>
                <a:spcPct val="100000"/>
              </a:lnSpc>
              <a:spcBef>
                <a:spcPts val="0"/>
              </a:spcBef>
              <a:buAutoNum type="arabicPeriod"/>
            </a:pPr>
            <a:r>
              <a:rPr lang="en-US" sz="900" dirty="0"/>
              <a:t>When you press okay, this will create a new directory on your local machine, and copy things from the </a:t>
            </a:r>
            <a:r>
              <a:rPr lang="en-US" sz="900" dirty="0" err="1"/>
              <a:t>github</a:t>
            </a:r>
            <a:r>
              <a:rPr lang="en-US" sz="900" dirty="0"/>
              <a:t> folder to your local folder.</a:t>
            </a:r>
          </a:p>
          <a:p>
            <a:pPr>
              <a:lnSpc>
                <a:spcPct val="100000"/>
              </a:lnSpc>
              <a:spcBef>
                <a:spcPts val="0"/>
              </a:spcBef>
              <a:buAutoNum type="arabicPeriod"/>
            </a:pPr>
            <a:r>
              <a:rPr lang="en-US" sz="900" dirty="0"/>
              <a:t>You should now see whatever you have put in </a:t>
            </a:r>
            <a:r>
              <a:rPr lang="en-US" sz="900" dirty="0" err="1"/>
              <a:t>github</a:t>
            </a:r>
            <a:r>
              <a:rPr lang="en-US" sz="900" dirty="0"/>
              <a:t> on your local machine. If not, copy your code file, your readme file, and data file into this folder. </a:t>
            </a:r>
          </a:p>
          <a:p>
            <a:pPr>
              <a:lnSpc>
                <a:spcPct val="100000"/>
              </a:lnSpc>
              <a:spcBef>
                <a:spcPts val="0"/>
              </a:spcBef>
              <a:buAutoNum type="arabicPeriod"/>
            </a:pPr>
            <a:r>
              <a:rPr lang="en-US" sz="900" dirty="0"/>
              <a:t>Open up your code from your new folder, and make a small change (it could be something like “#testing code change”.  Save the file. </a:t>
            </a:r>
          </a:p>
          <a:p>
            <a:pPr>
              <a:lnSpc>
                <a:spcPct val="100000"/>
              </a:lnSpc>
              <a:spcBef>
                <a:spcPts val="0"/>
              </a:spcBef>
              <a:buAutoNum type="arabicPeriod"/>
            </a:pPr>
            <a:r>
              <a:rPr lang="en-US" sz="900" dirty="0"/>
              <a:t>Locate the </a:t>
            </a:r>
            <a:r>
              <a:rPr lang="en-US" sz="900" dirty="0" err="1"/>
              <a:t>git</a:t>
            </a:r>
            <a:r>
              <a:rPr lang="en-US" sz="900" dirty="0"/>
              <a:t> icon on the menu bar in R studio. </a:t>
            </a:r>
          </a:p>
          <a:p>
            <a:pPr>
              <a:lnSpc>
                <a:spcPct val="100000"/>
              </a:lnSpc>
              <a:spcBef>
                <a:spcPts val="0"/>
              </a:spcBef>
              <a:buAutoNum type="arabicPeriod"/>
            </a:pPr>
            <a:r>
              <a:rPr lang="en-US" sz="900" dirty="0"/>
              <a:t>Click the icon to select Commit from the drop-down menu. </a:t>
            </a:r>
          </a:p>
          <a:p>
            <a:pPr>
              <a:lnSpc>
                <a:spcPct val="100000"/>
              </a:lnSpc>
              <a:spcBef>
                <a:spcPts val="0"/>
              </a:spcBef>
              <a:buAutoNum type="arabicPeriod"/>
            </a:pPr>
            <a:r>
              <a:rPr lang="en-US" sz="900" dirty="0"/>
              <a:t> Check the boxes next to your new files. </a:t>
            </a:r>
            <a:r>
              <a:rPr lang="en-US" sz="900" dirty="0" err="1"/>
              <a:t>Rstudio</a:t>
            </a:r>
            <a:r>
              <a:rPr lang="en-US" sz="900" dirty="0"/>
              <a:t> will automatically notice files that have changes. </a:t>
            </a:r>
          </a:p>
          <a:p>
            <a:pPr>
              <a:lnSpc>
                <a:spcPct val="100000"/>
              </a:lnSpc>
              <a:spcBef>
                <a:spcPts val="0"/>
              </a:spcBef>
              <a:buAutoNum type="arabicPeriod"/>
            </a:pPr>
            <a:r>
              <a:rPr lang="en-US" sz="900" dirty="0"/>
              <a:t>Type a commit message in the box </a:t>
            </a:r>
            <a:r>
              <a:rPr lang="mr-IN" sz="900" dirty="0"/>
              <a:t>–</a:t>
            </a:r>
            <a:r>
              <a:rPr lang="en-US" sz="900" dirty="0"/>
              <a:t> this is the snapshot </a:t>
            </a:r>
            <a:r>
              <a:rPr lang="mr-IN" sz="900" dirty="0"/>
              <a:t>–</a:t>
            </a:r>
            <a:r>
              <a:rPr lang="en-US" sz="900" dirty="0"/>
              <a:t> so it is like captioning the edits you made to the document. </a:t>
            </a:r>
          </a:p>
          <a:p>
            <a:pPr>
              <a:lnSpc>
                <a:spcPct val="100000"/>
              </a:lnSpc>
              <a:spcBef>
                <a:spcPts val="0"/>
              </a:spcBef>
              <a:buAutoNum type="arabicPeriod"/>
            </a:pPr>
            <a:r>
              <a:rPr lang="en-US" sz="900" dirty="0"/>
              <a:t>Click the Push icon in the upper right. </a:t>
            </a:r>
            <a:endParaRPr lang="en-US" sz="900" dirty="0">
              <a:latin typeface="Arial" charset="0"/>
              <a:ea typeface="Arial" charset="0"/>
              <a:cs typeface="Arial" charset="0"/>
            </a:endParaRPr>
          </a:p>
          <a:p>
            <a:pPr>
              <a:lnSpc>
                <a:spcPct val="100000"/>
              </a:lnSpc>
              <a:spcBef>
                <a:spcPts val="0"/>
              </a:spcBef>
              <a:buAutoNum type="arabicPeriod"/>
            </a:pPr>
            <a:endParaRPr lang="en-US" sz="900" dirty="0">
              <a:latin typeface="Arial" charset="0"/>
              <a:ea typeface="Arial" charset="0"/>
              <a:cs typeface="Arial" charset="0"/>
            </a:endParaRPr>
          </a:p>
          <a:p>
            <a:pPr>
              <a:lnSpc>
                <a:spcPct val="100000"/>
              </a:lnSpc>
              <a:spcBef>
                <a:spcPts val="0"/>
              </a:spcBef>
              <a:buAutoNum type="arabicPeriod"/>
            </a:pPr>
            <a:endParaRPr lang="en-US" sz="900" dirty="0">
              <a:latin typeface="Arial" charset="0"/>
              <a:ea typeface="Arial" charset="0"/>
              <a:cs typeface="Arial" charset="0"/>
            </a:endParaRPr>
          </a:p>
          <a:p>
            <a:pPr marL="0" indent="0">
              <a:lnSpc>
                <a:spcPct val="100000"/>
              </a:lnSpc>
              <a:spcBef>
                <a:spcPts val="0"/>
              </a:spcBef>
              <a:buNone/>
            </a:pPr>
            <a:r>
              <a:rPr lang="en-US" sz="900" dirty="0"/>
              <a:t>Now, whenever you make a change to your code, you will follow this process of commit and pushing to your </a:t>
            </a:r>
            <a:r>
              <a:rPr lang="en-US" sz="900" dirty="0" err="1"/>
              <a:t>Github</a:t>
            </a:r>
            <a:r>
              <a:rPr lang="en-US" sz="900" dirty="0"/>
              <a:t> directory. If you did not finish converting your data and trying out some of the data manipulation tricks, please do this  when uploading your file. </a:t>
            </a:r>
          </a:p>
          <a:p>
            <a:pPr marL="0" indent="0">
              <a:lnSpc>
                <a:spcPct val="100000"/>
              </a:lnSpc>
              <a:spcBef>
                <a:spcPts val="0"/>
              </a:spcBef>
              <a:buNone/>
            </a:pPr>
            <a:endParaRPr lang="en-US" sz="900" dirty="0">
              <a:latin typeface="Arial" charset="0"/>
              <a:ea typeface="Arial" charset="0"/>
              <a:cs typeface="Arial" charset="0"/>
            </a:endParaRPr>
          </a:p>
          <a:p>
            <a:pPr marL="0" indent="0">
              <a:lnSpc>
                <a:spcPct val="100000"/>
              </a:lnSpc>
              <a:spcBef>
                <a:spcPts val="0"/>
              </a:spcBef>
              <a:buNone/>
            </a:pPr>
            <a:r>
              <a:rPr lang="en-US" sz="900" dirty="0">
                <a:latin typeface="Arial" charset="0"/>
                <a:ea typeface="Arial" charset="0"/>
                <a:cs typeface="Arial" charset="0"/>
              </a:rPr>
              <a:t>When you have completed the assignment, please let me know by submitting a DONE message through canvas assignments tab. (That way I won’t grade something that is incomplete). </a:t>
            </a:r>
          </a:p>
        </p:txBody>
      </p:sp>
      <p:pic>
        <p:nvPicPr>
          <p:cNvPr id="1028" name="Picture 4" descr="https://mac-theobio.github.io/QMEE/pix/git_commit_button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3559" y="1019155"/>
            <a:ext cx="3260078" cy="816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122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22</Words>
  <Application>Microsoft Macintosh PowerPoint</Application>
  <PresentationFormat>Widescreen</PresentationFormat>
  <Paragraphs>39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Mangal</vt:lpstr>
      <vt:lpstr>Office Theme</vt:lpstr>
      <vt:lpstr>Exercise Week 2 – Tidy &amp;Git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 Git</dc:title>
  <dc:creator>Kate Langwig</dc:creator>
  <cp:lastModifiedBy>Kate Langwig</cp:lastModifiedBy>
  <cp:revision>17</cp:revision>
  <dcterms:created xsi:type="dcterms:W3CDTF">2018-01-24T15:30:08Z</dcterms:created>
  <dcterms:modified xsi:type="dcterms:W3CDTF">2019-01-31T15:13:56Z</dcterms:modified>
</cp:coreProperties>
</file>