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78" r:id="rId3"/>
    <p:sldId id="279" r:id="rId4"/>
    <p:sldId id="262" r:id="rId5"/>
    <p:sldId id="263" r:id="rId6"/>
    <p:sldId id="264" r:id="rId7"/>
    <p:sldId id="265" r:id="rId8"/>
    <p:sldId id="266" r:id="rId9"/>
    <p:sldId id="267" r:id="rId10"/>
    <p:sldId id="268" r:id="rId11"/>
    <p:sldId id="257" r:id="rId12"/>
    <p:sldId id="261" r:id="rId13"/>
    <p:sldId id="281" r:id="rId14"/>
    <p:sldId id="282" r:id="rId15"/>
    <p:sldId id="283" r:id="rId16"/>
    <p:sldId id="287" r:id="rId17"/>
    <p:sldId id="284" r:id="rId18"/>
    <p:sldId id="285" r:id="rId19"/>
    <p:sldId id="286" r:id="rId20"/>
    <p:sldId id="280" r:id="rId21"/>
    <p:sldId id="288" r:id="rId22"/>
    <p:sldId id="270" r:id="rId23"/>
    <p:sldId id="272" r:id="rId24"/>
    <p:sldId id="273" r:id="rId25"/>
    <p:sldId id="274" r:id="rId26"/>
    <p:sldId id="275" r:id="rId27"/>
    <p:sldId id="276" r:id="rId28"/>
    <p:sldId id="293" r:id="rId29"/>
    <p:sldId id="294" r:id="rId30"/>
    <p:sldId id="277" r:id="rId31"/>
    <p:sldId id="290" r:id="rId32"/>
    <p:sldId id="291" r:id="rId33"/>
    <p:sldId id="295" r:id="rId34"/>
    <p:sldId id="296"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36E4B0-FF50-C044-874C-58D538B8C12C}">
          <p14:sldIdLst>
            <p14:sldId id="256"/>
            <p14:sldId id="278"/>
            <p14:sldId id="279"/>
            <p14:sldId id="262"/>
            <p14:sldId id="263"/>
            <p14:sldId id="264"/>
            <p14:sldId id="265"/>
            <p14:sldId id="266"/>
            <p14:sldId id="267"/>
            <p14:sldId id="268"/>
            <p14:sldId id="257"/>
            <p14:sldId id="261"/>
            <p14:sldId id="281"/>
            <p14:sldId id="282"/>
            <p14:sldId id="283"/>
            <p14:sldId id="287"/>
            <p14:sldId id="284"/>
            <p14:sldId id="285"/>
            <p14:sldId id="286"/>
            <p14:sldId id="280"/>
          </p14:sldIdLst>
        </p14:section>
        <p14:section name="Correlated Data" id="{BFCF4508-5DDC-5541-A5ED-D6214919DB74}">
          <p14:sldIdLst>
            <p14:sldId id="288"/>
            <p14:sldId id="270"/>
            <p14:sldId id="272"/>
            <p14:sldId id="273"/>
            <p14:sldId id="274"/>
            <p14:sldId id="275"/>
            <p14:sldId id="276"/>
            <p14:sldId id="293"/>
            <p14:sldId id="294"/>
            <p14:sldId id="277"/>
            <p14:sldId id="290"/>
            <p14:sldId id="291"/>
            <p14:sldId id="295"/>
            <p14:sldId id="296"/>
            <p14:sldId id="292"/>
          </p14:sldIdLst>
        </p14:section>
        <p14:section name="Species as data points" id="{717D0EC2-8359-9043-B0AA-BD3C54E31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6"/>
    <p:restoredTop sz="91253"/>
  </p:normalViewPr>
  <p:slideViewPr>
    <p:cSldViewPr snapToGrid="0" snapToObjects="1">
      <p:cViewPr>
        <p:scale>
          <a:sx n="132" d="100"/>
          <a:sy n="132" d="100"/>
        </p:scale>
        <p:origin x="32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854F5-B6E6-3B4A-A9D5-94D4BD7AB822}" type="datetimeFigureOut">
              <a:rPr lang="en-US" smtClean="0"/>
              <a:t>4/13/18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B1FCD-ACB0-D146-984B-E34B0D5931A5}" type="slidenum">
              <a:rPr lang="en-US" smtClean="0"/>
              <a:t>‹#›</a:t>
            </a:fld>
            <a:endParaRPr lang="en-US"/>
          </a:p>
        </p:txBody>
      </p:sp>
    </p:spTree>
    <p:extLst>
      <p:ext uri="{BB962C8B-B14F-4D97-AF65-F5344CB8AC3E}">
        <p14:creationId xmlns:p14="http://schemas.microsoft.com/office/powerpoint/2010/main" val="550173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www.unc.edu</a:t>
            </a:r>
            <a:r>
              <a:rPr lang="en-US" dirty="0" smtClean="0"/>
              <a:t>/courses/2006spring/</a:t>
            </a:r>
            <a:r>
              <a:rPr lang="en-US" dirty="0" err="1" smtClean="0"/>
              <a:t>ecol</a:t>
            </a:r>
            <a:r>
              <a:rPr lang="en-US" dirty="0" smtClean="0"/>
              <a:t>/145/001/docs/lectures/lecture18.htm#excess</a:t>
            </a:r>
            <a:endParaRPr lang="en-US" dirty="0"/>
          </a:p>
        </p:txBody>
      </p:sp>
      <p:sp>
        <p:nvSpPr>
          <p:cNvPr id="4" name="Slide Number Placeholder 3"/>
          <p:cNvSpPr>
            <a:spLocks noGrp="1"/>
          </p:cNvSpPr>
          <p:nvPr>
            <p:ph type="sldNum" sz="quarter" idx="10"/>
          </p:nvPr>
        </p:nvSpPr>
        <p:spPr/>
        <p:txBody>
          <a:bodyPr/>
          <a:lstStyle/>
          <a:p>
            <a:fld id="{474B1FCD-ACB0-D146-984B-E34B0D5931A5}" type="slidenum">
              <a:rPr lang="en-US" smtClean="0"/>
              <a:t>8</a:t>
            </a:fld>
            <a:endParaRPr lang="en-US"/>
          </a:p>
        </p:txBody>
      </p:sp>
    </p:spTree>
    <p:extLst>
      <p:ext uri="{BB962C8B-B14F-4D97-AF65-F5344CB8AC3E}">
        <p14:creationId xmlns:p14="http://schemas.microsoft.com/office/powerpoint/2010/main" val="1856998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B1FCD-ACB0-D146-984B-E34B0D5931A5}" type="slidenum">
              <a:rPr lang="en-US" smtClean="0"/>
              <a:t>11</a:t>
            </a:fld>
            <a:endParaRPr lang="en-US"/>
          </a:p>
        </p:txBody>
      </p:sp>
    </p:spTree>
    <p:extLst>
      <p:ext uri="{BB962C8B-B14F-4D97-AF65-F5344CB8AC3E}">
        <p14:creationId xmlns:p14="http://schemas.microsoft.com/office/powerpoint/2010/main" val="1236064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B1FCD-ACB0-D146-984B-E34B0D5931A5}" type="slidenum">
              <a:rPr lang="en-US" smtClean="0"/>
              <a:t>22</a:t>
            </a:fld>
            <a:endParaRPr lang="en-US"/>
          </a:p>
        </p:txBody>
      </p:sp>
    </p:spTree>
    <p:extLst>
      <p:ext uri="{BB962C8B-B14F-4D97-AF65-F5344CB8AC3E}">
        <p14:creationId xmlns:p14="http://schemas.microsoft.com/office/powerpoint/2010/main" val="111064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F36FA8-3328-374C-A1D4-ADBCACCA9D28}"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1436787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36FA8-3328-374C-A1D4-ADBCACCA9D28}"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23837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36FA8-3328-374C-A1D4-ADBCACCA9D28}"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127488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36FA8-3328-374C-A1D4-ADBCACCA9D28}"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17859235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F36FA8-3328-374C-A1D4-ADBCACCA9D28}"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63770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F36FA8-3328-374C-A1D4-ADBCACCA9D28}" type="datetimeFigureOut">
              <a:rPr lang="en-US" smtClean="0"/>
              <a:t>4/13/18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1882770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F36FA8-3328-374C-A1D4-ADBCACCA9D28}" type="datetimeFigureOut">
              <a:rPr lang="en-US" smtClean="0"/>
              <a:t>4/13/18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55082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F36FA8-3328-374C-A1D4-ADBCACCA9D28}" type="datetimeFigureOut">
              <a:rPr lang="en-US" smtClean="0"/>
              <a:t>4/13/18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208411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36FA8-3328-374C-A1D4-ADBCACCA9D28}" type="datetimeFigureOut">
              <a:rPr lang="en-US" smtClean="0"/>
              <a:t>4/13/18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9739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36FA8-3328-374C-A1D4-ADBCACCA9D28}" type="datetimeFigureOut">
              <a:rPr lang="en-US" smtClean="0"/>
              <a:t>4/13/18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47527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36FA8-3328-374C-A1D4-ADBCACCA9D28}" type="datetimeFigureOut">
              <a:rPr lang="en-US" smtClean="0"/>
              <a:t>4/13/18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14622503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36FA8-3328-374C-A1D4-ADBCACCA9D28}" type="datetimeFigureOut">
              <a:rPr lang="en-US" smtClean="0"/>
              <a:t>4/13/18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6D0A0-9A2A-B140-854E-A481CBF3304F}" type="slidenum">
              <a:rPr lang="en-US" smtClean="0"/>
              <a:t>‹#›</a:t>
            </a:fld>
            <a:endParaRPr lang="en-US"/>
          </a:p>
        </p:txBody>
      </p:sp>
    </p:spTree>
    <p:extLst>
      <p:ext uri="{BB962C8B-B14F-4D97-AF65-F5344CB8AC3E}">
        <p14:creationId xmlns:p14="http://schemas.microsoft.com/office/powerpoint/2010/main" val="7319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hyperlink" Target="http://www.unc.edu/courses/2010spring/ecol/562/001/docs/lectures/lecture10.htm" TargetMode="External"/><Relationship Id="rId4" Type="http://schemas.openxmlformats.org/officeDocument/2006/relationships/hyperlink" Target="https://socialsciences.mcmaster.ca/jfox/Books/Companion/appendix/Appendix-Timeseries-Regression.pdf" TargetMode="External"/><Relationship Id="rId5" Type="http://schemas.openxmlformats.org/officeDocument/2006/relationships/hyperlink" Target="http://www.stats.uwo.ca/faculty/braun/ss359a/2004/notes/Chapter14/glsnotes.pdf" TargetMode="External"/><Relationship Id="rId6" Type="http://schemas.openxmlformats.org/officeDocument/2006/relationships/hyperlink" Target="https://www.amazon.com/dp/144197864X/?tag=stackoverflow17-20" TargetMode="External"/><Relationship Id="rId7" Type="http://schemas.openxmlformats.org/officeDocument/2006/relationships/hyperlink" Target="https://stats.stackexchange.com/questions/20514/books-for-self-studying-time-series-analysis" TargetMode="External"/><Relationship Id="rId1" Type="http://schemas.openxmlformats.org/officeDocument/2006/relationships/slideLayout" Target="../slideLayouts/slideLayout2.xml"/><Relationship Id="rId2" Type="http://schemas.openxmlformats.org/officeDocument/2006/relationships/hyperlink" Target="http://www.unc.edu/courses/2010spring/ecol/562/001/docs/lectures/lecture9.ht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13 </a:t>
            </a:r>
            <a:r>
              <a:rPr lang="mr-IN" dirty="0" smtClean="0"/>
              <a:t>–</a:t>
            </a:r>
            <a:r>
              <a:rPr lang="en-US" dirty="0" smtClean="0"/>
              <a:t> </a:t>
            </a:r>
            <a:r>
              <a:rPr lang="en-US" dirty="0" smtClean="0"/>
              <a:t>Advanced models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8318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94EC0"/>
                </a:solidFill>
                <a:latin typeface="Arial" charset="0"/>
                <a:ea typeface="Arial" charset="0"/>
                <a:cs typeface="Arial" charset="0"/>
              </a:rPr>
              <a:t>Hurdle Models</a:t>
            </a:r>
            <a:r>
              <a:rPr lang="en-US" b="1" dirty="0">
                <a:solidFill>
                  <a:srgbClr val="094EC0"/>
                </a:solidFill>
                <a:latin typeface="Arial" charset="0"/>
                <a:ea typeface="Arial" charset="0"/>
                <a:cs typeface="Arial" charset="0"/>
              </a:rPr>
              <a:t/>
            </a:r>
            <a:br>
              <a:rPr lang="en-US" b="1" dirty="0">
                <a:solidFill>
                  <a:srgbClr val="094EC0"/>
                </a:solidFill>
                <a:latin typeface="Arial" charset="0"/>
                <a:ea typeface="Arial" charset="0"/>
                <a:cs typeface="Arial" charset="0"/>
              </a:rPr>
            </a:br>
            <a:endParaRPr lang="en-US" dirty="0">
              <a:latin typeface="Arial" charset="0"/>
              <a:ea typeface="Arial" charset="0"/>
              <a:cs typeface="Arial" charset="0"/>
            </a:endParaRPr>
          </a:p>
        </p:txBody>
      </p:sp>
      <p:sp>
        <p:nvSpPr>
          <p:cNvPr id="3" name="Content Placeholder 2"/>
          <p:cNvSpPr>
            <a:spLocks noGrp="1"/>
          </p:cNvSpPr>
          <p:nvPr>
            <p:ph idx="1"/>
          </p:nvPr>
        </p:nvSpPr>
        <p:spPr>
          <a:xfrm>
            <a:off x="696036" y="1501541"/>
            <a:ext cx="10657764" cy="5199510"/>
          </a:xfrm>
        </p:spPr>
        <p:txBody>
          <a:bodyPr>
            <a:normAutofit fontScale="77500" lnSpcReduction="20000"/>
          </a:bodyPr>
          <a:lstStyle/>
          <a:p>
            <a:r>
              <a:rPr lang="en-US" dirty="0">
                <a:solidFill>
                  <a:srgbClr val="000000"/>
                </a:solidFill>
                <a:latin typeface="Arial" charset="0"/>
                <a:ea typeface="Arial" charset="0"/>
                <a:cs typeface="Arial" charset="0"/>
              </a:rPr>
              <a:t>Hurdle models are easy to motivate when it makes sense to </a:t>
            </a:r>
            <a:r>
              <a:rPr lang="en-US" dirty="0" smtClean="0">
                <a:solidFill>
                  <a:srgbClr val="000000"/>
                </a:solidFill>
                <a:latin typeface="Arial" charset="0"/>
                <a:ea typeface="Arial" charset="0"/>
                <a:cs typeface="Arial" charset="0"/>
              </a:rPr>
              <a:t>separate </a:t>
            </a:r>
            <a:r>
              <a:rPr lang="en-US" dirty="0">
                <a:solidFill>
                  <a:srgbClr val="000000"/>
                </a:solidFill>
                <a:latin typeface="Arial" charset="0"/>
                <a:ea typeface="Arial" charset="0"/>
                <a:cs typeface="Arial" charset="0"/>
              </a:rPr>
              <a:t>processes into those that lead to the presence or absence of a population and those that facilitate continued maintenance of a population. This would be the case in habitat suitability models that treat colonization and growth as separate processes and treat the possibility of subsequent extinction as unlikely</a:t>
            </a:r>
            <a:r>
              <a:rPr lang="en-US" dirty="0" smtClean="0">
                <a:solidFill>
                  <a:srgbClr val="000000"/>
                </a:solidFill>
                <a:latin typeface="Arial" charset="0"/>
                <a:ea typeface="Arial" charset="0"/>
                <a:cs typeface="Arial" charset="0"/>
              </a:rPr>
              <a:t>.</a:t>
            </a:r>
          </a:p>
          <a:p>
            <a:endParaRPr lang="en-US" dirty="0">
              <a:solidFill>
                <a:srgbClr val="000000"/>
              </a:solidFill>
              <a:latin typeface="Arial" charset="0"/>
              <a:ea typeface="Arial" charset="0"/>
              <a:cs typeface="Arial" charset="0"/>
            </a:endParaRPr>
          </a:p>
          <a:p>
            <a:r>
              <a:rPr lang="en-US" dirty="0">
                <a:solidFill>
                  <a:srgbClr val="000000"/>
                </a:solidFill>
                <a:latin typeface="Arial" charset="0"/>
                <a:ea typeface="Arial" charset="0"/>
                <a:cs typeface="Arial" charset="0"/>
              </a:rPr>
              <a:t>Often in both mixture and conditional models the primary goal is to develop separate regression models for </a:t>
            </a:r>
            <a:r>
              <a:rPr lang="en-US" dirty="0" smtClean="0">
                <a:solidFill>
                  <a:srgbClr val="000000"/>
                </a:solidFill>
                <a:latin typeface="Arial" charset="0"/>
                <a:ea typeface="Arial" charset="0"/>
                <a:cs typeface="Arial" charset="0"/>
              </a:rPr>
              <a:t>two processes. </a:t>
            </a:r>
          </a:p>
          <a:p>
            <a:endParaRPr lang="en-US" dirty="0" smtClean="0">
              <a:solidFill>
                <a:srgbClr val="000000"/>
              </a:solidFill>
              <a:latin typeface="Arial" charset="0"/>
              <a:ea typeface="Arial" charset="0"/>
              <a:cs typeface="Arial" charset="0"/>
            </a:endParaRPr>
          </a:p>
          <a:p>
            <a:r>
              <a:rPr lang="en-US" dirty="0" smtClean="0">
                <a:solidFill>
                  <a:srgbClr val="000000"/>
                </a:solidFill>
                <a:latin typeface="Arial" charset="0"/>
                <a:ea typeface="Arial" charset="0"/>
                <a:cs typeface="Arial" charset="0"/>
              </a:rPr>
              <a:t>However, hurdle </a:t>
            </a:r>
            <a:r>
              <a:rPr lang="en-US" dirty="0">
                <a:solidFill>
                  <a:srgbClr val="000000"/>
                </a:solidFill>
                <a:latin typeface="Arial" charset="0"/>
                <a:ea typeface="Arial" charset="0"/>
                <a:cs typeface="Arial" charset="0"/>
              </a:rPr>
              <a:t>models </a:t>
            </a:r>
            <a:r>
              <a:rPr lang="en-US" dirty="0" smtClean="0">
                <a:solidFill>
                  <a:srgbClr val="000000"/>
                </a:solidFill>
                <a:latin typeface="Arial" charset="0"/>
                <a:ea typeface="Arial" charset="0"/>
                <a:cs typeface="Arial" charset="0"/>
              </a:rPr>
              <a:t>use separate log-likelihoods </a:t>
            </a:r>
            <a:r>
              <a:rPr lang="en-US" dirty="0">
                <a:solidFill>
                  <a:srgbClr val="000000"/>
                </a:solidFill>
                <a:latin typeface="Arial" charset="0"/>
                <a:ea typeface="Arial" charset="0"/>
                <a:cs typeface="Arial" charset="0"/>
              </a:rPr>
              <a:t>for </a:t>
            </a:r>
            <a:r>
              <a:rPr lang="en-US" dirty="0" smtClean="0">
                <a:solidFill>
                  <a:srgbClr val="000000"/>
                </a:solidFill>
                <a:latin typeface="Arial" charset="0"/>
                <a:ea typeface="Arial" charset="0"/>
                <a:cs typeface="Arial" charset="0"/>
              </a:rPr>
              <a:t>the </a:t>
            </a:r>
            <a:r>
              <a:rPr lang="en-US" dirty="0">
                <a:solidFill>
                  <a:srgbClr val="000000"/>
                </a:solidFill>
                <a:latin typeface="Arial" charset="0"/>
                <a:ea typeface="Arial" charset="0"/>
                <a:cs typeface="Arial" charset="0"/>
              </a:rPr>
              <a:t>parameters </a:t>
            </a:r>
            <a:r>
              <a:rPr lang="en-US" dirty="0" smtClean="0">
                <a:solidFill>
                  <a:srgbClr val="000000"/>
                </a:solidFill>
                <a:latin typeface="Arial" charset="0"/>
                <a:ea typeface="Arial" charset="0"/>
                <a:cs typeface="Arial" charset="0"/>
              </a:rPr>
              <a:t>explaining 0/not zero </a:t>
            </a:r>
            <a:r>
              <a:rPr lang="en-US" dirty="0">
                <a:solidFill>
                  <a:srgbClr val="000000"/>
                </a:solidFill>
                <a:latin typeface="Arial" charset="0"/>
                <a:ea typeface="Arial" charset="0"/>
                <a:cs typeface="Arial" charset="0"/>
              </a:rPr>
              <a:t>and those involved in explaining </a:t>
            </a:r>
            <a:r>
              <a:rPr lang="en-US" dirty="0" smtClean="0">
                <a:solidFill>
                  <a:srgbClr val="000000"/>
                </a:solidFill>
                <a:latin typeface="Arial" charset="0"/>
                <a:ea typeface="Arial" charset="0"/>
                <a:cs typeface="Arial" charset="0"/>
              </a:rPr>
              <a:t>the rest of the distribution. This </a:t>
            </a:r>
            <a:r>
              <a:rPr lang="en-US" dirty="0">
                <a:solidFill>
                  <a:srgbClr val="000000"/>
                </a:solidFill>
                <a:latin typeface="Arial" charset="0"/>
                <a:ea typeface="Arial" charset="0"/>
                <a:cs typeface="Arial" charset="0"/>
              </a:rPr>
              <a:t>facilitates estimation because </a:t>
            </a:r>
            <a:r>
              <a:rPr lang="en-US" dirty="0" smtClean="0">
                <a:solidFill>
                  <a:srgbClr val="000000"/>
                </a:solidFill>
                <a:latin typeface="Arial" charset="0"/>
                <a:ea typeface="Arial" charset="0"/>
                <a:cs typeface="Arial" charset="0"/>
              </a:rPr>
              <a:t>the </a:t>
            </a:r>
            <a:r>
              <a:rPr lang="en-US" dirty="0">
                <a:solidFill>
                  <a:srgbClr val="000000"/>
                </a:solidFill>
                <a:latin typeface="Arial" charset="0"/>
                <a:ea typeface="Arial" charset="0"/>
                <a:cs typeface="Arial" charset="0"/>
              </a:rPr>
              <a:t>presence-absence portion of the model </a:t>
            </a:r>
            <a:r>
              <a:rPr lang="en-US" dirty="0" smtClean="0">
                <a:solidFill>
                  <a:srgbClr val="000000"/>
                </a:solidFill>
                <a:latin typeface="Arial" charset="0"/>
                <a:ea typeface="Arial" charset="0"/>
                <a:cs typeface="Arial" charset="0"/>
              </a:rPr>
              <a:t>is fit </a:t>
            </a:r>
            <a:r>
              <a:rPr lang="en-US" dirty="0">
                <a:solidFill>
                  <a:srgbClr val="000000"/>
                </a:solidFill>
                <a:latin typeface="Arial" charset="0"/>
                <a:ea typeface="Arial" charset="0"/>
                <a:cs typeface="Arial" charset="0"/>
              </a:rPr>
              <a:t>separately from the model for the nonzero counts</a:t>
            </a:r>
            <a:r>
              <a:rPr lang="en-US" dirty="0" smtClean="0">
                <a:solidFill>
                  <a:srgbClr val="000000"/>
                </a:solidFill>
                <a:latin typeface="Arial" charset="0"/>
                <a:ea typeface="Arial" charset="0"/>
                <a:cs typeface="Arial" charset="0"/>
              </a:rPr>
              <a:t>.</a:t>
            </a:r>
          </a:p>
          <a:p>
            <a:endParaRPr lang="en-US" dirty="0">
              <a:solidFill>
                <a:srgbClr val="000000"/>
              </a:solidFill>
              <a:latin typeface="Arial" charset="0"/>
              <a:ea typeface="Arial" charset="0"/>
              <a:cs typeface="Arial" charset="0"/>
            </a:endParaRPr>
          </a:p>
          <a:p>
            <a:pPr>
              <a:buChar char="◦"/>
            </a:pPr>
            <a:r>
              <a:rPr lang="en-US" dirty="0">
                <a:solidFill>
                  <a:srgbClr val="000000"/>
                </a:solidFill>
                <a:latin typeface="Arial" charset="0"/>
                <a:ea typeface="Arial" charset="0"/>
                <a:cs typeface="Arial" charset="0"/>
              </a:rPr>
              <a:t>The parameters also have a clean interpretation. The parameters related to </a:t>
            </a:r>
            <a:r>
              <a:rPr lang="en-US" dirty="0" smtClean="0">
                <a:solidFill>
                  <a:srgbClr val="000000"/>
                </a:solidFill>
                <a:latin typeface="Arial" charset="0"/>
                <a:ea typeface="Arial" charset="0"/>
                <a:cs typeface="Arial" charset="0"/>
              </a:rPr>
              <a:t>presence-absence </a:t>
            </a:r>
            <a:r>
              <a:rPr lang="en-US" dirty="0">
                <a:solidFill>
                  <a:srgbClr val="000000"/>
                </a:solidFill>
                <a:latin typeface="Arial" charset="0"/>
                <a:ea typeface="Arial" charset="0"/>
                <a:cs typeface="Arial" charset="0"/>
              </a:rPr>
              <a:t>deal with habitat invasion while those used to predict </a:t>
            </a:r>
            <a:r>
              <a:rPr lang="en-US" dirty="0" smtClean="0">
                <a:solidFill>
                  <a:srgbClr val="000000"/>
                </a:solidFill>
                <a:latin typeface="Arial" charset="0"/>
                <a:ea typeface="Arial" charset="0"/>
                <a:cs typeface="Arial" charset="0"/>
              </a:rPr>
              <a:t>the non-zero data </a:t>
            </a:r>
            <a:r>
              <a:rPr lang="en-US" dirty="0">
                <a:solidFill>
                  <a:srgbClr val="000000"/>
                </a:solidFill>
                <a:latin typeface="Arial" charset="0"/>
                <a:ea typeface="Arial" charset="0"/>
                <a:cs typeface="Arial" charset="0"/>
              </a:rPr>
              <a:t>relate to sustaining the population once it gets established and there is no overlap between them</a:t>
            </a:r>
            <a:r>
              <a:rPr lang="en-US" dirty="0" smtClean="0">
                <a:solidFill>
                  <a:srgbClr val="000000"/>
                </a:solidFill>
                <a:latin typeface="Arial" charset="0"/>
                <a:ea typeface="Arial" charset="0"/>
                <a:cs typeface="Arial" charset="0"/>
              </a:rPr>
              <a:t>.</a:t>
            </a:r>
            <a:endParaRPr lang="en-US" dirty="0">
              <a:solidFill>
                <a:srgbClr val="000000"/>
              </a:solidFill>
              <a:latin typeface="Arial" charset="0"/>
              <a:ea typeface="Arial" charset="0"/>
              <a:cs typeface="Arial" charset="0"/>
            </a:endParaRPr>
          </a:p>
        </p:txBody>
      </p:sp>
    </p:spTree>
    <p:extLst>
      <p:ext uri="{BB962C8B-B14F-4D97-AF65-F5344CB8AC3E}">
        <p14:creationId xmlns:p14="http://schemas.microsoft.com/office/powerpoint/2010/main" val="2138572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R</a:t>
            </a:r>
            <a:endParaRPr lang="en-US" dirty="0"/>
          </a:p>
        </p:txBody>
      </p:sp>
      <p:sp>
        <p:nvSpPr>
          <p:cNvPr id="3" name="Content Placeholder 2"/>
          <p:cNvSpPr>
            <a:spLocks noGrp="1"/>
          </p:cNvSpPr>
          <p:nvPr>
            <p:ph idx="1"/>
          </p:nvPr>
        </p:nvSpPr>
        <p:spPr>
          <a:xfrm>
            <a:off x="838200" y="1453415"/>
            <a:ext cx="10515600" cy="4723548"/>
          </a:xfrm>
        </p:spPr>
        <p:txBody>
          <a:bodyPr>
            <a:normAutofit/>
          </a:bodyPr>
          <a:lstStyle/>
          <a:p>
            <a:r>
              <a:rPr lang="en-US" dirty="0"/>
              <a:t>The R </a:t>
            </a:r>
            <a:r>
              <a:rPr lang="en-US" dirty="0" smtClean="0"/>
              <a:t>package</a:t>
            </a:r>
            <a:r>
              <a:rPr lang="en-US" dirty="0"/>
              <a:t> </a:t>
            </a:r>
            <a:r>
              <a:rPr lang="en-US" b="1" dirty="0" err="1"/>
              <a:t>pscl</a:t>
            </a:r>
            <a:r>
              <a:rPr lang="en-US" dirty="0"/>
              <a:t> </a:t>
            </a:r>
            <a:r>
              <a:rPr lang="en-US" dirty="0" smtClean="0"/>
              <a:t>provides </a:t>
            </a:r>
            <a:r>
              <a:rPr lang="en-US" dirty="0"/>
              <a:t>implementations </a:t>
            </a:r>
            <a:r>
              <a:rPr lang="en-US" dirty="0" smtClean="0"/>
              <a:t>of </a:t>
            </a:r>
            <a:r>
              <a:rPr lang="en-US" dirty="0"/>
              <a:t>excess zero models. </a:t>
            </a:r>
            <a:endParaRPr lang="en-US" dirty="0" smtClean="0"/>
          </a:p>
          <a:p>
            <a:pPr lvl="1"/>
            <a:r>
              <a:rPr lang="en-US" dirty="0" smtClean="0"/>
              <a:t>Poisson </a:t>
            </a:r>
            <a:r>
              <a:rPr lang="en-US" dirty="0"/>
              <a:t>and negative binomial distributions for the nonzero counts are supported. </a:t>
            </a:r>
            <a:endParaRPr lang="en-US" dirty="0" smtClean="0"/>
          </a:p>
          <a:p>
            <a:r>
              <a:rPr lang="en-US" dirty="0" smtClean="0"/>
              <a:t>There </a:t>
            </a:r>
            <a:r>
              <a:rPr lang="en-US" dirty="0"/>
              <a:t>is the suggestion in the literature that zero-inflated negative binomial (ZINB) models often have convergence problems (</a:t>
            </a:r>
            <a:r>
              <a:rPr lang="en-US" dirty="0" err="1"/>
              <a:t>Famoye</a:t>
            </a:r>
            <a:r>
              <a:rPr lang="en-US" dirty="0"/>
              <a:t> and Singh 2006</a:t>
            </a:r>
            <a:r>
              <a:rPr lang="en-US" dirty="0" smtClean="0"/>
              <a:t>).</a:t>
            </a:r>
          </a:p>
          <a:p>
            <a:r>
              <a:rPr lang="en-US" dirty="0" smtClean="0"/>
              <a:t>It's </a:t>
            </a:r>
            <a:r>
              <a:rPr lang="en-US" dirty="0"/>
              <a:t>worth noting that Warton (2005) argues that many of the published uses of excess zero models </a:t>
            </a:r>
            <a:r>
              <a:rPr lang="en-US" dirty="0" smtClean="0"/>
              <a:t>may be unnecessary - he </a:t>
            </a:r>
            <a:r>
              <a:rPr lang="en-US" dirty="0"/>
              <a:t>argues that the negative binomial probability model </a:t>
            </a:r>
            <a:r>
              <a:rPr lang="en-US" dirty="0" smtClean="0"/>
              <a:t>is often for environmental </a:t>
            </a:r>
            <a:r>
              <a:rPr lang="en-US" dirty="0"/>
              <a:t>and ecological data.</a:t>
            </a:r>
            <a:endParaRPr lang="en-US" dirty="0"/>
          </a:p>
        </p:txBody>
      </p:sp>
    </p:spTree>
    <p:extLst>
      <p:ext uri="{BB962C8B-B14F-4D97-AF65-F5344CB8AC3E}">
        <p14:creationId xmlns:p14="http://schemas.microsoft.com/office/powerpoint/2010/main" val="161807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to R</a:t>
            </a:r>
            <a:r>
              <a:rPr lang="mr-IN" dirty="0" smtClean="0"/>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6502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this give us?</a:t>
            </a:r>
            <a:endParaRPr lang="en-US" dirty="0"/>
          </a:p>
        </p:txBody>
      </p:sp>
      <p:pic>
        <p:nvPicPr>
          <p:cNvPr id="4" name="Picture 3"/>
          <p:cNvPicPr>
            <a:picLocks noChangeAspect="1"/>
          </p:cNvPicPr>
          <p:nvPr/>
        </p:nvPicPr>
        <p:blipFill>
          <a:blip r:embed="rId2"/>
          <a:stretch>
            <a:fillRect/>
          </a:stretch>
        </p:blipFill>
        <p:spPr>
          <a:xfrm>
            <a:off x="1501541" y="1683456"/>
            <a:ext cx="6780396" cy="4635675"/>
          </a:xfrm>
          <a:prstGeom prst="rect">
            <a:avLst/>
          </a:prstGeom>
        </p:spPr>
      </p:pic>
    </p:spTree>
    <p:extLst>
      <p:ext uri="{BB962C8B-B14F-4D97-AF65-F5344CB8AC3E}">
        <p14:creationId xmlns:p14="http://schemas.microsoft.com/office/powerpoint/2010/main" val="133050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is a two-component model: </a:t>
            </a:r>
            <a:endParaRPr lang="en-US" dirty="0" smtClean="0"/>
          </a:p>
          <a:p>
            <a:pPr lvl="1"/>
            <a:r>
              <a:rPr lang="en-US" dirty="0" smtClean="0"/>
              <a:t>A </a:t>
            </a:r>
            <a:r>
              <a:rPr lang="en-US" dirty="0"/>
              <a:t>truncated count component, such as Poisson, geometric or negative binomial, is employed for positive </a:t>
            </a:r>
            <a:r>
              <a:rPr lang="en-US" dirty="0" smtClean="0"/>
              <a:t>counts</a:t>
            </a:r>
          </a:p>
          <a:p>
            <a:pPr lvl="1"/>
            <a:endParaRPr lang="en-US" dirty="0" smtClean="0"/>
          </a:p>
          <a:p>
            <a:pPr lvl="1"/>
            <a:r>
              <a:rPr lang="en-US" dirty="0"/>
              <a:t>A</a:t>
            </a:r>
            <a:r>
              <a:rPr lang="en-US" dirty="0" smtClean="0"/>
              <a:t> (</a:t>
            </a:r>
            <a:r>
              <a:rPr lang="en-US" dirty="0"/>
              <a:t>binary) component models zero vs. larger counts. </a:t>
            </a:r>
            <a:r>
              <a:rPr lang="en-US" dirty="0"/>
              <a:t/>
            </a:r>
            <a:br>
              <a:rPr lang="en-US" dirty="0"/>
            </a:br>
            <a:endParaRPr lang="en-US" dirty="0"/>
          </a:p>
        </p:txBody>
      </p:sp>
    </p:spTree>
    <p:extLst>
      <p:ext uri="{BB962C8B-B14F-4D97-AF65-F5344CB8AC3E}">
        <p14:creationId xmlns:p14="http://schemas.microsoft.com/office/powerpoint/2010/main" val="1918308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this give us?</a:t>
            </a:r>
            <a:endParaRPr lang="en-US" dirty="0"/>
          </a:p>
        </p:txBody>
      </p:sp>
      <p:pic>
        <p:nvPicPr>
          <p:cNvPr id="4" name="Picture 3"/>
          <p:cNvPicPr>
            <a:picLocks noChangeAspect="1"/>
          </p:cNvPicPr>
          <p:nvPr/>
        </p:nvPicPr>
        <p:blipFill>
          <a:blip r:embed="rId2"/>
          <a:stretch>
            <a:fillRect/>
          </a:stretch>
        </p:blipFill>
        <p:spPr>
          <a:xfrm>
            <a:off x="2167088" y="1391845"/>
            <a:ext cx="5368626" cy="4987248"/>
          </a:xfrm>
          <a:prstGeom prst="rect">
            <a:avLst/>
          </a:prstGeom>
        </p:spPr>
      </p:pic>
    </p:spTree>
    <p:extLst>
      <p:ext uri="{BB962C8B-B14F-4D97-AF65-F5344CB8AC3E}">
        <p14:creationId xmlns:p14="http://schemas.microsoft.com/office/powerpoint/2010/main" val="1332352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is still a two-component models</a:t>
            </a:r>
          </a:p>
          <a:p>
            <a:r>
              <a:rPr lang="en-US" dirty="0" smtClean="0"/>
              <a:t>But the neg. bin. distribution is not truncated (e.g. some zeros are part of the neg. bin. process, and some are part of the binomial process)</a:t>
            </a:r>
            <a:endParaRPr lang="en-US" dirty="0"/>
          </a:p>
        </p:txBody>
      </p:sp>
    </p:spTree>
    <p:extLst>
      <p:ext uri="{BB962C8B-B14F-4D97-AF65-F5344CB8AC3E}">
        <p14:creationId xmlns:p14="http://schemas.microsoft.com/office/powerpoint/2010/main" val="1916300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model is best?</a:t>
            </a:r>
            <a:endParaRPr lang="en-US" dirty="0"/>
          </a:p>
        </p:txBody>
      </p:sp>
      <p:sp>
        <p:nvSpPr>
          <p:cNvPr id="3" name="Content Placeholder 2"/>
          <p:cNvSpPr>
            <a:spLocks noGrp="1"/>
          </p:cNvSpPr>
          <p:nvPr>
            <p:ph idx="1"/>
          </p:nvPr>
        </p:nvSpPr>
        <p:spPr/>
        <p:txBody>
          <a:bodyPr/>
          <a:lstStyle/>
          <a:p>
            <a:r>
              <a:rPr lang="en-US" dirty="0"/>
              <a:t>Note that the model output </a:t>
            </a:r>
            <a:r>
              <a:rPr lang="en-US" dirty="0" smtClean="0"/>
              <a:t>does </a:t>
            </a:r>
            <a:r>
              <a:rPr lang="en-US" dirty="0"/>
              <a:t>not indicate in any way if our zero-inflated model is an improvement over a standard </a:t>
            </a:r>
            <a:r>
              <a:rPr lang="en-US" dirty="0" err="1" smtClean="0"/>
              <a:t>nb</a:t>
            </a:r>
            <a:r>
              <a:rPr lang="en-US" dirty="0" smtClean="0"/>
              <a:t> </a:t>
            </a:r>
            <a:r>
              <a:rPr lang="en-US" dirty="0"/>
              <a:t>regression. </a:t>
            </a:r>
            <a:endParaRPr lang="en-US" dirty="0" smtClean="0"/>
          </a:p>
          <a:p>
            <a:r>
              <a:rPr lang="en-US" dirty="0" smtClean="0"/>
              <a:t>We </a:t>
            </a:r>
            <a:r>
              <a:rPr lang="en-US" dirty="0"/>
              <a:t>can determine this by running the corresponding </a:t>
            </a:r>
            <a:r>
              <a:rPr lang="en-US" dirty="0" err="1" smtClean="0"/>
              <a:t>nb</a:t>
            </a:r>
            <a:r>
              <a:rPr lang="en-US" dirty="0" smtClean="0"/>
              <a:t> model </a:t>
            </a:r>
            <a:r>
              <a:rPr lang="en-US" dirty="0"/>
              <a:t>and then performing a </a:t>
            </a:r>
            <a:r>
              <a:rPr lang="en-US" dirty="0" err="1"/>
              <a:t>Vuong</a:t>
            </a:r>
            <a:r>
              <a:rPr lang="en-US" dirty="0"/>
              <a:t> test of the two models.</a:t>
            </a:r>
            <a:endParaRPr lang="en-US" dirty="0"/>
          </a:p>
        </p:txBody>
      </p:sp>
    </p:spTree>
    <p:extLst>
      <p:ext uri="{BB962C8B-B14F-4D97-AF65-F5344CB8AC3E}">
        <p14:creationId xmlns:p14="http://schemas.microsoft.com/office/powerpoint/2010/main" val="1205146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Vuong</a:t>
            </a:r>
            <a:r>
              <a:rPr lang="en-US" dirty="0" smtClean="0"/>
              <a:t> test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t>
            </a:r>
            <a:r>
              <a:rPr lang="en-US" dirty="0" err="1" smtClean="0"/>
              <a:t>Vuong</a:t>
            </a:r>
            <a:r>
              <a:rPr lang="en-US" dirty="0" smtClean="0"/>
              <a:t> </a:t>
            </a:r>
            <a:r>
              <a:rPr lang="en-US" dirty="0"/>
              <a:t>tests the null hypothesis that the two models are equally close to the true data generating process, against the alternative that one model is closer. It cannot make any decision whether the "closer" model is the true model</a:t>
            </a:r>
            <a:r>
              <a:rPr lang="en-US" dirty="0" smtClean="0"/>
              <a:t>. It can be used for non-nested models and seems to be what is </a:t>
            </a:r>
            <a:r>
              <a:rPr lang="en-US" i="1" dirty="0" smtClean="0"/>
              <a:t>in vogue</a:t>
            </a:r>
            <a:r>
              <a:rPr lang="en-US" dirty="0" smtClean="0"/>
              <a:t> for testing zero-inflated models. </a:t>
            </a:r>
          </a:p>
          <a:p>
            <a:endParaRPr lang="en-US" dirty="0"/>
          </a:p>
          <a:p>
            <a:pPr lvl="1"/>
            <a:r>
              <a:rPr lang="en-US" dirty="0" smtClean="0"/>
              <a:t>There is some evidence to suggest the </a:t>
            </a:r>
            <a:r>
              <a:rPr lang="en-US" dirty="0" err="1" smtClean="0"/>
              <a:t>Vuong</a:t>
            </a:r>
            <a:r>
              <a:rPr lang="en-US" dirty="0" smtClean="0"/>
              <a:t> test might not be appropriate for this because the models aren’t truly nested. (The authors of this paper seem to suggest we should just use negative-binomial methods).</a:t>
            </a:r>
          </a:p>
          <a:p>
            <a:pPr lvl="1"/>
            <a:r>
              <a:rPr lang="en-US" dirty="0" smtClean="0"/>
              <a:t> AIC is another possibility, but I found a post on stack exchange where someone referred the poster to the </a:t>
            </a:r>
            <a:r>
              <a:rPr lang="en-US" dirty="0" err="1" smtClean="0"/>
              <a:t>Vuong</a:t>
            </a:r>
            <a:r>
              <a:rPr lang="en-US" dirty="0" smtClean="0"/>
              <a:t> test and said AIC isn’t good!</a:t>
            </a:r>
          </a:p>
          <a:p>
            <a:pPr lvl="1"/>
            <a:r>
              <a:rPr lang="en-US" dirty="0"/>
              <a:t>I</a:t>
            </a:r>
            <a:r>
              <a:rPr lang="en-US" dirty="0" smtClean="0"/>
              <a:t>n general, there seems to be some uncertainty. </a:t>
            </a:r>
          </a:p>
          <a:p>
            <a:endParaRPr lang="en-US" dirty="0" smtClean="0"/>
          </a:p>
          <a:p>
            <a:r>
              <a:rPr lang="en-US" dirty="0" smtClean="0"/>
              <a:t>You could always double check predictive accuracy through cross-validation. Even if you don’t think, a good check is to plot your model and your data using all different models. </a:t>
            </a:r>
          </a:p>
          <a:p>
            <a:r>
              <a:rPr lang="en-US" dirty="0" smtClean="0"/>
              <a:t>As with all model comparisons, it is not a bad idea to use multiple methods to determine whether they agree. </a:t>
            </a:r>
            <a:endParaRPr lang="en-US" dirty="0"/>
          </a:p>
        </p:txBody>
      </p:sp>
    </p:spTree>
    <p:extLst>
      <p:ext uri="{BB962C8B-B14F-4D97-AF65-F5344CB8AC3E}">
        <p14:creationId xmlns:p14="http://schemas.microsoft.com/office/powerpoint/2010/main" val="600018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data for model types - Poisson</a:t>
            </a:r>
            <a:endParaRPr lang="en-US" dirty="0"/>
          </a:p>
        </p:txBody>
      </p:sp>
      <p:pic>
        <p:nvPicPr>
          <p:cNvPr id="4" name="Picture 3"/>
          <p:cNvPicPr>
            <a:picLocks noChangeAspect="1"/>
          </p:cNvPicPr>
          <p:nvPr/>
        </p:nvPicPr>
        <p:blipFill>
          <a:blip r:embed="rId2"/>
          <a:stretch>
            <a:fillRect/>
          </a:stretch>
        </p:blipFill>
        <p:spPr>
          <a:xfrm>
            <a:off x="4028363" y="1690688"/>
            <a:ext cx="3507063" cy="4475748"/>
          </a:xfrm>
          <a:prstGeom prst="rect">
            <a:avLst/>
          </a:prstGeom>
        </p:spPr>
      </p:pic>
      <p:sp>
        <p:nvSpPr>
          <p:cNvPr id="5" name="TextBox 4"/>
          <p:cNvSpPr txBox="1"/>
          <p:nvPr/>
        </p:nvSpPr>
        <p:spPr>
          <a:xfrm>
            <a:off x="4634755" y="6172704"/>
            <a:ext cx="2890535" cy="369332"/>
          </a:xfrm>
          <a:prstGeom prst="rect">
            <a:avLst/>
          </a:prstGeom>
          <a:noFill/>
        </p:spPr>
        <p:txBody>
          <a:bodyPr wrap="none" rtlCol="0">
            <a:spAutoFit/>
          </a:bodyPr>
          <a:lstStyle/>
          <a:p>
            <a:r>
              <a:rPr lang="en-US" dirty="0" smtClean="0"/>
              <a:t>Hu 2012, paper on canvas</a:t>
            </a:r>
            <a:endParaRPr lang="en-US" dirty="0"/>
          </a:p>
        </p:txBody>
      </p:sp>
    </p:spTree>
    <p:extLst>
      <p:ext uri="{BB962C8B-B14F-4D97-AF65-F5344CB8AC3E}">
        <p14:creationId xmlns:p14="http://schemas.microsoft.com/office/powerpoint/2010/main" val="1152282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important point about model comparison!</a:t>
            </a:r>
            <a:endParaRPr lang="en-US" dirty="0"/>
          </a:p>
        </p:txBody>
      </p:sp>
      <p:sp>
        <p:nvSpPr>
          <p:cNvPr id="3" name="Content Placeholder 2"/>
          <p:cNvSpPr>
            <a:spLocks noGrp="1"/>
          </p:cNvSpPr>
          <p:nvPr>
            <p:ph idx="1"/>
          </p:nvPr>
        </p:nvSpPr>
        <p:spPr/>
        <p:txBody>
          <a:bodyPr>
            <a:normAutofit lnSpcReduction="10000"/>
          </a:bodyPr>
          <a:lstStyle/>
          <a:p>
            <a:r>
              <a:rPr lang="en-US" dirty="0" smtClean="0"/>
              <a:t>When you compare models, it is very, very important to compare models that all have the same number of observations!!!!</a:t>
            </a:r>
          </a:p>
          <a:p>
            <a:endParaRPr lang="en-US" dirty="0"/>
          </a:p>
          <a:p>
            <a:r>
              <a:rPr lang="en-US" dirty="0" smtClean="0"/>
              <a:t>For example, if you want to predict bat infection by species and temperature.</a:t>
            </a:r>
          </a:p>
          <a:p>
            <a:pPr lvl="1"/>
            <a:r>
              <a:rPr lang="en-US" dirty="0" smtClean="0"/>
              <a:t>Your models look like this: </a:t>
            </a:r>
            <a:r>
              <a:rPr lang="en-US" dirty="0" err="1" smtClean="0"/>
              <a:t>infection~temp+species</a:t>
            </a:r>
            <a:r>
              <a:rPr lang="en-US" dirty="0" smtClean="0"/>
              <a:t>, </a:t>
            </a:r>
            <a:r>
              <a:rPr lang="en-US" dirty="0" err="1" smtClean="0"/>
              <a:t>infection~species</a:t>
            </a:r>
            <a:endParaRPr lang="en-US" dirty="0"/>
          </a:p>
          <a:p>
            <a:pPr lvl="1"/>
            <a:r>
              <a:rPr lang="en-US" dirty="0" smtClean="0"/>
              <a:t>You might have forgotten to take a temperature from every individual (but you always recorded species). You will need to drop all measurements where you don’t have temperature to compare models USING ANY METHOD.</a:t>
            </a:r>
          </a:p>
        </p:txBody>
      </p:sp>
    </p:spTree>
    <p:extLst>
      <p:ext uri="{BB962C8B-B14F-4D97-AF65-F5344CB8AC3E}">
        <p14:creationId xmlns:p14="http://schemas.microsoft.com/office/powerpoint/2010/main" val="1957955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Zero-inflated problems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Using the </a:t>
            </a:r>
            <a:r>
              <a:rPr lang="en-US" dirty="0" err="1" smtClean="0"/>
              <a:t>opalinus</a:t>
            </a:r>
            <a:r>
              <a:rPr lang="en-US" dirty="0" smtClean="0"/>
              <a:t> lizard data, examine the difference between a </a:t>
            </a:r>
            <a:r>
              <a:rPr lang="en-US" dirty="0"/>
              <a:t>zero-inflated </a:t>
            </a:r>
            <a:r>
              <a:rPr lang="en-US" dirty="0" smtClean="0"/>
              <a:t>Poisson and a zero-inflated negative binomial. Compare these models (how?)</a:t>
            </a:r>
          </a:p>
          <a:p>
            <a:pPr marL="514350" indent="-514350">
              <a:buFont typeface="+mj-lt"/>
              <a:buAutoNum type="arabicPeriod"/>
            </a:pPr>
            <a:endParaRPr lang="en-US" dirty="0"/>
          </a:p>
          <a:p>
            <a:pPr marL="514350" indent="-514350">
              <a:buFont typeface="+mj-lt"/>
              <a:buAutoNum type="arabicPeriod"/>
            </a:pPr>
            <a:r>
              <a:rPr lang="en-US" dirty="0" smtClean="0"/>
              <a:t>Predict the better model and plot the model and data using </a:t>
            </a:r>
            <a:r>
              <a:rPr lang="en-US" dirty="0" err="1" smtClean="0"/>
              <a:t>ggplot</a:t>
            </a:r>
            <a:r>
              <a:rPr lang="en-US" dirty="0" smtClean="0"/>
              <a:t>.</a:t>
            </a:r>
            <a:endParaRPr lang="en-US" dirty="0"/>
          </a:p>
        </p:txBody>
      </p:sp>
    </p:spTree>
    <p:extLst>
      <p:ext uri="{BB962C8B-B14F-4D97-AF65-F5344CB8AC3E}">
        <p14:creationId xmlns:p14="http://schemas.microsoft.com/office/powerpoint/2010/main" val="1790205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r>
              <a:rPr lang="mr-IN" dirty="0" smtClean="0"/>
              <a:t>–</a:t>
            </a:r>
            <a:r>
              <a:rPr lang="en-US" dirty="0" smtClean="0"/>
              <a:t> Correlated Data</a:t>
            </a:r>
            <a:endParaRPr lang="en-US" dirty="0"/>
          </a:p>
        </p:txBody>
      </p:sp>
      <p:sp>
        <p:nvSpPr>
          <p:cNvPr id="3" name="Content Placeholder 2"/>
          <p:cNvSpPr>
            <a:spLocks noGrp="1"/>
          </p:cNvSpPr>
          <p:nvPr>
            <p:ph idx="1"/>
          </p:nvPr>
        </p:nvSpPr>
        <p:spPr/>
        <p:txBody>
          <a:bodyPr/>
          <a:lstStyle/>
          <a:p>
            <a:r>
              <a:rPr lang="en-US" dirty="0"/>
              <a:t>L</a:t>
            </a:r>
            <a:r>
              <a:rPr lang="en-US" dirty="0" smtClean="0"/>
              <a:t>ack of independence among data points in a serious issue in statistics</a:t>
            </a:r>
          </a:p>
          <a:p>
            <a:pPr lvl="1"/>
            <a:endParaRPr lang="en-US" dirty="0"/>
          </a:p>
          <a:p>
            <a:pPr lvl="1"/>
            <a:r>
              <a:rPr lang="en-US" dirty="0" smtClean="0"/>
              <a:t>These processes can be driven by any number of factors. Two important processes we will cover are:</a:t>
            </a:r>
          </a:p>
          <a:p>
            <a:pPr lvl="2"/>
            <a:r>
              <a:rPr lang="en-US" dirty="0" smtClean="0"/>
              <a:t>1) Time-series issues (temporally auto-correlated data)</a:t>
            </a:r>
          </a:p>
          <a:p>
            <a:pPr lvl="2"/>
            <a:r>
              <a:rPr lang="en-US" dirty="0" smtClean="0"/>
              <a:t>2) Phylogenetic issues (species are not independent data points)</a:t>
            </a:r>
          </a:p>
          <a:p>
            <a:pPr lvl="2"/>
            <a:endParaRPr lang="en-US" dirty="0"/>
          </a:p>
          <a:p>
            <a:pPr lvl="1"/>
            <a:r>
              <a:rPr lang="en-US" dirty="0" smtClean="0"/>
              <a:t>What is another super important correlation in much of ecology/evolution?</a:t>
            </a:r>
          </a:p>
        </p:txBody>
      </p:sp>
    </p:spTree>
    <p:extLst>
      <p:ext uri="{BB962C8B-B14F-4D97-AF65-F5344CB8AC3E}">
        <p14:creationId xmlns:p14="http://schemas.microsoft.com/office/powerpoint/2010/main" val="1630861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least squares (GLS)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GLS models are a generalization of linear models (ordinary least squares)</a:t>
            </a:r>
          </a:p>
          <a:p>
            <a:endParaRPr lang="en-US" dirty="0"/>
          </a:p>
          <a:p>
            <a:r>
              <a:rPr lang="en-US" dirty="0" smtClean="0"/>
              <a:t>They allow us to include matrices which explicitly </a:t>
            </a:r>
            <a:r>
              <a:rPr lang="en-US" dirty="0"/>
              <a:t>account for correlation in data. For it to </a:t>
            </a:r>
            <a:r>
              <a:rPr lang="en-US" dirty="0" smtClean="0"/>
              <a:t>work, </a:t>
            </a:r>
            <a:r>
              <a:rPr lang="en-US" dirty="0"/>
              <a:t>we need to have enough data to be able to accurately estimate correlations. </a:t>
            </a:r>
            <a:endParaRPr lang="en-US" dirty="0" smtClean="0"/>
          </a:p>
          <a:p>
            <a:endParaRPr lang="en-US" dirty="0" smtClean="0"/>
          </a:p>
          <a:p>
            <a:r>
              <a:rPr lang="en-US" dirty="0" smtClean="0"/>
              <a:t>For </a:t>
            </a:r>
            <a:r>
              <a:rPr lang="en-US" dirty="0"/>
              <a:t>this reason generalized least squares is especially suitable for temporal data that consist of long time series. Because it's least squares, it is most appropriate when the response variable can be assumed to be normally distributed</a:t>
            </a:r>
            <a:r>
              <a:rPr lang="en-US" dirty="0" smtClean="0"/>
              <a:t>.</a:t>
            </a:r>
          </a:p>
          <a:p>
            <a:endParaRPr lang="en-US" dirty="0" smtClean="0"/>
          </a:p>
          <a:p>
            <a:r>
              <a:rPr lang="en-US" dirty="0" smtClean="0"/>
              <a:t>We will start with temporal data (because it is simpler) but can also be used with phylogenetic data</a:t>
            </a:r>
            <a:endParaRPr lang="en-US" dirty="0"/>
          </a:p>
          <a:p>
            <a:endParaRPr lang="en-US" dirty="0"/>
          </a:p>
        </p:txBody>
      </p:sp>
    </p:spTree>
    <p:extLst>
      <p:ext uri="{BB962C8B-B14F-4D97-AF65-F5344CB8AC3E}">
        <p14:creationId xmlns:p14="http://schemas.microsoft.com/office/powerpoint/2010/main" val="1360368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data (time-series)</a:t>
            </a:r>
            <a:endParaRPr lang="en-US" dirty="0"/>
          </a:p>
        </p:txBody>
      </p:sp>
      <p:sp>
        <p:nvSpPr>
          <p:cNvPr id="3" name="Content Placeholder 2"/>
          <p:cNvSpPr>
            <a:spLocks noGrp="1"/>
          </p:cNvSpPr>
          <p:nvPr>
            <p:ph idx="1"/>
          </p:nvPr>
        </p:nvSpPr>
        <p:spPr/>
        <p:txBody>
          <a:bodyPr>
            <a:normAutofit/>
          </a:bodyPr>
          <a:lstStyle/>
          <a:p>
            <a:r>
              <a:rPr lang="en-US" dirty="0"/>
              <a:t>Temporal correlation is one-dimensional and unidirectional. We only have to worry about the effect that the past has on the present, not vice versa</a:t>
            </a:r>
            <a:r>
              <a:rPr lang="en-US" dirty="0" smtClean="0"/>
              <a:t>.</a:t>
            </a:r>
          </a:p>
          <a:p>
            <a:endParaRPr lang="en-US" dirty="0"/>
          </a:p>
        </p:txBody>
      </p:sp>
    </p:spTree>
    <p:extLst>
      <p:ext uri="{BB962C8B-B14F-4D97-AF65-F5344CB8AC3E}">
        <p14:creationId xmlns:p14="http://schemas.microsoft.com/office/powerpoint/2010/main" val="438713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least squares (GLS)</a:t>
            </a:r>
            <a:endParaRPr lang="en-US" dirty="0"/>
          </a:p>
        </p:txBody>
      </p:sp>
      <p:sp>
        <p:nvSpPr>
          <p:cNvPr id="3" name="Content Placeholder 2"/>
          <p:cNvSpPr>
            <a:spLocks noGrp="1"/>
          </p:cNvSpPr>
          <p:nvPr>
            <p:ph idx="1"/>
          </p:nvPr>
        </p:nvSpPr>
        <p:spPr/>
        <p:txBody>
          <a:bodyPr>
            <a:normAutofit/>
          </a:bodyPr>
          <a:lstStyle/>
          <a:p>
            <a:r>
              <a:rPr lang="en-US" dirty="0"/>
              <a:t>Because it generalizes ordinary least squares, generalized least squares (GLS) is largely restricted to situations in which a normal distribution makes sense as a probability model for the response</a:t>
            </a:r>
            <a:r>
              <a:rPr lang="en-US" dirty="0" smtClean="0"/>
              <a:t>.</a:t>
            </a:r>
          </a:p>
          <a:p>
            <a:pPr lvl="1"/>
            <a:r>
              <a:rPr lang="en-US" dirty="0" smtClean="0"/>
              <a:t>But remember, normal models are often robust to violation of assumptions. </a:t>
            </a:r>
          </a:p>
          <a:p>
            <a:endParaRPr lang="en-US" dirty="0"/>
          </a:p>
          <a:p>
            <a:r>
              <a:rPr lang="en-US" dirty="0" smtClean="0"/>
              <a:t> </a:t>
            </a:r>
            <a:r>
              <a:rPr lang="en-US" dirty="0"/>
              <a:t>For non-normal correlated data the choices </a:t>
            </a:r>
            <a:r>
              <a:rPr lang="en-US" dirty="0" smtClean="0"/>
              <a:t>are a bit murkier.</a:t>
            </a:r>
          </a:p>
          <a:p>
            <a:pPr lvl="1"/>
            <a:r>
              <a:rPr lang="en-US" dirty="0" smtClean="0"/>
              <a:t>But what are some things we could do?</a:t>
            </a:r>
            <a:r>
              <a:rPr lang="en-US" dirty="0"/>
              <a:t/>
            </a:r>
            <a:br>
              <a:rPr lang="en-US" dirty="0"/>
            </a:br>
            <a:endParaRPr lang="en-US" dirty="0"/>
          </a:p>
        </p:txBody>
      </p:sp>
    </p:spTree>
    <p:extLst>
      <p:ext uri="{BB962C8B-B14F-4D97-AF65-F5344CB8AC3E}">
        <p14:creationId xmlns:p14="http://schemas.microsoft.com/office/powerpoint/2010/main" val="2412270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GLS work?</a:t>
            </a:r>
            <a:endParaRPr lang="en-US" dirty="0"/>
          </a:p>
        </p:txBody>
      </p:sp>
      <p:sp>
        <p:nvSpPr>
          <p:cNvPr id="3" name="Content Placeholder 2"/>
          <p:cNvSpPr>
            <a:spLocks noGrp="1"/>
          </p:cNvSpPr>
          <p:nvPr>
            <p:ph idx="1"/>
          </p:nvPr>
        </p:nvSpPr>
        <p:spPr/>
        <p:txBody>
          <a:bodyPr>
            <a:normAutofit fontScale="77500" lnSpcReduction="20000"/>
          </a:bodyPr>
          <a:lstStyle/>
          <a:p>
            <a:r>
              <a:rPr lang="en-US" dirty="0"/>
              <a:t>Generalized least </a:t>
            </a:r>
            <a:r>
              <a:rPr lang="en-US" dirty="0" smtClean="0"/>
              <a:t>squares </a:t>
            </a:r>
            <a:r>
              <a:rPr lang="en-US" dirty="0"/>
              <a:t>(GLS) generalizes ordinary least squares to the case where the </a:t>
            </a:r>
            <a:r>
              <a:rPr lang="en-US" dirty="0" smtClean="0"/>
              <a:t>residuals  (errors) have </a:t>
            </a:r>
            <a:r>
              <a:rPr lang="en-US" dirty="0"/>
              <a:t>a normal distribution with an arbitrary covariance </a:t>
            </a:r>
            <a:r>
              <a:rPr lang="en-US" dirty="0" smtClean="0"/>
              <a:t>matrix.</a:t>
            </a:r>
            <a:endParaRPr lang="en-US" dirty="0"/>
          </a:p>
          <a:p>
            <a:endParaRPr lang="en-US" dirty="0" smtClean="0"/>
          </a:p>
          <a:p>
            <a:r>
              <a:rPr lang="en-US" dirty="0" smtClean="0"/>
              <a:t>So </a:t>
            </a:r>
            <a:r>
              <a:rPr lang="en-US" dirty="0"/>
              <a:t>as was the case with ordinary least squares we end up with an exact formula for the regression parameters, this time in terms of the design matrix and the unscaled covariance matrix </a:t>
            </a:r>
            <a:r>
              <a:rPr lang="en-US" b="1" dirty="0"/>
              <a:t>V</a:t>
            </a:r>
            <a:r>
              <a:rPr lang="en-US" dirty="0"/>
              <a:t>. Unfortunately the formula requires that we know </a:t>
            </a:r>
            <a:r>
              <a:rPr lang="en-US" b="1" dirty="0"/>
              <a:t>V</a:t>
            </a:r>
            <a:r>
              <a:rPr lang="en-US" dirty="0"/>
              <a:t>, so typically we'll need to estimate it first</a:t>
            </a:r>
            <a:r>
              <a:rPr lang="en-US" dirty="0" smtClean="0"/>
              <a:t>.</a:t>
            </a:r>
          </a:p>
          <a:p>
            <a:endParaRPr lang="en-US" dirty="0"/>
          </a:p>
          <a:p>
            <a:r>
              <a:rPr lang="en-US" dirty="0"/>
              <a:t>To make this problem feasible and to avoid </a:t>
            </a:r>
            <a:r>
              <a:rPr lang="en-US" dirty="0" err="1"/>
              <a:t>overparameterization</a:t>
            </a:r>
            <a:r>
              <a:rPr lang="en-US" dirty="0"/>
              <a:t>, the usual approach is to assume that </a:t>
            </a:r>
            <a:r>
              <a:rPr lang="en-US" b="1" dirty="0"/>
              <a:t>V</a:t>
            </a:r>
            <a:r>
              <a:rPr lang="en-US" dirty="0"/>
              <a:t> has a very simple form, a correlation structure that is based on a small number of parameters, and to jointly estimate the regression parameters and the covariance parameters. There are specific algorithms for special correlation structures, but a general approach is to use maximum likelihood estimation. </a:t>
            </a:r>
          </a:p>
        </p:txBody>
      </p:sp>
    </p:spTree>
    <p:extLst>
      <p:ext uri="{BB962C8B-B14F-4D97-AF65-F5344CB8AC3E}">
        <p14:creationId xmlns:p14="http://schemas.microsoft.com/office/powerpoint/2010/main" val="2056104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GLS work?</a:t>
            </a:r>
            <a:endParaRPr lang="en-US"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n-US" dirty="0" smtClean="0"/>
              <a:t>Imagine fitting a regression model to some temporal data (e.g. number of mosquitoes over year)</a:t>
            </a:r>
          </a:p>
          <a:p>
            <a:endParaRPr lang="en-US" dirty="0"/>
          </a:p>
          <a:p>
            <a:r>
              <a:rPr lang="en-US" dirty="0" smtClean="0"/>
              <a:t>We can make some assumptions about the residuals (e.g. the error that is left over after fitting)</a:t>
            </a:r>
          </a:p>
          <a:p>
            <a:pPr lvl="1"/>
            <a:r>
              <a:rPr lang="en-US" dirty="0" smtClean="0"/>
              <a:t>These assume that:</a:t>
            </a:r>
          </a:p>
          <a:p>
            <a:pPr lvl="1"/>
            <a:r>
              <a:rPr lang="en-US" dirty="0" smtClean="0"/>
              <a:t>1) </a:t>
            </a:r>
            <a:r>
              <a:rPr lang="en-US" dirty="0"/>
              <a:t>Their mean is not changing</a:t>
            </a:r>
            <a:r>
              <a:rPr lang="en-US" dirty="0" smtClean="0"/>
              <a:t>.</a:t>
            </a:r>
          </a:p>
          <a:p>
            <a:pPr lvl="1"/>
            <a:r>
              <a:rPr lang="en-US" dirty="0"/>
              <a:t> </a:t>
            </a:r>
            <a:r>
              <a:rPr lang="en-US" dirty="0" smtClean="0"/>
              <a:t>2) The </a:t>
            </a:r>
            <a:r>
              <a:rPr lang="en-US" dirty="0"/>
              <a:t>correlation between the residuals is only a function of their relative temporal position and is not related to their absolute temporal position</a:t>
            </a:r>
            <a:r>
              <a:rPr lang="en-US" dirty="0" smtClean="0"/>
              <a:t>.</a:t>
            </a:r>
          </a:p>
          <a:p>
            <a:r>
              <a:rPr lang="en-US" dirty="0" smtClean="0"/>
              <a:t>Because of the second assumption, we can identify the autocorrelation among residuals by examining time lags.</a:t>
            </a:r>
            <a:endParaRPr lang="en-US" dirty="0"/>
          </a:p>
          <a:p>
            <a:pPr lvl="1"/>
            <a:endParaRPr lang="en-US" dirty="0"/>
          </a:p>
        </p:txBody>
      </p:sp>
    </p:spTree>
    <p:extLst>
      <p:ext uri="{BB962C8B-B14F-4D97-AF65-F5344CB8AC3E}">
        <p14:creationId xmlns:p14="http://schemas.microsoft.com/office/powerpoint/2010/main" val="7756360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Lags</a:t>
            </a:r>
            <a:endParaRPr lang="en-US" dirty="0"/>
          </a:p>
        </p:txBody>
      </p:sp>
      <p:pic>
        <p:nvPicPr>
          <p:cNvPr id="4" name="Content Placeholder 3"/>
          <p:cNvPicPr>
            <a:picLocks noGrp="1" noChangeAspect="1"/>
          </p:cNvPicPr>
          <p:nvPr>
            <p:ph idx="1"/>
          </p:nvPr>
        </p:nvPicPr>
        <p:blipFill>
          <a:blip r:embed="rId2"/>
          <a:stretch>
            <a:fillRect/>
          </a:stretch>
        </p:blipFill>
        <p:spPr>
          <a:xfrm>
            <a:off x="633958" y="2144725"/>
            <a:ext cx="9613900" cy="2730500"/>
          </a:xfrm>
          <a:prstGeom prst="rect">
            <a:avLst/>
          </a:prstGeom>
        </p:spPr>
      </p:pic>
    </p:spTree>
    <p:extLst>
      <p:ext uri="{BB962C8B-B14F-4D97-AF65-F5344CB8AC3E}">
        <p14:creationId xmlns:p14="http://schemas.microsoft.com/office/powerpoint/2010/main" val="4448062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lstStyle/>
          <a:p>
            <a:r>
              <a:rPr lang="en-US" dirty="0" smtClean="0"/>
              <a:t>Autocorrelation is the linear dependence of a variable with itself at two points in time</a:t>
            </a:r>
          </a:p>
          <a:p>
            <a:endParaRPr lang="en-US" dirty="0" smtClean="0"/>
          </a:p>
          <a:p>
            <a:pPr lvl="1"/>
            <a:r>
              <a:rPr lang="en-US" dirty="0" smtClean="0"/>
              <a:t>e.g. The average number of bats in 2001 should be predicted by the average number of bats in 2000</a:t>
            </a:r>
          </a:p>
          <a:p>
            <a:pPr lvl="1"/>
            <a:r>
              <a:rPr lang="en-US" dirty="0" smtClean="0"/>
              <a:t>The temperature today depends on the temperature yesterday (usually)</a:t>
            </a:r>
            <a:endParaRPr lang="en-US" dirty="0"/>
          </a:p>
        </p:txBody>
      </p:sp>
    </p:spTree>
    <p:extLst>
      <p:ext uri="{BB962C8B-B14F-4D97-AF65-F5344CB8AC3E}">
        <p14:creationId xmlns:p14="http://schemas.microsoft.com/office/powerpoint/2010/main" val="17558043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autocorrelation</a:t>
            </a:r>
            <a:endParaRPr lang="en-US" dirty="0"/>
          </a:p>
        </p:txBody>
      </p:sp>
      <p:sp>
        <p:nvSpPr>
          <p:cNvPr id="3" name="Content Placeholder 2"/>
          <p:cNvSpPr>
            <a:spLocks noGrp="1"/>
          </p:cNvSpPr>
          <p:nvPr>
            <p:ph idx="1"/>
          </p:nvPr>
        </p:nvSpPr>
        <p:spPr/>
        <p:txBody>
          <a:bodyPr/>
          <a:lstStyle/>
          <a:p>
            <a:r>
              <a:rPr lang="en-US" i="1" dirty="0"/>
              <a:t>Partial autocorrelation</a:t>
            </a:r>
            <a:r>
              <a:rPr lang="en-US" dirty="0"/>
              <a:t> is the autocorrelation between </a:t>
            </a:r>
            <a:r>
              <a:rPr lang="en-US" i="1" dirty="0" err="1"/>
              <a:t>y</a:t>
            </a:r>
            <a:r>
              <a:rPr lang="en-US" i="1" baseline="-25000" dirty="0" err="1"/>
              <a:t>t</a:t>
            </a:r>
            <a:r>
              <a:rPr lang="en-US" dirty="0"/>
              <a:t> and </a:t>
            </a:r>
            <a:r>
              <a:rPr lang="en-US" i="1" dirty="0" err="1" smtClean="0"/>
              <a:t>y</a:t>
            </a:r>
            <a:r>
              <a:rPr lang="en-US" i="1" baseline="-25000" dirty="0" err="1" smtClean="0"/>
              <a:t>t</a:t>
            </a:r>
            <a:r>
              <a:rPr lang="en-US" i="1" baseline="-25000" dirty="0" smtClean="0"/>
              <a:t>–lag</a:t>
            </a:r>
            <a:r>
              <a:rPr lang="en-US" dirty="0"/>
              <a:t> after removing any linear </a:t>
            </a:r>
            <a:r>
              <a:rPr lang="en-US" dirty="0" smtClean="0"/>
              <a:t>dependence. </a:t>
            </a:r>
          </a:p>
          <a:p>
            <a:endParaRPr lang="en-US" dirty="0"/>
          </a:p>
        </p:txBody>
      </p:sp>
    </p:spTree>
    <p:extLst>
      <p:ext uri="{BB962C8B-B14F-4D97-AF65-F5344CB8AC3E}">
        <p14:creationId xmlns:p14="http://schemas.microsoft.com/office/powerpoint/2010/main" val="1630402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1648260" y="176330"/>
            <a:ext cx="5444800" cy="6272596"/>
          </a:xfrm>
          <a:prstGeom prst="rect">
            <a:avLst/>
          </a:prstGeom>
        </p:spPr>
      </p:pic>
      <p:sp>
        <p:nvSpPr>
          <p:cNvPr id="6" name="TextBox 5"/>
          <p:cNvSpPr txBox="1"/>
          <p:nvPr/>
        </p:nvSpPr>
        <p:spPr>
          <a:xfrm>
            <a:off x="7324827" y="2002052"/>
            <a:ext cx="5678906" cy="1754326"/>
          </a:xfrm>
          <a:prstGeom prst="rect">
            <a:avLst/>
          </a:prstGeom>
          <a:noFill/>
        </p:spPr>
        <p:txBody>
          <a:bodyPr wrap="square" rtlCol="0">
            <a:spAutoFit/>
          </a:bodyPr>
          <a:lstStyle/>
          <a:p>
            <a:r>
              <a:rPr lang="en-US" dirty="0" smtClean="0"/>
              <a:t>If we fit the models, </a:t>
            </a:r>
            <a:br>
              <a:rPr lang="en-US" dirty="0" smtClean="0"/>
            </a:br>
            <a:r>
              <a:rPr lang="en-US" dirty="0" err="1" smtClean="0"/>
              <a:t>infection~species</a:t>
            </a:r>
            <a:r>
              <a:rPr lang="en-US" dirty="0" smtClean="0"/>
              <a:t>, we would have 16 observations</a:t>
            </a:r>
          </a:p>
          <a:p>
            <a:r>
              <a:rPr lang="en-US" dirty="0" err="1" smtClean="0"/>
              <a:t>Infection~species+temp</a:t>
            </a:r>
            <a:r>
              <a:rPr lang="en-US" dirty="0" smtClean="0"/>
              <a:t>, we have 15 observations</a:t>
            </a:r>
          </a:p>
          <a:p>
            <a:endParaRPr lang="en-US" dirty="0"/>
          </a:p>
          <a:p>
            <a:r>
              <a:rPr lang="en-US" dirty="0" smtClean="0"/>
              <a:t>We can not validly compare these models. </a:t>
            </a:r>
          </a:p>
          <a:p>
            <a:endParaRPr lang="en-US" dirty="0"/>
          </a:p>
        </p:txBody>
      </p:sp>
    </p:spTree>
    <p:extLst>
      <p:ext uri="{BB962C8B-B14F-4D97-AF65-F5344CB8AC3E}">
        <p14:creationId xmlns:p14="http://schemas.microsoft.com/office/powerpoint/2010/main" val="19755770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ACF Plot</a:t>
            </a:r>
            <a:endParaRPr lang="en-US" dirty="0"/>
          </a:p>
        </p:txBody>
      </p:sp>
      <p:sp>
        <p:nvSpPr>
          <p:cNvPr id="3" name="Content Placeholder 2"/>
          <p:cNvSpPr>
            <a:spLocks noGrp="1"/>
          </p:cNvSpPr>
          <p:nvPr>
            <p:ph idx="1"/>
          </p:nvPr>
        </p:nvSpPr>
        <p:spPr/>
        <p:txBody>
          <a:bodyPr/>
          <a:lstStyle/>
          <a:p>
            <a:r>
              <a:rPr lang="en-US" dirty="0"/>
              <a:t>We expect with temporally ordered data that the correlation will decrease with increasing </a:t>
            </a:r>
            <a:r>
              <a:rPr lang="en-US" dirty="0" smtClean="0"/>
              <a:t>lag. </a:t>
            </a:r>
            <a:r>
              <a:rPr lang="en-US" dirty="0"/>
              <a:t>Here the correlation decreases exponentially with lag.</a:t>
            </a:r>
            <a:endParaRPr lang="en-US" dirty="0"/>
          </a:p>
        </p:txBody>
      </p:sp>
      <p:pic>
        <p:nvPicPr>
          <p:cNvPr id="4" name="Picture 3"/>
          <p:cNvPicPr>
            <a:picLocks noChangeAspect="1"/>
          </p:cNvPicPr>
          <p:nvPr/>
        </p:nvPicPr>
        <p:blipFill>
          <a:blip r:embed="rId2"/>
          <a:stretch>
            <a:fillRect/>
          </a:stretch>
        </p:blipFill>
        <p:spPr>
          <a:xfrm>
            <a:off x="5124154" y="3213251"/>
            <a:ext cx="6229646" cy="3021463"/>
          </a:xfrm>
          <a:prstGeom prst="rect">
            <a:avLst/>
          </a:prstGeom>
        </p:spPr>
      </p:pic>
      <p:sp>
        <p:nvSpPr>
          <p:cNvPr id="5" name="TextBox 4"/>
          <p:cNvSpPr txBox="1"/>
          <p:nvPr/>
        </p:nvSpPr>
        <p:spPr>
          <a:xfrm>
            <a:off x="2288378" y="4001294"/>
            <a:ext cx="3014368" cy="1200329"/>
          </a:xfrm>
          <a:prstGeom prst="rect">
            <a:avLst/>
          </a:prstGeom>
          <a:noFill/>
        </p:spPr>
        <p:txBody>
          <a:bodyPr wrap="square" rtlCol="0">
            <a:spAutoFit/>
          </a:bodyPr>
          <a:lstStyle/>
          <a:p>
            <a:r>
              <a:rPr lang="en-US" dirty="0" smtClean="0"/>
              <a:t>This says what is the correlation between 1 v. 2, 1 v. 3, 1 v 4, 1 v 5, etc.</a:t>
            </a:r>
            <a:br>
              <a:rPr lang="en-US" dirty="0" smtClean="0"/>
            </a:br>
            <a:endParaRPr lang="en-US" dirty="0"/>
          </a:p>
        </p:txBody>
      </p:sp>
    </p:spTree>
    <p:extLst>
      <p:ext uri="{BB962C8B-B14F-4D97-AF65-F5344CB8AC3E}">
        <p14:creationId xmlns:p14="http://schemas.microsoft.com/office/powerpoint/2010/main" val="6374935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autocorrelation</a:t>
            </a:r>
            <a:endParaRPr lang="en-US" dirty="0"/>
          </a:p>
        </p:txBody>
      </p:sp>
      <p:sp>
        <p:nvSpPr>
          <p:cNvPr id="3" name="Content Placeholder 2"/>
          <p:cNvSpPr>
            <a:spLocks noGrp="1"/>
          </p:cNvSpPr>
          <p:nvPr>
            <p:ph idx="1"/>
          </p:nvPr>
        </p:nvSpPr>
        <p:spPr>
          <a:xfrm>
            <a:off x="135556" y="1593063"/>
            <a:ext cx="10515600" cy="4351338"/>
          </a:xfrm>
        </p:spPr>
        <p:txBody>
          <a:bodyPr/>
          <a:lstStyle/>
          <a:p>
            <a:r>
              <a:rPr lang="en-US" dirty="0"/>
              <a:t>Another </a:t>
            </a:r>
            <a:r>
              <a:rPr lang="en-US" dirty="0" smtClean="0"/>
              <a:t>useful diagnostic the </a:t>
            </a:r>
            <a:r>
              <a:rPr lang="en-US" dirty="0"/>
              <a:t>partial autocorrelation function (PACF). </a:t>
            </a:r>
            <a:endParaRPr lang="en-US" dirty="0" smtClean="0"/>
          </a:p>
          <a:p>
            <a:pPr lvl="1"/>
            <a:r>
              <a:rPr lang="en-US" dirty="0" smtClean="0"/>
              <a:t>Here, you can </a:t>
            </a:r>
            <a:r>
              <a:rPr lang="en-US" dirty="0"/>
              <a:t>regress each residual against </a:t>
            </a:r>
            <a:r>
              <a:rPr lang="en-US" dirty="0" smtClean="0"/>
              <a:t>lagged </a:t>
            </a:r>
            <a:r>
              <a:rPr lang="en-US" dirty="0"/>
              <a:t>residuals </a:t>
            </a:r>
            <a:r>
              <a:rPr lang="en-US" dirty="0" smtClean="0"/>
              <a:t>at different time points.</a:t>
            </a:r>
          </a:p>
          <a:p>
            <a:pPr lvl="1"/>
            <a:r>
              <a:rPr lang="en-US" dirty="0" smtClean="0"/>
              <a:t>Significant spikes will help to inform you about when the autocorrelation disappears between lags</a:t>
            </a:r>
          </a:p>
          <a:p>
            <a:pPr lvl="1"/>
            <a:endParaRPr lang="en-US" dirty="0"/>
          </a:p>
        </p:txBody>
      </p:sp>
      <p:pic>
        <p:nvPicPr>
          <p:cNvPr id="4" name="Picture 3"/>
          <p:cNvPicPr>
            <a:picLocks noChangeAspect="1"/>
          </p:cNvPicPr>
          <p:nvPr/>
        </p:nvPicPr>
        <p:blipFill>
          <a:blip r:embed="rId2"/>
          <a:stretch>
            <a:fillRect/>
          </a:stretch>
        </p:blipFill>
        <p:spPr>
          <a:xfrm>
            <a:off x="7247822" y="3634960"/>
            <a:ext cx="4944177" cy="2876530"/>
          </a:xfrm>
          <a:prstGeom prst="rect">
            <a:avLst/>
          </a:prstGeom>
        </p:spPr>
      </p:pic>
      <p:sp>
        <p:nvSpPr>
          <p:cNvPr id="5" name="TextBox 4"/>
          <p:cNvSpPr txBox="1"/>
          <p:nvPr/>
        </p:nvSpPr>
        <p:spPr>
          <a:xfrm>
            <a:off x="3886172" y="4331368"/>
            <a:ext cx="3014368" cy="1754326"/>
          </a:xfrm>
          <a:prstGeom prst="rect">
            <a:avLst/>
          </a:prstGeom>
          <a:noFill/>
        </p:spPr>
        <p:txBody>
          <a:bodyPr wrap="square" rtlCol="0">
            <a:spAutoFit/>
          </a:bodyPr>
          <a:lstStyle/>
          <a:p>
            <a:r>
              <a:rPr lang="en-US" dirty="0" smtClean="0"/>
              <a:t>This says what is the correlation between 1 v. 2, 1 v. 3 (accounting for correlation between 1 and 2).</a:t>
            </a:r>
            <a:br>
              <a:rPr lang="en-US" dirty="0" smtClean="0"/>
            </a:br>
            <a:endParaRPr lang="en-US" dirty="0"/>
          </a:p>
        </p:txBody>
      </p:sp>
    </p:spTree>
    <p:extLst>
      <p:ext uri="{BB962C8B-B14F-4D97-AF65-F5344CB8AC3E}">
        <p14:creationId xmlns:p14="http://schemas.microsoft.com/office/powerpoint/2010/main" val="832244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types of autocorrelation models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AR(p, autoregressive) </a:t>
            </a:r>
            <a:r>
              <a:rPr lang="en-US" dirty="0"/>
              <a:t>models, where p is a given lag number</a:t>
            </a:r>
          </a:p>
          <a:p>
            <a:pPr lvl="1"/>
            <a:r>
              <a:rPr lang="en-US" dirty="0"/>
              <a:t>Examine the lag residuals to determine when the significant correlation among residuals </a:t>
            </a:r>
            <a:r>
              <a:rPr lang="en-US" dirty="0" smtClean="0"/>
              <a:t>disappears</a:t>
            </a:r>
          </a:p>
          <a:p>
            <a:pPr lvl="1"/>
            <a:r>
              <a:rPr lang="en-US" dirty="0" smtClean="0"/>
              <a:t>Autocorrelation often decreases exponentially to 0</a:t>
            </a:r>
          </a:p>
          <a:p>
            <a:pPr lvl="1"/>
            <a:r>
              <a:rPr lang="en-US" dirty="0" smtClean="0"/>
              <a:t>Often just a single spike</a:t>
            </a:r>
            <a:endParaRPr lang="en-US" dirty="0"/>
          </a:p>
          <a:p>
            <a:endParaRPr lang="en-US" dirty="0" smtClean="0"/>
          </a:p>
          <a:p>
            <a:r>
              <a:rPr lang="en-US" dirty="0" smtClean="0"/>
              <a:t>MA (q, moving average models)</a:t>
            </a:r>
          </a:p>
          <a:p>
            <a:pPr lvl="1"/>
            <a:r>
              <a:rPr lang="en-US" dirty="0" smtClean="0"/>
              <a:t>Autocorrelation with one or more significant spikes, and the rest of the spikes are near 0</a:t>
            </a:r>
          </a:p>
          <a:p>
            <a:endParaRPr lang="en-US" dirty="0"/>
          </a:p>
          <a:p>
            <a:endParaRPr lang="en-US" dirty="0" smtClean="0"/>
          </a:p>
          <a:p>
            <a:r>
              <a:rPr lang="en-US" dirty="0"/>
              <a:t>Autoregressive moving average (</a:t>
            </a:r>
            <a:r>
              <a:rPr lang="en-US" dirty="0" smtClean="0"/>
              <a:t>ARMA, </a:t>
            </a:r>
            <a:r>
              <a:rPr lang="en-US" dirty="0" err="1" smtClean="0"/>
              <a:t>p,q</a:t>
            </a:r>
            <a:r>
              <a:rPr lang="en-US" dirty="0" smtClean="0"/>
              <a:t>)</a:t>
            </a:r>
            <a:endParaRPr lang="en-US" dirty="0"/>
          </a:p>
          <a:p>
            <a:pPr lvl="1"/>
            <a:r>
              <a:rPr lang="en-US" dirty="0"/>
              <a:t>ACF exhibits a few significant spikes followed by a decay. </a:t>
            </a:r>
            <a:endParaRPr lang="en-US" dirty="0" smtClean="0"/>
          </a:p>
          <a:p>
            <a:pPr lvl="1"/>
            <a:r>
              <a:rPr lang="en-US" dirty="0" smtClean="0"/>
              <a:t>The </a:t>
            </a:r>
            <a:r>
              <a:rPr lang="en-US" dirty="0"/>
              <a:t>ACF and PACF are hybrids of the AR(</a:t>
            </a:r>
            <a:r>
              <a:rPr lang="en-US" i="1" dirty="0"/>
              <a:t>p</a:t>
            </a:r>
            <a:r>
              <a:rPr lang="en-US" dirty="0"/>
              <a:t>) and MA(</a:t>
            </a:r>
            <a:r>
              <a:rPr lang="en-US" i="1" dirty="0"/>
              <a:t>q</a:t>
            </a:r>
            <a:r>
              <a:rPr lang="en-US" dirty="0"/>
              <a:t>) </a:t>
            </a:r>
            <a:r>
              <a:rPr lang="en-US" dirty="0" smtClean="0"/>
              <a:t>patterns</a:t>
            </a:r>
          </a:p>
          <a:p>
            <a:pPr lvl="1"/>
            <a:endParaRPr lang="en-US" dirty="0"/>
          </a:p>
        </p:txBody>
      </p:sp>
    </p:spTree>
    <p:extLst>
      <p:ext uri="{BB962C8B-B14F-4D97-AF65-F5344CB8AC3E}">
        <p14:creationId xmlns:p14="http://schemas.microsoft.com/office/powerpoint/2010/main" val="17683815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what plots look like for different models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59882" y="2333722"/>
            <a:ext cx="12192000" cy="1420536"/>
          </a:xfrm>
          <a:prstGeom prst="rect">
            <a:avLst/>
          </a:prstGeom>
        </p:spPr>
      </p:pic>
    </p:spTree>
    <p:extLst>
      <p:ext uri="{BB962C8B-B14F-4D97-AF65-F5344CB8AC3E}">
        <p14:creationId xmlns:p14="http://schemas.microsoft.com/office/powerpoint/2010/main" val="13905061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Digger deeper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This is a REALLY brief introduction to time-series models (which are complicated!)</a:t>
            </a:r>
          </a:p>
          <a:p>
            <a:endParaRPr lang="en-US" dirty="0" smtClean="0"/>
          </a:p>
          <a:p>
            <a:r>
              <a:rPr lang="en-US" dirty="0" smtClean="0"/>
              <a:t>Additional resources:</a:t>
            </a:r>
          </a:p>
          <a:p>
            <a:pPr lvl="1"/>
            <a:r>
              <a:rPr lang="en-US" dirty="0">
                <a:hlinkClick r:id="rId2"/>
              </a:rPr>
              <a:t>http://</a:t>
            </a:r>
            <a:r>
              <a:rPr lang="en-US" dirty="0" smtClean="0">
                <a:hlinkClick r:id="rId2"/>
              </a:rPr>
              <a:t>www.unc.edu/courses/2010spring/ecol/562/001/docs/lectures/lecture9.htm</a:t>
            </a:r>
            <a:endParaRPr lang="en-US" dirty="0" smtClean="0"/>
          </a:p>
          <a:p>
            <a:pPr lvl="1"/>
            <a:r>
              <a:rPr lang="en-US" dirty="0">
                <a:hlinkClick r:id="rId3"/>
              </a:rPr>
              <a:t>http://</a:t>
            </a:r>
            <a:r>
              <a:rPr lang="en-US" dirty="0" smtClean="0">
                <a:hlinkClick r:id="rId3"/>
              </a:rPr>
              <a:t>www.unc.edu/courses/2010spring/ecol/562/001/docs/lectures/lecture10.htm</a:t>
            </a:r>
            <a:r>
              <a:rPr lang="en-US" dirty="0" smtClean="0"/>
              <a:t> </a:t>
            </a:r>
          </a:p>
          <a:p>
            <a:pPr lvl="1"/>
            <a:r>
              <a:rPr lang="en-US" dirty="0">
                <a:hlinkClick r:id="rId4"/>
              </a:rPr>
              <a:t>https://</a:t>
            </a:r>
            <a:r>
              <a:rPr lang="en-US" dirty="0" smtClean="0">
                <a:hlinkClick r:id="rId4"/>
              </a:rPr>
              <a:t>socialsciences.mcmaster.ca/jfox/Books/Companion/appendix/Appendix-Timeseries-Regression.pdf</a:t>
            </a:r>
            <a:endParaRPr lang="en-US" dirty="0" smtClean="0"/>
          </a:p>
          <a:p>
            <a:pPr lvl="1"/>
            <a:r>
              <a:rPr lang="en-US" dirty="0">
                <a:hlinkClick r:id="rId5"/>
              </a:rPr>
              <a:t>http://</a:t>
            </a:r>
            <a:r>
              <a:rPr lang="en-US" dirty="0" smtClean="0">
                <a:hlinkClick r:id="rId5"/>
              </a:rPr>
              <a:t>www.stats.uwo.ca/faculty/braun/ss359a/2004/notes/Chapter14/glsnotes.pdf</a:t>
            </a:r>
            <a:endParaRPr lang="en-US" dirty="0" smtClean="0"/>
          </a:p>
          <a:p>
            <a:pPr lvl="1"/>
            <a:r>
              <a:rPr lang="en-US" dirty="0"/>
              <a:t>People seem to like this book: </a:t>
            </a:r>
            <a:r>
              <a:rPr lang="en-US" dirty="0">
                <a:hlinkClick r:id="rId6"/>
              </a:rPr>
              <a:t>https://www.amazon.com/dp/144197864X/?</a:t>
            </a:r>
            <a:r>
              <a:rPr lang="en-US" dirty="0" smtClean="0">
                <a:hlinkClick r:id="rId6"/>
              </a:rPr>
              <a:t>tag=stackoverflow17-20</a:t>
            </a:r>
            <a:endParaRPr lang="en-US" dirty="0" smtClean="0"/>
          </a:p>
          <a:p>
            <a:pPr lvl="1"/>
            <a:r>
              <a:rPr lang="en-US" dirty="0"/>
              <a:t>And see this post: </a:t>
            </a:r>
            <a:br>
              <a:rPr lang="en-US" dirty="0"/>
            </a:br>
            <a:r>
              <a:rPr lang="en-US" dirty="0">
                <a:hlinkClick r:id="rId7"/>
              </a:rPr>
              <a:t>https://</a:t>
            </a:r>
            <a:r>
              <a:rPr lang="en-US" dirty="0" smtClean="0">
                <a:hlinkClick r:id="rId7"/>
              </a:rPr>
              <a:t>stats.stackexchange.com/questions/20514/books-for-self-studying-time-series-analysis</a:t>
            </a:r>
            <a:r>
              <a:rPr lang="en-US" dirty="0" smtClean="0"/>
              <a:t> </a:t>
            </a:r>
            <a:endParaRPr lang="en-US" dirty="0"/>
          </a:p>
        </p:txBody>
      </p:sp>
    </p:spTree>
    <p:extLst>
      <p:ext uri="{BB962C8B-B14F-4D97-AF65-F5344CB8AC3E}">
        <p14:creationId xmlns:p14="http://schemas.microsoft.com/office/powerpoint/2010/main" val="21237149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to R</a:t>
            </a:r>
            <a:r>
              <a:rPr lang="mr-IN" dirty="0" smtClean="0"/>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73669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Introduce zero-inflated models</a:t>
            </a:r>
          </a:p>
          <a:p>
            <a:pPr marL="971550" lvl="1" indent="-514350">
              <a:buFont typeface="+mj-lt"/>
              <a:buAutoNum type="arabicPeriod"/>
            </a:pPr>
            <a:r>
              <a:rPr lang="en-US" dirty="0" smtClean="0"/>
              <a:t>Introduce bias-reduction models (too many 0’s or 1’s) (maybe?)</a:t>
            </a:r>
          </a:p>
          <a:p>
            <a:pPr marL="514350" indent="-514350">
              <a:buFont typeface="+mj-lt"/>
              <a:buAutoNum type="arabicPeriod"/>
            </a:pPr>
            <a:r>
              <a:rPr lang="en-US" dirty="0" smtClean="0"/>
              <a:t>Introduce correlated data problems</a:t>
            </a:r>
          </a:p>
          <a:p>
            <a:pPr marL="971550" lvl="1" indent="-514350">
              <a:buFont typeface="+mj-lt"/>
              <a:buAutoNum type="arabicPeriod"/>
            </a:pPr>
            <a:r>
              <a:rPr lang="en-US" dirty="0" smtClean="0"/>
              <a:t>Discuss time-series problems</a:t>
            </a:r>
          </a:p>
          <a:p>
            <a:pPr marL="971550" lvl="1" indent="-514350">
              <a:buFont typeface="+mj-lt"/>
              <a:buAutoNum type="arabicPeriod"/>
            </a:pPr>
            <a:r>
              <a:rPr lang="en-US" dirty="0" smtClean="0"/>
              <a:t>Discuss phylogenetic problems</a:t>
            </a:r>
            <a:endParaRPr lang="en-US" dirty="0"/>
          </a:p>
        </p:txBody>
      </p:sp>
    </p:spTree>
    <p:extLst>
      <p:ext uri="{BB962C8B-B14F-4D97-AF65-F5344CB8AC3E}">
        <p14:creationId xmlns:p14="http://schemas.microsoft.com/office/powerpoint/2010/main" val="230061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Zero Problem</a:t>
            </a:r>
            <a:endParaRPr lang="en-US" dirty="0"/>
          </a:p>
        </p:txBody>
      </p:sp>
      <p:sp>
        <p:nvSpPr>
          <p:cNvPr id="3" name="Content Placeholder 2"/>
          <p:cNvSpPr>
            <a:spLocks noGrp="1"/>
          </p:cNvSpPr>
          <p:nvPr>
            <p:ph idx="1"/>
          </p:nvPr>
        </p:nvSpPr>
        <p:spPr/>
        <p:txBody>
          <a:bodyPr/>
          <a:lstStyle/>
          <a:p>
            <a:r>
              <a:rPr lang="en-US" dirty="0" smtClean="0"/>
              <a:t>Too many zeros can cause models to fit poorly, including over/under dispersion</a:t>
            </a:r>
          </a:p>
          <a:p>
            <a:endParaRPr lang="en-US" dirty="0"/>
          </a:p>
          <a:p>
            <a:r>
              <a:rPr lang="en-US" dirty="0" smtClean="0"/>
              <a:t>This is a BIG problem because it one of the few issues in which we are MORE likely to get a significant result because we haven’t properly accounted for dispersion</a:t>
            </a:r>
          </a:p>
        </p:txBody>
      </p:sp>
    </p:spTree>
    <p:extLst>
      <p:ext uri="{BB962C8B-B14F-4D97-AF65-F5344CB8AC3E}">
        <p14:creationId xmlns:p14="http://schemas.microsoft.com/office/powerpoint/2010/main" val="1939190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Binomial</a:t>
            </a:r>
            <a:endParaRPr lang="en-US" dirty="0"/>
          </a:p>
        </p:txBody>
      </p:sp>
      <p:sp>
        <p:nvSpPr>
          <p:cNvPr id="3" name="Content Placeholder 2"/>
          <p:cNvSpPr>
            <a:spLocks noGrp="1"/>
          </p:cNvSpPr>
          <p:nvPr>
            <p:ph idx="1"/>
          </p:nvPr>
        </p:nvSpPr>
        <p:spPr/>
        <p:txBody>
          <a:bodyPr>
            <a:normAutofit/>
          </a:bodyPr>
          <a:lstStyle/>
          <a:p>
            <a:r>
              <a:rPr lang="en-US" dirty="0" smtClean="0"/>
              <a:t>We can frequently solve this problem by using the negative binomial distribution </a:t>
            </a:r>
            <a:r>
              <a:rPr lang="mr-IN" dirty="0" smtClean="0"/>
              <a:t>–</a:t>
            </a:r>
            <a:r>
              <a:rPr lang="en-US" dirty="0" smtClean="0"/>
              <a:t> this will allow us to have a more dispersed count dataset than Poisson</a:t>
            </a:r>
          </a:p>
          <a:p>
            <a:endParaRPr lang="en-US" dirty="0" smtClean="0"/>
          </a:p>
          <a:p>
            <a:r>
              <a:rPr lang="en-US" dirty="0" smtClean="0"/>
              <a:t>However, too many 0s can muck with your fits resulting in either </a:t>
            </a:r>
          </a:p>
          <a:p>
            <a:pPr lvl="1"/>
            <a:r>
              <a:rPr lang="en-US" dirty="0" smtClean="0"/>
              <a:t>1) an </a:t>
            </a:r>
            <a:r>
              <a:rPr lang="en-US" dirty="0" err="1" smtClean="0"/>
              <a:t>underdispersed</a:t>
            </a:r>
            <a:r>
              <a:rPr lang="en-US" dirty="0" smtClean="0"/>
              <a:t> </a:t>
            </a:r>
            <a:r>
              <a:rPr lang="en-US" dirty="0" err="1" smtClean="0"/>
              <a:t>nb</a:t>
            </a:r>
            <a:r>
              <a:rPr lang="en-US" dirty="0" smtClean="0"/>
              <a:t> fit (which may indicate a zero-inflated </a:t>
            </a:r>
            <a:r>
              <a:rPr lang="en-US" dirty="0" err="1" smtClean="0"/>
              <a:t>poisson</a:t>
            </a:r>
            <a:r>
              <a:rPr lang="en-US" dirty="0" smtClean="0"/>
              <a:t> would be best)</a:t>
            </a:r>
          </a:p>
          <a:p>
            <a:pPr lvl="1"/>
            <a:r>
              <a:rPr lang="en-US" dirty="0" smtClean="0"/>
              <a:t>2) a negative-binomial model that doesn’t fit the data well (or perhaps doesn’t even run!)</a:t>
            </a:r>
            <a:endParaRPr lang="en-US" dirty="0"/>
          </a:p>
        </p:txBody>
      </p:sp>
    </p:spTree>
    <p:extLst>
      <p:ext uri="{BB962C8B-B14F-4D97-AF65-F5344CB8AC3E}">
        <p14:creationId xmlns:p14="http://schemas.microsoft.com/office/powerpoint/2010/main" val="453026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Zero-inflated models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000000"/>
                </a:solidFill>
                <a:latin typeface="Arial" charset="0"/>
                <a:ea typeface="Arial" charset="0"/>
                <a:cs typeface="Arial" charset="0"/>
              </a:rPr>
              <a:t>We use zero-inflated models to account for “excess” zeros in the dataset</a:t>
            </a:r>
          </a:p>
          <a:p>
            <a:endParaRPr lang="en-US" dirty="0">
              <a:solidFill>
                <a:srgbClr val="000000"/>
              </a:solidFill>
              <a:latin typeface="Arial" charset="0"/>
              <a:ea typeface="Arial" charset="0"/>
              <a:cs typeface="Arial" charset="0"/>
            </a:endParaRPr>
          </a:p>
          <a:p>
            <a:r>
              <a:rPr lang="en-US" dirty="0" smtClean="0">
                <a:solidFill>
                  <a:srgbClr val="000000"/>
                </a:solidFill>
                <a:latin typeface="Arial" charset="0"/>
                <a:ea typeface="Arial" charset="0"/>
                <a:cs typeface="Arial" charset="0"/>
              </a:rPr>
              <a:t>These start </a:t>
            </a:r>
            <a:r>
              <a:rPr lang="en-US" dirty="0">
                <a:solidFill>
                  <a:srgbClr val="000000"/>
                </a:solidFill>
                <a:latin typeface="Arial" charset="0"/>
                <a:ea typeface="Arial" charset="0"/>
                <a:cs typeface="Arial" charset="0"/>
              </a:rPr>
              <a:t>with a probability distribution that underestimates the number of zeros in a data set and then "corrects" this distribution in a particular way to account for the extra zeros. </a:t>
            </a:r>
            <a:endParaRPr lang="en-US" dirty="0" smtClean="0">
              <a:solidFill>
                <a:srgbClr val="000000"/>
              </a:solidFill>
              <a:latin typeface="Arial" charset="0"/>
              <a:ea typeface="Arial" charset="0"/>
              <a:cs typeface="Arial" charset="0"/>
            </a:endParaRPr>
          </a:p>
          <a:p>
            <a:endParaRPr lang="en-US" dirty="0" smtClean="0">
              <a:solidFill>
                <a:srgbClr val="000000"/>
              </a:solidFill>
              <a:latin typeface="Arial" charset="0"/>
              <a:ea typeface="Arial" charset="0"/>
              <a:cs typeface="Arial" charset="0"/>
            </a:endParaRPr>
          </a:p>
          <a:p>
            <a:r>
              <a:rPr lang="en-US" dirty="0" smtClean="0">
                <a:solidFill>
                  <a:srgbClr val="000000"/>
                </a:solidFill>
                <a:latin typeface="Arial" charset="0"/>
                <a:ea typeface="Arial" charset="0"/>
                <a:cs typeface="Arial" charset="0"/>
              </a:rPr>
              <a:t>While an excess zero model can be tacked onto almost any distribution, zero-inflated Poisson and zero-inflated negative binomial are most common (and well-implemented in R)</a:t>
            </a:r>
            <a:endParaRPr lang="en-US" dirty="0">
              <a:solidFill>
                <a:srgbClr val="000000"/>
              </a:solidFill>
              <a:latin typeface="Arial" charset="0"/>
              <a:ea typeface="Arial" charset="0"/>
              <a:cs typeface="Arial" charset="0"/>
            </a:endParaRPr>
          </a:p>
          <a:p>
            <a:endParaRPr lang="en-US" dirty="0">
              <a:latin typeface="Arial" charset="0"/>
              <a:ea typeface="Arial" charset="0"/>
              <a:cs typeface="Arial" charset="0"/>
            </a:endParaRPr>
          </a:p>
        </p:txBody>
      </p:sp>
    </p:spTree>
    <p:extLst>
      <p:ext uri="{BB962C8B-B14F-4D97-AF65-F5344CB8AC3E}">
        <p14:creationId xmlns:p14="http://schemas.microsoft.com/office/powerpoint/2010/main" val="1695839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zero-inflated models</a:t>
            </a:r>
            <a:endParaRPr lang="en-US" dirty="0"/>
          </a:p>
        </p:txBody>
      </p:sp>
      <p:sp>
        <p:nvSpPr>
          <p:cNvPr id="3" name="Content Placeholder 2"/>
          <p:cNvSpPr>
            <a:spLocks noGrp="1"/>
          </p:cNvSpPr>
          <p:nvPr>
            <p:ph idx="1"/>
          </p:nvPr>
        </p:nvSpPr>
        <p:spPr/>
        <p:txBody>
          <a:bodyPr/>
          <a:lstStyle/>
          <a:p>
            <a:r>
              <a:rPr lang="en-US" dirty="0">
                <a:solidFill>
                  <a:srgbClr val="000000"/>
                </a:solidFill>
                <a:latin typeface="Arial" charset="0"/>
                <a:ea typeface="Arial" charset="0"/>
                <a:cs typeface="Arial" charset="0"/>
              </a:rPr>
              <a:t>Excess zeros models fall into two broad categories depending on how the "correction" is done. They are the </a:t>
            </a:r>
            <a:r>
              <a:rPr lang="en-US" dirty="0" smtClean="0">
                <a:solidFill>
                  <a:srgbClr val="000000"/>
                </a:solidFill>
                <a:latin typeface="Arial" charset="0"/>
                <a:ea typeface="Arial" charset="0"/>
                <a:cs typeface="Arial" charset="0"/>
              </a:rPr>
              <a:t>following.</a:t>
            </a:r>
          </a:p>
          <a:p>
            <a:r>
              <a:rPr lang="en-US" b="1" dirty="0" smtClean="0">
                <a:solidFill>
                  <a:srgbClr val="BE1F04"/>
                </a:solidFill>
                <a:latin typeface="Arial" charset="0"/>
                <a:ea typeface="Arial" charset="0"/>
                <a:cs typeface="Arial" charset="0"/>
              </a:rPr>
              <a:t>Mixture </a:t>
            </a:r>
            <a:r>
              <a:rPr lang="en-US" b="1" dirty="0">
                <a:solidFill>
                  <a:srgbClr val="BE1F04"/>
                </a:solidFill>
                <a:latin typeface="Arial" charset="0"/>
                <a:ea typeface="Arial" charset="0"/>
                <a:cs typeface="Arial" charset="0"/>
              </a:rPr>
              <a:t>models </a:t>
            </a:r>
            <a:r>
              <a:rPr lang="en-US" dirty="0">
                <a:solidFill>
                  <a:srgbClr val="000000"/>
                </a:solidFill>
                <a:latin typeface="Arial" charset="0"/>
                <a:ea typeface="Arial" charset="0"/>
                <a:cs typeface="Arial" charset="0"/>
              </a:rPr>
              <a:t>(</a:t>
            </a:r>
            <a:r>
              <a:rPr lang="en-US" b="1" dirty="0">
                <a:solidFill>
                  <a:srgbClr val="BE1F04"/>
                </a:solidFill>
                <a:latin typeface="Arial" charset="0"/>
                <a:ea typeface="Arial" charset="0"/>
                <a:cs typeface="Arial" charset="0"/>
              </a:rPr>
              <a:t>zero-inflated models</a:t>
            </a:r>
            <a:r>
              <a:rPr lang="en-US" dirty="0">
                <a:solidFill>
                  <a:srgbClr val="000000"/>
                </a:solidFill>
                <a:latin typeface="Arial" charset="0"/>
                <a:ea typeface="Arial" charset="0"/>
                <a:cs typeface="Arial" charset="0"/>
              </a:rPr>
              <a:t> proper). </a:t>
            </a:r>
            <a:endParaRPr lang="en-US" dirty="0" smtClean="0">
              <a:solidFill>
                <a:srgbClr val="000000"/>
              </a:solidFill>
              <a:latin typeface="Arial" charset="0"/>
              <a:ea typeface="Arial" charset="0"/>
              <a:cs typeface="Arial" charset="0"/>
            </a:endParaRPr>
          </a:p>
          <a:p>
            <a:pPr lvl="1"/>
            <a:r>
              <a:rPr lang="en-US" dirty="0" smtClean="0">
                <a:solidFill>
                  <a:srgbClr val="000000"/>
                </a:solidFill>
                <a:latin typeface="Arial" charset="0"/>
                <a:ea typeface="Arial" charset="0"/>
                <a:cs typeface="Arial" charset="0"/>
              </a:rPr>
              <a:t>Lambert </a:t>
            </a:r>
            <a:r>
              <a:rPr lang="en-US" dirty="0">
                <a:solidFill>
                  <a:srgbClr val="000000"/>
                </a:solidFill>
                <a:latin typeface="Arial" charset="0"/>
                <a:ea typeface="Arial" charset="0"/>
                <a:cs typeface="Arial" charset="0"/>
              </a:rPr>
              <a:t>(1992) is the usual </a:t>
            </a:r>
            <a:r>
              <a:rPr lang="en-US" dirty="0" smtClean="0">
                <a:solidFill>
                  <a:srgbClr val="000000"/>
                </a:solidFill>
                <a:latin typeface="Arial" charset="0"/>
                <a:ea typeface="Arial" charset="0"/>
                <a:cs typeface="Arial" charset="0"/>
              </a:rPr>
              <a:t>citation</a:t>
            </a:r>
          </a:p>
          <a:p>
            <a:endParaRPr lang="en-US" b="1" dirty="0">
              <a:solidFill>
                <a:srgbClr val="000000"/>
              </a:solidFill>
              <a:latin typeface="Arial" charset="0"/>
              <a:ea typeface="Arial" charset="0"/>
              <a:cs typeface="Arial" charset="0"/>
            </a:endParaRPr>
          </a:p>
          <a:p>
            <a:r>
              <a:rPr lang="en-US" b="1" dirty="0" smtClean="0">
                <a:solidFill>
                  <a:srgbClr val="BE1F04"/>
                </a:solidFill>
                <a:latin typeface="Arial" charset="0"/>
                <a:ea typeface="Arial" charset="0"/>
                <a:cs typeface="Arial" charset="0"/>
              </a:rPr>
              <a:t>Conditional </a:t>
            </a:r>
            <a:r>
              <a:rPr lang="en-US" b="1" dirty="0">
                <a:solidFill>
                  <a:srgbClr val="BE1F04"/>
                </a:solidFill>
                <a:latin typeface="Arial" charset="0"/>
                <a:ea typeface="Arial" charset="0"/>
                <a:cs typeface="Arial" charset="0"/>
              </a:rPr>
              <a:t>models</a:t>
            </a:r>
            <a:r>
              <a:rPr lang="en-US" dirty="0">
                <a:solidFill>
                  <a:srgbClr val="000000"/>
                </a:solidFill>
                <a:latin typeface="Arial" charset="0"/>
                <a:ea typeface="Arial" charset="0"/>
                <a:cs typeface="Arial" charset="0"/>
              </a:rPr>
              <a:t> (called </a:t>
            </a:r>
            <a:r>
              <a:rPr lang="en-US" b="1" dirty="0">
                <a:solidFill>
                  <a:srgbClr val="BE1F04"/>
                </a:solidFill>
                <a:latin typeface="Arial" charset="0"/>
                <a:ea typeface="Arial" charset="0"/>
                <a:cs typeface="Arial" charset="0"/>
              </a:rPr>
              <a:t>hurdle </a:t>
            </a:r>
            <a:r>
              <a:rPr lang="en-US" b="1" dirty="0" smtClean="0">
                <a:solidFill>
                  <a:srgbClr val="BE1F04"/>
                </a:solidFill>
                <a:latin typeface="Arial" charset="0"/>
                <a:ea typeface="Arial" charset="0"/>
                <a:cs typeface="Arial" charset="0"/>
              </a:rPr>
              <a:t>models</a:t>
            </a:r>
            <a:r>
              <a:rPr lang="en-US" dirty="0" smtClean="0">
                <a:solidFill>
                  <a:srgbClr val="000000"/>
                </a:solidFill>
                <a:latin typeface="Arial" charset="0"/>
                <a:ea typeface="Arial" charset="0"/>
                <a:cs typeface="Arial" charset="0"/>
              </a:rPr>
              <a:t>). </a:t>
            </a:r>
          </a:p>
          <a:p>
            <a:pPr lvl="1"/>
            <a:r>
              <a:rPr lang="en-US" dirty="0" smtClean="0">
                <a:solidFill>
                  <a:srgbClr val="000000"/>
                </a:solidFill>
                <a:latin typeface="Arial" charset="0"/>
                <a:ea typeface="Arial" charset="0"/>
                <a:cs typeface="Arial" charset="0"/>
              </a:rPr>
              <a:t>In </a:t>
            </a:r>
            <a:r>
              <a:rPr lang="en-US" dirty="0">
                <a:solidFill>
                  <a:srgbClr val="000000"/>
                </a:solidFill>
                <a:latin typeface="Arial" charset="0"/>
                <a:ea typeface="Arial" charset="0"/>
                <a:cs typeface="Arial" charset="0"/>
              </a:rPr>
              <a:t>ecology Welsh et al. (1996) is often cited.</a:t>
            </a:r>
          </a:p>
          <a:p>
            <a:endParaRPr lang="en-US" dirty="0">
              <a:latin typeface="Arial" charset="0"/>
              <a:ea typeface="Arial" charset="0"/>
              <a:cs typeface="Arial" charset="0"/>
            </a:endParaRPr>
          </a:p>
        </p:txBody>
      </p:sp>
    </p:spTree>
    <p:extLst>
      <p:ext uri="{BB962C8B-B14F-4D97-AF65-F5344CB8AC3E}">
        <p14:creationId xmlns:p14="http://schemas.microsoft.com/office/powerpoint/2010/main" val="1602608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94EC0"/>
                </a:solidFill>
                <a:latin typeface="Arial" charset="0"/>
                <a:ea typeface="Arial" charset="0"/>
                <a:cs typeface="Arial" charset="0"/>
              </a:rPr>
              <a:t>Mixture </a:t>
            </a:r>
            <a:r>
              <a:rPr lang="en-US" b="1" dirty="0" smtClean="0">
                <a:solidFill>
                  <a:srgbClr val="094EC0"/>
                </a:solidFill>
                <a:latin typeface="Arial" charset="0"/>
                <a:ea typeface="Arial" charset="0"/>
                <a:cs typeface="Arial" charset="0"/>
              </a:rPr>
              <a:t>model</a:t>
            </a:r>
            <a:r>
              <a:rPr lang="en-US" dirty="0">
                <a:solidFill>
                  <a:srgbClr val="000000"/>
                </a:solidFill>
                <a:latin typeface="Arial" charset="0"/>
                <a:ea typeface="Arial" charset="0"/>
                <a:cs typeface="Arial" charset="0"/>
              </a:rPr>
              <a:t/>
            </a:r>
            <a:br>
              <a:rPr lang="en-US" dirty="0">
                <a:solidFill>
                  <a:srgbClr val="000000"/>
                </a:solidFill>
                <a:latin typeface="Arial" charset="0"/>
                <a:ea typeface="Arial" charset="0"/>
                <a:cs typeface="Arial" charset="0"/>
              </a:rPr>
            </a:br>
            <a:endParaRPr lang="en-US" dirty="0">
              <a:latin typeface="Arial" charset="0"/>
              <a:ea typeface="Arial" charset="0"/>
              <a:cs typeface="Arial" charset="0"/>
            </a:endParaRPr>
          </a:p>
        </p:txBody>
      </p:sp>
      <p:sp>
        <p:nvSpPr>
          <p:cNvPr id="3" name="Content Placeholder 2"/>
          <p:cNvSpPr>
            <a:spLocks noGrp="1"/>
          </p:cNvSpPr>
          <p:nvPr>
            <p:ph idx="1"/>
          </p:nvPr>
        </p:nvSpPr>
        <p:spPr>
          <a:xfrm>
            <a:off x="838200" y="1491916"/>
            <a:ext cx="10515600" cy="4685047"/>
          </a:xfrm>
        </p:spPr>
        <p:txBody>
          <a:bodyPr>
            <a:normAutofit fontScale="85000" lnSpcReduction="20000"/>
          </a:bodyPr>
          <a:lstStyle/>
          <a:p>
            <a:r>
              <a:rPr lang="en-US" dirty="0">
                <a:solidFill>
                  <a:srgbClr val="000000"/>
                </a:solidFill>
                <a:latin typeface="Arial" charset="0"/>
                <a:ea typeface="Arial" charset="0"/>
                <a:cs typeface="Arial" charset="0"/>
              </a:rPr>
              <a:t>In the mixture model we assume the observed zero counts are a heterogeneous mixture and come from two </a:t>
            </a:r>
            <a:r>
              <a:rPr lang="en-US" dirty="0" smtClean="0">
                <a:solidFill>
                  <a:srgbClr val="000000"/>
                </a:solidFill>
                <a:latin typeface="Arial" charset="0"/>
                <a:ea typeface="Arial" charset="0"/>
                <a:cs typeface="Arial" charset="0"/>
              </a:rPr>
              <a:t>sources.- </a:t>
            </a:r>
          </a:p>
          <a:p>
            <a:pPr lvl="1"/>
            <a:r>
              <a:rPr lang="en-US" dirty="0" smtClean="0">
                <a:solidFill>
                  <a:srgbClr val="000000"/>
                </a:solidFill>
                <a:latin typeface="Arial" charset="0"/>
                <a:ea typeface="Arial" charset="0"/>
                <a:cs typeface="Arial" charset="0"/>
              </a:rPr>
              <a:t>Some </a:t>
            </a:r>
            <a:r>
              <a:rPr lang="en-US" dirty="0">
                <a:solidFill>
                  <a:srgbClr val="000000"/>
                </a:solidFill>
                <a:latin typeface="Arial" charset="0"/>
                <a:ea typeface="Arial" charset="0"/>
                <a:cs typeface="Arial" charset="0"/>
              </a:rPr>
              <a:t>of the observations are zero just by chance, i.e., the Poisson law predicts that some proportion of events will yield zero counts. This proportion is given by the </a:t>
            </a:r>
            <a:r>
              <a:rPr lang="en-US" i="1" dirty="0">
                <a:solidFill>
                  <a:srgbClr val="000000"/>
                </a:solidFill>
                <a:latin typeface="Arial" charset="0"/>
                <a:ea typeface="Arial" charset="0"/>
                <a:cs typeface="Arial" charset="0"/>
              </a:rPr>
              <a:t>g</a:t>
            </a:r>
            <a:r>
              <a:rPr lang="en-US" sz="1400" baseline="-25000" dirty="0">
                <a:solidFill>
                  <a:srgbClr val="000000"/>
                </a:solidFill>
                <a:latin typeface="Arial" charset="0"/>
                <a:ea typeface="Arial" charset="0"/>
                <a:cs typeface="Arial" charset="0"/>
              </a:rPr>
              <a:t>2</a:t>
            </a:r>
            <a:r>
              <a:rPr lang="en-US" dirty="0">
                <a:solidFill>
                  <a:srgbClr val="000000"/>
                </a:solidFill>
                <a:latin typeface="Arial" charset="0"/>
                <a:ea typeface="Arial" charset="0"/>
                <a:cs typeface="Arial" charset="0"/>
              </a:rPr>
              <a:t> </a:t>
            </a:r>
            <a:r>
              <a:rPr lang="en-US" dirty="0" smtClean="0">
                <a:solidFill>
                  <a:srgbClr val="000000"/>
                </a:solidFill>
                <a:latin typeface="Arial" charset="0"/>
                <a:ea typeface="Arial" charset="0"/>
                <a:cs typeface="Arial" charset="0"/>
              </a:rPr>
              <a:t>distribution.</a:t>
            </a:r>
          </a:p>
          <a:p>
            <a:pPr lvl="1"/>
            <a:r>
              <a:rPr lang="en-US" dirty="0" smtClean="0">
                <a:solidFill>
                  <a:srgbClr val="000000"/>
                </a:solidFill>
                <a:latin typeface="Arial" charset="0"/>
                <a:ea typeface="Arial" charset="0"/>
                <a:cs typeface="Arial" charset="0"/>
              </a:rPr>
              <a:t>The </a:t>
            </a:r>
            <a:r>
              <a:rPr lang="en-US" dirty="0">
                <a:solidFill>
                  <a:srgbClr val="000000"/>
                </a:solidFill>
                <a:latin typeface="Arial" charset="0"/>
                <a:ea typeface="Arial" charset="0"/>
                <a:cs typeface="Arial" charset="0"/>
              </a:rPr>
              <a:t>rest of the zeros are generated by a different probability generating mechanism altogether. This is the </a:t>
            </a:r>
            <a:r>
              <a:rPr lang="en-US" i="1" dirty="0">
                <a:solidFill>
                  <a:srgbClr val="000000"/>
                </a:solidFill>
                <a:latin typeface="Arial" charset="0"/>
                <a:ea typeface="Arial" charset="0"/>
                <a:cs typeface="Arial" charset="0"/>
              </a:rPr>
              <a:t>g</a:t>
            </a:r>
            <a:r>
              <a:rPr lang="en-US" sz="1400" baseline="-25000" dirty="0">
                <a:solidFill>
                  <a:srgbClr val="000000"/>
                </a:solidFill>
                <a:latin typeface="Arial" charset="0"/>
                <a:ea typeface="Arial" charset="0"/>
                <a:cs typeface="Arial" charset="0"/>
              </a:rPr>
              <a:t>1</a:t>
            </a:r>
            <a:r>
              <a:rPr lang="en-US" dirty="0">
                <a:solidFill>
                  <a:srgbClr val="000000"/>
                </a:solidFill>
                <a:latin typeface="Arial" charset="0"/>
                <a:ea typeface="Arial" charset="0"/>
                <a:cs typeface="Arial" charset="0"/>
              </a:rPr>
              <a:t> distribution.</a:t>
            </a:r>
          </a:p>
          <a:p>
            <a:endParaRPr lang="en-US" dirty="0" smtClean="0">
              <a:solidFill>
                <a:srgbClr val="000000"/>
              </a:solidFill>
              <a:latin typeface="Arial" charset="0"/>
              <a:ea typeface="Arial" charset="0"/>
              <a:cs typeface="Arial" charset="0"/>
            </a:endParaRPr>
          </a:p>
          <a:p>
            <a:r>
              <a:rPr lang="en-US" dirty="0" smtClean="0">
                <a:solidFill>
                  <a:srgbClr val="000000"/>
                </a:solidFill>
                <a:latin typeface="Arial" charset="0"/>
                <a:ea typeface="Arial" charset="0"/>
                <a:cs typeface="Arial" charset="0"/>
              </a:rPr>
              <a:t>A </a:t>
            </a:r>
            <a:r>
              <a:rPr lang="en-US" dirty="0">
                <a:solidFill>
                  <a:srgbClr val="000000"/>
                </a:solidFill>
                <a:latin typeface="Arial" charset="0"/>
                <a:ea typeface="Arial" charset="0"/>
                <a:cs typeface="Arial" charset="0"/>
              </a:rPr>
              <a:t>good example of where a heterogeneous population of zeros might arise is in habitat suitability models.</a:t>
            </a:r>
          </a:p>
          <a:p>
            <a:pPr lvl="1">
              <a:buChar char="◦"/>
            </a:pPr>
            <a:r>
              <a:rPr lang="en-US" dirty="0" smtClean="0">
                <a:solidFill>
                  <a:srgbClr val="000000"/>
                </a:solidFill>
                <a:latin typeface="Arial" charset="0"/>
                <a:ea typeface="Arial" charset="0"/>
                <a:cs typeface="Arial" charset="0"/>
              </a:rPr>
              <a:t>If </a:t>
            </a:r>
            <a:r>
              <a:rPr lang="en-US" dirty="0">
                <a:solidFill>
                  <a:srgbClr val="000000"/>
                </a:solidFill>
                <a:latin typeface="Arial" charset="0"/>
                <a:ea typeface="Arial" charset="0"/>
                <a:cs typeface="Arial" charset="0"/>
              </a:rPr>
              <a:t>we're dealing with a rare species then we would expect there to be zero counts in our sample because some of the sampled habitat is simply unsuitable for the species to exist, either for biological or </a:t>
            </a:r>
            <a:r>
              <a:rPr lang="en-US" dirty="0" smtClean="0">
                <a:solidFill>
                  <a:srgbClr val="000000"/>
                </a:solidFill>
                <a:latin typeface="Arial" charset="0"/>
                <a:ea typeface="Arial" charset="0"/>
                <a:cs typeface="Arial" charset="0"/>
              </a:rPr>
              <a:t>non-biological </a:t>
            </a:r>
            <a:r>
              <a:rPr lang="en-US" dirty="0">
                <a:solidFill>
                  <a:srgbClr val="000000"/>
                </a:solidFill>
                <a:latin typeface="Arial" charset="0"/>
                <a:ea typeface="Arial" charset="0"/>
                <a:cs typeface="Arial" charset="0"/>
              </a:rPr>
              <a:t>reasons.</a:t>
            </a:r>
          </a:p>
          <a:p>
            <a:pPr lvl="1">
              <a:buChar char="◦"/>
            </a:pPr>
            <a:r>
              <a:rPr lang="en-US" dirty="0">
                <a:solidFill>
                  <a:srgbClr val="000000"/>
                </a:solidFill>
                <a:latin typeface="Arial" charset="0"/>
                <a:ea typeface="Arial" charset="0"/>
                <a:cs typeface="Arial" charset="0"/>
              </a:rPr>
              <a:t>On the other hand even if we restrict ourselves to suitable habitat, the species might by chance still fail to occur in some of our samples. We would classify these sites as locations where the species could theoretically thrive, but for whatever reason doesn't, either because it hasn't reached the site yet or perhaps it has reached the site but was then locally extirpated, or any number of other reasons.</a:t>
            </a:r>
          </a:p>
          <a:p>
            <a:endParaRPr lang="en-US" dirty="0">
              <a:latin typeface="Arial" charset="0"/>
              <a:ea typeface="Arial" charset="0"/>
              <a:cs typeface="Arial" charset="0"/>
            </a:endParaRPr>
          </a:p>
        </p:txBody>
      </p:sp>
    </p:spTree>
    <p:extLst>
      <p:ext uri="{BB962C8B-B14F-4D97-AF65-F5344CB8AC3E}">
        <p14:creationId xmlns:p14="http://schemas.microsoft.com/office/powerpoint/2010/main" val="954396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5626</TotalTime>
  <Words>1772</Words>
  <Application>Microsoft Macintosh PowerPoint</Application>
  <PresentationFormat>Widescreen</PresentationFormat>
  <Paragraphs>171</Paragraphs>
  <Slides>35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Calibri</vt:lpstr>
      <vt:lpstr>Mangal</vt:lpstr>
      <vt:lpstr>Arial</vt:lpstr>
      <vt:lpstr>Office Theme</vt:lpstr>
      <vt:lpstr>Week 13 – Advanced models</vt:lpstr>
      <vt:lpstr>An important point about model comparison!</vt:lpstr>
      <vt:lpstr>PowerPoint Presentation</vt:lpstr>
      <vt:lpstr>Goals</vt:lpstr>
      <vt:lpstr>The Zero Problem</vt:lpstr>
      <vt:lpstr>Negative Binomial</vt:lpstr>
      <vt:lpstr>Zero-inflated models</vt:lpstr>
      <vt:lpstr>Types of zero-inflated models</vt:lpstr>
      <vt:lpstr>Mixture model </vt:lpstr>
      <vt:lpstr>Hurdle Models </vt:lpstr>
      <vt:lpstr>In R</vt:lpstr>
      <vt:lpstr>Go to R…</vt:lpstr>
      <vt:lpstr>What does this give us?</vt:lpstr>
      <vt:lpstr>PowerPoint Presentation</vt:lpstr>
      <vt:lpstr>What does this give us?</vt:lpstr>
      <vt:lpstr>PowerPoint Presentation</vt:lpstr>
      <vt:lpstr>Which model is best?</vt:lpstr>
      <vt:lpstr>Vuong test</vt:lpstr>
      <vt:lpstr>Comparison of data for model types - Poisson</vt:lpstr>
      <vt:lpstr>Zero-inflated problems</vt:lpstr>
      <vt:lpstr>Outline – Correlated Data</vt:lpstr>
      <vt:lpstr>Generalized least squares (GLS)</vt:lpstr>
      <vt:lpstr>Temporal data (time-series)</vt:lpstr>
      <vt:lpstr>Generalized least squares (GLS)</vt:lpstr>
      <vt:lpstr>How does GLS work?</vt:lpstr>
      <vt:lpstr>How does GLS work?</vt:lpstr>
      <vt:lpstr>Lags</vt:lpstr>
      <vt:lpstr>Autocorrelation</vt:lpstr>
      <vt:lpstr>Partial autocorrelation</vt:lpstr>
      <vt:lpstr>ACF Plot</vt:lpstr>
      <vt:lpstr>Partial autocorrelation</vt:lpstr>
      <vt:lpstr>Some types of autocorrelation models</vt:lpstr>
      <vt:lpstr>Summary of what plots look like for different models</vt:lpstr>
      <vt:lpstr>Digger deeper</vt:lpstr>
      <vt:lpstr>Go to R…</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13 – Zero-inflated models</dc:title>
  <dc:creator>Kate Langwig</dc:creator>
  <cp:lastModifiedBy>Kate Langwig</cp:lastModifiedBy>
  <cp:revision>40</cp:revision>
  <dcterms:created xsi:type="dcterms:W3CDTF">2018-04-12T17:49:47Z</dcterms:created>
  <dcterms:modified xsi:type="dcterms:W3CDTF">2018-04-17T16:57:28Z</dcterms:modified>
</cp:coreProperties>
</file>