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59" r:id="rId20"/>
    <p:sldId id="276" r:id="rId21"/>
    <p:sldId id="2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C7D210-CE73-944F-BE76-528CD03DF292}">
          <p14:sldIdLst>
            <p14:sldId id="256"/>
            <p14:sldId id="258"/>
            <p14:sldId id="260"/>
            <p14:sldId id="261"/>
            <p14:sldId id="262"/>
            <p14:sldId id="263"/>
            <p14:sldId id="264"/>
            <p14:sldId id="265"/>
            <p14:sldId id="266"/>
            <p14:sldId id="267"/>
            <p14:sldId id="268"/>
            <p14:sldId id="269"/>
            <p14:sldId id="270"/>
            <p14:sldId id="271"/>
            <p14:sldId id="272"/>
            <p14:sldId id="273"/>
            <p14:sldId id="274"/>
            <p14:sldId id="275"/>
            <p14:sldId id="259"/>
            <p14:sldId id="276"/>
          </p14:sldIdLst>
        </p14:section>
        <p14:section name="Additional information" id="{C3D37BDE-D9BC-4F43-8088-3BC8FFCD96DD}">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69"/>
    <p:restoredTop sz="94684"/>
  </p:normalViewPr>
  <p:slideViewPr>
    <p:cSldViewPr snapToGrid="0" snapToObjects="1">
      <p:cViewPr varScale="1">
        <p:scale>
          <a:sx n="117" d="100"/>
          <a:sy n="117" d="100"/>
        </p:scale>
        <p:origin x="5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F019A-26BD-4249-8C01-1969E0D7FAEF}" type="datetimeFigureOut">
              <a:rPr lang="en-US" smtClean="0"/>
              <a:t>4/23/18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9049CCE-8E2E-7C41-8CA7-EA5D61F10094}" type="slidenum">
              <a:rPr lang="en-US" smtClean="0"/>
              <a:t>‹#›</a:t>
            </a:fld>
            <a:endParaRPr lang="en-US"/>
          </a:p>
        </p:txBody>
      </p:sp>
    </p:spTree>
    <p:extLst>
      <p:ext uri="{BB962C8B-B14F-4D97-AF65-F5344CB8AC3E}">
        <p14:creationId xmlns:p14="http://schemas.microsoft.com/office/powerpoint/2010/main" val="1191005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F019A-26BD-4249-8C01-1969E0D7FAEF}" type="datetimeFigureOut">
              <a:rPr lang="en-US" smtClean="0"/>
              <a:t>4/23/18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9049CCE-8E2E-7C41-8CA7-EA5D61F10094}" type="slidenum">
              <a:rPr lang="en-US" smtClean="0"/>
              <a:t>‹#›</a:t>
            </a:fld>
            <a:endParaRPr lang="en-US"/>
          </a:p>
        </p:txBody>
      </p:sp>
    </p:spTree>
    <p:extLst>
      <p:ext uri="{BB962C8B-B14F-4D97-AF65-F5344CB8AC3E}">
        <p14:creationId xmlns:p14="http://schemas.microsoft.com/office/powerpoint/2010/main" val="45310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F019A-26BD-4249-8C01-1969E0D7FAEF}" type="datetimeFigureOut">
              <a:rPr lang="en-US" smtClean="0"/>
              <a:t>4/23/18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9049CCE-8E2E-7C41-8CA7-EA5D61F10094}" type="slidenum">
              <a:rPr lang="en-US" smtClean="0"/>
              <a:t>‹#›</a:t>
            </a:fld>
            <a:endParaRPr lang="en-US"/>
          </a:p>
        </p:txBody>
      </p:sp>
    </p:spTree>
    <p:extLst>
      <p:ext uri="{BB962C8B-B14F-4D97-AF65-F5344CB8AC3E}">
        <p14:creationId xmlns:p14="http://schemas.microsoft.com/office/powerpoint/2010/main" val="36605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F019A-26BD-4249-8C01-1969E0D7FAEF}" type="datetimeFigureOut">
              <a:rPr lang="en-US" smtClean="0"/>
              <a:t>4/23/18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9049CCE-8E2E-7C41-8CA7-EA5D61F10094}" type="slidenum">
              <a:rPr lang="en-US" smtClean="0"/>
              <a:t>‹#›</a:t>
            </a:fld>
            <a:endParaRPr lang="en-US"/>
          </a:p>
        </p:txBody>
      </p:sp>
    </p:spTree>
    <p:extLst>
      <p:ext uri="{BB962C8B-B14F-4D97-AF65-F5344CB8AC3E}">
        <p14:creationId xmlns:p14="http://schemas.microsoft.com/office/powerpoint/2010/main" val="53223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F019A-26BD-4249-8C01-1969E0D7FAEF}" type="datetimeFigureOut">
              <a:rPr lang="en-US" smtClean="0"/>
              <a:t>4/23/18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9049CCE-8E2E-7C41-8CA7-EA5D61F10094}" type="slidenum">
              <a:rPr lang="en-US" smtClean="0"/>
              <a:t>‹#›</a:t>
            </a:fld>
            <a:endParaRPr lang="en-US"/>
          </a:p>
        </p:txBody>
      </p:sp>
    </p:spTree>
    <p:extLst>
      <p:ext uri="{BB962C8B-B14F-4D97-AF65-F5344CB8AC3E}">
        <p14:creationId xmlns:p14="http://schemas.microsoft.com/office/powerpoint/2010/main" val="92566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F019A-26BD-4249-8C01-1969E0D7FAEF}" type="datetimeFigureOut">
              <a:rPr lang="en-US" smtClean="0"/>
              <a:t>4/23/18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F9049CCE-8E2E-7C41-8CA7-EA5D61F10094}" type="slidenum">
              <a:rPr lang="en-US" smtClean="0"/>
              <a:t>‹#›</a:t>
            </a:fld>
            <a:endParaRPr lang="en-US"/>
          </a:p>
        </p:txBody>
      </p:sp>
    </p:spTree>
    <p:extLst>
      <p:ext uri="{BB962C8B-B14F-4D97-AF65-F5344CB8AC3E}">
        <p14:creationId xmlns:p14="http://schemas.microsoft.com/office/powerpoint/2010/main" val="1292099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F019A-26BD-4249-8C01-1969E0D7FAEF}" type="datetimeFigureOut">
              <a:rPr lang="en-US" smtClean="0"/>
              <a:t>4/23/18</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F9049CCE-8E2E-7C41-8CA7-EA5D61F10094}" type="slidenum">
              <a:rPr lang="en-US" smtClean="0"/>
              <a:t>‹#›</a:t>
            </a:fld>
            <a:endParaRPr lang="en-US"/>
          </a:p>
        </p:txBody>
      </p:sp>
    </p:spTree>
    <p:extLst>
      <p:ext uri="{BB962C8B-B14F-4D97-AF65-F5344CB8AC3E}">
        <p14:creationId xmlns:p14="http://schemas.microsoft.com/office/powerpoint/2010/main" val="962044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F019A-26BD-4249-8C01-1969E0D7FAEF}" type="datetimeFigureOut">
              <a:rPr lang="en-US" smtClean="0"/>
              <a:t>4/23/18</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F9049CCE-8E2E-7C41-8CA7-EA5D61F10094}" type="slidenum">
              <a:rPr lang="en-US" smtClean="0"/>
              <a:t>‹#›</a:t>
            </a:fld>
            <a:endParaRPr lang="en-US"/>
          </a:p>
        </p:txBody>
      </p:sp>
    </p:spTree>
    <p:extLst>
      <p:ext uri="{BB962C8B-B14F-4D97-AF65-F5344CB8AC3E}">
        <p14:creationId xmlns:p14="http://schemas.microsoft.com/office/powerpoint/2010/main" val="67916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F019A-26BD-4249-8C01-1969E0D7FAEF}" type="datetimeFigureOut">
              <a:rPr lang="en-US" smtClean="0"/>
              <a:t>4/23/18</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F9049CCE-8E2E-7C41-8CA7-EA5D61F10094}" type="slidenum">
              <a:rPr lang="en-US" smtClean="0"/>
              <a:t>‹#›</a:t>
            </a:fld>
            <a:endParaRPr lang="en-US"/>
          </a:p>
        </p:txBody>
      </p:sp>
    </p:spTree>
    <p:extLst>
      <p:ext uri="{BB962C8B-B14F-4D97-AF65-F5344CB8AC3E}">
        <p14:creationId xmlns:p14="http://schemas.microsoft.com/office/powerpoint/2010/main" val="825629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F019A-26BD-4249-8C01-1969E0D7FAEF}" type="datetimeFigureOut">
              <a:rPr lang="en-US" smtClean="0"/>
              <a:t>4/23/18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F9049CCE-8E2E-7C41-8CA7-EA5D61F10094}" type="slidenum">
              <a:rPr lang="en-US" smtClean="0"/>
              <a:t>‹#›</a:t>
            </a:fld>
            <a:endParaRPr lang="en-US"/>
          </a:p>
        </p:txBody>
      </p:sp>
    </p:spTree>
    <p:extLst>
      <p:ext uri="{BB962C8B-B14F-4D97-AF65-F5344CB8AC3E}">
        <p14:creationId xmlns:p14="http://schemas.microsoft.com/office/powerpoint/2010/main" val="1464961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F019A-26BD-4249-8C01-1969E0D7FAEF}" type="datetimeFigureOut">
              <a:rPr lang="en-US" smtClean="0"/>
              <a:t>4/23/18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F9049CCE-8E2E-7C41-8CA7-EA5D61F10094}" type="slidenum">
              <a:rPr lang="en-US" smtClean="0"/>
              <a:t>‹#›</a:t>
            </a:fld>
            <a:endParaRPr lang="en-US"/>
          </a:p>
        </p:txBody>
      </p:sp>
    </p:spTree>
    <p:extLst>
      <p:ext uri="{BB962C8B-B14F-4D97-AF65-F5344CB8AC3E}">
        <p14:creationId xmlns:p14="http://schemas.microsoft.com/office/powerpoint/2010/main" val="7092958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F019A-26BD-4249-8C01-1969E0D7FAEF}" type="datetimeFigureOut">
              <a:rPr lang="en-US" smtClean="0"/>
              <a:t>4/23/18</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49CCE-8E2E-7C41-8CA7-EA5D61F10094}" type="slidenum">
              <a:rPr lang="en-US" smtClean="0"/>
              <a:t>‹#›</a:t>
            </a:fld>
            <a:endParaRPr lang="en-US"/>
          </a:p>
        </p:txBody>
      </p:sp>
      <p:sp>
        <p:nvSpPr>
          <p:cNvPr id="7" name="Title Placeholder 6"/>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8" name="Footer Placeholder 7"/>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004704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hmitzlab.info/pgls.html" TargetMode="External"/><Relationship Id="rId3" Type="http://schemas.openxmlformats.org/officeDocument/2006/relationships/hyperlink" Target="https://lukejharmon.github.io/ilhabela/instruction/2015/07/03/PG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Digital_object_identifier" TargetMode="External"/><Relationship Id="rId3" Type="http://schemas.openxmlformats.org/officeDocument/2006/relationships/hyperlink" Target="https://doi.org/10.1086/28432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14 </a:t>
            </a:r>
            <a:r>
              <a:rPr lang="mr-IN" dirty="0" smtClean="0"/>
              <a:t>–</a:t>
            </a:r>
            <a:r>
              <a:rPr lang="en-US" dirty="0" smtClean="0"/>
              <a:t> Advanced Topics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910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Ignoring phylogenetic signal</a:t>
            </a:r>
            <a:endParaRPr lang="en-US" dirty="0"/>
          </a:p>
        </p:txBody>
      </p:sp>
      <p:pic>
        <p:nvPicPr>
          <p:cNvPr id="4" name="Picture 3"/>
          <p:cNvPicPr>
            <a:picLocks noChangeAspect="1"/>
          </p:cNvPicPr>
          <p:nvPr/>
        </p:nvPicPr>
        <p:blipFill>
          <a:blip r:embed="rId2"/>
          <a:stretch>
            <a:fillRect/>
          </a:stretch>
        </p:blipFill>
        <p:spPr>
          <a:xfrm>
            <a:off x="838200" y="1531620"/>
            <a:ext cx="8862060" cy="5005222"/>
          </a:xfrm>
          <a:prstGeom prst="rect">
            <a:avLst/>
          </a:prstGeom>
        </p:spPr>
      </p:pic>
    </p:spTree>
    <p:extLst>
      <p:ext uri="{BB962C8B-B14F-4D97-AF65-F5344CB8AC3E}">
        <p14:creationId xmlns:p14="http://schemas.microsoft.com/office/powerpoint/2010/main" val="966563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would actually be assuming about phylogeny when we ignore it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09040" y="1825625"/>
            <a:ext cx="9773920" cy="4611936"/>
          </a:xfrm>
          <a:prstGeom prst="rect">
            <a:avLst/>
          </a:prstGeom>
        </p:spPr>
      </p:pic>
    </p:spTree>
    <p:extLst>
      <p:ext uri="{BB962C8B-B14F-4D97-AF65-F5344CB8AC3E}">
        <p14:creationId xmlns:p14="http://schemas.microsoft.com/office/powerpoint/2010/main" val="156928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Felsenstein’s</a:t>
            </a:r>
            <a:r>
              <a:rPr lang="en-US" dirty="0" smtClean="0"/>
              <a:t> (1985) solution</a:t>
            </a:r>
            <a:endParaRPr lang="en-US" dirty="0"/>
          </a:p>
        </p:txBody>
      </p:sp>
      <p:sp>
        <p:nvSpPr>
          <p:cNvPr id="3" name="Content Placeholder 2"/>
          <p:cNvSpPr>
            <a:spLocks noGrp="1"/>
          </p:cNvSpPr>
          <p:nvPr>
            <p:ph idx="1"/>
          </p:nvPr>
        </p:nvSpPr>
        <p:spPr/>
        <p:txBody>
          <a:bodyPr/>
          <a:lstStyle/>
          <a:p>
            <a:r>
              <a:rPr lang="en-US" dirty="0" smtClean="0"/>
              <a:t>Method assumes that the evolution of traits is mimicked by a </a:t>
            </a:r>
            <a:r>
              <a:rPr lang="en-US" dirty="0" err="1" smtClean="0"/>
              <a:t>continous</a:t>
            </a:r>
            <a:r>
              <a:rPr lang="en-US" dirty="0" smtClean="0"/>
              <a:t> random walk (Brownian motion)</a:t>
            </a:r>
          </a:p>
          <a:p>
            <a:endParaRPr lang="en-US" dirty="0"/>
          </a:p>
          <a:p>
            <a:r>
              <a:rPr lang="en-US" dirty="0" smtClean="0"/>
              <a:t>Under Brownian motion, the difference between two species in a trait value has a normal probability distribution with a mean = 0, and a variance proportional to the time since their common ancestor</a:t>
            </a:r>
            <a:endParaRPr lang="en-US" dirty="0"/>
          </a:p>
        </p:txBody>
      </p:sp>
    </p:spTree>
    <p:extLst>
      <p:ext uri="{BB962C8B-B14F-4D97-AF65-F5344CB8AC3E}">
        <p14:creationId xmlns:p14="http://schemas.microsoft.com/office/powerpoint/2010/main" val="1206627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Felsenstein’s</a:t>
            </a:r>
            <a:r>
              <a:rPr lang="en-US" dirty="0" smtClean="0"/>
              <a:t> phylogenetically independent contrasts</a:t>
            </a:r>
            <a:endParaRPr lang="en-US" dirty="0"/>
          </a:p>
        </p:txBody>
      </p:sp>
      <p:pic>
        <p:nvPicPr>
          <p:cNvPr id="4" name="Picture 3"/>
          <p:cNvPicPr>
            <a:picLocks noChangeAspect="1"/>
          </p:cNvPicPr>
          <p:nvPr/>
        </p:nvPicPr>
        <p:blipFill>
          <a:blip r:embed="rId2"/>
          <a:stretch>
            <a:fillRect/>
          </a:stretch>
        </p:blipFill>
        <p:spPr>
          <a:xfrm>
            <a:off x="1676399" y="1825625"/>
            <a:ext cx="7094773" cy="4486275"/>
          </a:xfrm>
          <a:prstGeom prst="rect">
            <a:avLst/>
          </a:prstGeom>
        </p:spPr>
      </p:pic>
    </p:spTree>
    <p:extLst>
      <p:ext uri="{BB962C8B-B14F-4D97-AF65-F5344CB8AC3E}">
        <p14:creationId xmlns:p14="http://schemas.microsoft.com/office/powerpoint/2010/main" val="936190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Felsenstein’s</a:t>
            </a:r>
            <a:r>
              <a:rPr lang="en-US" dirty="0"/>
              <a:t> phylogenetically independent contrasts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64798" y="1825625"/>
            <a:ext cx="5594901" cy="4474210"/>
          </a:xfrm>
          <a:prstGeom prst="rect">
            <a:avLst/>
          </a:prstGeom>
        </p:spPr>
      </p:pic>
    </p:spTree>
    <p:extLst>
      <p:ext uri="{BB962C8B-B14F-4D97-AF65-F5344CB8AC3E}">
        <p14:creationId xmlns:p14="http://schemas.microsoft.com/office/powerpoint/2010/main" val="11591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PICs</a:t>
            </a:r>
            <a:endParaRPr lang="en-US" dirty="0"/>
          </a:p>
        </p:txBody>
      </p:sp>
      <p:sp>
        <p:nvSpPr>
          <p:cNvPr id="3" name="Content Placeholder 2"/>
          <p:cNvSpPr>
            <a:spLocks noGrp="1"/>
          </p:cNvSpPr>
          <p:nvPr>
            <p:ph idx="1"/>
          </p:nvPr>
        </p:nvSpPr>
        <p:spPr/>
        <p:txBody>
          <a:bodyPr>
            <a:normAutofit fontScale="92500" lnSpcReduction="10000"/>
          </a:bodyPr>
          <a:lstStyle/>
          <a:p>
            <a:r>
              <a:rPr lang="en-US" dirty="0"/>
              <a:t>Evolution in each trait mimics a continuous random walk in time (</a:t>
            </a:r>
            <a:r>
              <a:rPr lang="en-US" dirty="0" smtClean="0"/>
              <a:t>Brownian motion);</a:t>
            </a:r>
          </a:p>
          <a:p>
            <a:r>
              <a:rPr lang="en-US" dirty="0"/>
              <a:t>T</a:t>
            </a:r>
            <a:r>
              <a:rPr lang="en-US" dirty="0" smtClean="0"/>
              <a:t>he </a:t>
            </a:r>
            <a:r>
              <a:rPr lang="en-US" dirty="0"/>
              <a:t>rate of evolution is constant through time and along all </a:t>
            </a:r>
            <a:r>
              <a:rPr lang="en-US" dirty="0" smtClean="0"/>
              <a:t>branches of </a:t>
            </a:r>
            <a:r>
              <a:rPr lang="en-US" dirty="0"/>
              <a:t>the </a:t>
            </a:r>
            <a:r>
              <a:rPr lang="en-US" dirty="0" smtClean="0"/>
              <a:t>phylogeny</a:t>
            </a:r>
          </a:p>
          <a:p>
            <a:r>
              <a:rPr lang="en-US" dirty="0"/>
              <a:t>S</a:t>
            </a:r>
            <a:r>
              <a:rPr lang="en-US" dirty="0" smtClean="0"/>
              <a:t>peciation </a:t>
            </a:r>
            <a:r>
              <a:rPr lang="en-US" dirty="0"/>
              <a:t>and extinction are unrelated to trait values</a:t>
            </a:r>
            <a:r>
              <a:rPr lang="en-US" dirty="0" smtClean="0"/>
              <a:t>.</a:t>
            </a:r>
          </a:p>
          <a:p>
            <a:pPr lvl="1"/>
            <a:endParaRPr lang="en-US" dirty="0" smtClean="0"/>
          </a:p>
          <a:p>
            <a:pPr lvl="1"/>
            <a:r>
              <a:rPr lang="en-US" dirty="0" smtClean="0"/>
              <a:t>These seem difficult to verify.</a:t>
            </a:r>
          </a:p>
          <a:p>
            <a:pPr lvl="1"/>
            <a:endParaRPr lang="en-US" dirty="0" smtClean="0"/>
          </a:p>
          <a:p>
            <a:r>
              <a:rPr lang="en-US" dirty="0"/>
              <a:t>If the assumptions are not met, then in extreme cases using </a:t>
            </a:r>
            <a:r>
              <a:rPr lang="en-US" dirty="0" smtClean="0"/>
              <a:t>independent contrasts </a:t>
            </a:r>
            <a:r>
              <a:rPr lang="en-US" dirty="0"/>
              <a:t>might be worse than simply treating the species data as though </a:t>
            </a:r>
            <a:r>
              <a:rPr lang="en-US" dirty="0" smtClean="0"/>
              <a:t>they were </a:t>
            </a:r>
            <a:r>
              <a:rPr lang="en-US" dirty="0"/>
              <a:t>independent (Harvey and </a:t>
            </a:r>
            <a:r>
              <a:rPr lang="en-US" dirty="0" err="1"/>
              <a:t>Rambaut</a:t>
            </a:r>
            <a:r>
              <a:rPr lang="en-US" dirty="0"/>
              <a:t> 2000).</a:t>
            </a:r>
          </a:p>
          <a:p>
            <a:endParaRPr lang="en-US" dirty="0"/>
          </a:p>
        </p:txBody>
      </p:sp>
    </p:spTree>
    <p:extLst>
      <p:ext uri="{BB962C8B-B14F-4D97-AF65-F5344CB8AC3E}">
        <p14:creationId xmlns:p14="http://schemas.microsoft.com/office/powerpoint/2010/main" val="665464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 (GLS) approach</a:t>
            </a:r>
            <a:endParaRPr lang="en-US" dirty="0"/>
          </a:p>
        </p:txBody>
      </p:sp>
      <p:sp>
        <p:nvSpPr>
          <p:cNvPr id="3" name="Content Placeholder 2"/>
          <p:cNvSpPr>
            <a:spLocks noGrp="1"/>
          </p:cNvSpPr>
          <p:nvPr>
            <p:ph idx="1"/>
          </p:nvPr>
        </p:nvSpPr>
        <p:spPr/>
        <p:txBody>
          <a:bodyPr/>
          <a:lstStyle/>
          <a:p>
            <a:r>
              <a:rPr lang="en-US" dirty="0" smtClean="0"/>
              <a:t>Mathematically equivalent to PICs</a:t>
            </a:r>
          </a:p>
          <a:p>
            <a:endParaRPr lang="en-US" dirty="0"/>
          </a:p>
          <a:p>
            <a:r>
              <a:rPr lang="en-US" dirty="0" smtClean="0"/>
              <a:t>Gives access to all the suite of linear model tools</a:t>
            </a:r>
          </a:p>
          <a:p>
            <a:endParaRPr lang="en-US" dirty="0"/>
          </a:p>
          <a:p>
            <a:r>
              <a:rPr lang="en-US" dirty="0" smtClean="0"/>
              <a:t>Incorporates correlation (e.g. phylogenetic signal) among trait values using a weighted matrix of expected covariance between data points</a:t>
            </a:r>
            <a:endParaRPr lang="en-US" dirty="0"/>
          </a:p>
        </p:txBody>
      </p:sp>
    </p:spTree>
    <p:extLst>
      <p:ext uri="{BB962C8B-B14F-4D97-AF65-F5344CB8AC3E}">
        <p14:creationId xmlns:p14="http://schemas.microsoft.com/office/powerpoint/2010/main" val="932242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the covariance matric between data points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97012" y="1825625"/>
            <a:ext cx="7764780" cy="2032925"/>
          </a:xfrm>
          <a:prstGeom prst="rect">
            <a:avLst/>
          </a:prstGeom>
        </p:spPr>
      </p:pic>
      <p:pic>
        <p:nvPicPr>
          <p:cNvPr id="5" name="Picture 4"/>
          <p:cNvPicPr>
            <a:picLocks noChangeAspect="1"/>
          </p:cNvPicPr>
          <p:nvPr/>
        </p:nvPicPr>
        <p:blipFill>
          <a:blip r:embed="rId3"/>
          <a:stretch>
            <a:fillRect/>
          </a:stretch>
        </p:blipFill>
        <p:spPr>
          <a:xfrm>
            <a:off x="8685356" y="2260918"/>
            <a:ext cx="2709632" cy="3480752"/>
          </a:xfrm>
          <a:prstGeom prst="rect">
            <a:avLst/>
          </a:prstGeom>
        </p:spPr>
      </p:pic>
    </p:spTree>
    <p:extLst>
      <p:ext uri="{BB962C8B-B14F-4D97-AF65-F5344CB8AC3E}">
        <p14:creationId xmlns:p14="http://schemas.microsoft.com/office/powerpoint/2010/main" val="1021116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 of including phylogeny	</a:t>
            </a:r>
            <a:endParaRPr lang="en-US" dirty="0"/>
          </a:p>
        </p:txBody>
      </p:sp>
      <p:sp>
        <p:nvSpPr>
          <p:cNvPr id="3" name="Content Placeholder 2"/>
          <p:cNvSpPr>
            <a:spLocks noGrp="1"/>
          </p:cNvSpPr>
          <p:nvPr>
            <p:ph idx="1"/>
          </p:nvPr>
        </p:nvSpPr>
        <p:spPr/>
        <p:txBody>
          <a:bodyPr/>
          <a:lstStyle/>
          <a:p>
            <a:r>
              <a:rPr lang="en-US" dirty="0" smtClean="0"/>
              <a:t>Data points from closely related species are down-weighted</a:t>
            </a:r>
          </a:p>
          <a:p>
            <a:endParaRPr lang="en-US" dirty="0" smtClean="0"/>
          </a:p>
          <a:p>
            <a:r>
              <a:rPr lang="en-US" dirty="0" smtClean="0"/>
              <a:t>Conversely, similar trait values between distantly related species can result in a stronger overall relationship</a:t>
            </a:r>
            <a:endParaRPr lang="en-US" dirty="0"/>
          </a:p>
        </p:txBody>
      </p:sp>
    </p:spTree>
    <p:extLst>
      <p:ext uri="{BB962C8B-B14F-4D97-AF65-F5344CB8AC3E}">
        <p14:creationId xmlns:p14="http://schemas.microsoft.com/office/powerpoint/2010/main" val="315890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schmitzlab.info/pgls.html</a:t>
            </a:r>
            <a:endParaRPr lang="en-US" dirty="0" smtClean="0"/>
          </a:p>
          <a:p>
            <a:endParaRPr lang="en-US" dirty="0"/>
          </a:p>
          <a:p>
            <a:r>
              <a:rPr lang="en-US" dirty="0">
                <a:hlinkClick r:id="rId3"/>
              </a:rPr>
              <a:t>https://lukejharmon.github.io/ilhabela/instruction/2015/07/03/PGLS</a:t>
            </a:r>
            <a:r>
              <a:rPr lang="en-US" dirty="0" smtClean="0">
                <a:hlinkClick r:id="rId3"/>
              </a:rPr>
              <a:t>/</a:t>
            </a:r>
            <a:r>
              <a:rPr lang="en-US" dirty="0" smtClean="0"/>
              <a:t> </a:t>
            </a:r>
            <a:endParaRPr lang="en-US" dirty="0" smtClean="0"/>
          </a:p>
          <a:p>
            <a:endParaRPr lang="en-US" dirty="0" smtClean="0"/>
          </a:p>
          <a:p>
            <a:endParaRPr lang="en-US" dirty="0"/>
          </a:p>
        </p:txBody>
      </p:sp>
    </p:spTree>
    <p:extLst>
      <p:ext uri="{BB962C8B-B14F-4D97-AF65-F5344CB8AC3E}">
        <p14:creationId xmlns:p14="http://schemas.microsoft.com/office/powerpoint/2010/main" val="1059682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Species as data points</a:t>
            </a:r>
            <a:endParaRPr lang="en-US" dirty="0"/>
          </a:p>
        </p:txBody>
      </p:sp>
      <p:sp>
        <p:nvSpPr>
          <p:cNvPr id="3" name="Content Placeholder 2"/>
          <p:cNvSpPr>
            <a:spLocks noGrp="1"/>
          </p:cNvSpPr>
          <p:nvPr>
            <p:ph idx="1"/>
          </p:nvPr>
        </p:nvSpPr>
        <p:spPr/>
        <p:txBody>
          <a:bodyPr/>
          <a:lstStyle/>
          <a:p>
            <a:r>
              <a:rPr lang="en-US" dirty="0"/>
              <a:t>Outline </a:t>
            </a:r>
            <a:endParaRPr lang="en-US" dirty="0" smtClean="0"/>
          </a:p>
          <a:p>
            <a:pPr lvl="1"/>
            <a:r>
              <a:rPr lang="en-US" dirty="0" smtClean="0"/>
              <a:t>The </a:t>
            </a:r>
            <a:r>
              <a:rPr lang="en-US" dirty="0"/>
              <a:t>problem with species data </a:t>
            </a:r>
            <a:endParaRPr lang="en-US" dirty="0" smtClean="0"/>
          </a:p>
          <a:p>
            <a:pPr lvl="1"/>
            <a:r>
              <a:rPr lang="en-US" dirty="0" smtClean="0"/>
              <a:t>Phylogenetic </a:t>
            </a:r>
            <a:r>
              <a:rPr lang="en-US" dirty="0"/>
              <a:t>signal in ecological </a:t>
            </a:r>
            <a:r>
              <a:rPr lang="en-US" dirty="0" smtClean="0"/>
              <a:t>traits</a:t>
            </a:r>
          </a:p>
          <a:p>
            <a:pPr lvl="1"/>
            <a:r>
              <a:rPr lang="en-US" dirty="0" smtClean="0"/>
              <a:t>Why </a:t>
            </a:r>
            <a:r>
              <a:rPr lang="en-US" dirty="0"/>
              <a:t>phylogeny matters in comparative study </a:t>
            </a:r>
            <a:endParaRPr lang="en-US" dirty="0" smtClean="0"/>
          </a:p>
          <a:p>
            <a:pPr lvl="1"/>
            <a:r>
              <a:rPr lang="en-US" dirty="0" smtClean="0"/>
              <a:t>Phylogenetically </a:t>
            </a:r>
            <a:r>
              <a:rPr lang="en-US" dirty="0"/>
              <a:t>independent contrasts (</a:t>
            </a:r>
            <a:r>
              <a:rPr lang="en-US" dirty="0" smtClean="0"/>
              <a:t>PICs</a:t>
            </a:r>
            <a:r>
              <a:rPr lang="en-US" dirty="0"/>
              <a:t>)</a:t>
            </a:r>
            <a:endParaRPr lang="en-US" dirty="0" smtClean="0"/>
          </a:p>
          <a:p>
            <a:pPr lvl="1"/>
            <a:r>
              <a:rPr lang="en-US" dirty="0" smtClean="0"/>
              <a:t>A </a:t>
            </a:r>
            <a:r>
              <a:rPr lang="en-US" dirty="0"/>
              <a:t>linear model approach </a:t>
            </a:r>
            <a:endParaRPr lang="en-US" dirty="0" smtClean="0"/>
          </a:p>
          <a:p>
            <a:pPr lvl="1"/>
            <a:r>
              <a:rPr lang="en-US" dirty="0" smtClean="0"/>
              <a:t>A </a:t>
            </a:r>
            <a:r>
              <a:rPr lang="en-US" dirty="0"/>
              <a:t>method for discrete data (and issues)</a:t>
            </a:r>
          </a:p>
        </p:txBody>
      </p:sp>
    </p:spTree>
    <p:extLst>
      <p:ext uri="{BB962C8B-B14F-4D97-AF65-F5344CB8AC3E}">
        <p14:creationId xmlns:p14="http://schemas.microsoft.com/office/powerpoint/2010/main" val="1887017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to R</a:t>
            </a:r>
            <a:r>
              <a:rPr lang="mr-IN" smtClean="0"/>
              <a: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09658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1026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a:xfrm>
            <a:off x="645160" y="1439544"/>
            <a:ext cx="10515600" cy="5001895"/>
          </a:xfrm>
        </p:spPr>
        <p:txBody>
          <a:bodyPr>
            <a:normAutofit/>
          </a:bodyPr>
          <a:lstStyle/>
          <a:p>
            <a:r>
              <a:rPr lang="en-US" dirty="0" smtClean="0"/>
              <a:t>Mating behaviors in 15 species of water striders (</a:t>
            </a:r>
            <a:r>
              <a:rPr lang="en-US" dirty="0" err="1" smtClean="0"/>
              <a:t>Gerris</a:t>
            </a:r>
            <a:r>
              <a:rPr lang="en-US" dirty="0" smtClean="0"/>
              <a:t>) (Rowe and </a:t>
            </a:r>
            <a:r>
              <a:rPr lang="en-US" dirty="0" err="1" smtClean="0"/>
              <a:t>Arnqvist</a:t>
            </a:r>
            <a:r>
              <a:rPr lang="en-US" dirty="0" smtClean="0"/>
              <a:t> 2002).</a:t>
            </a:r>
          </a:p>
          <a:p>
            <a:pPr lvl="1"/>
            <a:r>
              <a:rPr lang="en-US" dirty="0" smtClean="0"/>
              <a:t> Biology: Males chase females, who flee by skating away. If a male grasps a female, she initiates a series of leaps, rolls, and summersaults that usually toss him off. Males of some species have clasping genitalia that allow them to stay on longer, but females of these species often have spines or other devices that make it difficult for males to grasp her. Mating takes place after a female stops struggling. </a:t>
            </a:r>
            <a:endParaRPr lang="en-US" dirty="0" smtClean="0"/>
          </a:p>
          <a:p>
            <a:pPr lvl="1"/>
            <a:endParaRPr lang="en-US" dirty="0"/>
          </a:p>
          <a:p>
            <a:pPr lvl="1"/>
            <a:r>
              <a:rPr lang="en-US" dirty="0" smtClean="0"/>
              <a:t>Variables </a:t>
            </a:r>
            <a:r>
              <a:rPr lang="en-US" dirty="0" smtClean="0"/>
              <a:t>to correlate are </a:t>
            </a:r>
            <a:r>
              <a:rPr lang="en-US" u="sng" dirty="0" smtClean="0"/>
              <a:t>average duration of female struggles </a:t>
            </a:r>
            <a:r>
              <a:rPr lang="en-US" dirty="0" smtClean="0"/>
              <a:t>for each species, which are the periods of evasive action by females in response to lunges or grasps by males; and </a:t>
            </a:r>
            <a:r>
              <a:rPr lang="en-US" u="sng" dirty="0" smtClean="0"/>
              <a:t>average mating frequency of females</a:t>
            </a:r>
            <a:r>
              <a:rPr lang="en-US" dirty="0" smtClean="0"/>
              <a:t>, measured under controlled lab conditions.</a:t>
            </a:r>
            <a:endParaRPr lang="en-US" dirty="0"/>
          </a:p>
        </p:txBody>
      </p:sp>
    </p:spTree>
    <p:extLst>
      <p:ext uri="{BB962C8B-B14F-4D97-AF65-F5344CB8AC3E}">
        <p14:creationId xmlns:p14="http://schemas.microsoft.com/office/powerpoint/2010/main" val="2763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the variables related?</a:t>
            </a:r>
            <a:endParaRPr lang="en-US" dirty="0"/>
          </a:p>
        </p:txBody>
      </p:sp>
      <p:sp>
        <p:nvSpPr>
          <p:cNvPr id="3" name="Content Placeholder 2"/>
          <p:cNvSpPr>
            <a:spLocks noGrp="1"/>
          </p:cNvSpPr>
          <p:nvPr>
            <p:ph idx="1"/>
          </p:nvPr>
        </p:nvSpPr>
        <p:spPr/>
        <p:txBody>
          <a:bodyPr/>
          <a:lstStyle/>
          <a:p>
            <a:r>
              <a:rPr lang="en-US" dirty="0" smtClean="0"/>
              <a:t>Data reveal a positive association between the two variables.</a:t>
            </a:r>
          </a:p>
          <a:p>
            <a:endParaRPr lang="en-US" dirty="0"/>
          </a:p>
          <a:p>
            <a:r>
              <a:rPr lang="en-US" dirty="0" smtClean="0"/>
              <a:t>We would like to estimate the strength of the correlation.</a:t>
            </a:r>
            <a:endParaRPr lang="en-US" dirty="0"/>
          </a:p>
        </p:txBody>
      </p:sp>
      <p:pic>
        <p:nvPicPr>
          <p:cNvPr id="4" name="Picture 3"/>
          <p:cNvPicPr>
            <a:picLocks noChangeAspect="1"/>
          </p:cNvPicPr>
          <p:nvPr/>
        </p:nvPicPr>
        <p:blipFill>
          <a:blip r:embed="rId2"/>
          <a:stretch>
            <a:fillRect/>
          </a:stretch>
        </p:blipFill>
        <p:spPr>
          <a:xfrm>
            <a:off x="3009282" y="3300911"/>
            <a:ext cx="5429324" cy="3348083"/>
          </a:xfrm>
          <a:prstGeom prst="rect">
            <a:avLst/>
          </a:prstGeom>
        </p:spPr>
      </p:pic>
    </p:spTree>
    <p:extLst>
      <p:ext uri="{BB962C8B-B14F-4D97-AF65-F5344CB8AC3E}">
        <p14:creationId xmlns:p14="http://schemas.microsoft.com/office/powerpoint/2010/main" val="115361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17257" y="18552"/>
            <a:ext cx="8106011" cy="6839447"/>
          </a:xfrm>
          <a:prstGeom prst="rect">
            <a:avLst/>
          </a:prstGeom>
        </p:spPr>
      </p:pic>
    </p:spTree>
    <p:extLst>
      <p:ext uri="{BB962C8B-B14F-4D97-AF65-F5344CB8AC3E}">
        <p14:creationId xmlns:p14="http://schemas.microsoft.com/office/powerpoint/2010/main" val="116387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91699" y="0"/>
            <a:ext cx="9999598" cy="6858000"/>
          </a:xfrm>
          <a:prstGeom prst="rect">
            <a:avLst/>
          </a:prstGeom>
        </p:spPr>
      </p:pic>
      <p:sp>
        <p:nvSpPr>
          <p:cNvPr id="5" name="TextBox 4"/>
          <p:cNvSpPr txBox="1"/>
          <p:nvPr/>
        </p:nvSpPr>
        <p:spPr>
          <a:xfrm>
            <a:off x="4219218" y="1871147"/>
            <a:ext cx="3544560" cy="369332"/>
          </a:xfrm>
          <a:prstGeom prst="rect">
            <a:avLst/>
          </a:prstGeom>
          <a:noFill/>
        </p:spPr>
        <p:txBody>
          <a:bodyPr wrap="none" rtlCol="0">
            <a:spAutoFit/>
          </a:bodyPr>
          <a:lstStyle/>
          <a:p>
            <a:r>
              <a:rPr lang="en-US" dirty="0" smtClean="0"/>
              <a:t>This is </a:t>
            </a:r>
            <a:r>
              <a:rPr lang="en-US" smtClean="0"/>
              <a:t>called phylogenetic signal</a:t>
            </a:r>
            <a:endParaRPr lang="en-US"/>
          </a:p>
        </p:txBody>
      </p:sp>
    </p:spTree>
    <p:extLst>
      <p:ext uri="{BB962C8B-B14F-4D97-AF65-F5344CB8AC3E}">
        <p14:creationId xmlns:p14="http://schemas.microsoft.com/office/powerpoint/2010/main" val="169426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prevalent is this problem?</a:t>
            </a:r>
            <a:endParaRPr lang="en-US" dirty="0"/>
          </a:p>
        </p:txBody>
      </p:sp>
      <p:sp>
        <p:nvSpPr>
          <p:cNvPr id="3" name="Content Placeholder 2"/>
          <p:cNvSpPr>
            <a:spLocks noGrp="1"/>
          </p:cNvSpPr>
          <p:nvPr>
            <p:ph idx="1"/>
          </p:nvPr>
        </p:nvSpPr>
        <p:spPr>
          <a:xfrm>
            <a:off x="838200" y="1591452"/>
            <a:ext cx="10515600" cy="4351338"/>
          </a:xfrm>
        </p:spPr>
        <p:txBody>
          <a:bodyPr/>
          <a:lstStyle/>
          <a:p>
            <a:r>
              <a:rPr lang="en-US" dirty="0" err="1" smtClean="0"/>
              <a:t>Pagel’s</a:t>
            </a:r>
            <a:r>
              <a:rPr lang="en-US" dirty="0" smtClean="0"/>
              <a:t> </a:t>
            </a:r>
            <a:r>
              <a:rPr lang="en-US" dirty="0" err="1" smtClean="0"/>
              <a:t>λ</a:t>
            </a:r>
            <a:r>
              <a:rPr lang="en-US" dirty="0" smtClean="0"/>
              <a:t> measures the extent to which closely related species are similar in their trait values (phylogenetic signal). Here is a survey of </a:t>
            </a:r>
            <a:r>
              <a:rPr lang="en-US" dirty="0" err="1" smtClean="0"/>
              <a:t>λ</a:t>
            </a:r>
            <a:r>
              <a:rPr lang="en-US" dirty="0" smtClean="0"/>
              <a:t>-values from many studies and traits by </a:t>
            </a:r>
            <a:r>
              <a:rPr lang="en-US" dirty="0" err="1" smtClean="0"/>
              <a:t>Freckleton</a:t>
            </a:r>
            <a:r>
              <a:rPr lang="en-US" dirty="0" smtClean="0"/>
              <a:t> et al (2002):</a:t>
            </a:r>
            <a:endParaRPr lang="en-US" dirty="0"/>
          </a:p>
        </p:txBody>
      </p:sp>
      <p:pic>
        <p:nvPicPr>
          <p:cNvPr id="4" name="Picture 3"/>
          <p:cNvPicPr>
            <a:picLocks noChangeAspect="1"/>
          </p:cNvPicPr>
          <p:nvPr/>
        </p:nvPicPr>
        <p:blipFill>
          <a:blip r:embed="rId2"/>
          <a:stretch>
            <a:fillRect/>
          </a:stretch>
        </p:blipFill>
        <p:spPr>
          <a:xfrm>
            <a:off x="3372758" y="3064510"/>
            <a:ext cx="5699236" cy="3571421"/>
          </a:xfrm>
          <a:prstGeom prst="rect">
            <a:avLst/>
          </a:prstGeom>
        </p:spPr>
      </p:pic>
    </p:spTree>
    <p:extLst>
      <p:ext uri="{BB962C8B-B14F-4D97-AF65-F5344CB8AC3E}">
        <p14:creationId xmlns:p14="http://schemas.microsoft.com/office/powerpoint/2010/main" val="78180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phylogenetic signal a problem?</a:t>
            </a:r>
            <a:endParaRPr lang="en-US" dirty="0"/>
          </a:p>
        </p:txBody>
      </p:sp>
      <p:sp>
        <p:nvSpPr>
          <p:cNvPr id="3" name="Content Placeholder 2"/>
          <p:cNvSpPr>
            <a:spLocks noGrp="1"/>
          </p:cNvSpPr>
          <p:nvPr>
            <p:ph idx="1"/>
          </p:nvPr>
        </p:nvSpPr>
        <p:spPr/>
        <p:txBody>
          <a:bodyPr/>
          <a:lstStyle/>
          <a:p>
            <a:r>
              <a:rPr lang="en-US" dirty="0" smtClean="0"/>
              <a:t>We violate assumptions</a:t>
            </a:r>
          </a:p>
          <a:p>
            <a:r>
              <a:rPr lang="en-US" dirty="0" smtClean="0"/>
              <a:t>We calculate our errors wrong</a:t>
            </a:r>
          </a:p>
          <a:p>
            <a:r>
              <a:rPr lang="en-US" dirty="0" smtClean="0"/>
              <a:t>First highlighted by Joe </a:t>
            </a:r>
            <a:r>
              <a:rPr lang="en-US" dirty="0" err="1" smtClean="0"/>
              <a:t>Felsenstein</a:t>
            </a:r>
            <a:r>
              <a:rPr lang="en-US" dirty="0" smtClean="0"/>
              <a:t> - </a:t>
            </a:r>
            <a:r>
              <a:rPr lang="en-US" dirty="0"/>
              <a:t> </a:t>
            </a:r>
            <a:r>
              <a:rPr lang="en-US" i="1" dirty="0" err="1"/>
              <a:t>Felsenstein</a:t>
            </a:r>
            <a:r>
              <a:rPr lang="en-US" i="1" dirty="0"/>
              <a:t>, J. (1985). "Phylogenies and the Comparative Method". The American Naturalist. </a:t>
            </a:r>
            <a:r>
              <a:rPr lang="en-US" b="1" i="1" dirty="0"/>
              <a:t>125</a:t>
            </a:r>
            <a:r>
              <a:rPr lang="en-US" i="1" dirty="0"/>
              <a:t>: 1–2. </a:t>
            </a:r>
            <a:r>
              <a:rPr lang="en-US" i="1" dirty="0">
                <a:hlinkClick r:id="rId2" tooltip="Digital object identifier"/>
              </a:rPr>
              <a:t>doi</a:t>
            </a:r>
            <a:r>
              <a:rPr lang="en-US" i="1" dirty="0"/>
              <a:t>:</a:t>
            </a:r>
            <a:r>
              <a:rPr lang="en-US" i="1" dirty="0">
                <a:hlinkClick r:id="rId3"/>
              </a:rPr>
              <a:t>10.1086/284325</a:t>
            </a:r>
            <a:r>
              <a:rPr lang="en-US" i="1" dirty="0" smtClean="0"/>
              <a:t>.</a:t>
            </a:r>
          </a:p>
          <a:p>
            <a:endParaRPr lang="en-US" i="1" dirty="0"/>
          </a:p>
          <a:p>
            <a:r>
              <a:rPr lang="en-US" dirty="0" smtClean="0"/>
              <a:t>EVERYONE should read this paper!!!</a:t>
            </a:r>
            <a:endParaRPr lang="en-US" dirty="0"/>
          </a:p>
        </p:txBody>
      </p:sp>
    </p:spTree>
    <p:extLst>
      <p:ext uri="{BB962C8B-B14F-4D97-AF65-F5344CB8AC3E}">
        <p14:creationId xmlns:p14="http://schemas.microsoft.com/office/powerpoint/2010/main" val="31099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 case scenario phylogeny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52880" y="1616486"/>
            <a:ext cx="7837170" cy="4769615"/>
          </a:xfrm>
          <a:prstGeom prst="rect">
            <a:avLst/>
          </a:prstGeom>
        </p:spPr>
      </p:pic>
    </p:spTree>
    <p:extLst>
      <p:ext uri="{BB962C8B-B14F-4D97-AF65-F5344CB8AC3E}">
        <p14:creationId xmlns:p14="http://schemas.microsoft.com/office/powerpoint/2010/main" val="960314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544</Words>
  <Application>Microsoft Macintosh PowerPoint</Application>
  <PresentationFormat>Widescreen</PresentationFormat>
  <Paragraphs>60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Mangal</vt:lpstr>
      <vt:lpstr>Arial</vt:lpstr>
      <vt:lpstr>Office Theme</vt:lpstr>
      <vt:lpstr>Week 14 – Advanced Topics 2</vt:lpstr>
      <vt:lpstr>Species as data points</vt:lpstr>
      <vt:lpstr>An example</vt:lpstr>
      <vt:lpstr>How are the variables related?</vt:lpstr>
      <vt:lpstr>PowerPoint Presentation</vt:lpstr>
      <vt:lpstr>PowerPoint Presentation</vt:lpstr>
      <vt:lpstr>How prevalent is this problem?</vt:lpstr>
      <vt:lpstr>Why is phylogenetic signal a problem?</vt:lpstr>
      <vt:lpstr>Worst case scenario phylogeny</vt:lpstr>
      <vt:lpstr>Ignoring phylogenetic signal</vt:lpstr>
      <vt:lpstr>What we would actually be assuming about phylogeny when we ignore it</vt:lpstr>
      <vt:lpstr>Felsenstein’s (1985) solution</vt:lpstr>
      <vt:lpstr>Felsenstein’s phylogenetically independent contrasts</vt:lpstr>
      <vt:lpstr>Felsenstein’s phylogenetically independent contrasts</vt:lpstr>
      <vt:lpstr>Assumptions of PICs</vt:lpstr>
      <vt:lpstr>Linear Model (GLS) approach</vt:lpstr>
      <vt:lpstr>Specifying the covariance matric between data points</vt:lpstr>
      <vt:lpstr>The result of including phylogeny </vt:lpstr>
      <vt:lpstr>Resources</vt:lpstr>
      <vt:lpstr>Go to R…</vt:lpstr>
      <vt:lpstr>PowerPoint Presentation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14 – Advanced Topics 2</dc:title>
  <dc:creator>Kate Langwig</dc:creator>
  <cp:lastModifiedBy>Kate Langwig</cp:lastModifiedBy>
  <cp:revision>10</cp:revision>
  <dcterms:created xsi:type="dcterms:W3CDTF">2018-04-17T16:47:24Z</dcterms:created>
  <dcterms:modified xsi:type="dcterms:W3CDTF">2018-04-24T14:58:05Z</dcterms:modified>
</cp:coreProperties>
</file>