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64" r:id="rId4"/>
    <p:sldId id="265" r:id="rId5"/>
    <p:sldId id="294" r:id="rId6"/>
    <p:sldId id="258" r:id="rId7"/>
    <p:sldId id="266" r:id="rId8"/>
    <p:sldId id="267" r:id="rId9"/>
    <p:sldId id="268" r:id="rId10"/>
    <p:sldId id="269" r:id="rId11"/>
    <p:sldId id="270" r:id="rId12"/>
    <p:sldId id="271" r:id="rId13"/>
    <p:sldId id="272" r:id="rId14"/>
    <p:sldId id="292" r:id="rId15"/>
    <p:sldId id="259" r:id="rId16"/>
    <p:sldId id="291" r:id="rId17"/>
    <p:sldId id="273" r:id="rId18"/>
    <p:sldId id="274" r:id="rId19"/>
    <p:sldId id="275" r:id="rId20"/>
    <p:sldId id="276" r:id="rId21"/>
    <p:sldId id="283" r:id="rId22"/>
    <p:sldId id="288" r:id="rId23"/>
    <p:sldId id="289" r:id="rId24"/>
    <p:sldId id="278" r:id="rId25"/>
    <p:sldId id="277" r:id="rId26"/>
    <p:sldId id="285" r:id="rId27"/>
    <p:sldId id="286" r:id="rId28"/>
    <p:sldId id="290" r:id="rId29"/>
    <p:sldId id="279" r:id="rId30"/>
    <p:sldId id="282" r:id="rId31"/>
    <p:sldId id="284" r:id="rId32"/>
    <p:sldId id="293" r:id="rId33"/>
    <p:sldId id="260" r:id="rId34"/>
    <p:sldId id="26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1"/>
    <p:restoredTop sz="94536"/>
  </p:normalViewPr>
  <p:slideViewPr>
    <p:cSldViewPr snapToGrid="0" snapToObjects="1">
      <p:cViewPr varScale="1">
        <p:scale>
          <a:sx n="130" d="100"/>
          <a:sy n="130" d="100"/>
        </p:scale>
        <p:origin x="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58C5-F96F-2B48-913E-225971413D7B}" type="datetimeFigureOut">
              <a:rPr lang="en-US" smtClean="0"/>
              <a:t>4/7/20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45E34-6212-A94B-BA8D-BACF1E419A9B}" type="slidenum">
              <a:rPr lang="en-US" smtClean="0"/>
              <a:t>‹#›</a:t>
            </a:fld>
            <a:endParaRPr lang="en-US"/>
          </a:p>
        </p:txBody>
      </p:sp>
    </p:spTree>
    <p:extLst>
      <p:ext uri="{BB962C8B-B14F-4D97-AF65-F5344CB8AC3E}">
        <p14:creationId xmlns:p14="http://schemas.microsoft.com/office/powerpoint/2010/main" val="34375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9FEE1-29C5-B447-AA78-24FC37BCF137}"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539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538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75656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1928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9FEE1-29C5-B447-AA78-24FC37BCF137}"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2972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9FEE1-29C5-B447-AA78-24FC37BCF137}"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8295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9FEE1-29C5-B447-AA78-24FC37BCF137}" type="datetimeFigureOut">
              <a:rPr lang="en-US" smtClean="0"/>
              <a:t>4/7/20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0083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9FEE1-29C5-B447-AA78-24FC37BCF137}" type="datetimeFigureOut">
              <a:rPr lang="en-US" smtClean="0"/>
              <a:t>4/7/20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296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FEE1-29C5-B447-AA78-24FC37BCF137}" type="datetimeFigureOut">
              <a:rPr lang="en-US" smtClean="0"/>
              <a:t>4/7/20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36257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6406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8430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9FEE1-29C5-B447-AA78-24FC37BCF137}" type="datetimeFigureOut">
              <a:rPr lang="en-US" smtClean="0"/>
              <a:t>4/7/20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D9ED0-A4AB-C14E-AB85-8AAF6F2DCEDB}" type="slidenum">
              <a:rPr lang="en-US" smtClean="0"/>
              <a:t>‹#›</a:t>
            </a:fld>
            <a:endParaRPr lang="en-US"/>
          </a:p>
        </p:txBody>
      </p:sp>
    </p:spTree>
    <p:extLst>
      <p:ext uri="{BB962C8B-B14F-4D97-AF65-F5344CB8AC3E}">
        <p14:creationId xmlns:p14="http://schemas.microsoft.com/office/powerpoint/2010/main" val="68269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10 - GLMs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37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functions</a:t>
            </a:r>
          </a:p>
        </p:txBody>
      </p:sp>
      <p:sp>
        <p:nvSpPr>
          <p:cNvPr id="3" name="Content Placeholder 2"/>
          <p:cNvSpPr>
            <a:spLocks noGrp="1"/>
          </p:cNvSpPr>
          <p:nvPr>
            <p:ph idx="1"/>
          </p:nvPr>
        </p:nvSpPr>
        <p:spPr/>
        <p:txBody>
          <a:bodyPr>
            <a:normAutofit fontScale="92500" lnSpcReduction="10000"/>
          </a:bodyPr>
          <a:lstStyle/>
          <a:p>
            <a:r>
              <a:rPr lang="en-US" dirty="0"/>
              <a:t>Links functions “linearize” the data</a:t>
            </a:r>
          </a:p>
          <a:p>
            <a:endParaRPr lang="en-US" dirty="0"/>
          </a:p>
          <a:p>
            <a:r>
              <a:rPr lang="en-US" dirty="0"/>
              <a:t>Link functions apply a function to fit a data on a linear scale while calculating the expected variance on the untransformed scale in order to correct for distortions that linearization would normally cause</a:t>
            </a:r>
          </a:p>
          <a:p>
            <a:endParaRPr lang="en-US" dirty="0"/>
          </a:p>
          <a:p>
            <a:r>
              <a:rPr lang="en-US" dirty="0"/>
              <a:t>All distributions have a canonical (or standard) link which are generally fine to use</a:t>
            </a:r>
          </a:p>
          <a:p>
            <a:endParaRPr lang="en-US" dirty="0"/>
          </a:p>
          <a:p>
            <a:r>
              <a:rPr lang="en-US" dirty="0"/>
              <a:t>One exception might be the Gamma, often the “log” link is used instead of the standard “inverse” link </a:t>
            </a:r>
          </a:p>
          <a:p>
            <a:endParaRPr lang="en-US" dirty="0"/>
          </a:p>
        </p:txBody>
      </p:sp>
    </p:spTree>
    <p:extLst>
      <p:ext uri="{BB962C8B-B14F-4D97-AF65-F5344CB8AC3E}">
        <p14:creationId xmlns:p14="http://schemas.microsoft.com/office/powerpoint/2010/main" val="75216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anything but the standard link?</a:t>
            </a:r>
          </a:p>
        </p:txBody>
      </p:sp>
      <p:sp>
        <p:nvSpPr>
          <p:cNvPr id="3" name="Content Placeholder 2"/>
          <p:cNvSpPr>
            <a:spLocks noGrp="1"/>
          </p:cNvSpPr>
          <p:nvPr>
            <p:ph idx="1"/>
          </p:nvPr>
        </p:nvSpPr>
        <p:spPr/>
        <p:txBody>
          <a:bodyPr/>
          <a:lstStyle/>
          <a:p>
            <a:r>
              <a:rPr lang="en-US" dirty="0"/>
              <a:t>Depending on how your data are distributed, some link functions might fit your data better than others</a:t>
            </a:r>
          </a:p>
        </p:txBody>
      </p:sp>
    </p:spTree>
    <p:extLst>
      <p:ext uri="{BB962C8B-B14F-4D97-AF65-F5344CB8AC3E}">
        <p14:creationId xmlns:p14="http://schemas.microsoft.com/office/powerpoint/2010/main" val="1799223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GLMs with binomial distributions </a:t>
            </a:r>
            <a:r>
              <a:rPr lang="mr-IN" dirty="0"/>
              <a:t>–</a:t>
            </a:r>
            <a:r>
              <a:rPr lang="en-US" dirty="0"/>
              <a:t> logit vs </a:t>
            </a:r>
            <a:r>
              <a:rPr lang="en-US" dirty="0" err="1"/>
              <a:t>probit</a:t>
            </a:r>
            <a:endParaRPr lang="en-US" dirty="0"/>
          </a:p>
        </p:txBody>
      </p:sp>
      <p:pic>
        <p:nvPicPr>
          <p:cNvPr id="4" name="Picture 3"/>
          <p:cNvPicPr>
            <a:picLocks noChangeAspect="1"/>
          </p:cNvPicPr>
          <p:nvPr/>
        </p:nvPicPr>
        <p:blipFill>
          <a:blip r:embed="rId2"/>
          <a:stretch>
            <a:fillRect/>
          </a:stretch>
        </p:blipFill>
        <p:spPr>
          <a:xfrm>
            <a:off x="1973109" y="1690688"/>
            <a:ext cx="7060924" cy="5029200"/>
          </a:xfrm>
          <a:prstGeom prst="rect">
            <a:avLst/>
          </a:prstGeom>
        </p:spPr>
      </p:pic>
    </p:spTree>
    <p:extLst>
      <p:ext uri="{BB962C8B-B14F-4D97-AF65-F5344CB8AC3E}">
        <p14:creationId xmlns:p14="http://schemas.microsoft.com/office/powerpoint/2010/main" val="121282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GLMs are fit by  maximum likelihood</a:t>
            </a:r>
          </a:p>
          <a:p>
            <a:pPr lvl="1"/>
            <a:r>
              <a:rPr lang="en-US" dirty="0"/>
              <a:t>Specifically, by using an iteratively weighted least squares algorithm (which is different than least squares). </a:t>
            </a:r>
          </a:p>
          <a:p>
            <a:endParaRPr lang="en-US" dirty="0"/>
          </a:p>
          <a:p>
            <a:r>
              <a:rPr lang="en-US" dirty="0"/>
              <a:t>The fit does not apply the link function to the responses, rather is applies the </a:t>
            </a:r>
            <a:r>
              <a:rPr lang="en-US" i="1" dirty="0"/>
              <a:t>inverse</a:t>
            </a:r>
            <a:r>
              <a:rPr lang="en-US" dirty="0"/>
              <a:t> link function to the predictor</a:t>
            </a:r>
          </a:p>
          <a:p>
            <a:pPr marL="0" indent="0">
              <a:buNone/>
            </a:pPr>
            <a:r>
              <a:rPr lang="en-US" dirty="0"/>
              <a:t>e.g. For Poisson, instead of log(y)∼x, we analyze </a:t>
            </a:r>
            <a:r>
              <a:rPr lang="en-US" dirty="0" err="1"/>
              <a:t>y∼Poisson</a:t>
            </a:r>
            <a:r>
              <a:rPr lang="en-US" dirty="0"/>
              <a:t>(</a:t>
            </a:r>
            <a:r>
              <a:rPr lang="en-US" dirty="0" err="1"/>
              <a:t>exp</a:t>
            </a:r>
            <a:r>
              <a:rPr lang="en-US" dirty="0"/>
              <a:t>(x))</a:t>
            </a:r>
          </a:p>
          <a:p>
            <a:pPr lvl="1"/>
            <a:r>
              <a:rPr lang="en-US" dirty="0"/>
              <a:t>This is good because the observed value of y might be 0!	</a:t>
            </a:r>
          </a:p>
          <a:p>
            <a:endParaRPr lang="en-US" dirty="0"/>
          </a:p>
        </p:txBody>
      </p:sp>
    </p:spTree>
    <p:extLst>
      <p:ext uri="{BB962C8B-B14F-4D97-AF65-F5344CB8AC3E}">
        <p14:creationId xmlns:p14="http://schemas.microsoft.com/office/powerpoint/2010/main" val="185803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0D10-B3D3-5B49-8F6E-109897DCA367}"/>
              </a:ext>
            </a:extLst>
          </p:cNvPr>
          <p:cNvSpPr>
            <a:spLocks noGrp="1"/>
          </p:cNvSpPr>
          <p:nvPr>
            <p:ph type="title"/>
          </p:nvPr>
        </p:nvSpPr>
        <p:spPr/>
        <p:txBody>
          <a:bodyPr/>
          <a:lstStyle/>
          <a:p>
            <a:pPr algn="ctr"/>
            <a:r>
              <a:rPr lang="en-US" dirty="0"/>
              <a:t>Maximum likelihood vs least squares</a:t>
            </a:r>
          </a:p>
        </p:txBody>
      </p:sp>
      <p:sp>
        <p:nvSpPr>
          <p:cNvPr id="3" name="Content Placeholder 2">
            <a:extLst>
              <a:ext uri="{FF2B5EF4-FFF2-40B4-BE49-F238E27FC236}">
                <a16:creationId xmlns:a16="http://schemas.microsoft.com/office/drawing/2014/main" id="{2DC1950C-BEE6-C648-A102-2BFC6B1CD4F4}"/>
              </a:ext>
            </a:extLst>
          </p:cNvPr>
          <p:cNvSpPr>
            <a:spLocks noGrp="1"/>
          </p:cNvSpPr>
          <p:nvPr>
            <p:ph idx="1"/>
          </p:nvPr>
        </p:nvSpPr>
        <p:spPr/>
        <p:txBody>
          <a:bodyPr>
            <a:normAutofit fontScale="92500" lnSpcReduction="10000"/>
          </a:bodyPr>
          <a:lstStyle/>
          <a:p>
            <a:r>
              <a:rPr lang="en-US" dirty="0"/>
              <a:t>Least squares (</a:t>
            </a:r>
            <a:r>
              <a:rPr lang="en-US" dirty="0" err="1"/>
              <a:t>lms</a:t>
            </a:r>
            <a:r>
              <a:rPr lang="en-US" dirty="0"/>
              <a:t>) minimizes the sum of the squared residuals</a:t>
            </a:r>
          </a:p>
          <a:p>
            <a:pPr lvl="1"/>
            <a:r>
              <a:rPr lang="en-US" dirty="0"/>
              <a:t>Fitting with least squares has lots of nice properties, like the ability to calculate and R2 value</a:t>
            </a:r>
          </a:p>
          <a:p>
            <a:pPr lvl="1"/>
            <a:r>
              <a:rPr lang="en-US" dirty="0"/>
              <a:t>R2 tells you how much variability in the dependent variable is explained by the model</a:t>
            </a:r>
          </a:p>
          <a:p>
            <a:endParaRPr lang="en-US" dirty="0"/>
          </a:p>
          <a:p>
            <a:r>
              <a:rPr lang="en-US" dirty="0"/>
              <a:t>Maximum likelihood fitting</a:t>
            </a:r>
          </a:p>
          <a:p>
            <a:pPr lvl="1"/>
            <a:r>
              <a:rPr lang="en-US" dirty="0"/>
              <a:t>Finds the value of parameters that maximize the likelihood function </a:t>
            </a:r>
          </a:p>
          <a:p>
            <a:pPr lvl="2"/>
            <a:r>
              <a:rPr lang="en-US" dirty="0" err="1"/>
              <a:t>Lik</a:t>
            </a:r>
            <a:r>
              <a:rPr lang="en-US" dirty="0"/>
              <a:t> function: is a function of how well the data summarizes the parameters of our selected probability distribution. Not the same as the probability density function. 	</a:t>
            </a:r>
          </a:p>
          <a:p>
            <a:pPr lvl="1"/>
            <a:r>
              <a:rPr lang="en-US" dirty="0"/>
              <a:t>There is no simple way to get an R2. </a:t>
            </a:r>
          </a:p>
          <a:p>
            <a:pPr lvl="2"/>
            <a:r>
              <a:rPr lang="en-US" dirty="0"/>
              <a:t>You can sometimes use pseudo-R2, but these should not be compared to models fit with least squares</a:t>
            </a:r>
          </a:p>
        </p:txBody>
      </p:sp>
    </p:spTree>
    <p:extLst>
      <p:ext uri="{BB962C8B-B14F-4D97-AF65-F5344CB8AC3E}">
        <p14:creationId xmlns:p14="http://schemas.microsoft.com/office/powerpoint/2010/main" val="124724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 </a:t>
            </a:r>
            <a:r>
              <a:rPr lang="mr-IN" dirty="0"/>
              <a:t>–</a:t>
            </a:r>
            <a:r>
              <a:rPr lang="en-US" dirty="0"/>
              <a:t> Infection and temperature</a:t>
            </a:r>
          </a:p>
        </p:txBody>
      </p:sp>
      <p:sp>
        <p:nvSpPr>
          <p:cNvPr id="3" name="Content Placeholder 2"/>
          <p:cNvSpPr>
            <a:spLocks noGrp="1"/>
          </p:cNvSpPr>
          <p:nvPr>
            <p:ph idx="1"/>
          </p:nvPr>
        </p:nvSpPr>
        <p:spPr/>
        <p:txBody>
          <a:bodyPr/>
          <a:lstStyle/>
          <a:p>
            <a:r>
              <a:rPr lang="en-US" dirty="0"/>
              <a:t>We want to model the effect of </a:t>
            </a:r>
            <a:r>
              <a:rPr lang="en-US" u="sng" dirty="0"/>
              <a:t>Temperature</a:t>
            </a:r>
            <a:r>
              <a:rPr lang="en-US" dirty="0"/>
              <a:t> on </a:t>
            </a:r>
            <a:r>
              <a:rPr lang="en-US" u="sng" dirty="0"/>
              <a:t>Probability of Infection </a:t>
            </a:r>
            <a:r>
              <a:rPr lang="en-US" dirty="0"/>
              <a:t>(e.g. the response variable is an infected individual 0/1)</a:t>
            </a:r>
          </a:p>
          <a:p>
            <a:pPr lvl="1"/>
            <a:r>
              <a:rPr lang="en-US" dirty="0"/>
              <a:t>We know that as temperature increases, infection is higher</a:t>
            </a:r>
          </a:p>
          <a:p>
            <a:pPr lvl="1"/>
            <a:r>
              <a:rPr lang="en-US" dirty="0"/>
              <a:t>Probabilities are bounded on both ends (0,1)</a:t>
            </a:r>
          </a:p>
          <a:p>
            <a:pPr lvl="1"/>
            <a:endParaRPr lang="en-US" dirty="0"/>
          </a:p>
          <a:p>
            <a:pPr lvl="1"/>
            <a:r>
              <a:rPr lang="en-US" dirty="0"/>
              <a:t>If a change of 5 degrees makes an individual twice as likely to be infected, what does this mean in terms of probability?</a:t>
            </a:r>
          </a:p>
          <a:p>
            <a:pPr lvl="2"/>
            <a:r>
              <a:rPr lang="en-US" dirty="0"/>
              <a:t>If probability of infection is 70%, and temperature increases 5 degrees, what happens? (Hint: What happens if we double 70%?)</a:t>
            </a:r>
          </a:p>
          <a:p>
            <a:endParaRPr lang="en-US" dirty="0"/>
          </a:p>
        </p:txBody>
      </p:sp>
    </p:spTree>
    <p:extLst>
      <p:ext uri="{BB962C8B-B14F-4D97-AF65-F5344CB8AC3E}">
        <p14:creationId xmlns:p14="http://schemas.microsoft.com/office/powerpoint/2010/main" val="355369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E9E3-2C14-AF41-92B8-B6B92F5535B2}"/>
              </a:ext>
            </a:extLst>
          </p:cNvPr>
          <p:cNvSpPr>
            <a:spLocks noGrp="1"/>
          </p:cNvSpPr>
          <p:nvPr>
            <p:ph type="title"/>
          </p:nvPr>
        </p:nvSpPr>
        <p:spPr/>
        <p:txBody>
          <a:bodyPr/>
          <a:lstStyle/>
          <a:p>
            <a:r>
              <a:rPr lang="en-US" dirty="0"/>
              <a:t>Linearity and other distributions	</a:t>
            </a:r>
          </a:p>
        </p:txBody>
      </p:sp>
      <p:sp>
        <p:nvSpPr>
          <p:cNvPr id="3" name="Content Placeholder 2">
            <a:extLst>
              <a:ext uri="{FF2B5EF4-FFF2-40B4-BE49-F238E27FC236}">
                <a16:creationId xmlns:a16="http://schemas.microsoft.com/office/drawing/2014/main" id="{E2F1CD37-8685-D349-9B57-940852F93727}"/>
              </a:ext>
            </a:extLst>
          </p:cNvPr>
          <p:cNvSpPr>
            <a:spLocks noGrp="1"/>
          </p:cNvSpPr>
          <p:nvPr>
            <p:ph idx="1"/>
          </p:nvPr>
        </p:nvSpPr>
        <p:spPr/>
        <p:txBody>
          <a:bodyPr/>
          <a:lstStyle/>
          <a:p>
            <a:r>
              <a:rPr lang="en-US" dirty="0"/>
              <a:t>Increases in a predictor variable don’t always lead to corresponding increases in our outcome variable when the outcome variable is not normally distributed</a:t>
            </a:r>
          </a:p>
        </p:txBody>
      </p:sp>
    </p:spTree>
    <p:extLst>
      <p:ext uri="{BB962C8B-B14F-4D97-AF65-F5344CB8AC3E}">
        <p14:creationId xmlns:p14="http://schemas.microsoft.com/office/powerpoint/2010/main" val="423783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GLMs output</a:t>
            </a:r>
          </a:p>
        </p:txBody>
      </p:sp>
      <p:sp>
        <p:nvSpPr>
          <p:cNvPr id="3" name="Content Placeholder 2"/>
          <p:cNvSpPr>
            <a:spLocks noGrp="1"/>
          </p:cNvSpPr>
          <p:nvPr>
            <p:ph idx="1"/>
          </p:nvPr>
        </p:nvSpPr>
        <p:spPr/>
        <p:txBody>
          <a:bodyPr/>
          <a:lstStyle/>
          <a:p>
            <a:r>
              <a:rPr lang="en-US" dirty="0"/>
              <a:t>As with </a:t>
            </a:r>
            <a:r>
              <a:rPr lang="en-US" dirty="0" err="1"/>
              <a:t>lms</a:t>
            </a:r>
            <a:r>
              <a:rPr lang="en-US" dirty="0"/>
              <a:t>, the change in the response reflects a change in input</a:t>
            </a:r>
          </a:p>
          <a:p>
            <a:r>
              <a:rPr lang="en-US" dirty="0"/>
              <a:t>However, interpreting GLMs is a bit harder than </a:t>
            </a:r>
            <a:r>
              <a:rPr lang="en-US" dirty="0" err="1"/>
              <a:t>lm’s</a:t>
            </a:r>
            <a:r>
              <a:rPr lang="en-US" dirty="0"/>
              <a:t> because the </a:t>
            </a:r>
            <a:r>
              <a:rPr lang="en-US" dirty="0" err="1"/>
              <a:t>coefs</a:t>
            </a:r>
            <a:r>
              <a:rPr lang="en-US" dirty="0"/>
              <a:t> are on the scale of the link function </a:t>
            </a:r>
          </a:p>
          <a:p>
            <a:pPr lvl="1"/>
            <a:r>
              <a:rPr lang="en-US" dirty="0"/>
              <a:t>e.g. the log scale (</a:t>
            </a:r>
            <a:r>
              <a:rPr lang="en-US" dirty="0" err="1"/>
              <a:t>poisson</a:t>
            </a:r>
            <a:r>
              <a:rPr lang="en-US" dirty="0"/>
              <a:t>)</a:t>
            </a:r>
          </a:p>
          <a:p>
            <a:pPr lvl="1"/>
            <a:r>
              <a:rPr lang="en-US" dirty="0"/>
              <a:t> the logit scale (binomial)</a:t>
            </a:r>
          </a:p>
          <a:p>
            <a:pPr lvl="1"/>
            <a:r>
              <a:rPr lang="en-US" dirty="0"/>
              <a:t>or horribly the inverse scale (gamma default). </a:t>
            </a:r>
          </a:p>
          <a:p>
            <a:pPr lvl="1"/>
            <a:endParaRPr lang="en-US" dirty="0"/>
          </a:p>
          <a:p>
            <a:r>
              <a:rPr lang="en-US" dirty="0"/>
              <a:t>To interpret them, you need to transform them</a:t>
            </a:r>
          </a:p>
        </p:txBody>
      </p:sp>
    </p:spTree>
    <p:extLst>
      <p:ext uri="{BB962C8B-B14F-4D97-AF65-F5344CB8AC3E}">
        <p14:creationId xmlns:p14="http://schemas.microsoft.com/office/powerpoint/2010/main" val="844707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t>
            </a:r>
            <a:r>
              <a:rPr lang="mr-IN" dirty="0"/>
              <a:t>–</a:t>
            </a:r>
            <a:r>
              <a:rPr lang="en-US" dirty="0"/>
              <a:t> the default parameters represent</a:t>
            </a:r>
          </a:p>
        </p:txBody>
      </p:sp>
      <p:sp>
        <p:nvSpPr>
          <p:cNvPr id="3" name="Content Placeholder 2"/>
          <p:cNvSpPr>
            <a:spLocks noGrp="1"/>
          </p:cNvSpPr>
          <p:nvPr>
            <p:ph idx="1"/>
          </p:nvPr>
        </p:nvSpPr>
        <p:spPr/>
        <p:txBody>
          <a:bodyPr>
            <a:normAutofit/>
          </a:bodyPr>
          <a:lstStyle/>
          <a:p>
            <a:r>
              <a:rPr lang="en-US" dirty="0"/>
              <a:t>Differences, not absolute values!</a:t>
            </a:r>
          </a:p>
          <a:p>
            <a:endParaRPr lang="en-US" dirty="0"/>
          </a:p>
          <a:p>
            <a:r>
              <a:rPr lang="en-US" dirty="0"/>
              <a:t>Run this line:</a:t>
            </a:r>
          </a:p>
          <a:p>
            <a:r>
              <a:rPr lang="en-US" dirty="0"/>
              <a:t>g1 = </a:t>
            </a:r>
            <a:r>
              <a:rPr lang="en-US" dirty="0" err="1"/>
              <a:t>glm</a:t>
            </a:r>
            <a:r>
              <a:rPr lang="en-US" dirty="0"/>
              <a:t>(</a:t>
            </a:r>
            <a:r>
              <a:rPr lang="en-US" dirty="0" err="1"/>
              <a:t>N~time,data</a:t>
            </a:r>
            <a:r>
              <a:rPr lang="en-US" dirty="0"/>
              <a:t>=</a:t>
            </a:r>
            <a:r>
              <a:rPr lang="en-US" dirty="0" err="1"/>
              <a:t>liz</a:t>
            </a:r>
            <a:r>
              <a:rPr lang="en-US" dirty="0"/>
              <a:t>, family="</a:t>
            </a:r>
            <a:r>
              <a:rPr lang="en-US" dirty="0" err="1"/>
              <a:t>poisson</a:t>
            </a:r>
            <a:r>
              <a:rPr lang="en-US" dirty="0"/>
              <a:t>")</a:t>
            </a:r>
          </a:p>
          <a:p>
            <a:endParaRPr lang="en-US" dirty="0"/>
          </a:p>
          <a:p>
            <a:r>
              <a:rPr lang="en-US" dirty="0"/>
              <a:t>What do you think this is telling you? </a:t>
            </a:r>
          </a:p>
          <a:p>
            <a:endParaRPr lang="en-US" dirty="0"/>
          </a:p>
        </p:txBody>
      </p:sp>
    </p:spTree>
    <p:extLst>
      <p:ext uri="{BB962C8B-B14F-4D97-AF65-F5344CB8AC3E}">
        <p14:creationId xmlns:p14="http://schemas.microsoft.com/office/powerpoint/2010/main" val="153113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hints for interpreting output on the </a:t>
            </a:r>
            <a:r>
              <a:rPr lang="en-US" i="1" dirty="0"/>
              <a:t>effect</a:t>
            </a:r>
            <a:r>
              <a:rPr lang="en-US" dirty="0"/>
              <a:t> (e.g. link) scale</a:t>
            </a:r>
          </a:p>
        </p:txBody>
      </p:sp>
      <p:sp>
        <p:nvSpPr>
          <p:cNvPr id="3" name="Content Placeholder 2"/>
          <p:cNvSpPr>
            <a:spLocks noGrp="1"/>
          </p:cNvSpPr>
          <p:nvPr>
            <p:ph idx="1"/>
          </p:nvPr>
        </p:nvSpPr>
        <p:spPr/>
        <p:txBody>
          <a:bodyPr>
            <a:normAutofit/>
          </a:bodyPr>
          <a:lstStyle/>
          <a:p>
            <a:r>
              <a:rPr lang="en-US" dirty="0"/>
              <a:t>log link: proportional for small β changes</a:t>
            </a:r>
          </a:p>
          <a:p>
            <a:pPr lvl="1"/>
            <a:r>
              <a:rPr lang="en-US" dirty="0"/>
              <a:t>e.g. β=0.01→ “1% change/unit change in input”</a:t>
            </a:r>
          </a:p>
          <a:p>
            <a:pPr lvl="1"/>
            <a:r>
              <a:rPr lang="en-US" dirty="0"/>
              <a:t>β=3→ “(e</a:t>
            </a:r>
            <a:r>
              <a:rPr lang="en-US" baseline="30000" dirty="0"/>
              <a:t>3</a:t>
            </a:r>
            <a:r>
              <a:rPr lang="en-US" dirty="0"/>
              <a:t>)=20-fold change/change in input”</a:t>
            </a:r>
          </a:p>
          <a:p>
            <a:pPr lvl="2"/>
            <a:r>
              <a:rPr lang="en-US" dirty="0"/>
              <a:t>Where Euler’s e = 2.72</a:t>
            </a:r>
          </a:p>
          <a:p>
            <a:r>
              <a:rPr lang="en-US" dirty="0"/>
              <a:t>logit link: </a:t>
            </a:r>
            <a:r>
              <a:rPr lang="en-US" b="1" dirty="0"/>
              <a:t>depends on baseline </a:t>
            </a:r>
            <a:r>
              <a:rPr lang="en-US" b="1" dirty="0" err="1"/>
              <a:t>prob</a:t>
            </a:r>
            <a:endParaRPr lang="en-US" dirty="0"/>
          </a:p>
          <a:p>
            <a:pPr lvl="1"/>
            <a:r>
              <a:rPr lang="en-US" dirty="0"/>
              <a:t>low baseline </a:t>
            </a:r>
            <a:r>
              <a:rPr lang="en-US" dirty="0" err="1"/>
              <a:t>prob</a:t>
            </a:r>
            <a:r>
              <a:rPr lang="en-US" dirty="0"/>
              <a:t>: like log link</a:t>
            </a:r>
          </a:p>
          <a:p>
            <a:pPr lvl="1"/>
            <a:r>
              <a:rPr lang="en-US" dirty="0"/>
              <a:t>high baseline </a:t>
            </a:r>
            <a:r>
              <a:rPr lang="en-US" dirty="0" err="1"/>
              <a:t>prob</a:t>
            </a:r>
            <a:r>
              <a:rPr lang="en-US" dirty="0"/>
              <a:t>: prop. change in (1-prob)</a:t>
            </a:r>
          </a:p>
          <a:p>
            <a:pPr lvl="1"/>
            <a:r>
              <a:rPr lang="en-US" dirty="0"/>
              <a:t>medium </a:t>
            </a:r>
            <a:r>
              <a:rPr lang="en-US" dirty="0" err="1"/>
              <a:t>prob</a:t>
            </a:r>
            <a:r>
              <a:rPr lang="en-US" dirty="0"/>
              <a:t>: absolute change ≈ β/4</a:t>
            </a:r>
          </a:p>
          <a:p>
            <a:pPr lvl="1"/>
            <a:r>
              <a:rPr lang="en-US" dirty="0"/>
              <a:t>e.g. β0 (intercept)=0, β1=1; estimated change in </a:t>
            </a:r>
            <a:r>
              <a:rPr lang="en-US" dirty="0" err="1"/>
              <a:t>prob</a:t>
            </a:r>
            <a:r>
              <a:rPr lang="en-US" dirty="0"/>
              <a:t> ≈ 0.25</a:t>
            </a:r>
          </a:p>
        </p:txBody>
      </p:sp>
    </p:spTree>
    <p:extLst>
      <p:ext uri="{BB962C8B-B14F-4D97-AF65-F5344CB8AC3E}">
        <p14:creationId xmlns:p14="http://schemas.microsoft.com/office/powerpoint/2010/main" val="167495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a:t>
            </a:r>
          </a:p>
        </p:txBody>
      </p:sp>
      <p:sp>
        <p:nvSpPr>
          <p:cNvPr id="3" name="Content Placeholder 2"/>
          <p:cNvSpPr>
            <a:spLocks noGrp="1"/>
          </p:cNvSpPr>
          <p:nvPr>
            <p:ph idx="1"/>
          </p:nvPr>
        </p:nvSpPr>
        <p:spPr/>
        <p:txBody>
          <a:bodyPr>
            <a:normAutofit fontScale="92500" lnSpcReduction="10000"/>
          </a:bodyPr>
          <a:lstStyle/>
          <a:p>
            <a:r>
              <a:rPr lang="en-US" dirty="0"/>
              <a:t>We have two more weeks of planned material (Model Comparison and Mixed Models)</a:t>
            </a:r>
          </a:p>
          <a:p>
            <a:endParaRPr lang="en-US" dirty="0"/>
          </a:p>
          <a:p>
            <a:r>
              <a:rPr lang="en-US" dirty="0"/>
              <a:t>We then have one week for potential other topics (2 lectures)</a:t>
            </a:r>
          </a:p>
          <a:p>
            <a:pPr lvl="1"/>
            <a:r>
              <a:rPr lang="en-US" dirty="0"/>
              <a:t>Ideas? </a:t>
            </a:r>
          </a:p>
          <a:p>
            <a:pPr lvl="1"/>
            <a:r>
              <a:rPr lang="en-US" dirty="0"/>
              <a:t>I will send out a poll of potential alternative topics </a:t>
            </a:r>
            <a:r>
              <a:rPr lang="mr-IN" dirty="0"/>
              <a:t>–</a:t>
            </a:r>
            <a:r>
              <a:rPr lang="en-US" dirty="0"/>
              <a:t> please look for this on canvas</a:t>
            </a:r>
          </a:p>
          <a:p>
            <a:pPr lvl="2"/>
            <a:r>
              <a:rPr lang="en-US" dirty="0"/>
              <a:t>Possible options: zero-inflated models/hurdle models (x1) and bias-reduction models, correlated data e.g. </a:t>
            </a:r>
            <a:r>
              <a:rPr lang="en-US" dirty="0" err="1"/>
              <a:t>gls</a:t>
            </a:r>
            <a:r>
              <a:rPr lang="en-US" dirty="0"/>
              <a:t> models, autoregressive models (time series data x2), shiny apps, power analyses x2, non-linear models &amp; GAM/</a:t>
            </a:r>
            <a:r>
              <a:rPr lang="en-US" dirty="0" err="1"/>
              <a:t>Ms</a:t>
            </a:r>
            <a:r>
              <a:rPr lang="en-US" dirty="0"/>
              <a:t> x1, machine learning (not my specialty</a:t>
            </a:r>
            <a:r>
              <a:rPr lang="mr-IN" dirty="0"/>
              <a:t>…</a:t>
            </a:r>
            <a:r>
              <a:rPr lang="en-US" dirty="0"/>
              <a:t>), ODE models </a:t>
            </a:r>
          </a:p>
          <a:p>
            <a:pPr lvl="1"/>
            <a:r>
              <a:rPr lang="en-US" dirty="0"/>
              <a:t>In the past, we have reserved a class for starting projects and getting help on work. I am thinking of just posting official office hours instead of losing another class. If so, which week? Our last day (Tuesday May 5) we will do peer review on project. </a:t>
            </a:r>
          </a:p>
        </p:txBody>
      </p:sp>
    </p:spTree>
    <p:extLst>
      <p:ext uri="{BB962C8B-B14F-4D97-AF65-F5344CB8AC3E}">
        <p14:creationId xmlns:p14="http://schemas.microsoft.com/office/powerpoint/2010/main" val="87641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a:t>
            </a:r>
          </a:p>
        </p:txBody>
      </p:sp>
      <p:sp>
        <p:nvSpPr>
          <p:cNvPr id="3" name="Content Placeholder 2"/>
          <p:cNvSpPr>
            <a:spLocks noGrp="1"/>
          </p:cNvSpPr>
          <p:nvPr>
            <p:ph idx="1"/>
          </p:nvPr>
        </p:nvSpPr>
        <p:spPr/>
        <p:txBody>
          <a:bodyPr/>
          <a:lstStyle/>
          <a:p>
            <a:r>
              <a:rPr lang="en-US" dirty="0"/>
              <a:t>Always use real number data (e.g. the number of individuals infected)</a:t>
            </a:r>
          </a:p>
          <a:p>
            <a:endParaRPr lang="en-US" dirty="0"/>
          </a:p>
          <a:p>
            <a:r>
              <a:rPr lang="en-US" dirty="0"/>
              <a:t>If you have aggregated data, for example, proportion infected is .20 out of a sample size of 10 individuals, you can specify the sample size as weights. </a:t>
            </a:r>
          </a:p>
          <a:p>
            <a:endParaRPr lang="en-US" dirty="0"/>
          </a:p>
          <a:p>
            <a:r>
              <a:rPr lang="en-US" dirty="0"/>
              <a:t>Go to R</a:t>
            </a:r>
            <a:r>
              <a:rPr lang="mr-IN" dirty="0"/>
              <a:t>…</a:t>
            </a:r>
            <a:endParaRPr lang="en-US" dirty="0"/>
          </a:p>
        </p:txBody>
      </p:sp>
    </p:spTree>
    <p:extLst>
      <p:ext uri="{BB962C8B-B14F-4D97-AF65-F5344CB8AC3E}">
        <p14:creationId xmlns:p14="http://schemas.microsoft.com/office/powerpoint/2010/main" val="1367431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responses from GLMs</a:t>
            </a:r>
          </a:p>
        </p:txBody>
      </p:sp>
      <p:sp>
        <p:nvSpPr>
          <p:cNvPr id="3" name="Content Placeholder 2"/>
          <p:cNvSpPr>
            <a:spLocks noGrp="1"/>
          </p:cNvSpPr>
          <p:nvPr>
            <p:ph idx="1"/>
          </p:nvPr>
        </p:nvSpPr>
        <p:spPr/>
        <p:txBody>
          <a:bodyPr/>
          <a:lstStyle/>
          <a:p>
            <a:r>
              <a:rPr lang="en-US" dirty="0"/>
              <a:t>To predict responses from GLMs we should use type = “response”</a:t>
            </a:r>
          </a:p>
          <a:p>
            <a:endParaRPr lang="en-US" dirty="0"/>
          </a:p>
          <a:p>
            <a:r>
              <a:rPr lang="en-US" dirty="0"/>
              <a:t>This will transform from the effect scale to the scale of our response variable</a:t>
            </a:r>
          </a:p>
        </p:txBody>
      </p:sp>
    </p:spTree>
    <p:extLst>
      <p:ext uri="{BB962C8B-B14F-4D97-AF65-F5344CB8AC3E}">
        <p14:creationId xmlns:p14="http://schemas.microsoft.com/office/powerpoint/2010/main" val="663436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do about the confidence intervals?</a:t>
            </a:r>
          </a:p>
        </p:txBody>
      </p:sp>
      <p:sp>
        <p:nvSpPr>
          <p:cNvPr id="3" name="Content Placeholder 2"/>
          <p:cNvSpPr>
            <a:spLocks noGrp="1"/>
          </p:cNvSpPr>
          <p:nvPr>
            <p:ph idx="1"/>
          </p:nvPr>
        </p:nvSpPr>
        <p:spPr/>
        <p:txBody>
          <a:bodyPr/>
          <a:lstStyle/>
          <a:p>
            <a:r>
              <a:rPr lang="en-US" dirty="0"/>
              <a:t>You can not transform the SE’s of the coefficients the same way you have done the </a:t>
            </a:r>
            <a:r>
              <a:rPr lang="en-US" dirty="0" err="1"/>
              <a:t>coefs</a:t>
            </a:r>
            <a:endParaRPr lang="en-US" dirty="0"/>
          </a:p>
          <a:p>
            <a:r>
              <a:rPr lang="en-US" dirty="0"/>
              <a:t>My recommendation: report the untransformed SE’s and </a:t>
            </a:r>
            <a:r>
              <a:rPr lang="en-US" dirty="0" err="1"/>
              <a:t>coefs</a:t>
            </a:r>
            <a:r>
              <a:rPr lang="en-US" dirty="0"/>
              <a:t> and specify the link function you used; do not back transform</a:t>
            </a:r>
          </a:p>
          <a:p>
            <a:r>
              <a:rPr lang="en-US" dirty="0"/>
              <a:t>Report the confidence intervals and standard error of your data points</a:t>
            </a:r>
          </a:p>
          <a:p>
            <a:pPr lvl="1"/>
            <a:r>
              <a:rPr lang="en-US" dirty="0"/>
              <a:t>There are packages that can help to calculate binomial confidence intervals to save you the arithmetic as there are several ways to do this.</a:t>
            </a:r>
          </a:p>
        </p:txBody>
      </p:sp>
    </p:spTree>
    <p:extLst>
      <p:ext uri="{BB962C8B-B14F-4D97-AF65-F5344CB8AC3E}">
        <p14:creationId xmlns:p14="http://schemas.microsoft.com/office/powerpoint/2010/main" val="435211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t>
            </a:r>
            <a:r>
              <a:rPr lang="en-US" i="1" dirty="0"/>
              <a:t>really</a:t>
            </a:r>
            <a:r>
              <a:rPr lang="en-US" dirty="0"/>
              <a:t> want prediction intervals</a:t>
            </a:r>
          </a:p>
        </p:txBody>
      </p:sp>
      <p:sp>
        <p:nvSpPr>
          <p:cNvPr id="3" name="Content Placeholder 2"/>
          <p:cNvSpPr>
            <a:spLocks noGrp="1"/>
          </p:cNvSpPr>
          <p:nvPr>
            <p:ph idx="1"/>
          </p:nvPr>
        </p:nvSpPr>
        <p:spPr/>
        <p:txBody>
          <a:bodyPr/>
          <a:lstStyle/>
          <a:p>
            <a:r>
              <a:rPr lang="en-US" dirty="0"/>
              <a:t>You need to use the inverse of your link function to back transform the confidence intervals, </a:t>
            </a:r>
            <a:r>
              <a:rPr lang="en-US" u="sng" dirty="0"/>
              <a:t>NOT THE SE’s!</a:t>
            </a:r>
          </a:p>
          <a:p>
            <a:endParaRPr lang="en-US" dirty="0"/>
          </a:p>
          <a:p>
            <a:r>
              <a:rPr lang="en-US" dirty="0"/>
              <a:t>See code</a:t>
            </a:r>
          </a:p>
        </p:txBody>
      </p:sp>
    </p:spTree>
    <p:extLst>
      <p:ext uri="{BB962C8B-B14F-4D97-AF65-F5344CB8AC3E}">
        <p14:creationId xmlns:p14="http://schemas.microsoft.com/office/powerpoint/2010/main" val="1978224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a:t>
            </a:r>
          </a:p>
        </p:txBody>
      </p:sp>
      <p:sp>
        <p:nvSpPr>
          <p:cNvPr id="3" name="Content Placeholder 2"/>
          <p:cNvSpPr>
            <a:spLocks noGrp="1"/>
          </p:cNvSpPr>
          <p:nvPr>
            <p:ph idx="1"/>
          </p:nvPr>
        </p:nvSpPr>
        <p:spPr/>
        <p:txBody>
          <a:bodyPr/>
          <a:lstStyle/>
          <a:p>
            <a:r>
              <a:rPr lang="en-US" dirty="0"/>
              <a:t>The default link of the Gamma is inverse</a:t>
            </a:r>
          </a:p>
          <a:p>
            <a:endParaRPr lang="en-US" dirty="0"/>
          </a:p>
          <a:p>
            <a:r>
              <a:rPr lang="en-US" dirty="0"/>
              <a:t>Log is okay to use and more intuitive</a:t>
            </a:r>
          </a:p>
          <a:p>
            <a:endParaRPr lang="en-US" dirty="0"/>
          </a:p>
          <a:p>
            <a:r>
              <a:rPr lang="en-US" dirty="0"/>
              <a:t>Go to code..</a:t>
            </a:r>
          </a:p>
        </p:txBody>
      </p:sp>
    </p:spTree>
    <p:extLst>
      <p:ext uri="{BB962C8B-B14F-4D97-AF65-F5344CB8AC3E}">
        <p14:creationId xmlns:p14="http://schemas.microsoft.com/office/powerpoint/2010/main" val="1763703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a:t>
            </a:r>
          </a:p>
        </p:txBody>
      </p:sp>
      <p:sp>
        <p:nvSpPr>
          <p:cNvPr id="3" name="Content Placeholder 2"/>
          <p:cNvSpPr>
            <a:spLocks noGrp="1"/>
          </p:cNvSpPr>
          <p:nvPr>
            <p:ph idx="1"/>
          </p:nvPr>
        </p:nvSpPr>
        <p:spPr/>
        <p:txBody>
          <a:bodyPr/>
          <a:lstStyle/>
          <a:p>
            <a:r>
              <a:rPr lang="en-US" dirty="0"/>
              <a:t>Remember, that in Poisson distributions the variance is equal to the mean</a:t>
            </a:r>
          </a:p>
          <a:p>
            <a:endParaRPr lang="en-US" dirty="0"/>
          </a:p>
          <a:p>
            <a:r>
              <a:rPr lang="en-US" dirty="0"/>
              <a:t>This means it is sensible to be concerned about </a:t>
            </a:r>
            <a:r>
              <a:rPr lang="en-US" dirty="0" err="1"/>
              <a:t>overdispersion</a:t>
            </a:r>
            <a:endParaRPr lang="en-US" dirty="0"/>
          </a:p>
          <a:p>
            <a:endParaRPr lang="en-US" dirty="0"/>
          </a:p>
          <a:p>
            <a:r>
              <a:rPr lang="en-US" dirty="0"/>
              <a:t>It is a good idea to check for this</a:t>
            </a:r>
          </a:p>
        </p:txBody>
      </p:sp>
    </p:spTree>
    <p:extLst>
      <p:ext uri="{BB962C8B-B14F-4D97-AF65-F5344CB8AC3E}">
        <p14:creationId xmlns:p14="http://schemas.microsoft.com/office/powerpoint/2010/main" val="1813096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Overdispersion</a:t>
            </a:r>
            <a:endParaRPr lang="en-US" dirty="0"/>
          </a:p>
        </p:txBody>
      </p:sp>
      <p:sp>
        <p:nvSpPr>
          <p:cNvPr id="3" name="Content Placeholder 2"/>
          <p:cNvSpPr>
            <a:spLocks noGrp="1"/>
          </p:cNvSpPr>
          <p:nvPr>
            <p:ph idx="1"/>
          </p:nvPr>
        </p:nvSpPr>
        <p:spPr>
          <a:xfrm>
            <a:off x="838200" y="1444487"/>
            <a:ext cx="10515600" cy="4732476"/>
          </a:xfrm>
        </p:spPr>
        <p:txBody>
          <a:bodyPr>
            <a:normAutofit/>
          </a:bodyPr>
          <a:lstStyle/>
          <a:p>
            <a:r>
              <a:rPr lang="en-US" dirty="0"/>
              <a:t>too much variance: </a:t>
            </a:r>
          </a:p>
          <a:p>
            <a:r>
              <a:rPr lang="en-US" i="1" dirty="0"/>
              <a:t>scale parameter</a:t>
            </a:r>
            <a:r>
              <a:rPr lang="en-US" dirty="0"/>
              <a:t> is fixed to 1 for Poisson (variance=mean), binomial (variance=Np(1−p)Np(1−p)</a:t>
            </a:r>
          </a:p>
          <a:p>
            <a:pPr lvl="1"/>
            <a:r>
              <a:rPr lang="en-US" dirty="0"/>
              <a:t>This is often untrue!</a:t>
            </a:r>
            <a:br>
              <a:rPr lang="en-US" dirty="0"/>
            </a:br>
            <a:endParaRPr lang="en-US" dirty="0"/>
          </a:p>
          <a:p>
            <a:r>
              <a:rPr lang="en-US" b="1" dirty="0"/>
              <a:t>(residual deviance)/(residual </a:t>
            </a:r>
            <a:r>
              <a:rPr lang="en-US" b="1" dirty="0" err="1"/>
              <a:t>df</a:t>
            </a:r>
            <a:r>
              <a:rPr lang="en-US" b="1" dirty="0"/>
              <a:t>) should be ≈1. </a:t>
            </a:r>
          </a:p>
          <a:p>
            <a:pPr lvl="1"/>
            <a:r>
              <a:rPr lang="en-US" dirty="0"/>
              <a:t>If the ratio is &gt;1.2, worry a little bit</a:t>
            </a:r>
          </a:p>
          <a:p>
            <a:pPr lvl="1"/>
            <a:r>
              <a:rPr lang="en-US" dirty="0"/>
              <a:t>if the ratio is greater than ≈3, something else might be wrong with your model.</a:t>
            </a:r>
          </a:p>
          <a:p>
            <a:pPr lvl="1"/>
            <a:endParaRPr lang="en-US" dirty="0"/>
          </a:p>
          <a:p>
            <a:r>
              <a:rPr lang="en-US" dirty="0"/>
              <a:t>We can get these directly from our model</a:t>
            </a:r>
          </a:p>
        </p:txBody>
      </p:sp>
    </p:spTree>
    <p:extLst>
      <p:ext uri="{BB962C8B-B14F-4D97-AF65-F5344CB8AC3E}">
        <p14:creationId xmlns:p14="http://schemas.microsoft.com/office/powerpoint/2010/main" val="396760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test for </a:t>
            </a:r>
            <a:r>
              <a:rPr lang="en-US" dirty="0" err="1"/>
              <a:t>overdispersion</a:t>
            </a:r>
            <a:r>
              <a:rPr lang="en-US" dirty="0"/>
              <a:t>?</a:t>
            </a:r>
          </a:p>
        </p:txBody>
      </p:sp>
      <p:sp>
        <p:nvSpPr>
          <p:cNvPr id="3" name="Content Placeholder 2"/>
          <p:cNvSpPr>
            <a:spLocks noGrp="1"/>
          </p:cNvSpPr>
          <p:nvPr>
            <p:ph idx="1"/>
          </p:nvPr>
        </p:nvSpPr>
        <p:spPr/>
        <p:txBody>
          <a:bodyPr/>
          <a:lstStyle/>
          <a:p>
            <a:r>
              <a:rPr lang="en-US" dirty="0"/>
              <a:t>Can use a dispersion test from the AER package</a:t>
            </a:r>
          </a:p>
          <a:p>
            <a:r>
              <a:rPr lang="en-US" dirty="0"/>
              <a:t>more important to do </a:t>
            </a:r>
            <a:r>
              <a:rPr lang="en-US" b="1" dirty="0"/>
              <a:t>something</a:t>
            </a:r>
            <a:r>
              <a:rPr lang="en-US" dirty="0"/>
              <a:t> about </a:t>
            </a:r>
            <a:r>
              <a:rPr lang="en-US" dirty="0" err="1"/>
              <a:t>overdispersion</a:t>
            </a:r>
            <a:r>
              <a:rPr lang="en-US" dirty="0"/>
              <a:t> than exactly what you do</a:t>
            </a:r>
          </a:p>
          <a:p>
            <a:endParaRPr lang="en-US" dirty="0"/>
          </a:p>
        </p:txBody>
      </p:sp>
    </p:spTree>
    <p:extLst>
      <p:ext uri="{BB962C8B-B14F-4D97-AF65-F5344CB8AC3E}">
        <p14:creationId xmlns:p14="http://schemas.microsoft.com/office/powerpoint/2010/main" val="1215100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a:t>
            </a:r>
            <a:r>
              <a:rPr lang="en-US" dirty="0" err="1"/>
              <a:t>overdispersion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Can use quasi-likelihood models (e.g. family=</a:t>
            </a:r>
            <a:r>
              <a:rPr lang="en-US" dirty="0" err="1"/>
              <a:t>quasipoisson</a:t>
            </a:r>
            <a:r>
              <a:rPr lang="en-US" dirty="0"/>
              <a:t>); fit, then adjust CIs/p-values</a:t>
            </a:r>
          </a:p>
          <a:p>
            <a:pPr lvl="1"/>
            <a:r>
              <a:rPr lang="en-US" dirty="0"/>
              <a:t>point estimates </a:t>
            </a:r>
            <a:r>
              <a:rPr lang="en-US" b="1" dirty="0"/>
              <a:t>don’t change</a:t>
            </a:r>
            <a:r>
              <a:rPr lang="en-US" dirty="0"/>
              <a:t>, just adjusts </a:t>
            </a:r>
            <a:r>
              <a:rPr lang="en-US" dirty="0" err="1"/>
              <a:t>std</a:t>
            </a:r>
            <a:r>
              <a:rPr lang="en-US" dirty="0"/>
              <a:t> errors/CIs/p-values</a:t>
            </a:r>
          </a:p>
          <a:p>
            <a:r>
              <a:rPr lang="en-US" dirty="0"/>
              <a:t>Can use negative binomial </a:t>
            </a:r>
          </a:p>
          <a:p>
            <a:r>
              <a:rPr lang="en-US" dirty="0"/>
              <a:t>alternatives:</a:t>
            </a:r>
          </a:p>
          <a:p>
            <a:pPr lvl="1"/>
            <a:r>
              <a:rPr lang="en-US" dirty="0"/>
              <a:t>Poisson → negative binomial (MASS::</a:t>
            </a:r>
            <a:r>
              <a:rPr lang="en-US" dirty="0" err="1"/>
              <a:t>glm.nb</a:t>
            </a:r>
            <a:r>
              <a:rPr lang="en-US" dirty="0"/>
              <a:t>)</a:t>
            </a:r>
          </a:p>
          <a:p>
            <a:pPr lvl="1"/>
            <a:r>
              <a:rPr lang="en-US" dirty="0"/>
              <a:t>binomial → beta-binomial (</a:t>
            </a:r>
            <a:r>
              <a:rPr lang="en-US" dirty="0" err="1"/>
              <a:t>glmmTMB</a:t>
            </a:r>
            <a:r>
              <a:rPr lang="en-US" dirty="0"/>
              <a:t> package)</a:t>
            </a:r>
          </a:p>
          <a:p>
            <a:r>
              <a:rPr lang="en-US" dirty="0" err="1"/>
              <a:t>overdispersion</a:t>
            </a:r>
            <a:r>
              <a:rPr lang="en-US" dirty="0"/>
              <a:t> </a:t>
            </a:r>
            <a:r>
              <a:rPr lang="en-US" b="1" dirty="0"/>
              <a:t>not</a:t>
            </a:r>
            <a:r>
              <a:rPr lang="en-US" dirty="0"/>
              <a:t> relevant for</a:t>
            </a:r>
          </a:p>
          <a:p>
            <a:pPr lvl="1"/>
            <a:r>
              <a:rPr lang="en-US" dirty="0"/>
              <a:t>binary responses</a:t>
            </a:r>
          </a:p>
          <a:p>
            <a:pPr lvl="1"/>
            <a:r>
              <a:rPr lang="en-US" dirty="0"/>
              <a:t>families with estimated scale parameters (</a:t>
            </a:r>
            <a:r>
              <a:rPr lang="en-US" dirty="0" err="1"/>
              <a:t>gaussian</a:t>
            </a:r>
            <a:r>
              <a:rPr lang="en-US" dirty="0"/>
              <a:t>, Gamma, …)</a:t>
            </a:r>
            <a:br>
              <a:rPr lang="en-US" dirty="0"/>
            </a:br>
            <a:endParaRPr lang="en-US" dirty="0"/>
          </a:p>
          <a:p>
            <a:endParaRPr lang="en-US" dirty="0"/>
          </a:p>
        </p:txBody>
      </p:sp>
    </p:spTree>
    <p:extLst>
      <p:ext uri="{BB962C8B-B14F-4D97-AF65-F5344CB8AC3E}">
        <p14:creationId xmlns:p14="http://schemas.microsoft.com/office/powerpoint/2010/main" val="721002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lstStyle/>
          <a:p>
            <a:r>
              <a:rPr lang="en-US" dirty="0"/>
              <a:t>For </a:t>
            </a:r>
            <a:r>
              <a:rPr lang="en-US" dirty="0" err="1"/>
              <a:t>overdispersed</a:t>
            </a:r>
            <a:r>
              <a:rPr lang="en-US" dirty="0"/>
              <a:t> count data, the negative binomial is a really good solution</a:t>
            </a:r>
          </a:p>
          <a:p>
            <a:endParaRPr lang="en-US" dirty="0"/>
          </a:p>
          <a:p>
            <a:r>
              <a:rPr lang="en-US" dirty="0"/>
              <a:t>What do our updated diagnostics tell us about whether the negative binomial is behaving adequately? </a:t>
            </a:r>
          </a:p>
        </p:txBody>
      </p:sp>
    </p:spTree>
    <p:extLst>
      <p:ext uri="{BB962C8B-B14F-4D97-AF65-F5344CB8AC3E}">
        <p14:creationId xmlns:p14="http://schemas.microsoft.com/office/powerpoint/2010/main" val="119418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a:t>
            </a:r>
          </a:p>
        </p:txBody>
      </p:sp>
      <p:sp>
        <p:nvSpPr>
          <p:cNvPr id="3" name="Content Placeholder 2"/>
          <p:cNvSpPr>
            <a:spLocks noGrp="1"/>
          </p:cNvSpPr>
          <p:nvPr>
            <p:ph idx="1"/>
          </p:nvPr>
        </p:nvSpPr>
        <p:spPr>
          <a:xfrm>
            <a:off x="838200" y="1382751"/>
            <a:ext cx="10515600" cy="4794212"/>
          </a:xfrm>
        </p:spPr>
        <p:txBody>
          <a:bodyPr>
            <a:normAutofit fontScale="92500" lnSpcReduction="10000"/>
          </a:bodyPr>
          <a:lstStyle/>
          <a:p>
            <a:r>
              <a:rPr lang="en-US" dirty="0"/>
              <a:t>Your final project is due on </a:t>
            </a:r>
            <a:r>
              <a:rPr lang="en-US" b="1" dirty="0"/>
              <a:t>Monday May 11 </a:t>
            </a:r>
            <a:r>
              <a:rPr lang="en-US" dirty="0"/>
              <a:t>by midnight. </a:t>
            </a:r>
          </a:p>
          <a:p>
            <a:pPr lvl="1"/>
            <a:r>
              <a:rPr lang="en-US" dirty="0"/>
              <a:t>The final project will be to discuss and perform a group of statistical analyses. Both the scientific and statistical background should be clearly presented, and future statistical steps you plan to take. These should be written and presented like the results section of a scientific paper, with a </a:t>
            </a:r>
            <a:r>
              <a:rPr lang="en-US" b="1" dirty="0"/>
              <a:t>full ABSTRACT</a:t>
            </a:r>
            <a:r>
              <a:rPr lang="en-US" dirty="0"/>
              <a:t>, very brief introduction with a background/hypotheses, methods, and discussion section sufficient for understanding the results. It is acceptable to use the previously written paragraph about your data as background. Bullet points in the introduction, methods, and discussion section are acceptable. </a:t>
            </a:r>
            <a:r>
              <a:rPr lang="en-US" u="sng" dirty="0"/>
              <a:t>You should think of this an outline of  a thesis paper. </a:t>
            </a:r>
            <a:r>
              <a:rPr lang="en-US" dirty="0"/>
              <a:t>Usually we flesh out the results and the figures, then add the rest of the stuff. I write my abstracts as a mini-outline that helps me figure out what should go in each section.</a:t>
            </a:r>
          </a:p>
          <a:p>
            <a:r>
              <a:rPr lang="en-US" dirty="0"/>
              <a:t>A note: </a:t>
            </a:r>
          </a:p>
          <a:p>
            <a:pPr lvl="1"/>
            <a:r>
              <a:rPr lang="en-US" dirty="0"/>
              <a:t>It is perfectly fine to use a paper you are already writing, but nothing that has already been sent out for peer-review please. .</a:t>
            </a:r>
          </a:p>
          <a:p>
            <a:endParaRPr lang="en-US" dirty="0"/>
          </a:p>
        </p:txBody>
      </p:sp>
    </p:spTree>
    <p:extLst>
      <p:ext uri="{BB962C8B-B14F-4D97-AF65-F5344CB8AC3E}">
        <p14:creationId xmlns:p14="http://schemas.microsoft.com/office/powerpoint/2010/main" val="483539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30"/>
            <a:ext cx="10515600" cy="1325563"/>
          </a:xfrm>
        </p:spPr>
        <p:txBody>
          <a:bodyPr/>
          <a:lstStyle/>
          <a:p>
            <a:r>
              <a:rPr lang="en-US" dirty="0"/>
              <a:t>Diagnostics</a:t>
            </a:r>
          </a:p>
        </p:txBody>
      </p:sp>
      <p:sp>
        <p:nvSpPr>
          <p:cNvPr id="3" name="Content Placeholder 2"/>
          <p:cNvSpPr>
            <a:spLocks noGrp="1"/>
          </p:cNvSpPr>
          <p:nvPr>
            <p:ph idx="1"/>
          </p:nvPr>
        </p:nvSpPr>
        <p:spPr/>
        <p:txBody>
          <a:bodyPr>
            <a:normAutofit/>
          </a:bodyPr>
          <a:lstStyle/>
          <a:p>
            <a:r>
              <a:rPr lang="en-US" dirty="0"/>
              <a:t>Much harder than linear models</a:t>
            </a:r>
          </a:p>
          <a:p>
            <a:r>
              <a:rPr lang="en-US" dirty="0"/>
              <a:t>goodness of fit tests, R2 etc. can also be a bit challenging and people have suggested that many of these methods don’t work very well</a:t>
            </a:r>
          </a:p>
          <a:p>
            <a:r>
              <a:rPr lang="en-US" dirty="0"/>
              <a:t>Some people will compare model residual deviance which can give an indication of whether one distribution is preferred over another but this also has limitations</a:t>
            </a:r>
          </a:p>
          <a:p>
            <a:r>
              <a:rPr lang="en-US" dirty="0"/>
              <a:t>Do be wary of general statistical problems </a:t>
            </a:r>
            <a:r>
              <a:rPr lang="mr-IN" dirty="0"/>
              <a:t>–</a:t>
            </a:r>
            <a:r>
              <a:rPr lang="en-US" dirty="0"/>
              <a:t> multicollinearity, constant responses, too many zeros</a:t>
            </a:r>
          </a:p>
          <a:p>
            <a:pPr lvl="1"/>
            <a:r>
              <a:rPr lang="en-US" dirty="0"/>
              <a:t>There is always the gut check test too </a:t>
            </a:r>
            <a:r>
              <a:rPr lang="mr-IN" dirty="0"/>
              <a:t>–</a:t>
            </a:r>
            <a:r>
              <a:rPr lang="en-US" dirty="0"/>
              <a:t> plot your data and model output and ask yourself </a:t>
            </a:r>
            <a:r>
              <a:rPr lang="mr-IN" dirty="0"/>
              <a:t>–</a:t>
            </a:r>
            <a:r>
              <a:rPr lang="en-US" dirty="0"/>
              <a:t> does it look like anything funny is happening here? </a:t>
            </a:r>
          </a:p>
          <a:p>
            <a:endParaRPr lang="en-US" dirty="0"/>
          </a:p>
          <a:p>
            <a:endParaRPr lang="en-US" dirty="0"/>
          </a:p>
        </p:txBody>
      </p:sp>
    </p:spTree>
    <p:extLst>
      <p:ext uri="{BB962C8B-B14F-4D97-AF65-F5344CB8AC3E}">
        <p14:creationId xmlns:p14="http://schemas.microsoft.com/office/powerpoint/2010/main" val="548665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a:xfrm>
            <a:off x="838200" y="1484243"/>
            <a:ext cx="10515600" cy="4692720"/>
          </a:xfrm>
        </p:spPr>
        <p:txBody>
          <a:bodyPr>
            <a:normAutofit/>
          </a:bodyPr>
          <a:lstStyle/>
          <a:p>
            <a:r>
              <a:rPr lang="en-US" sz="2400" dirty="0">
                <a:solidFill>
                  <a:srgbClr val="262626"/>
                </a:solidFill>
                <a:latin typeface="Calibri" charset="0"/>
                <a:ea typeface="Calibri" charset="0"/>
                <a:cs typeface="Calibri" charset="0"/>
              </a:rPr>
              <a:t>ignoring </a:t>
            </a:r>
            <a:r>
              <a:rPr lang="en-US" sz="2400" dirty="0" err="1">
                <a:solidFill>
                  <a:srgbClr val="262626"/>
                </a:solidFill>
                <a:latin typeface="Calibri" charset="0"/>
                <a:ea typeface="Calibri" charset="0"/>
                <a:cs typeface="Calibri" charset="0"/>
              </a:rPr>
              <a:t>overdispersion</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applying discrete models (Poisson, binomial) to non-discrete data: </a:t>
            </a:r>
            <a:r>
              <a:rPr lang="en-US" sz="2400" b="1" dirty="0">
                <a:solidFill>
                  <a:srgbClr val="262626"/>
                </a:solidFill>
                <a:latin typeface="Calibri" charset="0"/>
                <a:ea typeface="Calibri" charset="0"/>
                <a:cs typeface="Calibri" charset="0"/>
              </a:rPr>
              <a:t>don’t divide!</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equating negative binomial with binomial rather than Poisson</a:t>
            </a:r>
          </a:p>
          <a:p>
            <a:r>
              <a:rPr lang="en-US" sz="2400" dirty="0">
                <a:solidFill>
                  <a:srgbClr val="262626"/>
                </a:solidFill>
                <a:latin typeface="Calibri" charset="0"/>
                <a:ea typeface="Calibri" charset="0"/>
                <a:cs typeface="Calibri" charset="0"/>
              </a:rPr>
              <a:t>confusion in interpreting effects</a:t>
            </a:r>
          </a:p>
          <a:p>
            <a:r>
              <a:rPr lang="en-US" sz="2400" dirty="0">
                <a:solidFill>
                  <a:srgbClr val="262626"/>
                </a:solidFill>
                <a:latin typeface="Calibri" charset="0"/>
                <a:ea typeface="Calibri" charset="0"/>
                <a:cs typeface="Calibri" charset="0"/>
              </a:rPr>
              <a:t>back-transforming standard errors</a:t>
            </a:r>
          </a:p>
          <a:p>
            <a:r>
              <a:rPr lang="en-US" sz="2400" dirty="0">
                <a:solidFill>
                  <a:srgbClr val="262626"/>
                </a:solidFill>
                <a:latin typeface="Calibri" charset="0"/>
                <a:ea typeface="Calibri" charset="0"/>
                <a:cs typeface="Calibri" charset="0"/>
              </a:rPr>
              <a:t>getting confused by predictions on the linear predictor scale</a:t>
            </a:r>
          </a:p>
          <a:p>
            <a:r>
              <a:rPr lang="en-US" sz="2400" dirty="0">
                <a:solidFill>
                  <a:srgbClr val="262626"/>
                </a:solidFill>
                <a:latin typeface="Calibri" charset="0"/>
                <a:ea typeface="Calibri" charset="0"/>
                <a:cs typeface="Calibri" charset="0"/>
              </a:rPr>
              <a:t>using GLMs where linear models will do (i.e. </a:t>
            </a:r>
            <a:r>
              <a:rPr lang="en-US" sz="2400" dirty="0" err="1">
                <a:solidFill>
                  <a:srgbClr val="262626"/>
                </a:solidFill>
                <a:latin typeface="Calibri" charset="0"/>
                <a:ea typeface="Calibri" charset="0"/>
                <a:cs typeface="Calibri" charset="0"/>
              </a:rPr>
              <a:t>glm</a:t>
            </a:r>
            <a:r>
              <a:rPr lang="en-US" sz="2400" dirty="0">
                <a:solidFill>
                  <a:srgbClr val="262626"/>
                </a:solidFill>
                <a:latin typeface="Calibri" charset="0"/>
                <a:ea typeface="Calibri" charset="0"/>
                <a:cs typeface="Calibri" charset="0"/>
              </a:rPr>
              <a:t> instead of lm) (</a:t>
            </a:r>
            <a:r>
              <a:rPr lang="en-US" sz="2400" i="1" dirty="0">
                <a:solidFill>
                  <a:srgbClr val="262626"/>
                </a:solidFill>
                <a:latin typeface="Calibri" charset="0"/>
                <a:ea typeface="Calibri" charset="0"/>
                <a:cs typeface="Calibri" charset="0"/>
              </a:rPr>
              <a:t>mostly harmless</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forgetting to use type="response" using </a:t>
            </a:r>
            <a:r>
              <a:rPr lang="en-US" sz="2400" dirty="0" err="1">
                <a:solidFill>
                  <a:srgbClr val="262626"/>
                </a:solidFill>
                <a:latin typeface="Calibri" charset="0"/>
                <a:ea typeface="Calibri" charset="0"/>
                <a:cs typeface="Calibri" charset="0"/>
              </a:rPr>
              <a:t>predict.glm</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ignoring blocking factors (e.g. failing to use mixed models where necessary)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633872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61F-E91A-7C4D-9171-EAE07804945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2AD760A6-53ED-2745-8126-44C836EC26ED}"/>
              </a:ext>
            </a:extLst>
          </p:cNvPr>
          <p:cNvSpPr>
            <a:spLocks noGrp="1"/>
          </p:cNvSpPr>
          <p:nvPr>
            <p:ph idx="1"/>
          </p:nvPr>
        </p:nvSpPr>
        <p:spPr>
          <a:xfrm>
            <a:off x="838200" y="1424763"/>
            <a:ext cx="10515600" cy="4752200"/>
          </a:xfrm>
        </p:spPr>
        <p:txBody>
          <a:bodyPr>
            <a:normAutofit fontScale="77500" lnSpcReduction="20000"/>
          </a:bodyPr>
          <a:lstStyle/>
          <a:p>
            <a:pPr marL="0" indent="0">
              <a:buNone/>
            </a:pPr>
            <a:r>
              <a:rPr lang="en-US" u="sng" dirty="0"/>
              <a:t>Part 1 - GLMs</a:t>
            </a:r>
            <a:endParaRPr lang="en-US" dirty="0"/>
          </a:p>
          <a:p>
            <a:r>
              <a:rPr lang="en-US" dirty="0"/>
              <a:t>Make a generalized linear model (preferably with more than one variable) for one of your hypotheses. Articulate which hypothesis you are testing.</a:t>
            </a:r>
          </a:p>
          <a:p>
            <a:r>
              <a:rPr lang="en-US" dirty="0"/>
              <a:t>Explain what the R output is telling you about your data, in relation to your hypothesis.</a:t>
            </a:r>
            <a:br>
              <a:rPr lang="en-US" dirty="0"/>
            </a:br>
            <a:r>
              <a:rPr lang="en-US" dirty="0"/>
              <a:t>(Hint: you can use </a:t>
            </a:r>
            <a:r>
              <a:rPr lang="en-US" dirty="0" err="1"/>
              <a:t>emmeans</a:t>
            </a:r>
            <a:r>
              <a:rPr lang="en-US" dirty="0"/>
              <a:t>, effects, relevel, or predict to help you.) </a:t>
            </a:r>
            <a:r>
              <a:rPr lang="en-US" u="sng" dirty="0"/>
              <a:t>You should include this explanation in your code.</a:t>
            </a:r>
            <a:endParaRPr lang="en-US" dirty="0"/>
          </a:p>
          <a:p>
            <a:r>
              <a:rPr lang="en-US" dirty="0"/>
              <a:t>Plot your model (e.g. using predict) and overlay the model on top of the underlying data. Remember that you will need to use “type=response”.</a:t>
            </a:r>
          </a:p>
          <a:p>
            <a:r>
              <a:rPr lang="en-US" dirty="0"/>
              <a:t>Write a results statement (as you would in a scientific paper). If you need to reference a statistical table, you can include this result statement and table as a separate document that you upload with your text entry. (You can title this LASTNAME_WEEK10_Results.) Please remember to also commit and push to </a:t>
            </a:r>
            <a:r>
              <a:rPr lang="en-US" dirty="0" err="1"/>
              <a:t>github</a:t>
            </a:r>
            <a:r>
              <a:rPr lang="en-US" dirty="0"/>
              <a:t>. </a:t>
            </a:r>
            <a:br>
              <a:rPr lang="en-US" dirty="0"/>
            </a:br>
            <a:endParaRPr lang="en-US" dirty="0"/>
          </a:p>
          <a:p>
            <a:r>
              <a:rPr lang="en-US" dirty="0"/>
              <a:t>You will turn in this assignment in two weeks with model comparisons</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3266337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838200" y="1311965"/>
            <a:ext cx="10515600" cy="4864998"/>
          </a:xfrm>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How does the effect of time of day vary with light conditions on lizard perching behavior?</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Can you think of any issues with the bat data that should be a concern, based on our list of common mistakes?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Re-run our binomial GLM with a </a:t>
            </a:r>
            <a:r>
              <a:rPr lang="en-US" dirty="0" err="1"/>
              <a:t>probit</a:t>
            </a:r>
            <a:r>
              <a:rPr lang="en-US" dirty="0"/>
              <a:t> link function. How does this change your results? </a:t>
            </a:r>
          </a:p>
        </p:txBody>
      </p:sp>
    </p:spTree>
    <p:extLst>
      <p:ext uri="{BB962C8B-B14F-4D97-AF65-F5344CB8AC3E}">
        <p14:creationId xmlns:p14="http://schemas.microsoft.com/office/powerpoint/2010/main" val="356034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sp>
        <p:nvSpPr>
          <p:cNvPr id="3" name="Content Placeholder 2"/>
          <p:cNvSpPr>
            <a:spLocks noGrp="1"/>
          </p:cNvSpPr>
          <p:nvPr>
            <p:ph idx="1"/>
          </p:nvPr>
        </p:nvSpPr>
        <p:spPr/>
        <p:txBody>
          <a:bodyPr/>
          <a:lstStyle/>
          <a:p>
            <a:r>
              <a:rPr lang="en-US" dirty="0"/>
              <a:t>Models with near constant response - Bayesian GLMs and bias-reduction </a:t>
            </a:r>
            <a:r>
              <a:rPr lang="en-US" dirty="0" err="1"/>
              <a:t>glm</a:t>
            </a:r>
            <a:r>
              <a:rPr lang="en-US" dirty="0"/>
              <a:t> (</a:t>
            </a:r>
            <a:r>
              <a:rPr lang="en-US" dirty="0" err="1"/>
              <a:t>brglm</a:t>
            </a:r>
            <a:r>
              <a:rPr lang="en-US" dirty="0"/>
              <a:t>)</a:t>
            </a:r>
          </a:p>
          <a:p>
            <a:endParaRPr lang="en-US" dirty="0"/>
          </a:p>
          <a:p>
            <a:r>
              <a:rPr lang="en-US" dirty="0"/>
              <a:t>Zero-inflated models</a:t>
            </a:r>
          </a:p>
        </p:txBody>
      </p:sp>
    </p:spTree>
    <p:extLst>
      <p:ext uri="{BB962C8B-B14F-4D97-AF65-F5344CB8AC3E}">
        <p14:creationId xmlns:p14="http://schemas.microsoft.com/office/powerpoint/2010/main" val="1824148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0"/>
            <a:ext cx="10515600" cy="861509"/>
          </a:xfrm>
        </p:spPr>
        <p:txBody>
          <a:bodyPr/>
          <a:lstStyle/>
          <a:p>
            <a:r>
              <a:rPr lang="en-US" dirty="0"/>
              <a:t>Paper template</a:t>
            </a:r>
          </a:p>
        </p:txBody>
      </p:sp>
      <p:sp>
        <p:nvSpPr>
          <p:cNvPr id="3" name="Content Placeholder 2"/>
          <p:cNvSpPr>
            <a:spLocks noGrp="1"/>
          </p:cNvSpPr>
          <p:nvPr>
            <p:ph idx="1"/>
          </p:nvPr>
        </p:nvSpPr>
        <p:spPr>
          <a:xfrm>
            <a:off x="838200" y="1081669"/>
            <a:ext cx="10515600" cy="5095294"/>
          </a:xfrm>
        </p:spPr>
        <p:txBody>
          <a:bodyPr>
            <a:normAutofit/>
          </a:bodyPr>
          <a:lstStyle/>
          <a:p>
            <a:r>
              <a:rPr lang="en-US" dirty="0"/>
              <a:t>Title, Name and authors</a:t>
            </a:r>
          </a:p>
          <a:p>
            <a:r>
              <a:rPr lang="en-US" dirty="0"/>
              <a:t>Abstract (full, ~150 </a:t>
            </a:r>
            <a:r>
              <a:rPr lang="mr-IN" dirty="0"/>
              <a:t>–</a:t>
            </a:r>
            <a:r>
              <a:rPr lang="en-US" dirty="0"/>
              <a:t> 300 words, think about journals!) </a:t>
            </a:r>
          </a:p>
          <a:p>
            <a:r>
              <a:rPr lang="en-US" dirty="0"/>
              <a:t>Introduction (background, hypotheses; bulleted is okay)</a:t>
            </a:r>
          </a:p>
          <a:p>
            <a:r>
              <a:rPr lang="en-US" dirty="0"/>
              <a:t>Methods (scientific and statistical; bulleted is okay)</a:t>
            </a:r>
          </a:p>
          <a:p>
            <a:r>
              <a:rPr lang="en-US" dirty="0"/>
              <a:t>Results (fully written like a scientific paper)</a:t>
            </a:r>
          </a:p>
          <a:p>
            <a:pPr lvl="1"/>
            <a:r>
              <a:rPr lang="en-US" dirty="0"/>
              <a:t>Please put figures in this section of paper with their captions directly below them.</a:t>
            </a:r>
          </a:p>
          <a:p>
            <a:pPr lvl="1"/>
            <a:r>
              <a:rPr lang="en-US" dirty="0"/>
              <a:t>Include statistical results as 1) either in the text, 2) in main text tables, or 3) as supplemental tables as you would in a real paper (more on this later).</a:t>
            </a:r>
          </a:p>
          <a:p>
            <a:r>
              <a:rPr lang="en-US" dirty="0"/>
              <a:t>Discussion (what do your results mean, future statistical analyses to be conducted, what this tells us about the world; bulleted is okay)</a:t>
            </a:r>
          </a:p>
          <a:p>
            <a:endParaRPr lang="en-US" dirty="0"/>
          </a:p>
        </p:txBody>
      </p:sp>
    </p:spTree>
    <p:extLst>
      <p:ext uri="{BB962C8B-B14F-4D97-AF65-F5344CB8AC3E}">
        <p14:creationId xmlns:p14="http://schemas.microsoft.com/office/powerpoint/2010/main" val="57947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on writing results</a:t>
            </a:r>
          </a:p>
        </p:txBody>
      </p:sp>
      <p:sp>
        <p:nvSpPr>
          <p:cNvPr id="3" name="Content Placeholder 2"/>
          <p:cNvSpPr>
            <a:spLocks noGrp="1"/>
          </p:cNvSpPr>
          <p:nvPr>
            <p:ph idx="1"/>
          </p:nvPr>
        </p:nvSpPr>
        <p:spPr/>
        <p:txBody>
          <a:bodyPr/>
          <a:lstStyle/>
          <a:p>
            <a:r>
              <a:rPr lang="en-US" dirty="0"/>
              <a:t>There is a document on canvas with some tips for writing results statements</a:t>
            </a:r>
          </a:p>
        </p:txBody>
      </p:sp>
    </p:spTree>
    <p:extLst>
      <p:ext uri="{BB962C8B-B14F-4D97-AF65-F5344CB8AC3E}">
        <p14:creationId xmlns:p14="http://schemas.microsoft.com/office/powerpoint/2010/main" val="197580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in R: </a:t>
            </a:r>
            <a:r>
              <a:rPr lang="en-US" dirty="0" err="1"/>
              <a:t>glm</a:t>
            </a:r>
            <a:r>
              <a:rPr lang="en-US" dirty="0"/>
              <a:t>(), model specification as before: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(y~f1+x1+f2+x2, data=..., ...)</a:t>
            </a:r>
          </a:p>
          <a:p>
            <a:r>
              <a:rPr lang="en-US" dirty="0"/>
              <a:t>definition: </a:t>
            </a:r>
            <a:r>
              <a:rPr lang="en-US" i="1" dirty="0"/>
              <a:t>family</a:t>
            </a:r>
            <a:r>
              <a:rPr lang="en-US" dirty="0"/>
              <a:t> + </a:t>
            </a:r>
            <a:r>
              <a:rPr lang="en-US" i="1" dirty="0"/>
              <a:t>link function</a:t>
            </a:r>
            <a:endParaRPr lang="en-US" dirty="0"/>
          </a:p>
          <a:p>
            <a:endParaRPr lang="en-US" dirty="0"/>
          </a:p>
        </p:txBody>
      </p:sp>
    </p:spTree>
    <p:extLst>
      <p:ext uri="{BB962C8B-B14F-4D97-AF65-F5344CB8AC3E}">
        <p14:creationId xmlns:p14="http://schemas.microsoft.com/office/powerpoint/2010/main" val="162284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glm</a:t>
            </a:r>
            <a:endParaRPr lang="en-US" dirty="0"/>
          </a:p>
        </p:txBody>
      </p:sp>
      <p:sp>
        <p:nvSpPr>
          <p:cNvPr id="3" name="Content Placeholder 2"/>
          <p:cNvSpPr>
            <a:spLocks noGrp="1"/>
          </p:cNvSpPr>
          <p:nvPr>
            <p:ph idx="1"/>
          </p:nvPr>
        </p:nvSpPr>
        <p:spPr/>
        <p:txBody>
          <a:bodyPr/>
          <a:lstStyle/>
          <a:p>
            <a:r>
              <a:rPr lang="en-US" dirty="0"/>
              <a:t>Type “?</a:t>
            </a:r>
            <a:r>
              <a:rPr lang="en-US" dirty="0" err="1"/>
              <a:t>glm</a:t>
            </a:r>
            <a:r>
              <a:rPr lang="en-US" dirty="0"/>
              <a:t>”</a:t>
            </a:r>
          </a:p>
          <a:p>
            <a:endParaRPr lang="en-US" dirty="0"/>
          </a:p>
          <a:p>
            <a:r>
              <a:rPr lang="en-US" dirty="0"/>
              <a:t>What does this tell us?</a:t>
            </a:r>
          </a:p>
        </p:txBody>
      </p:sp>
    </p:spTree>
    <p:extLst>
      <p:ext uri="{BB962C8B-B14F-4D97-AF65-F5344CB8AC3E}">
        <p14:creationId xmlns:p14="http://schemas.microsoft.com/office/powerpoint/2010/main" val="132028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a:t>
            </a:r>
          </a:p>
        </p:txBody>
      </p:sp>
      <p:sp>
        <p:nvSpPr>
          <p:cNvPr id="3" name="Content Placeholder 2"/>
          <p:cNvSpPr>
            <a:spLocks noGrp="1"/>
          </p:cNvSpPr>
          <p:nvPr>
            <p:ph idx="1"/>
          </p:nvPr>
        </p:nvSpPr>
        <p:spPr/>
        <p:txBody>
          <a:bodyPr>
            <a:normAutofit fontScale="55000" lnSpcReduction="20000"/>
          </a:bodyPr>
          <a:lstStyle/>
          <a:p>
            <a:pPr>
              <a:lnSpc>
                <a:spcPct val="100000"/>
              </a:lnSpc>
              <a:spcBef>
                <a:spcPts val="0"/>
              </a:spcBef>
            </a:pPr>
            <a:r>
              <a:rPr lang="en-US" dirty="0"/>
              <a:t>The </a:t>
            </a:r>
            <a:r>
              <a:rPr lang="en-US" dirty="0">
                <a:latin typeface="Courier New" charset="0"/>
                <a:ea typeface="Courier New" charset="0"/>
                <a:cs typeface="Courier New" charset="0"/>
              </a:rPr>
              <a:t>family = </a:t>
            </a:r>
            <a:r>
              <a:rPr lang="en-US" dirty="0">
                <a:ea typeface="Courier New" charset="0"/>
                <a:cs typeface="Courier New" charset="0"/>
              </a:rPr>
              <a:t>argument specifies the distribution you want to use</a:t>
            </a:r>
          </a:p>
          <a:p>
            <a:pPr>
              <a:lnSpc>
                <a:spcPct val="100000"/>
              </a:lnSpc>
              <a:spcBef>
                <a:spcPts val="0"/>
              </a:spcBef>
            </a:pPr>
            <a:endParaRPr lang="en-US" dirty="0">
              <a:ea typeface="Courier New" charset="0"/>
              <a:cs typeface="Courier New" charset="0"/>
            </a:endParaRPr>
          </a:p>
          <a:p>
            <a:pPr>
              <a:lnSpc>
                <a:spcPct val="100000"/>
              </a:lnSpc>
              <a:spcBef>
                <a:spcPts val="0"/>
              </a:spcBef>
            </a:pPr>
            <a:r>
              <a:rPr lang="en-US" dirty="0">
                <a:ea typeface="Courier New" charset="0"/>
                <a:cs typeface="Courier New" charset="0"/>
              </a:rPr>
              <a:t>The default is </a:t>
            </a:r>
            <a:r>
              <a:rPr lang="en-US" dirty="0" err="1">
                <a:ea typeface="Courier New" charset="0"/>
                <a:cs typeface="Courier New" charset="0"/>
              </a:rPr>
              <a:t>gaussian</a:t>
            </a:r>
            <a:endParaRPr lang="en-US" dirty="0">
              <a:ea typeface="Courier New" charset="0"/>
              <a:cs typeface="Courier New" charset="0"/>
            </a:endParaRPr>
          </a:p>
          <a:p>
            <a:pPr>
              <a:lnSpc>
                <a:spcPct val="100000"/>
              </a:lnSpc>
              <a:spcBef>
                <a:spcPts val="0"/>
              </a:spcBef>
            </a:pPr>
            <a:endParaRPr lang="en-US" dirty="0">
              <a:latin typeface="Courier New" charset="0"/>
              <a:ea typeface="Courier New" charset="0"/>
              <a:cs typeface="Courier New" charset="0"/>
            </a:endParaRPr>
          </a:p>
          <a:p>
            <a:pPr>
              <a:lnSpc>
                <a:spcPct val="100000"/>
              </a:lnSpc>
              <a:spcBef>
                <a:spcPts val="0"/>
              </a:spcBef>
            </a:pPr>
            <a:r>
              <a:rPr lang="en-US" dirty="0">
                <a:ea typeface="Courier New" charset="0"/>
                <a:cs typeface="Courier New" charset="0"/>
              </a:rPr>
              <a:t>in base R, e.g.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a:t>
            </a:r>
            <a:r>
              <a:rPr lang="en-US" dirty="0">
                <a:ea typeface="Courier New" charset="0"/>
                <a:cs typeface="Courier New" charset="0"/>
              </a:rPr>
              <a:t>the possible choices are these:</a:t>
            </a:r>
          </a:p>
          <a:p>
            <a:endParaRPr lang="en-US" dirty="0">
              <a:solidFill>
                <a:prstClr val="black"/>
              </a:solidFill>
              <a:latin typeface="Courier" charset="0"/>
            </a:endParaRPr>
          </a:p>
          <a:p>
            <a:r>
              <a:rPr lang="en-US" dirty="0">
                <a:solidFill>
                  <a:prstClr val="black"/>
                </a:solidFill>
                <a:latin typeface="Courier" charset="0"/>
              </a:rPr>
              <a:t>binomial(link = "logit")</a:t>
            </a:r>
          </a:p>
          <a:p>
            <a:r>
              <a:rPr lang="en-US" dirty="0" err="1">
                <a:solidFill>
                  <a:prstClr val="black"/>
                </a:solidFill>
                <a:latin typeface="Courier" charset="0"/>
              </a:rPr>
              <a:t>gaussian</a:t>
            </a:r>
            <a:r>
              <a:rPr lang="en-US" dirty="0">
                <a:solidFill>
                  <a:prstClr val="black"/>
                </a:solidFill>
                <a:latin typeface="Courier" charset="0"/>
              </a:rPr>
              <a:t>(link = "identity")</a:t>
            </a:r>
          </a:p>
          <a:p>
            <a:r>
              <a:rPr lang="en-US" dirty="0">
                <a:solidFill>
                  <a:prstClr val="black"/>
                </a:solidFill>
                <a:latin typeface="Courier" charset="0"/>
              </a:rPr>
              <a:t>Gamma(link = "inverse")</a:t>
            </a:r>
          </a:p>
          <a:p>
            <a:r>
              <a:rPr lang="en-US" dirty="0" err="1">
                <a:solidFill>
                  <a:prstClr val="black"/>
                </a:solidFill>
                <a:latin typeface="Courier" charset="0"/>
              </a:rPr>
              <a:t>inverse.gaussian</a:t>
            </a:r>
            <a:r>
              <a:rPr lang="en-US" dirty="0">
                <a:solidFill>
                  <a:prstClr val="black"/>
                </a:solidFill>
                <a:latin typeface="Courier" charset="0"/>
              </a:rPr>
              <a:t>(link = "1/mu^2")</a:t>
            </a:r>
          </a:p>
          <a:p>
            <a:r>
              <a:rPr lang="en-US" dirty="0" err="1">
                <a:solidFill>
                  <a:prstClr val="black"/>
                </a:solidFill>
                <a:latin typeface="Courier" charset="0"/>
              </a:rPr>
              <a:t>poisson</a:t>
            </a:r>
            <a:r>
              <a:rPr lang="en-US" dirty="0">
                <a:solidFill>
                  <a:prstClr val="black"/>
                </a:solidFill>
                <a:latin typeface="Courier" charset="0"/>
              </a:rPr>
              <a:t>(link = "log")</a:t>
            </a:r>
          </a:p>
          <a:p>
            <a:r>
              <a:rPr lang="en-US" dirty="0">
                <a:solidFill>
                  <a:prstClr val="black"/>
                </a:solidFill>
                <a:latin typeface="Courier" charset="0"/>
              </a:rPr>
              <a:t>quasi(link = "identity", variance = "constant")</a:t>
            </a:r>
          </a:p>
          <a:p>
            <a:r>
              <a:rPr lang="en-US" dirty="0" err="1">
                <a:solidFill>
                  <a:prstClr val="black"/>
                </a:solidFill>
                <a:latin typeface="Courier" charset="0"/>
              </a:rPr>
              <a:t>quasibinomial</a:t>
            </a:r>
            <a:r>
              <a:rPr lang="en-US" dirty="0">
                <a:solidFill>
                  <a:prstClr val="black"/>
                </a:solidFill>
                <a:latin typeface="Courier" charset="0"/>
              </a:rPr>
              <a:t>(link = "logit")</a:t>
            </a:r>
          </a:p>
          <a:p>
            <a:r>
              <a:rPr lang="en-US" dirty="0" err="1">
                <a:solidFill>
                  <a:prstClr val="black"/>
                </a:solidFill>
                <a:latin typeface="Courier" charset="0"/>
              </a:rPr>
              <a:t>quasipoisson</a:t>
            </a:r>
            <a:r>
              <a:rPr lang="en-US" dirty="0">
                <a:solidFill>
                  <a:prstClr val="black"/>
                </a:solidFill>
                <a:latin typeface="Courier" charset="0"/>
              </a:rPr>
              <a:t>(link = "log")</a:t>
            </a:r>
          </a:p>
          <a:p>
            <a:endParaRPr lang="en-US" dirty="0">
              <a:solidFill>
                <a:prstClr val="black"/>
              </a:solidFill>
              <a:latin typeface="Courier" charset="0"/>
              <a:ea typeface="Courier New" charset="0"/>
              <a:cs typeface="Courier New" charset="0"/>
            </a:endParaRPr>
          </a:p>
          <a:p>
            <a:r>
              <a:rPr lang="en-US" dirty="0">
                <a:solidFill>
                  <a:prstClr val="black"/>
                </a:solidFill>
                <a:ea typeface="Courier New" charset="0"/>
                <a:cs typeface="Courier New" charset="0"/>
              </a:rPr>
              <a:t>What very useful distribution is missing?</a:t>
            </a:r>
          </a:p>
        </p:txBody>
      </p:sp>
    </p:spTree>
    <p:extLst>
      <p:ext uri="{BB962C8B-B14F-4D97-AF65-F5344CB8AC3E}">
        <p14:creationId xmlns:p14="http://schemas.microsoft.com/office/powerpoint/2010/main" val="69166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t>
            </a:r>
            <a:r>
              <a:rPr lang="mr-IN" dirty="0"/>
              <a:t>–</a:t>
            </a:r>
            <a:r>
              <a:rPr lang="en-US" dirty="0"/>
              <a:t> negative binomial</a:t>
            </a:r>
          </a:p>
        </p:txBody>
      </p:sp>
      <p:sp>
        <p:nvSpPr>
          <p:cNvPr id="3" name="Content Placeholder 2"/>
          <p:cNvSpPr>
            <a:spLocks noGrp="1"/>
          </p:cNvSpPr>
          <p:nvPr>
            <p:ph idx="1"/>
          </p:nvPr>
        </p:nvSpPr>
        <p:spPr/>
        <p:txBody>
          <a:bodyPr/>
          <a:lstStyle/>
          <a:p>
            <a:r>
              <a:rPr lang="en-US" dirty="0"/>
              <a:t>To do a </a:t>
            </a:r>
            <a:r>
              <a:rPr lang="en-US" dirty="0" err="1"/>
              <a:t>glm</a:t>
            </a:r>
            <a:r>
              <a:rPr lang="en-US" dirty="0"/>
              <a:t> with a negative binomial distribution we can use </a:t>
            </a:r>
            <a:r>
              <a:rPr lang="en-US" dirty="0" err="1">
                <a:latin typeface="Courier" charset="0"/>
                <a:ea typeface="Courier" charset="0"/>
                <a:cs typeface="Courier" charset="0"/>
              </a:rPr>
              <a:t>glm.nb</a:t>
            </a:r>
            <a:r>
              <a:rPr lang="en-US" dirty="0">
                <a:latin typeface="Courier" charset="0"/>
                <a:ea typeface="Courier" charset="0"/>
                <a:cs typeface="Courier" charset="0"/>
              </a:rPr>
              <a:t> </a:t>
            </a:r>
            <a:r>
              <a:rPr lang="en-US" dirty="0"/>
              <a:t>in the MASS package</a:t>
            </a:r>
          </a:p>
          <a:p>
            <a:endParaRPr lang="en-US" dirty="0"/>
          </a:p>
        </p:txBody>
      </p:sp>
    </p:spTree>
    <p:extLst>
      <p:ext uri="{BB962C8B-B14F-4D97-AF65-F5344CB8AC3E}">
        <p14:creationId xmlns:p14="http://schemas.microsoft.com/office/powerpoint/2010/main" val="1606989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6202</TotalTime>
  <Words>2347</Words>
  <Application>Microsoft Macintosh PowerPoint</Application>
  <PresentationFormat>Widescreen</PresentationFormat>
  <Paragraphs>206</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Courier</vt:lpstr>
      <vt:lpstr>Courier New</vt:lpstr>
      <vt:lpstr>Mangal</vt:lpstr>
      <vt:lpstr>Office Theme</vt:lpstr>
      <vt:lpstr>Week 10 - GLMs</vt:lpstr>
      <vt:lpstr>Housekeeping</vt:lpstr>
      <vt:lpstr>Final Project</vt:lpstr>
      <vt:lpstr>Paper template</vt:lpstr>
      <vt:lpstr>Reference on writing results</vt:lpstr>
      <vt:lpstr>Generalized linear models</vt:lpstr>
      <vt:lpstr>glm</vt:lpstr>
      <vt:lpstr>Family</vt:lpstr>
      <vt:lpstr>Family – negative binomial</vt:lpstr>
      <vt:lpstr>Link functions</vt:lpstr>
      <vt:lpstr>Why use anything but the standard link?</vt:lpstr>
      <vt:lpstr>For GLMs with binomial distributions – logit vs probit</vt:lpstr>
      <vt:lpstr>How does it work?</vt:lpstr>
      <vt:lpstr>Maximum likelihood vs least squares</vt:lpstr>
      <vt:lpstr>Real world example – Infection and temperature</vt:lpstr>
      <vt:lpstr>Linearity and other distributions </vt:lpstr>
      <vt:lpstr>Interpreting GLMs output</vt:lpstr>
      <vt:lpstr>Reminder – the default parameters represent</vt:lpstr>
      <vt:lpstr>Some hints for interpreting output on the effect (e.g. link) scale</vt:lpstr>
      <vt:lpstr>Binomial</vt:lpstr>
      <vt:lpstr>Predicting responses from GLMs</vt:lpstr>
      <vt:lpstr>What should I do about the confidence intervals?</vt:lpstr>
      <vt:lpstr>If you really want prediction intervals</vt:lpstr>
      <vt:lpstr>Gamma</vt:lpstr>
      <vt:lpstr>Poisson</vt:lpstr>
      <vt:lpstr>Overdispersion</vt:lpstr>
      <vt:lpstr>Is there a test for overdispersion?</vt:lpstr>
      <vt:lpstr>Solutions to overdispersion</vt:lpstr>
      <vt:lpstr>Negative Binomial</vt:lpstr>
      <vt:lpstr>Diagnostics</vt:lpstr>
      <vt:lpstr>Common mistakes</vt:lpstr>
      <vt:lpstr>Assignment</vt:lpstr>
      <vt:lpstr>Problems</vt:lpstr>
      <vt:lpstr>Advanced topics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GLMs</dc:title>
  <dc:creator>Kate Langwig</dc:creator>
  <cp:lastModifiedBy>Kate Langwig</cp:lastModifiedBy>
  <cp:revision>69</cp:revision>
  <dcterms:created xsi:type="dcterms:W3CDTF">2018-03-23T19:29:47Z</dcterms:created>
  <dcterms:modified xsi:type="dcterms:W3CDTF">2020-04-07T19:32:21Z</dcterms:modified>
</cp:coreProperties>
</file>