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92" r:id="rId4"/>
    <p:sldId id="293" r:id="rId5"/>
    <p:sldId id="291" r:id="rId6"/>
    <p:sldId id="259" r:id="rId7"/>
    <p:sldId id="294"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05"/>
  </p:normalViewPr>
  <p:slideViewPr>
    <p:cSldViewPr snapToGrid="0" snapToObjects="1">
      <p:cViewPr varScale="1">
        <p:scale>
          <a:sx n="109" d="100"/>
          <a:sy n="109"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5388-6A8F-1341-9D1E-B023B27BE3D5}" type="datetimeFigureOut">
              <a:rPr lang="en-US" smtClean="0"/>
              <a:t>1/21/21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8D9E3-8CBD-C548-8121-77C8970F6215}" type="slidenum">
              <a:rPr lang="en-US" smtClean="0"/>
              <a:t>‹#›</a:t>
            </a:fld>
            <a:endParaRPr lang="en-US"/>
          </a:p>
        </p:txBody>
      </p:sp>
    </p:spTree>
    <p:extLst>
      <p:ext uri="{BB962C8B-B14F-4D97-AF65-F5344CB8AC3E}">
        <p14:creationId xmlns:p14="http://schemas.microsoft.com/office/powerpoint/2010/main" val="229244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5</a:t>
            </a:fld>
            <a:endParaRPr lang="en-US"/>
          </a:p>
        </p:txBody>
      </p:sp>
    </p:spTree>
    <p:extLst>
      <p:ext uri="{BB962C8B-B14F-4D97-AF65-F5344CB8AC3E}">
        <p14:creationId xmlns:p14="http://schemas.microsoft.com/office/powerpoint/2010/main" val="141615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CAEB-8D0B-374A-844C-9FD20E9D2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E80D5F-DA23-7449-BA0B-7890A97A9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D06F1-9D2A-4A4F-922C-C6D32C876FE6}"/>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5" name="Footer Placeholder 4">
            <a:extLst>
              <a:ext uri="{FF2B5EF4-FFF2-40B4-BE49-F238E27FC236}">
                <a16:creationId xmlns:a16="http://schemas.microsoft.com/office/drawing/2014/main" id="{F621D7E2-AEE2-C444-B0F7-9744AC498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84423-1352-CF43-A855-447C064E48E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111855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0FF5-F8F7-964C-9598-7B558A4520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EC04B3-376E-1243-81A0-4E639C499D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833E8-AE4A-524F-8329-9C1E9997240D}"/>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5" name="Footer Placeholder 4">
            <a:extLst>
              <a:ext uri="{FF2B5EF4-FFF2-40B4-BE49-F238E27FC236}">
                <a16:creationId xmlns:a16="http://schemas.microsoft.com/office/drawing/2014/main" id="{B18C8D69-071F-D94B-A699-F1372E30A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A1841-FC93-0B48-A9E1-E996C769E47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89113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142973-4BC3-1F4E-9479-8D86BEC55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A8B2AD-349E-BE42-83AB-CDCFF7735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C2679-F7EB-5F4B-AA1F-F2CF2C59F256}"/>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5" name="Footer Placeholder 4">
            <a:extLst>
              <a:ext uri="{FF2B5EF4-FFF2-40B4-BE49-F238E27FC236}">
                <a16:creationId xmlns:a16="http://schemas.microsoft.com/office/drawing/2014/main" id="{1E62AE23-06A4-044F-8F90-6FC6D4135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22650-395B-0C44-831C-459F0E817C02}"/>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73986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64D3-1F66-6648-B633-F762CBC30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1BE4A-C65C-0C4B-9C58-AE3A4BCE3B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F462F-EF35-344F-AB50-9D95C01572BF}"/>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5" name="Footer Placeholder 4">
            <a:extLst>
              <a:ext uri="{FF2B5EF4-FFF2-40B4-BE49-F238E27FC236}">
                <a16:creationId xmlns:a16="http://schemas.microsoft.com/office/drawing/2014/main" id="{C11A4114-11CA-EF49-841E-903A5B51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18D2A-F453-2549-8678-0FD111C1DBB3}"/>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79218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67CA-DCEB-DD47-8F19-5DDBD1E7E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F2EF74-8E64-004C-B001-FE8732F7C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61BD9F-6E19-3B4A-94BE-E5F05651F1B6}"/>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5" name="Footer Placeholder 4">
            <a:extLst>
              <a:ext uri="{FF2B5EF4-FFF2-40B4-BE49-F238E27FC236}">
                <a16:creationId xmlns:a16="http://schemas.microsoft.com/office/drawing/2014/main" id="{4C91C9A8-F41B-8C4B-8439-0BC4686E9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9EBE-8A94-8A41-8B3E-C204A57CBA00}"/>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61590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2DAB-5EF2-1C4A-9DEC-2CBD01E7E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835D3-19C3-5947-8C4D-FDEDCBFD1F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13EAF-6EAD-6042-AE5D-ACC9E91CC9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CD9CFA-3003-A247-BB20-317CCD9633E4}"/>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6" name="Footer Placeholder 5">
            <a:extLst>
              <a:ext uri="{FF2B5EF4-FFF2-40B4-BE49-F238E27FC236}">
                <a16:creationId xmlns:a16="http://schemas.microsoft.com/office/drawing/2014/main" id="{CAAE5D21-A81E-0E48-8120-49CD8038B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C8D9B-C11F-374F-B178-CF8B1604330C}"/>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2573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C947-22FF-1043-82D8-71FC4D4ABF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BDA33F-34F5-E249-A2E5-E3F345036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86A43D-BDB3-944E-9668-F15DC169A8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57A56E-42BF-914C-909B-DB299DB4D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C27B6C-2964-6346-A884-36D4755D9F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9AE7F-7F9E-7F46-ACD3-845C90838A3B}"/>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8" name="Footer Placeholder 7">
            <a:extLst>
              <a:ext uri="{FF2B5EF4-FFF2-40B4-BE49-F238E27FC236}">
                <a16:creationId xmlns:a16="http://schemas.microsoft.com/office/drawing/2014/main" id="{495E3340-EFB0-C540-B77F-39AEEC077F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3F6A57-3B0D-F948-82BC-0B672B41E57B}"/>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08254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1DF8-B963-F640-AB8B-19CDC4697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19AA49-5562-264F-86F4-78DBFD1AA638}"/>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4" name="Footer Placeholder 3">
            <a:extLst>
              <a:ext uri="{FF2B5EF4-FFF2-40B4-BE49-F238E27FC236}">
                <a16:creationId xmlns:a16="http://schemas.microsoft.com/office/drawing/2014/main" id="{FA3B966F-ECD3-5E4E-B113-350CE8F584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C4B1E9-5ACD-554C-A723-FB8403C3C195}"/>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85943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0D068-19F2-764A-A061-1F5B327F1998}"/>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3" name="Footer Placeholder 2">
            <a:extLst>
              <a:ext uri="{FF2B5EF4-FFF2-40B4-BE49-F238E27FC236}">
                <a16:creationId xmlns:a16="http://schemas.microsoft.com/office/drawing/2014/main" id="{A76D55F6-3603-3048-8495-3A3C0E036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61EE4A-F73B-7444-9F01-712B6694134E}"/>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28292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9772-C086-3B4D-BB42-B799A79A1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AC5E2B-8DEC-7048-9406-353304427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D4170E-E6A8-4C47-B69D-9DFB03274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01B5F4-2F60-3146-800E-9B3B4CB9FF52}"/>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6" name="Footer Placeholder 5">
            <a:extLst>
              <a:ext uri="{FF2B5EF4-FFF2-40B4-BE49-F238E27FC236}">
                <a16:creationId xmlns:a16="http://schemas.microsoft.com/office/drawing/2014/main" id="{21D7BC69-A67A-5241-B460-DF4926FA9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1FC4E-637B-2B44-BE72-E8A8C0A62E52}"/>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108123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3F50-B8C6-664B-9338-1E603ACB1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9EC16-9980-7F42-8A40-12A1C625E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5FB3B8-6467-5242-846D-39224A569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F7D355-C54A-B342-94D8-86CC8E67BEB3}"/>
              </a:ext>
            </a:extLst>
          </p:cNvPr>
          <p:cNvSpPr>
            <a:spLocks noGrp="1"/>
          </p:cNvSpPr>
          <p:nvPr>
            <p:ph type="dt" sz="half" idx="10"/>
          </p:nvPr>
        </p:nvSpPr>
        <p:spPr/>
        <p:txBody>
          <a:bodyPr/>
          <a:lstStyle/>
          <a:p>
            <a:fld id="{FA0BDF2A-8048-BB44-864C-819C200F781C}" type="datetimeFigureOut">
              <a:rPr lang="en-US" smtClean="0"/>
              <a:t>1/21/21</a:t>
            </a:fld>
            <a:endParaRPr lang="en-US"/>
          </a:p>
        </p:txBody>
      </p:sp>
      <p:sp>
        <p:nvSpPr>
          <p:cNvPr id="6" name="Footer Placeholder 5">
            <a:extLst>
              <a:ext uri="{FF2B5EF4-FFF2-40B4-BE49-F238E27FC236}">
                <a16:creationId xmlns:a16="http://schemas.microsoft.com/office/drawing/2014/main" id="{A423872A-0817-A544-A0AE-C7BE9FA9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7BFCE-23DA-5C4D-8B19-41DB6F33E15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6311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BCF7A-181F-A948-9687-D37517F4B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F17F30-4E0F-EA4E-B10C-F8F5551EB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5F4DD-9601-0D4F-A468-344C892CD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BDF2A-8048-BB44-864C-819C200F781C}" type="datetimeFigureOut">
              <a:rPr lang="en-US" smtClean="0"/>
              <a:t>1/21/21</a:t>
            </a:fld>
            <a:endParaRPr lang="en-US"/>
          </a:p>
        </p:txBody>
      </p:sp>
      <p:sp>
        <p:nvSpPr>
          <p:cNvPr id="5" name="Footer Placeholder 4">
            <a:extLst>
              <a:ext uri="{FF2B5EF4-FFF2-40B4-BE49-F238E27FC236}">
                <a16:creationId xmlns:a16="http://schemas.microsoft.com/office/drawing/2014/main" id="{E92BAFBC-32DB-764E-91FD-2D28E9D50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E06A24-6D50-BA4B-A5AF-7AF59FBB6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E7FAB-7600-5F42-8405-F33F82182821}" type="slidenum">
              <a:rPr lang="en-US" smtClean="0"/>
              <a:t>‹#›</a:t>
            </a:fld>
            <a:endParaRPr lang="en-US"/>
          </a:p>
        </p:txBody>
      </p:sp>
    </p:spTree>
    <p:extLst>
      <p:ext uri="{BB962C8B-B14F-4D97-AF65-F5344CB8AC3E}">
        <p14:creationId xmlns:p14="http://schemas.microsoft.com/office/powerpoint/2010/main" val="2472781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happygitwithr.com/install-git.html#install-git&#160;" TargetMode="External"/><Relationship Id="rId2" Type="http://schemas.openxmlformats.org/officeDocument/2006/relationships/hyperlink" Target="http://happygitwithr.com/github-acc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datacamp.com/community/tutorials/pipe-r-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6B93-D2DE-7847-BB0C-E59BAFA473C5}"/>
              </a:ext>
            </a:extLst>
          </p:cNvPr>
          <p:cNvSpPr>
            <a:spLocks noGrp="1"/>
          </p:cNvSpPr>
          <p:nvPr>
            <p:ph type="ctrTitle"/>
          </p:nvPr>
        </p:nvSpPr>
        <p:spPr/>
        <p:txBody>
          <a:bodyPr>
            <a:normAutofit fontScale="90000"/>
          </a:bodyPr>
          <a:lstStyle/>
          <a:p>
            <a:r>
              <a:rPr lang="en-US" dirty="0"/>
              <a:t>Week 1 </a:t>
            </a:r>
            <a:br>
              <a:rPr lang="en-US" dirty="0"/>
            </a:br>
            <a:r>
              <a:rPr lang="en-US" dirty="0"/>
              <a:t>Intro to R</a:t>
            </a:r>
            <a:br>
              <a:rPr lang="en-US" dirty="0"/>
            </a:br>
            <a:r>
              <a:rPr lang="en-US" dirty="0"/>
              <a:t>Exercises</a:t>
            </a:r>
          </a:p>
        </p:txBody>
      </p:sp>
      <p:sp>
        <p:nvSpPr>
          <p:cNvPr id="3" name="Subtitle 2">
            <a:extLst>
              <a:ext uri="{FF2B5EF4-FFF2-40B4-BE49-F238E27FC236}">
                <a16:creationId xmlns:a16="http://schemas.microsoft.com/office/drawing/2014/main" id="{1DC19F2F-50F4-1D42-BCF7-238E99F4D64B}"/>
              </a:ext>
            </a:extLst>
          </p:cNvPr>
          <p:cNvSpPr>
            <a:spLocks noGrp="1"/>
          </p:cNvSpPr>
          <p:nvPr>
            <p:ph type="subTitle" idx="1"/>
          </p:nvPr>
        </p:nvSpPr>
        <p:spPr/>
        <p:txBody>
          <a:bodyPr/>
          <a:lstStyle/>
          <a:p>
            <a:r>
              <a:rPr lang="en-US" dirty="0"/>
              <a:t>Thursday Pre-lecture</a:t>
            </a:r>
          </a:p>
        </p:txBody>
      </p:sp>
    </p:spTree>
    <p:extLst>
      <p:ext uri="{BB962C8B-B14F-4D97-AF65-F5344CB8AC3E}">
        <p14:creationId xmlns:p14="http://schemas.microsoft.com/office/powerpoint/2010/main" val="349587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20F3-93FF-AA4D-8714-9AB0CBD73A45}"/>
              </a:ext>
            </a:extLst>
          </p:cNvPr>
          <p:cNvSpPr>
            <a:spLocks noGrp="1"/>
          </p:cNvSpPr>
          <p:nvPr>
            <p:ph type="title"/>
          </p:nvPr>
        </p:nvSpPr>
        <p:spPr/>
        <p:txBody>
          <a:bodyPr/>
          <a:lstStyle/>
          <a:p>
            <a:r>
              <a:rPr lang="en-US" dirty="0"/>
              <a:t>What should my dataset look like?</a:t>
            </a:r>
          </a:p>
        </p:txBody>
      </p:sp>
      <p:sp>
        <p:nvSpPr>
          <p:cNvPr id="3" name="Content Placeholder 2">
            <a:extLst>
              <a:ext uri="{FF2B5EF4-FFF2-40B4-BE49-F238E27FC236}">
                <a16:creationId xmlns:a16="http://schemas.microsoft.com/office/drawing/2014/main" id="{21E3ADE4-5CDC-E743-A776-CA191D87AD02}"/>
              </a:ext>
            </a:extLst>
          </p:cNvPr>
          <p:cNvSpPr>
            <a:spLocks noGrp="1"/>
          </p:cNvSpPr>
          <p:nvPr>
            <p:ph idx="1"/>
          </p:nvPr>
        </p:nvSpPr>
        <p:spPr/>
        <p:txBody>
          <a:bodyPr>
            <a:normAutofit fontScale="85000" lnSpcReduction="20000"/>
          </a:bodyPr>
          <a:lstStyle/>
          <a:p>
            <a:r>
              <a:rPr lang="en-US" dirty="0"/>
              <a:t>Preferably you have a dataset with a couple different variables with some numerical quantity that you have measured</a:t>
            </a:r>
          </a:p>
          <a:p>
            <a:endParaRPr lang="en-US" dirty="0"/>
          </a:p>
          <a:p>
            <a:r>
              <a:rPr lang="en-US" dirty="0"/>
              <a:t>Most datasets should therefore have at least 3 columns</a:t>
            </a:r>
          </a:p>
          <a:p>
            <a:endParaRPr lang="en-US" dirty="0"/>
          </a:p>
          <a:p>
            <a:r>
              <a:rPr lang="en-US" dirty="0"/>
              <a:t>The predictor variables can be very simple – e.g. site, species, collector or date are all fine. </a:t>
            </a:r>
          </a:p>
          <a:p>
            <a:pPr lvl="1"/>
            <a:r>
              <a:rPr lang="en-US" dirty="0"/>
              <a:t>Most of the time, you won’t need a minimum number of observations, although you might need to simulate (e.g. fake) some data for some analyses if your dataset is very small. </a:t>
            </a:r>
          </a:p>
          <a:p>
            <a:endParaRPr lang="en-US" dirty="0"/>
          </a:p>
          <a:p>
            <a:r>
              <a:rPr lang="en-US" dirty="0"/>
              <a:t>For example, you have weighed animals, you have identified each animal to a species (of which you have more than one), and you caught those animals on different dates. </a:t>
            </a:r>
          </a:p>
        </p:txBody>
      </p:sp>
    </p:spTree>
    <p:extLst>
      <p:ext uri="{BB962C8B-B14F-4D97-AF65-F5344CB8AC3E}">
        <p14:creationId xmlns:p14="http://schemas.microsoft.com/office/powerpoint/2010/main" val="5988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417233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87270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70000" lnSpcReduction="20000"/>
          </a:bodyPr>
          <a:lstStyle/>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br>
              <a:rPr lang="en-US" dirty="0"/>
            </a:br>
            <a:endParaRPr lang="en-US" dirty="0"/>
          </a:p>
          <a:p>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107098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Installing Git and </a:t>
            </a:r>
            <a:r>
              <a:rPr lang="en-US" dirty="0" err="1"/>
              <a:t>Github</a:t>
            </a:r>
            <a:r>
              <a:rPr lang="en-US" dirty="0"/>
              <a:t>	- DUE WED!</a:t>
            </a:r>
          </a:p>
        </p:txBody>
      </p:sp>
      <p:sp>
        <p:nvSpPr>
          <p:cNvPr id="3" name="Content Placeholder 2"/>
          <p:cNvSpPr>
            <a:spLocks noGrp="1"/>
          </p:cNvSpPr>
          <p:nvPr>
            <p:ph idx="1"/>
          </p:nvPr>
        </p:nvSpPr>
        <p:spPr/>
        <p:txBody>
          <a:bodyPr>
            <a:normAutofit lnSpcReduction="10000"/>
          </a:bodyPr>
          <a:lstStyle/>
          <a:p>
            <a:r>
              <a:rPr lang="en-US" dirty="0"/>
              <a:t>Register for a GitHub account: you can just go straight to https://</a:t>
            </a:r>
            <a:r>
              <a:rPr lang="en-US" dirty="0" err="1"/>
              <a:t>github.com</a:t>
            </a:r>
            <a:r>
              <a:rPr lang="en-US" dirty="0"/>
              <a:t> to do this (by clicking on either of the green “Sign up” buttons). The one thing you may want to read first is </a:t>
            </a:r>
            <a:r>
              <a:rPr lang="en-US" dirty="0">
                <a:hlinkClick r:id="rId2"/>
              </a:rPr>
              <a:t>this advice on picking a GitHub user name</a:t>
            </a:r>
            <a:r>
              <a:rPr lang="en-US" dirty="0"/>
              <a:t>.</a:t>
            </a:r>
          </a:p>
          <a:p>
            <a:r>
              <a:rPr lang="en-US" dirty="0"/>
              <a:t>if you’re on MacOS, it would be helpful to install </a:t>
            </a:r>
            <a:r>
              <a:rPr lang="en-US" dirty="0" err="1"/>
              <a:t>Xcode</a:t>
            </a:r>
            <a:r>
              <a:rPr lang="en-US" dirty="0"/>
              <a:t> and </a:t>
            </a:r>
            <a:r>
              <a:rPr lang="en-US" dirty="0" err="1"/>
              <a:t>XQuartz</a:t>
            </a:r>
            <a:r>
              <a:rPr lang="en-US" dirty="0"/>
              <a:t> ahead of time (https://</a:t>
            </a:r>
            <a:r>
              <a:rPr lang="en-US" dirty="0" err="1"/>
              <a:t>developer.apple.com</a:t>
            </a:r>
            <a:r>
              <a:rPr lang="en-US" dirty="0"/>
              <a:t>/download/). </a:t>
            </a:r>
          </a:p>
          <a:p>
            <a:r>
              <a:rPr lang="en-US" dirty="0"/>
              <a:t>Please send me your </a:t>
            </a:r>
            <a:r>
              <a:rPr lang="en-US" dirty="0" err="1"/>
              <a:t>github</a:t>
            </a:r>
            <a:r>
              <a:rPr lang="en-US" dirty="0"/>
              <a:t> user name (via canvas)</a:t>
            </a:r>
          </a:p>
          <a:p>
            <a:r>
              <a:rPr lang="en-US" dirty="0"/>
              <a:t>install Git on your machine. </a:t>
            </a:r>
          </a:p>
          <a:p>
            <a:r>
              <a:rPr lang="en-US" dirty="0"/>
              <a:t>This website provides some helpful instructions for doing so:</a:t>
            </a:r>
          </a:p>
          <a:p>
            <a:r>
              <a:rPr lang="en-US" u="sng" dirty="0">
                <a:hlinkClick r:id="rId3"/>
              </a:rPr>
              <a:t>http://happygitwithr.com/install-git.html#install-git </a:t>
            </a:r>
            <a:endParaRPr lang="en-US" dirty="0"/>
          </a:p>
          <a:p>
            <a:pPr lvl="1"/>
            <a:endParaRPr lang="en-US" dirty="0"/>
          </a:p>
        </p:txBody>
      </p:sp>
    </p:spTree>
    <p:extLst>
      <p:ext uri="{BB962C8B-B14F-4D97-AF65-F5344CB8AC3E}">
        <p14:creationId xmlns:p14="http://schemas.microsoft.com/office/powerpoint/2010/main" val="135150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%&gt;% (Piping)</a:t>
            </a:r>
          </a:p>
        </p:txBody>
      </p:sp>
      <p:sp>
        <p:nvSpPr>
          <p:cNvPr id="3" name="Content Placeholder 2"/>
          <p:cNvSpPr>
            <a:spLocks noGrp="1"/>
          </p:cNvSpPr>
          <p:nvPr>
            <p:ph idx="1"/>
          </p:nvPr>
        </p:nvSpPr>
        <p:spPr/>
        <p:txBody>
          <a:bodyPr>
            <a:normAutofit fontScale="62500" lnSpcReduction="20000"/>
          </a:bodyPr>
          <a:lstStyle/>
          <a:p>
            <a:r>
              <a:rPr lang="en-US" dirty="0"/>
              <a:t>Piping makes code more readable</a:t>
            </a:r>
          </a:p>
          <a:p>
            <a:endParaRPr lang="en-US" dirty="0"/>
          </a:p>
          <a:p>
            <a:r>
              <a:rPr lang="en-US" dirty="0"/>
              <a:t>It passes the object on the left side as the first argument of the function on the right side</a:t>
            </a:r>
          </a:p>
          <a:p>
            <a:endParaRPr lang="en-US" dirty="0"/>
          </a:p>
          <a:p>
            <a:r>
              <a:rPr lang="en-US" dirty="0"/>
              <a:t>You can think of the pipe as saying the word “then”</a:t>
            </a:r>
          </a:p>
          <a:p>
            <a:endParaRPr lang="en-US" dirty="0"/>
          </a:p>
          <a:p>
            <a:r>
              <a:rPr lang="en-US" dirty="0"/>
              <a:t>It can save you from using a bunch of parentheses</a:t>
            </a:r>
          </a:p>
          <a:p>
            <a:endParaRPr lang="en-US" dirty="0"/>
          </a:p>
          <a:p>
            <a:r>
              <a:rPr lang="en-US" dirty="0"/>
              <a:t>They are implemented via the </a:t>
            </a:r>
            <a:r>
              <a:rPr lang="en-US" dirty="0" err="1"/>
              <a:t>magrittr</a:t>
            </a:r>
            <a:r>
              <a:rPr lang="en-US" dirty="0"/>
              <a:t> package</a:t>
            </a:r>
          </a:p>
          <a:p>
            <a:r>
              <a:rPr lang="en-US" dirty="0"/>
              <a:t>http://</a:t>
            </a:r>
            <a:r>
              <a:rPr lang="en-US" dirty="0" err="1"/>
              <a:t>blog.revolutionanalytics.com</a:t>
            </a:r>
            <a:r>
              <a:rPr lang="en-US" dirty="0"/>
              <a:t>/2014/07/</a:t>
            </a:r>
            <a:r>
              <a:rPr lang="en-US" dirty="0" err="1"/>
              <a:t>magrittr</a:t>
            </a:r>
            <a:r>
              <a:rPr lang="en-US" dirty="0"/>
              <a:t>-simplifying-r-code-with-</a:t>
            </a:r>
            <a:r>
              <a:rPr lang="en-US" dirty="0" err="1"/>
              <a:t>pipes.html</a:t>
            </a:r>
            <a:endParaRPr lang="en-US" dirty="0"/>
          </a:p>
          <a:p>
            <a:r>
              <a:rPr lang="en-US" dirty="0">
                <a:hlinkClick r:id="rId2"/>
              </a:rPr>
              <a:t>https://www.datacamp.com/community/tutorials/pipe-r-tutorial</a:t>
            </a:r>
            <a:endParaRPr lang="en-US" dirty="0"/>
          </a:p>
          <a:p>
            <a:endParaRPr lang="en-US" dirty="0"/>
          </a:p>
          <a:p>
            <a:r>
              <a:rPr lang="en-US" dirty="0"/>
              <a:t>Next week, we’ll start the </a:t>
            </a:r>
            <a:r>
              <a:rPr lang="en-US" dirty="0" err="1"/>
              <a:t>dplyr</a:t>
            </a:r>
            <a:r>
              <a:rPr lang="en-US" dirty="0"/>
              <a:t> package</a:t>
            </a:r>
          </a:p>
          <a:p>
            <a:endParaRPr lang="en-US" dirty="0"/>
          </a:p>
          <a:p>
            <a:endParaRPr lang="en-US" dirty="0"/>
          </a:p>
        </p:txBody>
      </p:sp>
    </p:spTree>
    <p:extLst>
      <p:ext uri="{BB962C8B-B14F-4D97-AF65-F5344CB8AC3E}">
        <p14:creationId xmlns:p14="http://schemas.microsoft.com/office/powerpoint/2010/main" val="231881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500" dirty="0"/>
              <a:t>Assignment – if you don’t have data yet, you can use some of the data on canvas, but the paragraph you turn in should be about YOUR data </a:t>
            </a:r>
            <a:br>
              <a:rPr lang="en-US" sz="3500" dirty="0"/>
            </a:br>
            <a:endParaRPr lang="en-US" sz="3500" dirty="0"/>
          </a:p>
        </p:txBody>
      </p:sp>
      <p:sp>
        <p:nvSpPr>
          <p:cNvPr id="3" name="Content Placeholder 2"/>
          <p:cNvSpPr>
            <a:spLocks noGrp="1"/>
          </p:cNvSpPr>
          <p:nvPr>
            <p:ph idx="1"/>
          </p:nvPr>
        </p:nvSpPr>
        <p:spPr>
          <a:xfrm>
            <a:off x="838200" y="1516566"/>
            <a:ext cx="10515600" cy="5051502"/>
          </a:xfrm>
        </p:spPr>
        <p:txBody>
          <a:bodyPr>
            <a:normAutofit fontScale="40000" lnSpcReduction="20000"/>
          </a:bodyPr>
          <a:lstStyle/>
          <a:p>
            <a:pPr marL="0" indent="0">
              <a:buNone/>
            </a:pPr>
            <a:r>
              <a:rPr lang="en-US" dirty="0"/>
              <a:t>1. Choose a data set that will be fun to explore for this class, and possibly for the final project. Acquire the data.</a:t>
            </a:r>
          </a:p>
          <a:p>
            <a:pPr marL="0" indent="0">
              <a:buNone/>
            </a:pPr>
            <a:r>
              <a:rPr lang="en-US" dirty="0"/>
              <a:t>2. Try reading data into R, viewing the data, selecting a column, selecting a row. Do this by row or column number and by value. Type summary(</a:t>
            </a:r>
            <a:r>
              <a:rPr lang="en-US" dirty="0" err="1"/>
              <a:t>yourdata</a:t>
            </a:r>
            <a:r>
              <a:rPr lang="en-US" dirty="0"/>
              <a:t>). What does this give you?</a:t>
            </a:r>
          </a:p>
          <a:p>
            <a:pPr marL="0" indent="0">
              <a:buNone/>
            </a:pPr>
            <a:r>
              <a:rPr lang="en-US" dirty="0"/>
              <a:t>3. Do some calculations with your data. Add a column.</a:t>
            </a:r>
          </a:p>
          <a:p>
            <a:pPr marL="0" indent="0">
              <a:buNone/>
            </a:pPr>
            <a:r>
              <a:rPr lang="en-US" dirty="0"/>
              <a:t>4. Aggregate your data. See ?”aggregate” for help. Also, make a data table.  </a:t>
            </a:r>
          </a:p>
          <a:p>
            <a:pPr marL="0" indent="0">
              <a:buNone/>
            </a:pPr>
            <a:r>
              <a:rPr lang="en-US" i="1" dirty="0"/>
              <a:t>Basic code: </a:t>
            </a:r>
          </a:p>
          <a:p>
            <a:pPr marL="0" indent="0">
              <a:buNone/>
            </a:pPr>
            <a:r>
              <a:rPr lang="en-US" i="1" dirty="0"/>
              <a:t>f1 &lt;- aggregate(</a:t>
            </a:r>
            <a:r>
              <a:rPr lang="en-US" i="1" dirty="0" err="1"/>
              <a:t>tally~site+date+species,FUN</a:t>
            </a:r>
            <a:r>
              <a:rPr lang="en-US" i="1" dirty="0"/>
              <a:t>=</a:t>
            </a:r>
            <a:r>
              <a:rPr lang="en-US" i="1" dirty="0" err="1"/>
              <a:t>sum,data</a:t>
            </a:r>
            <a:r>
              <a:rPr lang="en-US" i="1" dirty="0"/>
              <a:t>=</a:t>
            </a:r>
            <a:r>
              <a:rPr lang="en-US" i="1" dirty="0" err="1"/>
              <a:t>dm</a:t>
            </a:r>
            <a:r>
              <a:rPr lang="en-US" i="1" dirty="0"/>
              <a:t>)</a:t>
            </a:r>
          </a:p>
          <a:p>
            <a:pPr marL="0" indent="0">
              <a:buNone/>
            </a:pPr>
            <a:r>
              <a:rPr lang="en-US" i="1" dirty="0"/>
              <a:t>tab1 &lt;- table(</a:t>
            </a:r>
            <a:r>
              <a:rPr lang="en-US" i="1" dirty="0" err="1"/>
              <a:t>dm$site_date,dm$species</a:t>
            </a:r>
            <a:r>
              <a:rPr lang="en-US" i="1" dirty="0"/>
              <a:t>)</a:t>
            </a:r>
          </a:p>
          <a:p>
            <a:pPr marL="0" indent="0">
              <a:buNone/>
            </a:pPr>
            <a:r>
              <a:rPr lang="en-US" dirty="0"/>
              <a:t>Modify your functions for aggregate – don’t just use sum. Do a couple of different style tables as if you were writing a report. See R script for example.</a:t>
            </a:r>
          </a:p>
          <a:p>
            <a:pPr marL="0" indent="0">
              <a:buNone/>
            </a:pPr>
            <a:r>
              <a:rPr lang="en-US" i="1" dirty="0"/>
              <a:t>For all students</a:t>
            </a:r>
            <a:endParaRPr lang="en-US" dirty="0"/>
          </a:p>
          <a:p>
            <a:pPr marL="0" indent="0">
              <a:buNone/>
            </a:pPr>
            <a:r>
              <a:rPr lang="en-US" dirty="0"/>
              <a:t>5. Send in a paragraph describing your data. You can copy and paste your output and summary tables into the file to provide some additional context. </a:t>
            </a:r>
          </a:p>
          <a:p>
            <a:pPr marL="0" indent="0">
              <a:buNone/>
            </a:pPr>
            <a:r>
              <a:rPr lang="en-US" dirty="0"/>
              <a:t>	- In this paragraph: Include a list of goals you would like to make for your dataset/thesis project. </a:t>
            </a:r>
            <a:br>
              <a:rPr lang="en-US" dirty="0"/>
            </a:br>
            <a:br>
              <a:rPr lang="en-US" dirty="0"/>
            </a:br>
            <a:r>
              <a:rPr lang="en-US" dirty="0"/>
              <a:t>6. You will upload your annotated code and data file of the above on GitHub on week 2. where you have completed the above. Be sure to also upload your data file. </a:t>
            </a:r>
          </a:p>
          <a:p>
            <a:pPr marL="0" indent="0">
              <a:buNone/>
            </a:pPr>
            <a:endParaRPr lang="en-US" dirty="0"/>
          </a:p>
          <a:p>
            <a:pPr marL="0" indent="0">
              <a:buNone/>
            </a:pPr>
            <a:r>
              <a:rPr lang="en-US" i="1" dirty="0"/>
              <a:t>For more advanced R users:</a:t>
            </a:r>
          </a:p>
          <a:p>
            <a:pPr marL="0" indent="0">
              <a:buNone/>
            </a:pPr>
            <a:r>
              <a:rPr lang="en-US" i="1" dirty="0"/>
              <a:t>6. Using the </a:t>
            </a:r>
            <a:r>
              <a:rPr lang="en-US" i="1" dirty="0" err="1"/>
              <a:t>cheatsheets</a:t>
            </a:r>
            <a:r>
              <a:rPr lang="en-US" i="1" dirty="0"/>
              <a:t> on canvas, use </a:t>
            </a:r>
            <a:r>
              <a:rPr lang="en-US" i="1" dirty="0" err="1"/>
              <a:t>tidyverse</a:t>
            </a:r>
            <a:r>
              <a:rPr lang="en-US" i="1" dirty="0"/>
              <a:t> n() function and spread() or gather() paired with piping to make the same table I do with base R.</a:t>
            </a:r>
            <a:endParaRPr lang="en-US" dirty="0"/>
          </a:p>
          <a:p>
            <a:pPr marL="0" indent="0">
              <a:buNone/>
            </a:pPr>
            <a:r>
              <a:rPr lang="en-US" dirty="0"/>
              <a:t>7. Using the officers package, output your tables into a word document (see the code in files for example with officer). Try something fancier than I have in my example and play around with table formatting. If you have a mac, you will need </a:t>
            </a:r>
            <a:r>
              <a:rPr lang="en-US" dirty="0" err="1"/>
              <a:t>xquartz</a:t>
            </a:r>
            <a:r>
              <a:rPr lang="en-US" dirty="0"/>
              <a:t> to get officers to work. </a:t>
            </a:r>
          </a:p>
          <a:p>
            <a:pPr marL="0" indent="0">
              <a:buNone/>
            </a:pPr>
            <a:r>
              <a:rPr lang="en-US" i="1" dirty="0"/>
              <a:t>For the very advanced R users:</a:t>
            </a:r>
            <a:endParaRPr lang="en-US" dirty="0"/>
          </a:p>
          <a:p>
            <a:pPr marL="0" indent="0">
              <a:buNone/>
            </a:pPr>
            <a:r>
              <a:rPr lang="en-US" dirty="0"/>
              <a:t>8. All the steps above, but make an </a:t>
            </a:r>
            <a:r>
              <a:rPr lang="en-US" dirty="0" err="1"/>
              <a:t>Rmarkdown</a:t>
            </a:r>
            <a:r>
              <a:rPr lang="en-US" dirty="0"/>
              <a:t> file, knit your document and upload the .html too. </a:t>
            </a:r>
          </a:p>
        </p:txBody>
      </p:sp>
    </p:spTree>
    <p:extLst>
      <p:ext uri="{BB962C8B-B14F-4D97-AF65-F5344CB8AC3E}">
        <p14:creationId xmlns:p14="http://schemas.microsoft.com/office/powerpoint/2010/main" val="1804007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Words>970</Words>
  <Application>Microsoft Macintosh PowerPoint</Application>
  <PresentationFormat>Widescreen</PresentationFormat>
  <Paragraphs>78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Mangal</vt:lpstr>
      <vt:lpstr>Office Theme</vt:lpstr>
      <vt:lpstr>Week 1  Intro to R Exercises</vt:lpstr>
      <vt:lpstr>What should my dataset look like?</vt:lpstr>
      <vt:lpstr>Creating a project</vt:lpstr>
      <vt:lpstr>Instructions for creating an R project</vt:lpstr>
      <vt:lpstr>Packages to install</vt:lpstr>
      <vt:lpstr>Installing Git and Github - DUE WED!</vt:lpstr>
      <vt:lpstr>%&gt;% (Piping)</vt:lpstr>
      <vt:lpstr>Assignment – if you don’t have data yet, you can use some of the data on canvas, but the paragraph you turn in should be about YOUR data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14</cp:revision>
  <dcterms:created xsi:type="dcterms:W3CDTF">2019-01-24T15:22:03Z</dcterms:created>
  <dcterms:modified xsi:type="dcterms:W3CDTF">2021-01-21T16:31:32Z</dcterms:modified>
</cp:coreProperties>
</file>