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1" r:id="rId11"/>
    <p:sldId id="274" r:id="rId12"/>
    <p:sldId id="277" r:id="rId13"/>
    <p:sldId id="275" r:id="rId14"/>
    <p:sldId id="276" r:id="rId15"/>
    <p:sldId id="278" r:id="rId16"/>
    <p:sldId id="279" r:id="rId17"/>
    <p:sldId id="264" r:id="rId18"/>
    <p:sldId id="265" r:id="rId19"/>
    <p:sldId id="266" r:id="rId20"/>
    <p:sldId id="282" r:id="rId21"/>
    <p:sldId id="280" r:id="rId22"/>
    <p:sldId id="281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4841"/>
  </p:normalViewPr>
  <p:slideViewPr>
    <p:cSldViewPr snapToGrid="0" snapToObjects="1">
      <p:cViewPr varScale="1">
        <p:scale>
          <a:sx n="108" d="100"/>
          <a:sy n="108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8299A-6C4B-8A43-A7CA-78203BF4B06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38687-A7AF-CA41-9DA3-11909A50B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9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5480-A8F7-8340-B2BD-74D4B8D30513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E6F9-0046-0946-97B1-2E5B3F8B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e_parameter" TargetMode="External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hape_paramet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documentation.org/packages/pscl/versions/1.5.2/topics/zeroinf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Week </a:t>
            </a:r>
            <a:r>
              <a:rPr lang="en-US" smtClean="0"/>
              <a:t>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 functions (e.g. </a:t>
            </a:r>
            <a:r>
              <a:rPr lang="en-US" err="1" smtClean="0"/>
              <a:t>pnorm</a:t>
            </a:r>
            <a:r>
              <a:rPr lang="en-US" smtClean="0"/>
              <a:t>, </a:t>
            </a:r>
            <a:r>
              <a:rPr lang="en-US" err="1" smtClean="0"/>
              <a:t>pbinom</a:t>
            </a:r>
            <a:r>
              <a:rPr lang="en-US" smtClean="0"/>
              <a:t>, </a:t>
            </a:r>
            <a:r>
              <a:rPr lang="en-US" err="1" smtClean="0"/>
              <a:t>etc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Pnorm</a:t>
            </a:r>
            <a:r>
              <a:rPr lang="en-US" smtClean="0"/>
              <a:t> gives the cumulative distribution function</a:t>
            </a:r>
          </a:p>
          <a:p>
            <a:pPr lvl="1"/>
            <a:r>
              <a:rPr lang="en-US" smtClean="0"/>
              <a:t>This means that is gives the sum of all the probability from the lower end of the distribution (</a:t>
            </a:r>
            <a:r>
              <a:rPr lang="en-US" err="1" smtClean="0"/>
              <a:t>e.g</a:t>
            </a:r>
            <a:r>
              <a:rPr lang="en-US" smtClean="0"/>
              <a:t> </a:t>
            </a:r>
            <a:r>
              <a:rPr lang="mr-IN" smtClean="0"/>
              <a:t>–</a:t>
            </a:r>
            <a:r>
              <a:rPr lang="en-US" err="1" smtClean="0"/>
              <a:t>Inf</a:t>
            </a:r>
            <a:r>
              <a:rPr lang="en-US" smtClean="0"/>
              <a:t>) to </a:t>
            </a:r>
            <a:r>
              <a:rPr lang="en-US" i="1" smtClean="0"/>
              <a:t>q</a:t>
            </a:r>
            <a:r>
              <a:rPr lang="en-US" smtClean="0"/>
              <a:t> (the value you are interested in a cut off)</a:t>
            </a:r>
          </a:p>
          <a:p>
            <a:endParaRPr lang="en-US"/>
          </a:p>
          <a:p>
            <a:r>
              <a:rPr lang="en-US" err="1" smtClean="0"/>
              <a:t>Pnorm</a:t>
            </a:r>
            <a:r>
              <a:rPr lang="en-US" smtClean="0"/>
              <a:t> is the function that replaces the table of probability values and z-scores you might see at the back of a statistics text book</a:t>
            </a:r>
          </a:p>
        </p:txBody>
      </p:sp>
    </p:spTree>
    <p:extLst>
      <p:ext uri="{BB962C8B-B14F-4D97-AF65-F5344CB8AC3E}">
        <p14:creationId xmlns:p14="http://schemas.microsoft.com/office/powerpoint/2010/main" val="282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pnorm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Suppose a weight of a lizard is normally distributed with a mean of 17 grams, and a standard deviation 3. What is the probability than a lizard in a given population weighs less than 19 grams?</a:t>
            </a:r>
          </a:p>
          <a:p>
            <a:r>
              <a:rPr lang="en-US" err="1" smtClean="0"/>
              <a:t>pnorm</a:t>
            </a:r>
            <a:r>
              <a:rPr lang="en-US" smtClean="0"/>
              <a:t>(q = 19, mean = 17, </a:t>
            </a:r>
            <a:r>
              <a:rPr lang="en-US" err="1" smtClean="0"/>
              <a:t>sd</a:t>
            </a:r>
            <a:r>
              <a:rPr lang="en-US" smtClean="0"/>
              <a:t> =3)</a:t>
            </a:r>
          </a:p>
          <a:p>
            <a:endParaRPr lang="en-US"/>
          </a:p>
          <a:p>
            <a:r>
              <a:rPr lang="en-US" smtClean="0"/>
              <a:t>#what is the probability a lizard weighs MORE than 19 grams?</a:t>
            </a:r>
          </a:p>
          <a:p>
            <a:r>
              <a:rPr lang="en-US" err="1" smtClean="0"/>
              <a:t>pnorm</a:t>
            </a:r>
            <a:r>
              <a:rPr lang="en-US" smtClean="0"/>
              <a:t>(q = 19, mean = 17, </a:t>
            </a:r>
            <a:r>
              <a:rPr lang="en-US" err="1" smtClean="0"/>
              <a:t>sd</a:t>
            </a:r>
            <a:r>
              <a:rPr lang="en-US" smtClean="0"/>
              <a:t> =3, </a:t>
            </a:r>
            <a:r>
              <a:rPr lang="en-US" b="1" err="1" smtClean="0"/>
              <a:t>lower.tail</a:t>
            </a:r>
            <a:r>
              <a:rPr lang="en-US" b="1" smtClean="0"/>
              <a:t> = F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</a:t>
            </a:r>
            <a:r>
              <a:rPr lang="en-US" err="1" smtClean="0"/>
              <a:t>binom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Suppose that I know that infection prevalence (e.g. probability of infection) is 20% (e.g. 0.2). What is the probability that </a:t>
            </a:r>
            <a:r>
              <a:rPr lang="en-US" b="1" smtClean="0"/>
              <a:t>NO MORE THAN one</a:t>
            </a:r>
            <a:r>
              <a:rPr lang="en-US" smtClean="0"/>
              <a:t> bat out of 25 is infected? </a:t>
            </a:r>
          </a:p>
          <a:p>
            <a:pPr lvl="1"/>
            <a:r>
              <a:rPr lang="en-US" smtClean="0"/>
              <a:t>What is your intuition?</a:t>
            </a:r>
          </a:p>
          <a:p>
            <a:pPr lvl="1"/>
            <a:endParaRPr lang="en-US"/>
          </a:p>
          <a:p>
            <a:r>
              <a:rPr lang="en-US" smtClean="0"/>
              <a:t>Suppose that I know that infection prevalence (e.g. probability of infection) is 20% (e.g. 0.2). What is the probability that </a:t>
            </a:r>
            <a:r>
              <a:rPr lang="en-US" b="1" smtClean="0"/>
              <a:t>NO MORE THAN five </a:t>
            </a:r>
            <a:r>
              <a:rPr lang="en-US" smtClean="0"/>
              <a:t>bats out of 25 are infected? </a:t>
            </a:r>
          </a:p>
          <a:p>
            <a:pPr lvl="1"/>
            <a:r>
              <a:rPr lang="en-US" smtClean="0"/>
              <a:t>What is your intuition?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This is a useful way of thinking about sample sizes (e.g. the probability of not detecting a single infected bat given my sample and a presumed prevalence)</a:t>
            </a:r>
          </a:p>
        </p:txBody>
      </p:sp>
    </p:spTree>
    <p:extLst>
      <p:ext uri="{BB962C8B-B14F-4D97-AF65-F5344CB8AC3E}">
        <p14:creationId xmlns:p14="http://schemas.microsoft.com/office/powerpoint/2010/main" val="236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</a:t>
            </a:r>
            <a:r>
              <a:rPr lang="en-US" smtClean="0"/>
              <a:t>uantiles functions (e.g. </a:t>
            </a:r>
            <a:r>
              <a:rPr lang="en-US" err="1" smtClean="0"/>
              <a:t>qnorm</a:t>
            </a:r>
            <a:r>
              <a:rPr lang="en-US" smtClean="0"/>
              <a:t>, </a:t>
            </a:r>
            <a:r>
              <a:rPr lang="en-US" err="1" smtClean="0"/>
              <a:t>qbinom</a:t>
            </a:r>
            <a:r>
              <a:rPr lang="en-US" smtClean="0"/>
              <a:t>, </a:t>
            </a:r>
            <a:r>
              <a:rPr lang="en-US" err="1" smtClean="0"/>
              <a:t>qpois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quantile functions calculates the inverse of the cumulative distribution function (which you can think of as the inverse of </a:t>
            </a:r>
            <a:r>
              <a:rPr lang="en-US" err="1" smtClean="0"/>
              <a:t>pnorm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Given a </a:t>
            </a:r>
            <a:r>
              <a:rPr lang="en-US" i="1" smtClean="0"/>
              <a:t>p</a:t>
            </a:r>
            <a:r>
              <a:rPr lang="en-US" smtClean="0"/>
              <a:t> between 0 and 1, </a:t>
            </a:r>
            <a:r>
              <a:rPr lang="en-US" err="1" smtClean="0"/>
              <a:t>qnorm</a:t>
            </a:r>
            <a:r>
              <a:rPr lang="en-US" smtClean="0"/>
              <a:t> will like up the p-</a:t>
            </a:r>
            <a:r>
              <a:rPr lang="en-US" err="1" smtClean="0"/>
              <a:t>th</a:t>
            </a:r>
            <a:r>
              <a:rPr lang="en-US" smtClean="0"/>
              <a:t> quantile of the normal 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</a:t>
            </a:r>
            <a:r>
              <a:rPr lang="en-US" err="1" smtClean="0"/>
              <a:t>norm</a:t>
            </a:r>
            <a:r>
              <a:rPr lang="en-US" smtClean="0"/>
              <a:t>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femur length of fossilized mammoths is normally distributed with a mean of 115 cm, and a standard deviation of 15 cm. What would the </a:t>
            </a:r>
            <a:r>
              <a:rPr lang="en-US" dirty="0"/>
              <a:t>8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percentile of femur length be?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qnorm</a:t>
            </a:r>
            <a:r>
              <a:rPr lang="en-US" dirty="0" smtClean="0"/>
              <a:t>(p =0.85</a:t>
            </a:r>
            <a:r>
              <a:rPr lang="en-US" dirty="0" smtClean="0"/>
              <a:t>, mean=115, </a:t>
            </a:r>
            <a:r>
              <a:rPr lang="en-US" dirty="0" err="1" smtClean="0"/>
              <a:t>sd</a:t>
            </a:r>
            <a:r>
              <a:rPr lang="en-US" dirty="0" smtClean="0"/>
              <a:t>=15)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draws (</a:t>
            </a:r>
            <a:r>
              <a:rPr lang="en-US" err="1" smtClean="0"/>
              <a:t>rnorm</a:t>
            </a:r>
            <a:r>
              <a:rPr lang="en-US" smtClean="0"/>
              <a:t>, </a:t>
            </a:r>
            <a:r>
              <a:rPr lang="en-US" err="1" smtClean="0"/>
              <a:t>rbinom</a:t>
            </a:r>
            <a:r>
              <a:rPr lang="en-US" smtClean="0"/>
              <a:t>, </a:t>
            </a:r>
            <a:r>
              <a:rPr lang="en-US" err="1" smtClean="0"/>
              <a:t>rgamma</a:t>
            </a:r>
            <a:r>
              <a:rPr lang="en-US" smtClean="0"/>
              <a:t>, </a:t>
            </a:r>
            <a:r>
              <a:rPr lang="en-US" err="1" smtClean="0"/>
              <a:t>rpois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function will simulate random variates from a specified distribution with certain attributes</a:t>
            </a:r>
          </a:p>
          <a:p>
            <a:r>
              <a:rPr lang="en-US" smtClean="0"/>
              <a:t>These are very useful for simulation, bootstrapping, etc. 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draw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take 100 random draws from a </a:t>
            </a:r>
            <a:r>
              <a:rPr lang="en-US" dirty="0"/>
              <a:t>P</a:t>
            </a:r>
            <a:r>
              <a:rPr lang="en-US" dirty="0" smtClean="0"/>
              <a:t>oisson distribution </a:t>
            </a:r>
          </a:p>
          <a:p>
            <a:pPr lvl="1"/>
            <a:r>
              <a:rPr lang="en-US" dirty="0" smtClean="0"/>
              <a:t>This distribution has a single parameter! Lambda.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rpois</a:t>
            </a:r>
            <a:r>
              <a:rPr lang="fr-FR" dirty="0" smtClean="0"/>
              <a:t>(100, lambda = 3)</a:t>
            </a:r>
          </a:p>
          <a:p>
            <a:endParaRPr lang="fr-FR" dirty="0"/>
          </a:p>
          <a:p>
            <a:r>
              <a:rPr lang="fr-FR" dirty="0" err="1" smtClean="0"/>
              <a:t>Take</a:t>
            </a:r>
            <a:r>
              <a:rPr lang="fr-FR" dirty="0" smtClean="0"/>
              <a:t> 50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draws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negative</a:t>
            </a:r>
            <a:r>
              <a:rPr lang="fr-FR" dirty="0" smtClean="0"/>
              <a:t> binomial distribution</a:t>
            </a:r>
          </a:p>
          <a:p>
            <a:r>
              <a:rPr lang="tr-TR" dirty="0" smtClean="0"/>
              <a:t>x = </a:t>
            </a:r>
            <a:r>
              <a:rPr lang="tr-TR" dirty="0" err="1" smtClean="0"/>
              <a:t>rnbinom</a:t>
            </a:r>
            <a:r>
              <a:rPr lang="tr-TR" dirty="0" smtClean="0"/>
              <a:t>(50, size = 10, mu = 2)</a:t>
            </a:r>
          </a:p>
          <a:p>
            <a:r>
              <a:rPr lang="tr-TR" dirty="0" err="1" smtClean="0"/>
              <a:t>Ecological</a:t>
            </a:r>
            <a:r>
              <a:rPr lang="tr-TR" dirty="0" smtClean="0"/>
              <a:t> </a:t>
            </a:r>
            <a:r>
              <a:rPr lang="tr-TR" dirty="0" err="1" smtClean="0"/>
              <a:t>parameterization</a:t>
            </a:r>
            <a:r>
              <a:rPr lang="tr-TR" dirty="0" smtClean="0"/>
              <a:t> is </a:t>
            </a:r>
            <a:r>
              <a:rPr lang="tr-TR" dirty="0" err="1" smtClean="0"/>
              <a:t>usually</a:t>
            </a:r>
            <a:r>
              <a:rPr lang="tr-TR" dirty="0" smtClean="0"/>
              <a:t> size (</a:t>
            </a:r>
            <a:r>
              <a:rPr lang="tr-TR" dirty="0" err="1" smtClean="0"/>
              <a:t>dispersion</a:t>
            </a:r>
            <a:r>
              <a:rPr lang="tr-TR" dirty="0" smtClean="0"/>
              <a:t> /k) </a:t>
            </a:r>
            <a:r>
              <a:rPr lang="tr-TR" dirty="0" err="1" smtClean="0"/>
              <a:t>and</a:t>
            </a:r>
            <a:r>
              <a:rPr lang="tr-TR" dirty="0" smtClean="0"/>
              <a:t> mu (</a:t>
            </a:r>
            <a:r>
              <a:rPr lang="tr-TR" dirty="0" err="1" smtClean="0"/>
              <a:t>mean</a:t>
            </a:r>
            <a:r>
              <a:rPr lang="tr-TR" dirty="0" smtClean="0"/>
              <a:t>)</a:t>
            </a:r>
          </a:p>
          <a:p>
            <a:pPr lvl="1"/>
            <a:r>
              <a:rPr lang="tr-TR" b="1" dirty="0" err="1" smtClean="0"/>
              <a:t>Non-intuitively</a:t>
            </a:r>
            <a:r>
              <a:rPr lang="tr-TR" b="1" dirty="0" smtClean="0"/>
              <a:t>, a </a:t>
            </a:r>
            <a:r>
              <a:rPr lang="tr-TR" b="1" dirty="0" err="1" smtClean="0"/>
              <a:t>smaller</a:t>
            </a:r>
            <a:r>
              <a:rPr lang="tr-TR" b="1" dirty="0" smtClean="0"/>
              <a:t> “size” </a:t>
            </a:r>
            <a:r>
              <a:rPr lang="tr-TR" b="1" dirty="0" err="1" smtClean="0"/>
              <a:t>means</a:t>
            </a:r>
            <a:r>
              <a:rPr lang="tr-TR" b="1" dirty="0" smtClean="0"/>
              <a:t> </a:t>
            </a:r>
            <a:r>
              <a:rPr lang="tr-TR" b="1" dirty="0" err="1" smtClean="0"/>
              <a:t>more</a:t>
            </a:r>
            <a:r>
              <a:rPr lang="tr-TR" b="1" dirty="0" smtClean="0"/>
              <a:t> </a:t>
            </a:r>
            <a:r>
              <a:rPr lang="tr-TR" b="1" dirty="0" err="1" smtClean="0"/>
              <a:t>overdispersion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470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(or more) levels of understanding of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Pragmatic/utilitarian understanding</a:t>
            </a:r>
          </a:p>
          <a:p>
            <a:pPr lvl="1"/>
            <a:r>
              <a:rPr lang="en-US"/>
              <a:t>Properties of distributions</a:t>
            </a:r>
          </a:p>
          <a:p>
            <a:pPr lvl="1"/>
            <a:r>
              <a:rPr lang="en-US"/>
              <a:t>When to use them</a:t>
            </a:r>
          </a:p>
          <a:p>
            <a:r>
              <a:rPr lang="en-US"/>
              <a:t>Deeper understanding</a:t>
            </a:r>
          </a:p>
          <a:p>
            <a:pPr lvl="1"/>
            <a:r>
              <a:rPr lang="en-US"/>
              <a:t>Theoretical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b="1" smtClean="0"/>
              <a:t>17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0361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 tree of distributions (</a:t>
            </a:r>
            <a:r>
              <a:rPr lang="en-US" b="1" err="1"/>
              <a:t>Ch</a:t>
            </a:r>
            <a:r>
              <a:rPr lang="en-US" b="1"/>
              <a:t> 4, P182)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97191"/>
            <a:ext cx="8178801" cy="46555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4165" y="4737253"/>
            <a:ext cx="1487277" cy="385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3159" y="4768466"/>
            <a:ext cx="717926" cy="385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20304" y="2783591"/>
            <a:ext cx="717926" cy="385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72628" y="3844888"/>
            <a:ext cx="26600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curve(</a:t>
            </a:r>
            <a:r>
              <a:rPr lang="en-US" err="1"/>
              <a:t>dgamma</a:t>
            </a:r>
            <a:r>
              <a:rPr lang="en-US"/>
              <a:t>(x,1),0,20)</a:t>
            </a:r>
          </a:p>
          <a:p>
            <a:r>
              <a:rPr lang="en-US"/>
              <a:t>curve(</a:t>
            </a:r>
            <a:r>
              <a:rPr lang="en-US" err="1"/>
              <a:t>dgamma</a:t>
            </a:r>
            <a:r>
              <a:rPr lang="en-US"/>
              <a:t>(x,10),0,20)</a:t>
            </a:r>
          </a:p>
          <a:p>
            <a:r>
              <a:rPr lang="en-US"/>
              <a:t>curve(</a:t>
            </a:r>
            <a:r>
              <a:rPr lang="en-US" err="1"/>
              <a:t>dbeta</a:t>
            </a:r>
            <a:r>
              <a:rPr lang="en-US"/>
              <a:t>(x,1,1),0,1)</a:t>
            </a:r>
          </a:p>
          <a:p>
            <a:r>
              <a:rPr lang="en-US"/>
              <a:t>curve(</a:t>
            </a:r>
            <a:r>
              <a:rPr lang="en-US" err="1"/>
              <a:t>dbeta</a:t>
            </a:r>
            <a:r>
              <a:rPr lang="en-US"/>
              <a:t>(x,10,10),0,1)</a:t>
            </a:r>
          </a:p>
          <a:p>
            <a:r>
              <a:rPr lang="en-US"/>
              <a:t>curve(</a:t>
            </a:r>
            <a:r>
              <a:rPr lang="en-US" err="1"/>
              <a:t>dbeta</a:t>
            </a:r>
            <a:r>
              <a:rPr lang="en-US"/>
              <a:t>(x,2,5),0,1)</a:t>
            </a:r>
          </a:p>
          <a:p>
            <a:r>
              <a:rPr lang="en-US"/>
              <a:t>curve(</a:t>
            </a:r>
            <a:r>
              <a:rPr lang="en-US" err="1"/>
              <a:t>dbeta</a:t>
            </a:r>
            <a:r>
              <a:rPr lang="en-US"/>
              <a:t>(x,5,2),0,1)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Distribution properties (</a:t>
            </a:r>
            <a:r>
              <a:rPr lang="en-US" b="1" err="1"/>
              <a:t>ch</a:t>
            </a:r>
            <a:r>
              <a:rPr lang="en-US" b="1"/>
              <a:t> 4, p192)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003810"/>
            <a:ext cx="9000162" cy="43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about </a:t>
            </a:r>
            <a:r>
              <a:rPr lang="en-US" b="1" dirty="0" smtClean="0"/>
              <a:t>general</a:t>
            </a:r>
            <a:r>
              <a:rPr lang="en-US" dirty="0" smtClean="0"/>
              <a:t> linear models</a:t>
            </a:r>
          </a:p>
          <a:p>
            <a:endParaRPr lang="en-US" dirty="0"/>
          </a:p>
          <a:p>
            <a:r>
              <a:rPr lang="en-US" dirty="0" smtClean="0"/>
              <a:t>We did some diagnostics about linear models</a:t>
            </a:r>
          </a:p>
          <a:p>
            <a:endParaRPr lang="en-US" dirty="0"/>
          </a:p>
          <a:p>
            <a:pPr lvl="1"/>
            <a:r>
              <a:rPr lang="en-US" dirty="0" smtClean="0"/>
              <a:t>What have we learned?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can we do when our data isn’t linear?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1528549"/>
            <a:ext cx="11039901" cy="46484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parameter right skewed continuous distribution</a:t>
            </a:r>
          </a:p>
          <a:p>
            <a:pPr lvl="1"/>
            <a:r>
              <a:rPr lang="en-US" dirty="0" smtClean="0"/>
              <a:t>Important: R’s parameterization of this distribution is wacky. </a:t>
            </a:r>
          </a:p>
          <a:p>
            <a:pPr lvl="1"/>
            <a:r>
              <a:rPr lang="en-US" dirty="0" smtClean="0"/>
              <a:t>The gamma distribution typically has </a:t>
            </a:r>
            <a:r>
              <a:rPr lang="en-US" dirty="0"/>
              <a:t>a </a:t>
            </a:r>
            <a:r>
              <a:rPr lang="en-US" dirty="0">
                <a:hlinkClick r:id="rId2" tooltip="Shape parameter"/>
              </a:rPr>
              <a:t>shape parameter</a:t>
            </a:r>
            <a:r>
              <a:rPr lang="en-US" dirty="0"/>
              <a:t> </a:t>
            </a:r>
            <a:r>
              <a:rPr lang="en-US" i="1" dirty="0"/>
              <a:t>k</a:t>
            </a:r>
            <a:r>
              <a:rPr lang="en-US" dirty="0"/>
              <a:t> and a </a:t>
            </a:r>
            <a:r>
              <a:rPr lang="en-US" dirty="0">
                <a:hlinkClick r:id="rId3" tooltip="Scale parameter"/>
              </a:rPr>
              <a:t>scale parameter</a:t>
            </a:r>
            <a:r>
              <a:rPr lang="en-US" dirty="0"/>
              <a:t> </a:t>
            </a:r>
            <a:r>
              <a:rPr lang="en-US" dirty="0">
                <a:sym typeface="Symbol" charset="2"/>
              </a:rPr>
              <a:t>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R, it has the shape parameter </a:t>
            </a:r>
            <a:r>
              <a:rPr lang="en-US" dirty="0">
                <a:sym typeface="Symbol" charset="2"/>
              </a:rPr>
              <a:t>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, and an inverse scale parameter </a:t>
            </a:r>
            <a:r>
              <a:rPr lang="en-US" dirty="0">
                <a:sym typeface="Symbol" charset="2"/>
              </a:rPr>
              <a:t></a:t>
            </a:r>
            <a:r>
              <a:rPr lang="en-US" dirty="0" smtClean="0">
                <a:effectLst/>
              </a:rPr>
              <a:t> = 1 / </a:t>
            </a:r>
            <a:r>
              <a:rPr lang="en-US" dirty="0" smtClean="0">
                <a:sym typeface="Symbol" charset="2"/>
              </a:rPr>
              <a:t></a:t>
            </a:r>
          </a:p>
          <a:p>
            <a:r>
              <a:rPr lang="en-US" dirty="0" smtClean="0">
                <a:sym typeface="Symbol" charset="2"/>
              </a:rPr>
              <a:t>I use the Gamma quite a bit </a:t>
            </a:r>
            <a:r>
              <a:rPr lang="mr-IN" dirty="0" smtClean="0">
                <a:sym typeface="Symbol" charset="2"/>
              </a:rPr>
              <a:t>–</a:t>
            </a:r>
            <a:r>
              <a:rPr lang="en-US" dirty="0" smtClean="0">
                <a:sym typeface="Symbol" charset="2"/>
              </a:rPr>
              <a:t> lots of things are right skewed and </a:t>
            </a:r>
            <a:r>
              <a:rPr lang="en-US" dirty="0" err="1" smtClean="0">
                <a:sym typeface="Symbol" charset="2"/>
              </a:rPr>
              <a:t>continous</a:t>
            </a:r>
            <a:endParaRPr lang="en-US" dirty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Something to be careful of </a:t>
            </a:r>
            <a:r>
              <a:rPr lang="mr-IN" dirty="0" smtClean="0">
                <a:sym typeface="Symbol" charset="2"/>
              </a:rPr>
              <a:t>–</a:t>
            </a:r>
            <a:r>
              <a:rPr lang="en-US" dirty="0" smtClean="0">
                <a:sym typeface="Symbol" charset="2"/>
              </a:rPr>
              <a:t> the canonical link function (the function that makes the outcome linear) is inverse. Therefore, when you interpret your coefficient output, it is the OPPOSITE of what you think </a:t>
            </a:r>
            <a:r>
              <a:rPr lang="mr-IN" dirty="0" smtClean="0">
                <a:sym typeface="Symbol" charset="2"/>
              </a:rPr>
              <a:t>–</a:t>
            </a:r>
            <a:r>
              <a:rPr lang="en-US" dirty="0" smtClean="0">
                <a:sym typeface="Symbol" charset="2"/>
              </a:rPr>
              <a:t> negative </a:t>
            </a:r>
            <a:r>
              <a:rPr lang="en-US" dirty="0" err="1" smtClean="0">
                <a:sym typeface="Symbol" charset="2"/>
              </a:rPr>
              <a:t>coefs</a:t>
            </a:r>
            <a:r>
              <a:rPr lang="en-US" dirty="0" smtClean="0">
                <a:sym typeface="Symbol" charset="2"/>
              </a:rPr>
              <a:t> are positive, and vice versa. </a:t>
            </a:r>
          </a:p>
          <a:p>
            <a:r>
              <a:rPr lang="en-US" dirty="0" smtClean="0">
                <a:sym typeface="Symbol" charset="2"/>
              </a:rPr>
              <a:t>0 is not included in the gamma distribution; it is not uncommon to add a small “continuity correction” to make your zero values &gt;0 (e.g. add 0.0001 to all values). (Note: I wouldn’t do this is you have </a:t>
            </a:r>
            <a:r>
              <a:rPr lang="en-US" i="1" dirty="0" smtClean="0">
                <a:sym typeface="Symbol" charset="2"/>
              </a:rPr>
              <a:t>a lot</a:t>
            </a:r>
            <a:r>
              <a:rPr lang="en-US" dirty="0" smtClean="0">
                <a:sym typeface="Symbol" charset="2"/>
              </a:rPr>
              <a:t> of 0s, or if zero means something very specific in your dataset.)</a:t>
            </a:r>
          </a:p>
          <a:p>
            <a:r>
              <a:rPr lang="en-US" dirty="0" smtClean="0">
                <a:sym typeface="Symbol" charset="2"/>
              </a:rPr>
              <a:t>For </a:t>
            </a:r>
            <a:r>
              <a:rPr lang="en-US" dirty="0" err="1" smtClean="0">
                <a:sym typeface="Symbol" charset="2"/>
              </a:rPr>
              <a:t>glms</a:t>
            </a:r>
            <a:r>
              <a:rPr lang="en-US" dirty="0" smtClean="0">
                <a:sym typeface="Symbol" charset="2"/>
              </a:rPr>
              <a:t>, it would be </a:t>
            </a:r>
            <a:r>
              <a:rPr lang="en-US" dirty="0" err="1" smtClean="0">
                <a:sym typeface="Symbol" charset="2"/>
              </a:rPr>
              <a:t>glm</a:t>
            </a:r>
            <a:r>
              <a:rPr lang="en-US" dirty="0" smtClean="0">
                <a:sym typeface="Symbol" charset="2"/>
              </a:rPr>
              <a:t>(</a:t>
            </a:r>
            <a:r>
              <a:rPr lang="en-US" dirty="0" err="1" smtClean="0">
                <a:sym typeface="Symbol" charset="2"/>
              </a:rPr>
              <a:t>lambda~species</a:t>
            </a:r>
            <a:r>
              <a:rPr lang="en-US" dirty="0" smtClean="0">
                <a:sym typeface="Symbol" charset="2"/>
              </a:rPr>
              <a:t>, data=</a:t>
            </a:r>
            <a:r>
              <a:rPr lang="en-US" dirty="0" err="1" smtClean="0">
                <a:sym typeface="Symbol" charset="2"/>
              </a:rPr>
              <a:t>batdat</a:t>
            </a:r>
            <a:r>
              <a:rPr lang="en-US" dirty="0" smtClean="0">
                <a:sym typeface="Symbol" charset="2"/>
              </a:rPr>
              <a:t>, family=“Gamma”)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408" y="0"/>
            <a:ext cx="2747749" cy="20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most commonly used for overly dispersed count data (discrete)</a:t>
            </a:r>
          </a:p>
          <a:p>
            <a:pPr lvl="1"/>
            <a:r>
              <a:rPr lang="en-US" dirty="0" smtClean="0"/>
              <a:t>(Most count data in ecology seem to be overly dispersed!)</a:t>
            </a:r>
          </a:p>
          <a:p>
            <a:endParaRPr lang="en-US" i="1" dirty="0"/>
          </a:p>
          <a:p>
            <a:r>
              <a:rPr lang="en-US" dirty="0" smtClean="0"/>
              <a:t>It is a special case of the Poisson</a:t>
            </a:r>
          </a:p>
          <a:p>
            <a:endParaRPr lang="en-US" dirty="0"/>
          </a:p>
          <a:p>
            <a:r>
              <a:rPr lang="en-US" dirty="0" smtClean="0"/>
              <a:t>Two parameters indicating mean (mu) and dispersion (k/size). As the k goes down, dispersion goes up!</a:t>
            </a:r>
          </a:p>
          <a:p>
            <a:endParaRPr lang="en-US" dirty="0"/>
          </a:p>
          <a:p>
            <a:r>
              <a:rPr lang="en-US" dirty="0" err="1" smtClean="0"/>
              <a:t>glm.nb</a:t>
            </a:r>
            <a:r>
              <a:rPr lang="en-US" dirty="0" smtClean="0"/>
              <a:t> in MASS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603" y="205009"/>
            <a:ext cx="2761397" cy="164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Zero-inflated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Zero-inflated probability distributions are called “mixture distributions”</a:t>
            </a:r>
          </a:p>
          <a:p>
            <a:r>
              <a:rPr lang="en-US" dirty="0" smtClean="0"/>
              <a:t>Often, they model the probability of transitioning from 0 to 1, and 1 to </a:t>
            </a:r>
            <a:r>
              <a:rPr lang="en-US" dirty="0" err="1" smtClean="0"/>
              <a:t>Inf</a:t>
            </a:r>
            <a:r>
              <a:rPr lang="en-US" dirty="0" smtClean="0"/>
              <a:t> separately  (called a “hurdle model”)</a:t>
            </a:r>
          </a:p>
          <a:p>
            <a:r>
              <a:rPr lang="en-US" dirty="0" smtClean="0"/>
              <a:t>The most common version of this is the zero-inflated negative binomial</a:t>
            </a:r>
          </a:p>
          <a:p>
            <a:r>
              <a:rPr lang="en-US" dirty="0" err="1"/>
              <a:t>z</a:t>
            </a:r>
            <a:r>
              <a:rPr lang="en-US" dirty="0" err="1" smtClean="0"/>
              <a:t>eroinfl</a:t>
            </a:r>
            <a:r>
              <a:rPr lang="en-US" dirty="0" smtClean="0"/>
              <a:t> in </a:t>
            </a:r>
            <a:r>
              <a:rPr lang="en-US" dirty="0" err="1" smtClean="0"/>
              <a:t>pscl</a:t>
            </a:r>
            <a:r>
              <a:rPr lang="en-US" dirty="0" smtClean="0"/>
              <a:t> package - </a:t>
            </a:r>
            <a:r>
              <a:rPr lang="en-US" dirty="0" smtClean="0">
                <a:hlinkClick r:id="rId2"/>
              </a:rPr>
              <a:t>https://www.rdocumentation.org/packages/pscl/versions/1.5.2/topics/zeroinfl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Options are all discrete!</a:t>
            </a:r>
          </a:p>
          <a:p>
            <a:r>
              <a:rPr lang="en-US" dirty="0" smtClean="0"/>
              <a:t>It is not that complicated though to extend to continuous </a:t>
            </a:r>
            <a:r>
              <a:rPr lang="mr-IN" dirty="0" smtClean="0"/>
              <a:t>–</a:t>
            </a:r>
            <a:r>
              <a:rPr lang="en-US" dirty="0" smtClean="0"/>
              <a:t> see http://</a:t>
            </a:r>
            <a:r>
              <a:rPr lang="en-US" dirty="0" err="1" smtClean="0"/>
              <a:t>seananderson.ca</a:t>
            </a:r>
            <a:r>
              <a:rPr lang="en-US" dirty="0" smtClean="0"/>
              <a:t>/2014/05/18/gamma-hurdle/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would these be?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Counts of </a:t>
            </a:r>
            <a:r>
              <a:rPr lang="en-US" smtClean="0"/>
              <a:t>bats, trees, eye lesions</a:t>
            </a:r>
            <a:endParaRPr lang="en-US"/>
          </a:p>
          <a:p>
            <a:r>
              <a:rPr lang="en-US"/>
              <a:t>Density of lizards, </a:t>
            </a:r>
            <a:r>
              <a:rPr lang="en-US" smtClean="0"/>
              <a:t>trees</a:t>
            </a:r>
            <a:endParaRPr lang="en-US"/>
          </a:p>
          <a:p>
            <a:r>
              <a:rPr lang="en-US"/>
              <a:t>Size of </a:t>
            </a:r>
            <a:r>
              <a:rPr lang="en-US" smtClean="0"/>
              <a:t>fossils / crayfish</a:t>
            </a:r>
            <a:endParaRPr lang="en-US"/>
          </a:p>
          <a:p>
            <a:r>
              <a:rPr lang="en-US"/>
              <a:t>Rate (not #) of prey captured</a:t>
            </a:r>
          </a:p>
          <a:p>
            <a:r>
              <a:rPr lang="en-US" smtClean="0"/>
              <a:t>survival time of plants/birds/ extinct organisms (?)</a:t>
            </a:r>
          </a:p>
          <a:p>
            <a:r>
              <a:rPr lang="en-US" smtClean="0"/>
              <a:t>presence/absence </a:t>
            </a:r>
            <a:r>
              <a:rPr lang="en-US"/>
              <a:t>of </a:t>
            </a:r>
            <a:r>
              <a:rPr lang="en-US" smtClean="0"/>
              <a:t>pathogens </a:t>
            </a:r>
            <a:r>
              <a:rPr lang="en-US"/>
              <a:t>at different sites</a:t>
            </a:r>
          </a:p>
          <a:p>
            <a:r>
              <a:rPr lang="en-US" smtClean="0"/>
              <a:t>Concentration </a:t>
            </a:r>
            <a:r>
              <a:rPr lang="en-US"/>
              <a:t>of plant </a:t>
            </a:r>
            <a:r>
              <a:rPr lang="en-US" smtClean="0"/>
              <a:t>toxin, pathogens, water toxins</a:t>
            </a:r>
          </a:p>
          <a:p>
            <a:r>
              <a:rPr lang="en-US" smtClean="0"/>
              <a:t>Presence  / absence of bats, birds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b="1" smtClean="0"/>
              <a:t>23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68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wolf population has 500 pairs remaining.  If each wolf pair normally has around a 4 pups, but the fraction of wolves born with a lethal recessive allele is 0.2, how many live offspring are likely to be born alive?</a:t>
            </a:r>
            <a:br>
              <a:rPr lang="en-US" dirty="0" smtClean="0"/>
            </a:br>
            <a:r>
              <a:rPr lang="en-US" dirty="0" smtClean="0"/>
              <a:t>(Hint </a:t>
            </a:r>
            <a:r>
              <a:rPr lang="mr-IN" dirty="0" smtClean="0"/>
              <a:t>–</a:t>
            </a:r>
            <a:r>
              <a:rPr lang="en-US" dirty="0" smtClean="0"/>
              <a:t> you need to draw randomly from 2 different distributions!)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there are 1000 seeds in a seedbank and each seed has a 2% chance of being eaten and a 1% probability of sprouting each day, how many seedlings would we expect to see sprouting each day? Over 100 days?</a:t>
            </a:r>
          </a:p>
          <a:p>
            <a:r>
              <a:rPr lang="en-US" dirty="0" smtClean="0"/>
              <a:t>The number of eggs laid by squid varies dramatically among individuals. The mean number of eggs is 300, but the dispersion is 1. What is the 85</a:t>
            </a:r>
            <a:r>
              <a:rPr lang="en-US" baseline="30000" dirty="0" smtClean="0"/>
              <a:t>th</a:t>
            </a:r>
            <a:r>
              <a:rPr lang="en-US" dirty="0" smtClean="0"/>
              <a:t> percentile of the number of eggs laid?</a:t>
            </a:r>
          </a:p>
          <a:p>
            <a:r>
              <a:rPr lang="en-US" dirty="0" smtClean="0"/>
              <a:t>I census 15 populations of </a:t>
            </a:r>
            <a:r>
              <a:rPr lang="en-US" dirty="0" err="1" smtClean="0"/>
              <a:t>pikas</a:t>
            </a:r>
            <a:r>
              <a:rPr lang="en-US" dirty="0" smtClean="0"/>
              <a:t> on 15 mountains. I find that the average population size is 10. What is the probability of  a population of more than 12 individuals?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(Hint </a:t>
            </a:r>
            <a:r>
              <a:rPr lang="mr-IN" dirty="0" smtClean="0"/>
              <a:t>–</a:t>
            </a:r>
            <a:r>
              <a:rPr lang="en-US" dirty="0" smtClean="0"/>
              <a:t> there is information here that you don’t need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Generalized Linear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response variables </a:t>
            </a:r>
            <a:r>
              <a:rPr lang="en-US" b="1" dirty="0" smtClean="0"/>
              <a:t>where the error distribution is not normal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GLMs can be used to cover situations where </a:t>
            </a:r>
            <a:r>
              <a:rPr lang="en-US" i="1" dirty="0" smtClean="0"/>
              <a:t>response variables have arbitrary distributions </a:t>
            </a:r>
            <a:r>
              <a:rPr lang="en-US" dirty="0" smtClean="0"/>
              <a:t>with some function (called the “</a:t>
            </a:r>
            <a:r>
              <a:rPr lang="en-US" i="1" dirty="0" smtClean="0"/>
              <a:t>link function</a:t>
            </a:r>
            <a:r>
              <a:rPr lang="en-US" dirty="0" smtClean="0"/>
              <a:t>”) that varies linearly with the predicted values</a:t>
            </a:r>
          </a:p>
          <a:p>
            <a:pPr lvl="1"/>
            <a:r>
              <a:rPr lang="en-US" dirty="0" smtClean="0"/>
              <a:t>The difference between this and a regular lm is that we don’t assume the response itself will vary linearly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mr-IN" dirty="0" smtClean="0"/>
              <a:t>–</a:t>
            </a:r>
            <a:r>
              <a:rPr lang="en-US" dirty="0" smtClean="0"/>
              <a:t> Infection and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model the effect of Temperature on Probability of Infection (e.g. the response variable is an infected individual 0/1)</a:t>
            </a:r>
          </a:p>
          <a:p>
            <a:pPr lvl="1"/>
            <a:r>
              <a:rPr lang="en-US" dirty="0" smtClean="0"/>
              <a:t>We know that as temperature increases, infection is higher</a:t>
            </a:r>
          </a:p>
          <a:p>
            <a:pPr lvl="1"/>
            <a:r>
              <a:rPr lang="en-US" dirty="0" smtClean="0"/>
              <a:t>Probabilities are bounded on both ends (0,1)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 change of 5 degrees makes an individual twice as likely to be infected, what does this mean in terms of probability?</a:t>
            </a:r>
            <a:endParaRPr lang="en-US" dirty="0"/>
          </a:p>
          <a:p>
            <a:pPr lvl="2"/>
            <a:r>
              <a:rPr lang="en-US" dirty="0" smtClean="0"/>
              <a:t>If probability of infection is 70%, and temperature increases 5 degrees, what happens?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other distributions to describe the world!</a:t>
            </a:r>
          </a:p>
          <a:p>
            <a:endParaRPr lang="en-US" dirty="0"/>
          </a:p>
          <a:p>
            <a:r>
              <a:rPr lang="en-US" dirty="0" smtClean="0"/>
              <a:t>In the previous example, what would be the correct distribution to use?</a:t>
            </a:r>
          </a:p>
          <a:p>
            <a:endParaRPr lang="en-US" dirty="0"/>
          </a:p>
          <a:p>
            <a:r>
              <a:rPr lang="en-US" dirty="0" smtClean="0"/>
              <a:t>What is another name for this type of analysis?</a:t>
            </a:r>
          </a:p>
        </p:txBody>
      </p:sp>
    </p:spTree>
    <p:extLst>
      <p:ext uri="{BB962C8B-B14F-4D97-AF65-F5344CB8AC3E}">
        <p14:creationId xmlns:p14="http://schemas.microsoft.com/office/powerpoint/2010/main" val="5516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405" y="1690688"/>
            <a:ext cx="10677395" cy="4486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infection is higher by 4% (52:48%)</a:t>
            </a:r>
          </a:p>
          <a:p>
            <a:endParaRPr lang="en-US" dirty="0"/>
          </a:p>
          <a:p>
            <a:r>
              <a:rPr lang="en-US" dirty="0" smtClean="0"/>
              <a:t>What are the odds a bat will be infected in a population of 100?  1,000? 1,000,000?</a:t>
            </a:r>
          </a:p>
          <a:p>
            <a:r>
              <a:rPr lang="en-US" dirty="0" smtClean="0"/>
              <a:t>Use code like this to find out the “results” (the fraction of bats infected) from </a:t>
            </a:r>
            <a:r>
              <a:rPr lang="en-US" b="1" dirty="0" smtClean="0"/>
              <a:t>10 sites of 100 bats, with a 48% chance that a bat will be infected</a:t>
            </a:r>
          </a:p>
          <a:p>
            <a:r>
              <a:rPr lang="en-US" dirty="0" err="1" smtClean="0"/>
              <a:t>rbinom</a:t>
            </a:r>
            <a:r>
              <a:rPr lang="en-US" dirty="0" smtClean="0"/>
              <a:t>(10,100,0.48)/100</a:t>
            </a:r>
          </a:p>
          <a:p>
            <a:endParaRPr lang="en-US" dirty="0" smtClean="0"/>
          </a:p>
          <a:p>
            <a:r>
              <a:rPr lang="en-US" dirty="0" smtClean="0"/>
              <a:t>What does this tell you about infection? About the world? About the recent election :-)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Distributions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2104575"/>
            <a:ext cx="11211359" cy="4471589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way to characterize chance events</a:t>
            </a:r>
          </a:p>
          <a:p>
            <a:r>
              <a:rPr lang="en-US" dirty="0"/>
              <a:t>Most people are familiar with at least one distribution</a:t>
            </a:r>
          </a:p>
          <a:p>
            <a:r>
              <a:rPr lang="en-US" dirty="0"/>
              <a:t>R has a standard set of functions for each distribution:</a:t>
            </a:r>
          </a:p>
          <a:p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pnorm</a:t>
            </a:r>
            <a:r>
              <a:rPr lang="en-US" dirty="0"/>
              <a:t>, </a:t>
            </a:r>
            <a:r>
              <a:rPr lang="en-US" dirty="0" err="1"/>
              <a:t>qnorm</a:t>
            </a:r>
            <a:r>
              <a:rPr lang="en-US" dirty="0"/>
              <a:t>, </a:t>
            </a:r>
            <a:r>
              <a:rPr lang="en-US" dirty="0" err="1"/>
              <a:t>rnorm</a:t>
            </a:r>
            <a:endParaRPr lang="en-US" dirty="0"/>
          </a:p>
          <a:p>
            <a:r>
              <a:rPr lang="en-US" dirty="0"/>
              <a:t>Density, (cumulative) distribution function</a:t>
            </a:r>
            <a:r>
              <a:rPr lang="en-US" dirty="0" smtClean="0"/>
              <a:t>, quantile function and </a:t>
            </a:r>
            <a:r>
              <a:rPr lang="en-US" dirty="0"/>
              <a:t>random number generation</a:t>
            </a:r>
          </a:p>
          <a:p>
            <a:r>
              <a:rPr lang="en-US" dirty="0" smtClean="0"/>
              <a:t>Try</a:t>
            </a:r>
            <a:r>
              <a:rPr lang="en-US" dirty="0"/>
              <a:t>: curve (dnorm,-5,5),curve(pnorm,-5,5), curve(qnorm,0,1)</a:t>
            </a:r>
          </a:p>
          <a:p>
            <a:r>
              <a:rPr lang="en-US" dirty="0"/>
              <a:t>Given what you know about the normal distribution, what do each of these do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" name="Picture 2" descr="https://upload.wikimedia.org/wikipedia/commons/thumb/8/8c/Standard_deviation_diagram.svg/2000px-Standard_deviation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69" y="115444"/>
            <a:ext cx="4303940" cy="21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4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function (</a:t>
            </a:r>
            <a:r>
              <a:rPr lang="en-US" dirty="0" err="1" smtClean="0"/>
              <a:t>dnorm</a:t>
            </a:r>
            <a:r>
              <a:rPr lang="en-US" dirty="0" smtClean="0"/>
              <a:t>, </a:t>
            </a:r>
            <a:r>
              <a:rPr lang="en-US" dirty="0" err="1" smtClean="0"/>
              <a:t>dbinom</a:t>
            </a:r>
            <a:r>
              <a:rPr lang="en-US" dirty="0" smtClean="0"/>
              <a:t>, </a:t>
            </a:r>
            <a:r>
              <a:rPr lang="en-US" dirty="0" err="1" smtClean="0"/>
              <a:t>dgamma</a:t>
            </a:r>
            <a:r>
              <a:rPr lang="en-US" dirty="0" smtClean="0"/>
              <a:t>, </a:t>
            </a:r>
            <a:r>
              <a:rPr lang="en-US" dirty="0" err="1" smtClean="0"/>
              <a:t>dpois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norm</a:t>
            </a:r>
            <a:r>
              <a:rPr lang="en-US" dirty="0" smtClean="0"/>
              <a:t> is the function that calculates the probability density function (pdf) of a normal distribution (for discrete distributions this is called the probability mass function)</a:t>
            </a:r>
          </a:p>
          <a:p>
            <a:pPr lvl="1"/>
            <a:r>
              <a:rPr lang="en-US" dirty="0" smtClean="0"/>
              <a:t>Density functions in R are generally more useful for discrete events than continuous (e.g. binomial distributions rather than normal) because in order to get the probability of a continuous value, you need to integrate</a:t>
            </a:r>
          </a:p>
          <a:p>
            <a:pPr lvl="2"/>
            <a:r>
              <a:rPr lang="en-US" dirty="0" smtClean="0"/>
              <a:t>This is because the probability of any given value in a continuous distribution is 0, so you need a range, and you need to add up all the probabilities within that range under the curve (e.g. integrate)</a:t>
            </a:r>
            <a:endParaRPr lang="en-US" dirty="0"/>
          </a:p>
          <a:p>
            <a:r>
              <a:rPr lang="en-US" dirty="0" smtClean="0"/>
              <a:t>The PDF is (basically) used to specify the probability of a random variable (</a:t>
            </a:r>
            <a:r>
              <a:rPr lang="en-US" dirty="0" err="1" smtClean="0"/>
              <a:t>e.g</a:t>
            </a:r>
            <a:r>
              <a:rPr lang="en-US" dirty="0" smtClean="0"/>
              <a:t> an outcome, like number of lizards perching) falling within a particular range of values, as opposed to taking on any other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dbinom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binom</a:t>
            </a:r>
            <a:r>
              <a:rPr lang="en-US" dirty="0" smtClean="0"/>
              <a:t> calculates the PDF of the binomial distribution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Suppose that I know that infection prevalence (e.g. probability of infection) is 20% (e.g. 0.2). What is the probability that one bat out of 25 is infected? </a:t>
            </a:r>
          </a:p>
          <a:p>
            <a:endParaRPr lang="en-US" dirty="0"/>
          </a:p>
          <a:p>
            <a:r>
              <a:rPr lang="is-IS" dirty="0" smtClean="0"/>
              <a:t>dbinom(x = 1, size = 25, prob = 0.2)</a:t>
            </a:r>
          </a:p>
          <a:p>
            <a:pPr lvl="1"/>
            <a:r>
              <a:rPr lang="en-US" dirty="0" smtClean="0"/>
              <a:t>C</a:t>
            </a:r>
            <a:r>
              <a:rPr lang="is-IS" dirty="0" smtClean="0"/>
              <a:t>an also write dbinom(1,25,0.2)</a:t>
            </a:r>
          </a:p>
          <a:p>
            <a:pPr lvl="1"/>
            <a:r>
              <a:rPr lang="en-US" dirty="0" smtClean="0"/>
              <a:t>#we use x=1 because we want to know the probability that exactly one 1 bat of 25 is infected at a global infection prevalence of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1344</Words>
  <Application>Microsoft Macintosh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Symbol</vt:lpstr>
      <vt:lpstr>Arial</vt:lpstr>
      <vt:lpstr>Office Theme</vt:lpstr>
      <vt:lpstr>Week 9 Distributions</vt:lpstr>
      <vt:lpstr>Review</vt:lpstr>
      <vt:lpstr>Generalized Linear Models</vt:lpstr>
      <vt:lpstr>Example – Infection and temperature</vt:lpstr>
      <vt:lpstr>Distributions</vt:lpstr>
      <vt:lpstr>Another example</vt:lpstr>
      <vt:lpstr>Distributions</vt:lpstr>
      <vt:lpstr>Density function (dnorm, dbinom, dgamma, dpois, etc.)</vt:lpstr>
      <vt:lpstr>dbinom</vt:lpstr>
      <vt:lpstr>P functions (e.g. pnorm, pbinom, etc)</vt:lpstr>
      <vt:lpstr>pnorm example</vt:lpstr>
      <vt:lpstr>pbinom example</vt:lpstr>
      <vt:lpstr>quantiles functions (e.g. qnorm, qbinom, qpois)</vt:lpstr>
      <vt:lpstr>qnorm example</vt:lpstr>
      <vt:lpstr>Random draws (rnorm, rbinom, rgamma, rpois)</vt:lpstr>
      <vt:lpstr>Random draw examples</vt:lpstr>
      <vt:lpstr>Two (or more) levels of understanding of distributions</vt:lpstr>
      <vt:lpstr>A tree of distributions (Ch 4, P182)</vt:lpstr>
      <vt:lpstr>Distribution properties (ch 4, p192)</vt:lpstr>
      <vt:lpstr>Gamma</vt:lpstr>
      <vt:lpstr>Negative Binomial</vt:lpstr>
      <vt:lpstr>Zero-inflated distributions</vt:lpstr>
      <vt:lpstr>What would these be?</vt:lpstr>
      <vt:lpstr>Exercises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Distributions and Generalized Linear Models</dc:title>
  <dc:creator>Kate Langwig</dc:creator>
  <cp:lastModifiedBy>Kate Langwig</cp:lastModifiedBy>
  <cp:revision>53</cp:revision>
  <dcterms:created xsi:type="dcterms:W3CDTF">2018-03-19T16:08:30Z</dcterms:created>
  <dcterms:modified xsi:type="dcterms:W3CDTF">2018-03-20T19:18:33Z</dcterms:modified>
</cp:coreProperties>
</file>