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83" r:id="rId3"/>
    <p:sldId id="257" r:id="rId4"/>
    <p:sldId id="258" r:id="rId5"/>
    <p:sldId id="259" r:id="rId6"/>
    <p:sldId id="262" r:id="rId7"/>
    <p:sldId id="260" r:id="rId8"/>
    <p:sldId id="261" r:id="rId9"/>
    <p:sldId id="263" r:id="rId10"/>
    <p:sldId id="264" r:id="rId11"/>
    <p:sldId id="286" r:id="rId12"/>
    <p:sldId id="287" r:id="rId13"/>
    <p:sldId id="288" r:id="rId14"/>
    <p:sldId id="265" r:id="rId15"/>
    <p:sldId id="266" r:id="rId16"/>
    <p:sldId id="268" r:id="rId17"/>
    <p:sldId id="269" r:id="rId18"/>
    <p:sldId id="301" r:id="rId19"/>
    <p:sldId id="284" r:id="rId20"/>
    <p:sldId id="306" r:id="rId21"/>
    <p:sldId id="289" r:id="rId22"/>
    <p:sldId id="291" r:id="rId23"/>
    <p:sldId id="292" r:id="rId24"/>
    <p:sldId id="293" r:id="rId25"/>
    <p:sldId id="290" r:id="rId26"/>
    <p:sldId id="294" r:id="rId27"/>
    <p:sldId id="271" r:id="rId28"/>
    <p:sldId id="295" r:id="rId29"/>
    <p:sldId id="296" r:id="rId30"/>
    <p:sldId id="297" r:id="rId31"/>
    <p:sldId id="274" r:id="rId32"/>
    <p:sldId id="275" r:id="rId33"/>
    <p:sldId id="299" r:id="rId34"/>
    <p:sldId id="304" r:id="rId35"/>
    <p:sldId id="30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62"/>
    <p:restoredTop sz="92528"/>
  </p:normalViewPr>
  <p:slideViewPr>
    <p:cSldViewPr snapToGrid="0" snapToObjects="1">
      <p:cViewPr varScale="1">
        <p:scale>
          <a:sx n="100" d="100"/>
          <a:sy n="100" d="100"/>
        </p:scale>
        <p:origin x="7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C5869-D15C-3840-B050-90A5C35E6518}" type="datetimeFigureOut">
              <a:rPr lang="en-US" smtClean="0"/>
              <a:t>2/16/21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C207A-36A1-3243-A33F-1510AFB24BC1}" type="slidenum">
              <a:rPr lang="en-US" smtClean="0"/>
              <a:t>‹#›</a:t>
            </a:fld>
            <a:endParaRPr lang="en-US"/>
          </a:p>
        </p:txBody>
      </p:sp>
    </p:spTree>
    <p:extLst>
      <p:ext uri="{BB962C8B-B14F-4D97-AF65-F5344CB8AC3E}">
        <p14:creationId xmlns:p14="http://schemas.microsoft.com/office/powerpoint/2010/main" val="1824404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338687-A7AF-CA41-9DA3-11909A50B352}" type="slidenum">
              <a:rPr lang="en-US" smtClean="0"/>
              <a:t>2</a:t>
            </a:fld>
            <a:endParaRPr lang="en-US"/>
          </a:p>
        </p:txBody>
      </p:sp>
    </p:spTree>
    <p:extLst>
      <p:ext uri="{BB962C8B-B14F-4D97-AF65-F5344CB8AC3E}">
        <p14:creationId xmlns:p14="http://schemas.microsoft.com/office/powerpoint/2010/main" val="122310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 woman is walking down the street at night and sees another man on his hands and knees searching the ground under a lamppost. The man explains he has lost</a:t>
            </a:r>
            <a:r>
              <a:rPr lang="en-US" baseline="0" dirty="0"/>
              <a:t> his wedding ring. The woman helps him search. After a while, she asks “Are you sure you lost it here?”, and the man say’s “No, I dropped it over there, but this is where the light is!” </a:t>
            </a:r>
            <a:endParaRPr lang="en-US" dirty="0"/>
          </a:p>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6</a:t>
            </a:fld>
            <a:endParaRPr lang="en-US"/>
          </a:p>
        </p:txBody>
      </p:sp>
    </p:spTree>
    <p:extLst>
      <p:ext uri="{BB962C8B-B14F-4D97-AF65-F5344CB8AC3E}">
        <p14:creationId xmlns:p14="http://schemas.microsoft.com/office/powerpoint/2010/main" val="989978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15</a:t>
            </a:fld>
            <a:endParaRPr lang="en-US"/>
          </a:p>
        </p:txBody>
      </p:sp>
    </p:spTree>
    <p:extLst>
      <p:ext uri="{BB962C8B-B14F-4D97-AF65-F5344CB8AC3E}">
        <p14:creationId xmlns:p14="http://schemas.microsoft.com/office/powerpoint/2010/main" val="1317016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16</a:t>
            </a:fld>
            <a:endParaRPr lang="en-US"/>
          </a:p>
        </p:txBody>
      </p:sp>
    </p:spTree>
    <p:extLst>
      <p:ext uri="{BB962C8B-B14F-4D97-AF65-F5344CB8AC3E}">
        <p14:creationId xmlns:p14="http://schemas.microsoft.com/office/powerpoint/2010/main" val="980046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19</a:t>
            </a:fld>
            <a:endParaRPr lang="en-US"/>
          </a:p>
        </p:txBody>
      </p:sp>
    </p:spTree>
    <p:extLst>
      <p:ext uri="{BB962C8B-B14F-4D97-AF65-F5344CB8AC3E}">
        <p14:creationId xmlns:p14="http://schemas.microsoft.com/office/powerpoint/2010/main" val="2867127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34</a:t>
            </a:fld>
            <a:endParaRPr lang="en-US"/>
          </a:p>
        </p:txBody>
      </p:sp>
    </p:spTree>
    <p:extLst>
      <p:ext uri="{BB962C8B-B14F-4D97-AF65-F5344CB8AC3E}">
        <p14:creationId xmlns:p14="http://schemas.microsoft.com/office/powerpoint/2010/main" val="875614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D5693D1-C5E8-7D40-8B0E-476CF8AD55E4}" type="datetimeFigureOut">
              <a:rPr lang="en-US" smtClean="0"/>
              <a:t>2/16/21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589197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27523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92688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388281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5693D1-C5E8-7D40-8B0E-476CF8AD55E4}" type="datetimeFigureOut">
              <a:rPr lang="en-US" smtClean="0"/>
              <a:t>2/16/21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438488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5693D1-C5E8-7D40-8B0E-476CF8AD55E4}" type="datetimeFigureOut">
              <a:rPr lang="en-US" smtClean="0"/>
              <a:t>2/16/21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66354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5693D1-C5E8-7D40-8B0E-476CF8AD55E4}" type="datetimeFigureOut">
              <a:rPr lang="en-US" smtClean="0"/>
              <a:t>2/16/21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043818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5693D1-C5E8-7D40-8B0E-476CF8AD55E4}" type="datetimeFigureOut">
              <a:rPr lang="en-US" smtClean="0"/>
              <a:t>2/16/21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665919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5693D1-C5E8-7D40-8B0E-476CF8AD55E4}" type="datetimeFigureOut">
              <a:rPr lang="en-US" smtClean="0"/>
              <a:t>2/16/21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575382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5693D1-C5E8-7D40-8B0E-476CF8AD55E4}" type="datetimeFigureOut">
              <a:rPr lang="en-US" smtClean="0"/>
              <a:t>2/16/21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124348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5693D1-C5E8-7D40-8B0E-476CF8AD55E4}" type="datetimeFigureOut">
              <a:rPr lang="en-US" smtClean="0"/>
              <a:t>2/16/21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21162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5693D1-C5E8-7D40-8B0E-476CF8AD55E4}" type="datetimeFigureOut">
              <a:rPr lang="en-US" smtClean="0"/>
              <a:t>2/16/21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A951B0-1F21-2549-8275-8D03B8C3C1AD}" type="slidenum">
              <a:rPr lang="en-US" smtClean="0"/>
              <a:t>‹#›</a:t>
            </a:fld>
            <a:endParaRPr lang="en-US"/>
          </a:p>
        </p:txBody>
      </p:sp>
    </p:spTree>
    <p:extLst>
      <p:ext uri="{BB962C8B-B14F-4D97-AF65-F5344CB8AC3E}">
        <p14:creationId xmlns:p14="http://schemas.microsoft.com/office/powerpoint/2010/main" val="635638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stats.idre.ucla.edu/r/faq/how-can-i-perform-a-mantel-test-in-r/"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Statistical Tests</a:t>
            </a:r>
          </a:p>
        </p:txBody>
      </p:sp>
      <p:sp>
        <p:nvSpPr>
          <p:cNvPr id="3" name="Subtitle 2"/>
          <p:cNvSpPr>
            <a:spLocks noGrp="1"/>
          </p:cNvSpPr>
          <p:nvPr>
            <p:ph type="subTitle" idx="1"/>
          </p:nvPr>
        </p:nvSpPr>
        <p:spPr/>
        <p:txBody>
          <a:bodyPr>
            <a:normAutofit/>
          </a:bodyPr>
          <a:lstStyle/>
          <a:p>
            <a:r>
              <a:rPr lang="en-US" sz="3200" dirty="0"/>
              <a:t>Week 5</a:t>
            </a:r>
          </a:p>
        </p:txBody>
      </p:sp>
    </p:spTree>
    <p:extLst>
      <p:ext uri="{BB962C8B-B14F-4D97-AF65-F5344CB8AC3E}">
        <p14:creationId xmlns:p14="http://schemas.microsoft.com/office/powerpoint/2010/main" val="37622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testing	</a:t>
            </a:r>
          </a:p>
        </p:txBody>
      </p:sp>
      <p:sp>
        <p:nvSpPr>
          <p:cNvPr id="3" name="Content Placeholder 2"/>
          <p:cNvSpPr>
            <a:spLocks noGrp="1"/>
          </p:cNvSpPr>
          <p:nvPr>
            <p:ph idx="1"/>
          </p:nvPr>
        </p:nvSpPr>
        <p:spPr/>
        <p:txBody>
          <a:bodyPr/>
          <a:lstStyle/>
          <a:p>
            <a:r>
              <a:rPr lang="en-US" dirty="0"/>
              <a:t>Choose a statistic that reflects the effect you are trying to measure</a:t>
            </a:r>
          </a:p>
          <a:p>
            <a:pPr lvl="1"/>
            <a:r>
              <a:rPr lang="en-US" dirty="0"/>
              <a:t>e.g., mean, median, geometric mean</a:t>
            </a:r>
          </a:p>
          <a:p>
            <a:endParaRPr lang="en-US" dirty="0"/>
          </a:p>
          <a:p>
            <a:r>
              <a:rPr lang="en-US" dirty="0"/>
              <a:t>Compared the observed value of the statistic with a null distribution, generated by interchanging things that should be interchangeable under your null hypothesis</a:t>
            </a:r>
          </a:p>
          <a:p>
            <a:endParaRPr lang="en-US" dirty="0"/>
          </a:p>
        </p:txBody>
      </p:sp>
    </p:spTree>
    <p:extLst>
      <p:ext uri="{BB962C8B-B14F-4D97-AF65-F5344CB8AC3E}">
        <p14:creationId xmlns:p14="http://schemas.microsoft.com/office/powerpoint/2010/main" val="1506322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 force method </a:t>
            </a:r>
            <a:r>
              <a:rPr lang="mr-IN" dirty="0"/>
              <a:t>–</a:t>
            </a:r>
            <a:r>
              <a:rPr lang="en-US" dirty="0"/>
              <a:t> for() loops</a:t>
            </a:r>
          </a:p>
        </p:txBody>
      </p:sp>
      <p:sp>
        <p:nvSpPr>
          <p:cNvPr id="3" name="Content Placeholder 2"/>
          <p:cNvSpPr>
            <a:spLocks noGrp="1"/>
          </p:cNvSpPr>
          <p:nvPr>
            <p:ph idx="1"/>
          </p:nvPr>
        </p:nvSpPr>
        <p:spPr/>
        <p:txBody>
          <a:bodyPr/>
          <a:lstStyle/>
          <a:p>
            <a:r>
              <a:rPr lang="en-US" dirty="0"/>
              <a:t>“for” loops</a:t>
            </a:r>
          </a:p>
          <a:p>
            <a:r>
              <a:rPr lang="en-US" dirty="0"/>
              <a:t>for() is a function in R, it starts something called a loop</a:t>
            </a:r>
          </a:p>
          <a:p>
            <a:endParaRPr lang="en-US" dirty="0"/>
          </a:p>
          <a:p>
            <a:r>
              <a:rPr lang="en-US" dirty="0"/>
              <a:t>loops are tricky to write, but very handy for doing things, usually a function, that you want to apply to every row in your data set, doing simulations, or doing permutations</a:t>
            </a:r>
          </a:p>
          <a:p>
            <a:r>
              <a:rPr lang="en-US" dirty="0"/>
              <a:t>They can be SLOW, but are a good backup (and sometimes the only) method for doing evaluations on a large number of values</a:t>
            </a:r>
          </a:p>
        </p:txBody>
      </p:sp>
    </p:spTree>
    <p:extLst>
      <p:ext uri="{BB962C8B-B14F-4D97-AF65-F5344CB8AC3E}">
        <p14:creationId xmlns:p14="http://schemas.microsoft.com/office/powerpoint/2010/main" val="1652816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5786" y="1690688"/>
            <a:ext cx="2866275"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061" y="1027906"/>
            <a:ext cx="6276500" cy="2226879"/>
          </a:xfrm>
          <a:prstGeom prst="rect">
            <a:avLst/>
          </a:prstGeom>
        </p:spPr>
      </p:pic>
      <p:sp>
        <p:nvSpPr>
          <p:cNvPr id="6" name="TextBox 5"/>
          <p:cNvSpPr txBox="1"/>
          <p:nvPr/>
        </p:nvSpPr>
        <p:spPr>
          <a:xfrm>
            <a:off x="5801711" y="3866357"/>
            <a:ext cx="6006662" cy="2031325"/>
          </a:xfrm>
          <a:prstGeom prst="rect">
            <a:avLst/>
          </a:prstGeom>
          <a:noFill/>
        </p:spPr>
        <p:txBody>
          <a:bodyPr wrap="square" rtlCol="0">
            <a:spAutoFit/>
          </a:bodyPr>
          <a:lstStyle/>
          <a:p>
            <a:r>
              <a:rPr lang="en-US" dirty="0"/>
              <a:t>Tricks:</a:t>
            </a:r>
          </a:p>
          <a:p>
            <a:pPr marL="342900" indent="-342900">
              <a:buAutoNum type="arabicParenR"/>
            </a:pPr>
            <a:r>
              <a:rPr lang="en-US" dirty="0"/>
              <a:t>You cannot create a variable in the loop, you must call it something</a:t>
            </a:r>
          </a:p>
          <a:p>
            <a:pPr marL="342900" indent="-342900">
              <a:buAutoNum type="arabicParenR"/>
            </a:pPr>
            <a:r>
              <a:rPr lang="en-US" dirty="0"/>
              <a:t>You need parentheses and curly braces</a:t>
            </a:r>
          </a:p>
          <a:p>
            <a:pPr marL="342900" indent="-342900">
              <a:buAutoNum type="arabicParenR"/>
            </a:pPr>
            <a:r>
              <a:rPr lang="en-US" dirty="0" err="1"/>
              <a:t>i</a:t>
            </a:r>
            <a:r>
              <a:rPr lang="en-US" dirty="0"/>
              <a:t> is the counter, but you can use any letter you want </a:t>
            </a:r>
            <a:r>
              <a:rPr lang="mr-IN" dirty="0"/>
              <a:t>–</a:t>
            </a:r>
            <a:r>
              <a:rPr lang="en-US" dirty="0"/>
              <a:t> j is also common. </a:t>
            </a:r>
          </a:p>
          <a:p>
            <a:pPr marL="342900" indent="-342900">
              <a:buAutoNum type="arabicParenR"/>
            </a:pPr>
            <a:r>
              <a:rPr lang="en-US" dirty="0"/>
              <a:t>You can also nest loops within loops</a:t>
            </a:r>
          </a:p>
        </p:txBody>
      </p:sp>
    </p:spTree>
    <p:extLst>
      <p:ext uri="{BB962C8B-B14F-4D97-AF65-F5344CB8AC3E}">
        <p14:creationId xmlns:p14="http://schemas.microsoft.com/office/powerpoint/2010/main" val="1594633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ant colonies</a:t>
            </a:r>
          </a:p>
        </p:txBody>
      </p:sp>
      <p:sp>
        <p:nvSpPr>
          <p:cNvPr id="3" name="Content Placeholder 2"/>
          <p:cNvSpPr>
            <a:spLocks noGrp="1"/>
          </p:cNvSpPr>
          <p:nvPr>
            <p:ph idx="1"/>
          </p:nvPr>
        </p:nvSpPr>
        <p:spPr/>
        <p:txBody>
          <a:bodyPr/>
          <a:lstStyle/>
          <a:p>
            <a:r>
              <a:rPr lang="en-US" dirty="0"/>
              <a:t>We do an exhaustive survey of ant colonies in a forest habitat and an old-field habitat. This is how many colonies we find in each survey plot:</a:t>
            </a:r>
          </a:p>
          <a:p>
            <a:pPr lvl="1"/>
            <a:r>
              <a:rPr lang="en-US" dirty="0"/>
              <a:t>Forest: 9, 6, 4, 6, 7, 10</a:t>
            </a:r>
          </a:p>
          <a:p>
            <a:pPr lvl="1"/>
            <a:r>
              <a:rPr lang="en-US" dirty="0"/>
              <a:t>Field: 12, 9, 12, 10</a:t>
            </a:r>
          </a:p>
          <a:p>
            <a:r>
              <a:rPr lang="en-US" dirty="0"/>
              <a:t>Field seems to have more ant colonies</a:t>
            </a:r>
          </a:p>
          <a:p>
            <a:endParaRPr lang="en-US" dirty="0"/>
          </a:p>
          <a:p>
            <a:r>
              <a:rPr lang="en-US" dirty="0"/>
              <a:t>Could this result be due to chance?</a:t>
            </a:r>
          </a:p>
        </p:txBody>
      </p:sp>
    </p:spTree>
    <p:extLst>
      <p:ext uri="{BB962C8B-B14F-4D97-AF65-F5344CB8AC3E}">
        <p14:creationId xmlns:p14="http://schemas.microsoft.com/office/powerpoint/2010/main" val="240158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 and forest ants</a:t>
            </a:r>
          </a:p>
        </p:txBody>
      </p:sp>
      <p:sp>
        <p:nvSpPr>
          <p:cNvPr id="3" name="Content Placeholder 2"/>
          <p:cNvSpPr>
            <a:spLocks noGrp="1"/>
          </p:cNvSpPr>
          <p:nvPr>
            <p:ph idx="1"/>
          </p:nvPr>
        </p:nvSpPr>
        <p:spPr/>
        <p:txBody>
          <a:bodyPr/>
          <a:lstStyle/>
          <a:p>
            <a:r>
              <a:rPr lang="en-US" dirty="0"/>
              <a:t>Total of 210 possible permutations</a:t>
            </a:r>
          </a:p>
          <a:p>
            <a:endParaRPr lang="en-US" dirty="0"/>
          </a:p>
          <a:p>
            <a:r>
              <a:rPr lang="en-US" dirty="0"/>
              <a:t>5 have Field mean - Forest mean  ≥ 3.75</a:t>
            </a:r>
          </a:p>
          <a:p>
            <a:endParaRPr lang="en-US" dirty="0"/>
          </a:p>
          <a:p>
            <a:r>
              <a:rPr lang="en-US" dirty="0"/>
              <a:t>What is our P value?</a:t>
            </a:r>
            <a:br>
              <a:rPr lang="en-US" dirty="0"/>
            </a:br>
            <a:br>
              <a:rPr lang="en-US" dirty="0"/>
            </a:br>
            <a:br>
              <a:rPr lang="en-US" dirty="0"/>
            </a:br>
            <a:r>
              <a:rPr lang="en-US" dirty="0"/>
              <a:t>(now for the real problem </a:t>
            </a:r>
            <a:r>
              <a:rPr lang="mr-IN" dirty="0"/>
              <a:t>–</a:t>
            </a:r>
            <a:r>
              <a:rPr lang="en-US" dirty="0"/>
              <a:t> go to R)</a:t>
            </a:r>
            <a:r>
              <a:rPr lang="mr-IN" dirty="0"/>
              <a:t>…</a:t>
            </a:r>
            <a:br>
              <a:rPr lang="en-US" dirty="0"/>
            </a:br>
            <a:endParaRPr lang="en-US" dirty="0"/>
          </a:p>
        </p:txBody>
      </p:sp>
    </p:spTree>
    <p:extLst>
      <p:ext uri="{BB962C8B-B14F-4D97-AF65-F5344CB8AC3E}">
        <p14:creationId xmlns:p14="http://schemas.microsoft.com/office/powerpoint/2010/main" val="495020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Ties and tails</a:t>
            </a:r>
          </a:p>
        </p:txBody>
      </p:sp>
      <p:sp>
        <p:nvSpPr>
          <p:cNvPr id="3" name="Content Placeholder 2"/>
          <p:cNvSpPr>
            <a:spLocks noGrp="1"/>
          </p:cNvSpPr>
          <p:nvPr>
            <p:ph idx="1"/>
          </p:nvPr>
        </p:nvSpPr>
        <p:spPr/>
        <p:txBody>
          <a:bodyPr>
            <a:normAutofit lnSpcReduction="10000"/>
          </a:bodyPr>
          <a:lstStyle/>
          <a:p>
            <a:r>
              <a:rPr lang="en-US" dirty="0"/>
              <a:t>“Ties” (permutations with a statistic equal to the observed statistic) “count” against significance</a:t>
            </a:r>
          </a:p>
          <a:p>
            <a:pPr lvl="1"/>
            <a:r>
              <a:rPr lang="en-US" dirty="0"/>
              <a:t>Ties are evidence against our observation being unusual</a:t>
            </a:r>
          </a:p>
          <a:p>
            <a:pPr lvl="1"/>
            <a:endParaRPr lang="en-US" dirty="0"/>
          </a:p>
          <a:p>
            <a:r>
              <a:rPr lang="en-US" i="1" dirty="0"/>
              <a:t>The jury is out about the best way to calculate a two-tailed p-value</a:t>
            </a:r>
          </a:p>
          <a:p>
            <a:pPr lvl="1"/>
            <a:r>
              <a:rPr lang="en-US" dirty="0"/>
              <a:t>One way: calculate a one-tailed P-value for the observed effect, and then double the P-value</a:t>
            </a:r>
          </a:p>
          <a:p>
            <a:pPr lvl="1"/>
            <a:r>
              <a:rPr lang="en-US" dirty="0"/>
              <a:t>Other way: take the absolute value to tally every across both tails</a:t>
            </a:r>
          </a:p>
          <a:p>
            <a:pPr lvl="1"/>
            <a:endParaRPr lang="en-US" dirty="0"/>
          </a:p>
          <a:p>
            <a:pPr lvl="1"/>
            <a:r>
              <a:rPr lang="en-US" dirty="0"/>
              <a:t>Classic tests assume everything is symmetric, so people often don’t need to think about this point. </a:t>
            </a:r>
          </a:p>
        </p:txBody>
      </p:sp>
    </p:spTree>
    <p:extLst>
      <p:ext uri="{BB962C8B-B14F-4D97-AF65-F5344CB8AC3E}">
        <p14:creationId xmlns:p14="http://schemas.microsoft.com/office/powerpoint/2010/main" val="378878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Which statistic should we use for permutations?</a:t>
            </a:r>
            <a:endParaRPr lang="en-US" dirty="0"/>
          </a:p>
        </p:txBody>
      </p:sp>
      <p:sp>
        <p:nvSpPr>
          <p:cNvPr id="3" name="Content Placeholder 2"/>
          <p:cNvSpPr>
            <a:spLocks noGrp="1"/>
          </p:cNvSpPr>
          <p:nvPr>
            <p:ph idx="1"/>
          </p:nvPr>
        </p:nvSpPr>
        <p:spPr/>
        <p:txBody>
          <a:bodyPr>
            <a:normAutofit/>
          </a:bodyPr>
          <a:lstStyle/>
          <a:p>
            <a:r>
              <a:rPr lang="en-US" dirty="0"/>
              <a:t>We can use any statistic we want, and get a valid test</a:t>
            </a:r>
          </a:p>
          <a:p>
            <a:pPr lvl="1"/>
            <a:r>
              <a:rPr lang="en-US" sz="2800" dirty="0"/>
              <a:t>Means tend to have more power than medians</a:t>
            </a:r>
          </a:p>
          <a:p>
            <a:pPr lvl="1"/>
            <a:r>
              <a:rPr lang="en-US" sz="2800" dirty="0"/>
              <a:t>Transformations that make the data more normal also tend to increase power</a:t>
            </a:r>
          </a:p>
          <a:p>
            <a:pPr lvl="1"/>
            <a:endParaRPr lang="en-US" sz="2800" dirty="0"/>
          </a:p>
          <a:p>
            <a:pPr lvl="1"/>
            <a:r>
              <a:rPr lang="en-US" sz="2800" dirty="0"/>
              <a:t>Using the geometric mean (the </a:t>
            </a:r>
            <a:r>
              <a:rPr lang="en-US" sz="2800" i="1" dirty="0"/>
              <a:t>nth</a:t>
            </a:r>
            <a:r>
              <a:rPr lang="en-US" sz="2800" dirty="0"/>
              <a:t> root of the product of </a:t>
            </a:r>
            <a:r>
              <a:rPr lang="en-US" sz="2800" i="1" dirty="0"/>
              <a:t>n </a:t>
            </a:r>
            <a:r>
              <a:rPr lang="en-US" sz="2800" dirty="0"/>
              <a:t>numbers) is equivalent to what transformation?</a:t>
            </a:r>
          </a:p>
          <a:p>
            <a:pPr lvl="1"/>
            <a:endParaRPr lang="en-US" sz="2800" dirty="0"/>
          </a:p>
          <a:p>
            <a:pPr lvl="1"/>
            <a:endParaRPr lang="en-US" sz="2800" dirty="0"/>
          </a:p>
        </p:txBody>
      </p:sp>
    </p:spTree>
    <p:extLst>
      <p:ext uri="{BB962C8B-B14F-4D97-AF65-F5344CB8AC3E}">
        <p14:creationId xmlns:p14="http://schemas.microsoft.com/office/powerpoint/2010/main" val="1983758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Power</a:t>
            </a:r>
          </a:p>
        </p:txBody>
      </p:sp>
      <p:sp>
        <p:nvSpPr>
          <p:cNvPr id="3" name="Content Placeholder 2"/>
          <p:cNvSpPr>
            <a:spLocks noGrp="1"/>
          </p:cNvSpPr>
          <p:nvPr>
            <p:ph idx="1"/>
          </p:nvPr>
        </p:nvSpPr>
        <p:spPr/>
        <p:txBody>
          <a:bodyPr>
            <a:normAutofit/>
          </a:bodyPr>
          <a:lstStyle/>
          <a:p>
            <a:r>
              <a:rPr lang="en-US" sz="4000" dirty="0"/>
              <a:t>You can test anything, if you can:</a:t>
            </a:r>
          </a:p>
          <a:p>
            <a:pPr lvl="1"/>
            <a:r>
              <a:rPr lang="en-US" sz="4000" dirty="0"/>
              <a:t>Measure it with a statistic</a:t>
            </a:r>
          </a:p>
          <a:p>
            <a:pPr lvl="1"/>
            <a:r>
              <a:rPr lang="en-US" sz="4000" dirty="0"/>
              <a:t>Come up with a permutation approach that reflects a scientific question</a:t>
            </a:r>
          </a:p>
          <a:p>
            <a:endParaRPr lang="en-US" sz="4000" dirty="0"/>
          </a:p>
        </p:txBody>
      </p:sp>
    </p:spTree>
    <p:extLst>
      <p:ext uri="{BB962C8B-B14F-4D97-AF65-F5344CB8AC3E}">
        <p14:creationId xmlns:p14="http://schemas.microsoft.com/office/powerpoint/2010/main" val="1136291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little more about permutations</a:t>
            </a:r>
          </a:p>
        </p:txBody>
      </p:sp>
      <p:sp>
        <p:nvSpPr>
          <p:cNvPr id="3" name="Content Placeholder 2"/>
          <p:cNvSpPr>
            <a:spLocks noGrp="1"/>
          </p:cNvSpPr>
          <p:nvPr>
            <p:ph idx="1"/>
          </p:nvPr>
        </p:nvSpPr>
        <p:spPr/>
        <p:txBody>
          <a:bodyPr/>
          <a:lstStyle/>
          <a:p>
            <a:r>
              <a:rPr lang="en-US" dirty="0"/>
              <a:t>There are packages for doing permutations </a:t>
            </a:r>
            <a:r>
              <a:rPr lang="mr-IN" dirty="0"/>
              <a:t>–</a:t>
            </a:r>
            <a:r>
              <a:rPr lang="en-US" dirty="0"/>
              <a:t> coin is one</a:t>
            </a:r>
          </a:p>
          <a:p>
            <a:pPr lvl="1"/>
            <a:r>
              <a:rPr lang="en-US" dirty="0"/>
              <a:t>This package is very powerful (and a bit complicated)</a:t>
            </a:r>
          </a:p>
          <a:p>
            <a:pPr lvl="1"/>
            <a:endParaRPr lang="en-US" dirty="0"/>
          </a:p>
          <a:p>
            <a:r>
              <a:rPr lang="en-US" dirty="0"/>
              <a:t>They will ask you to choose a type of p-value </a:t>
            </a:r>
          </a:p>
          <a:p>
            <a:r>
              <a:rPr lang="en-US" b="1" dirty="0" err="1"/>
              <a:t>oneway_test</a:t>
            </a:r>
            <a:r>
              <a:rPr lang="en-US" dirty="0"/>
              <a:t>(</a:t>
            </a:r>
            <a:r>
              <a:rPr lang="en-US" dirty="0" err="1"/>
              <a:t>colonies~place,data</a:t>
            </a:r>
            <a:r>
              <a:rPr lang="en-US" dirty="0"/>
              <a:t>=</a:t>
            </a:r>
            <a:r>
              <a:rPr lang="en-US" dirty="0" err="1"/>
              <a:t>ants,distribution</a:t>
            </a:r>
            <a:r>
              <a:rPr lang="en-US" dirty="0"/>
              <a:t>=</a:t>
            </a:r>
            <a:r>
              <a:rPr lang="en-US" b="1" dirty="0"/>
              <a:t>approximate</a:t>
            </a:r>
            <a:r>
              <a:rPr lang="en-US" dirty="0"/>
              <a:t>(</a:t>
            </a:r>
            <a:r>
              <a:rPr lang="en-US" dirty="0" err="1"/>
              <a:t>nresample</a:t>
            </a:r>
            <a:r>
              <a:rPr lang="en-US" dirty="0"/>
              <a:t>=9999))</a:t>
            </a:r>
          </a:p>
          <a:p>
            <a:pPr lvl="1"/>
            <a:r>
              <a:rPr lang="en-US" dirty="0"/>
              <a:t>This should be equivalent to our simulation method</a:t>
            </a:r>
          </a:p>
          <a:p>
            <a:pPr lvl="1"/>
            <a:r>
              <a:rPr lang="en-US" dirty="0"/>
              <a:t>My opinion: Brute force methods (e.g. writing a loop) still provide a more explicit way to do permutations</a:t>
            </a:r>
            <a:br>
              <a:rPr lang="en-US" dirty="0"/>
            </a:br>
            <a:endParaRPr lang="en-US" dirty="0"/>
          </a:p>
          <a:p>
            <a:endParaRPr lang="en-US" dirty="0"/>
          </a:p>
        </p:txBody>
      </p:sp>
    </p:spTree>
    <p:extLst>
      <p:ext uri="{BB962C8B-B14F-4D97-AF65-F5344CB8AC3E}">
        <p14:creationId xmlns:p14="http://schemas.microsoft.com/office/powerpoint/2010/main" val="811180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Summary</a:t>
            </a:r>
          </a:p>
        </p:txBody>
      </p:sp>
      <p:sp>
        <p:nvSpPr>
          <p:cNvPr id="3" name="Content Placeholder 2"/>
          <p:cNvSpPr>
            <a:spLocks noGrp="1"/>
          </p:cNvSpPr>
          <p:nvPr>
            <p:ph idx="1"/>
          </p:nvPr>
        </p:nvSpPr>
        <p:spPr/>
        <p:txBody>
          <a:bodyPr>
            <a:normAutofit fontScale="92500" lnSpcReduction="20000"/>
          </a:bodyPr>
          <a:lstStyle/>
          <a:p>
            <a:r>
              <a:rPr lang="en-US" dirty="0"/>
              <a:t>Advantages</a:t>
            </a:r>
          </a:p>
          <a:p>
            <a:r>
              <a:rPr lang="en-US" dirty="0"/>
              <a:t>General applicability</a:t>
            </a:r>
          </a:p>
          <a:p>
            <a:r>
              <a:rPr lang="en-US" dirty="0"/>
              <a:t>Conceptual clarity</a:t>
            </a:r>
          </a:p>
          <a:p>
            <a:r>
              <a:rPr lang="en-US" dirty="0"/>
              <a:t>Flexibility</a:t>
            </a:r>
          </a:p>
          <a:p>
            <a:r>
              <a:rPr lang="en-US" dirty="0"/>
              <a:t>Fewer assumptions</a:t>
            </a:r>
          </a:p>
          <a:p>
            <a:endParaRPr lang="en-US" dirty="0"/>
          </a:p>
          <a:p>
            <a:r>
              <a:rPr lang="en-US" dirty="0"/>
              <a:t>Disadvantages</a:t>
            </a:r>
          </a:p>
          <a:p>
            <a:r>
              <a:rPr lang="en-US" dirty="0"/>
              <a:t>Hard to implement</a:t>
            </a:r>
          </a:p>
          <a:p>
            <a:r>
              <a:rPr lang="en-US" dirty="0"/>
              <a:t>May take a lot of computer time</a:t>
            </a:r>
          </a:p>
          <a:p>
            <a:r>
              <a:rPr lang="en-US" dirty="0"/>
              <a:t>May be hard to obtain confidence intervals without distributional assumptions</a:t>
            </a:r>
          </a:p>
          <a:p>
            <a:endParaRPr lang="en-US" dirty="0"/>
          </a:p>
        </p:txBody>
      </p:sp>
    </p:spTree>
    <p:extLst>
      <p:ext uri="{BB962C8B-B14F-4D97-AF65-F5344CB8AC3E}">
        <p14:creationId xmlns:p14="http://schemas.microsoft.com/office/powerpoint/2010/main" val="1856310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D406E-281C-5C4A-8BA6-891C8EA636C9}"/>
              </a:ext>
            </a:extLst>
          </p:cNvPr>
          <p:cNvSpPr>
            <a:spLocks noGrp="1"/>
          </p:cNvSpPr>
          <p:nvPr>
            <p:ph type="title"/>
          </p:nvPr>
        </p:nvSpPr>
        <p:spPr/>
        <p:txBody>
          <a:bodyPr/>
          <a:lstStyle/>
          <a:p>
            <a:r>
              <a:rPr lang="en-US" dirty="0"/>
              <a:t>Announcement</a:t>
            </a:r>
          </a:p>
        </p:txBody>
      </p:sp>
      <p:sp>
        <p:nvSpPr>
          <p:cNvPr id="3" name="Content Placeholder 2">
            <a:extLst>
              <a:ext uri="{FF2B5EF4-FFF2-40B4-BE49-F238E27FC236}">
                <a16:creationId xmlns:a16="http://schemas.microsoft.com/office/drawing/2014/main" id="{5E2672F1-4933-1E40-B076-522CC527E0A1}"/>
              </a:ext>
            </a:extLst>
          </p:cNvPr>
          <p:cNvSpPr>
            <a:spLocks noGrp="1"/>
          </p:cNvSpPr>
          <p:nvPr>
            <p:ph idx="1"/>
          </p:nvPr>
        </p:nvSpPr>
        <p:spPr/>
        <p:txBody>
          <a:bodyPr>
            <a:normAutofit fontScale="92500"/>
          </a:bodyPr>
          <a:lstStyle/>
          <a:p>
            <a:r>
              <a:rPr lang="en-US" dirty="0"/>
              <a:t>Schedule:</a:t>
            </a:r>
          </a:p>
          <a:p>
            <a:pPr lvl="1"/>
            <a:r>
              <a:rPr lang="en-US" dirty="0"/>
              <a:t>Tues Feb 23</a:t>
            </a:r>
            <a:r>
              <a:rPr lang="en-US" baseline="30000" dirty="0"/>
              <a:t>rd</a:t>
            </a:r>
            <a:r>
              <a:rPr lang="en-US" dirty="0"/>
              <a:t>: Distributions; Thursday Feb 25</a:t>
            </a:r>
            <a:r>
              <a:rPr lang="en-US" baseline="30000" dirty="0"/>
              <a:t>th</a:t>
            </a:r>
            <a:r>
              <a:rPr lang="en-US" dirty="0"/>
              <a:t> : Spring Break Day</a:t>
            </a:r>
          </a:p>
          <a:p>
            <a:pPr lvl="1"/>
            <a:r>
              <a:rPr lang="en-US" dirty="0"/>
              <a:t>Tuesday March 2</a:t>
            </a:r>
            <a:r>
              <a:rPr lang="en-US" baseline="30000" dirty="0"/>
              <a:t>nd</a:t>
            </a:r>
            <a:r>
              <a:rPr lang="en-US" dirty="0"/>
              <a:t> </a:t>
            </a:r>
            <a:r>
              <a:rPr lang="en-US" b="1" dirty="0"/>
              <a:t>class will not be held</a:t>
            </a:r>
          </a:p>
          <a:p>
            <a:pPr lvl="1"/>
            <a:r>
              <a:rPr lang="en-US" dirty="0"/>
              <a:t>Use this time to read:</a:t>
            </a:r>
          </a:p>
          <a:p>
            <a:pPr lvl="2"/>
            <a:r>
              <a:rPr lang="en-US" dirty="0"/>
              <a:t>1) Chapter on Distributions from Ben </a:t>
            </a:r>
            <a:r>
              <a:rPr lang="en-US" dirty="0" err="1"/>
              <a:t>Bolkers</a:t>
            </a:r>
            <a:r>
              <a:rPr lang="en-US" dirty="0"/>
              <a:t> book (posted)</a:t>
            </a:r>
          </a:p>
          <a:p>
            <a:pPr lvl="3"/>
            <a:r>
              <a:rPr lang="en-US" dirty="0"/>
              <a:t>There will be a short quiz activity on canvas</a:t>
            </a:r>
          </a:p>
          <a:p>
            <a:pPr lvl="2"/>
            <a:r>
              <a:rPr lang="en-US" dirty="0"/>
              <a:t>2) </a:t>
            </a:r>
            <a:r>
              <a:rPr lang="en-US" dirty="0" err="1"/>
              <a:t>Felsenstein</a:t>
            </a:r>
            <a:r>
              <a:rPr lang="en-US" dirty="0"/>
              <a:t> 1985 Am Nat (posted)</a:t>
            </a:r>
          </a:p>
          <a:p>
            <a:pPr lvl="1"/>
            <a:r>
              <a:rPr lang="en-US" b="1" u="sng" dirty="0"/>
              <a:t>Thursday Mar 5th class: Dr. Josef Uyeda discussing working with phylogenies in R</a:t>
            </a:r>
          </a:p>
          <a:p>
            <a:pPr lvl="1"/>
            <a:r>
              <a:rPr lang="en-US" dirty="0"/>
              <a:t>Tuesday Mar 9</a:t>
            </a:r>
            <a:r>
              <a:rPr lang="en-US" baseline="30000" dirty="0"/>
              <a:t>th</a:t>
            </a:r>
            <a:r>
              <a:rPr lang="en-US" dirty="0"/>
              <a:t>: recorded lecture, we will not meet in person; we will meet on Thurs</a:t>
            </a:r>
          </a:p>
          <a:p>
            <a:pPr lvl="1"/>
            <a:r>
              <a:rPr lang="en-US" dirty="0"/>
              <a:t>Tuesday Mar 16</a:t>
            </a:r>
            <a:r>
              <a:rPr lang="en-US" baseline="30000" dirty="0"/>
              <a:t>th</a:t>
            </a:r>
            <a:r>
              <a:rPr lang="en-US" dirty="0"/>
              <a:t>: most likely will record this lecture, but be on during class time for q’s and office hours</a:t>
            </a:r>
            <a:br>
              <a:rPr lang="en-US" b="1" u="sng" dirty="0"/>
            </a:br>
            <a:endParaRPr lang="en-US" b="1" u="sng" dirty="0"/>
          </a:p>
        </p:txBody>
      </p:sp>
    </p:spTree>
    <p:extLst>
      <p:ext uri="{BB962C8B-B14F-4D97-AF65-F5344CB8AC3E}">
        <p14:creationId xmlns:p14="http://schemas.microsoft.com/office/powerpoint/2010/main" val="127835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3B0B6-FF46-2248-87C1-42576F4061CB}"/>
              </a:ext>
            </a:extLst>
          </p:cNvPr>
          <p:cNvSpPr>
            <a:spLocks noGrp="1"/>
          </p:cNvSpPr>
          <p:nvPr>
            <p:ph type="title"/>
          </p:nvPr>
        </p:nvSpPr>
        <p:spPr/>
        <p:txBody>
          <a:bodyPr/>
          <a:lstStyle/>
          <a:p>
            <a:r>
              <a:rPr lang="en-US" dirty="0"/>
              <a:t>“Classical” tests</a:t>
            </a:r>
          </a:p>
        </p:txBody>
      </p:sp>
      <p:sp>
        <p:nvSpPr>
          <p:cNvPr id="3" name="Content Placeholder 2">
            <a:extLst>
              <a:ext uri="{FF2B5EF4-FFF2-40B4-BE49-F238E27FC236}">
                <a16:creationId xmlns:a16="http://schemas.microsoft.com/office/drawing/2014/main" id="{0F57B95E-DFBD-A64E-A691-6375B64E9341}"/>
              </a:ext>
            </a:extLst>
          </p:cNvPr>
          <p:cNvSpPr>
            <a:spLocks noGrp="1"/>
          </p:cNvSpPr>
          <p:nvPr>
            <p:ph idx="1"/>
          </p:nvPr>
        </p:nvSpPr>
        <p:spPr/>
        <p:txBody>
          <a:bodyPr/>
          <a:lstStyle/>
          <a:p>
            <a:r>
              <a:rPr lang="en-US" dirty="0"/>
              <a:t>There are lots of pre-packaged tests implemented in R</a:t>
            </a:r>
          </a:p>
          <a:p>
            <a:endParaRPr lang="en-US" dirty="0"/>
          </a:p>
          <a:p>
            <a:r>
              <a:rPr lang="en-US" dirty="0"/>
              <a:t>We’ll talk about some of the commonly used ones and leave the rest for you to review on your own in the </a:t>
            </a:r>
            <a:r>
              <a:rPr lang="en-US" dirty="0" err="1"/>
              <a:t>powerpoint</a:t>
            </a:r>
            <a:r>
              <a:rPr lang="en-US" dirty="0"/>
              <a:t> slides</a:t>
            </a:r>
          </a:p>
        </p:txBody>
      </p:sp>
    </p:spTree>
    <p:extLst>
      <p:ext uri="{BB962C8B-B14F-4D97-AF65-F5344CB8AC3E}">
        <p14:creationId xmlns:p14="http://schemas.microsoft.com/office/powerpoint/2010/main" val="3544176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 (two-sample, one-sample, paired)</a:t>
            </a:r>
          </a:p>
        </p:txBody>
      </p:sp>
      <p:sp>
        <p:nvSpPr>
          <p:cNvPr id="3" name="Content Placeholder 2"/>
          <p:cNvSpPr>
            <a:spLocks noGrp="1"/>
          </p:cNvSpPr>
          <p:nvPr>
            <p:ph idx="1"/>
          </p:nvPr>
        </p:nvSpPr>
        <p:spPr/>
        <p:txBody>
          <a:bodyPr>
            <a:normAutofit fontScale="85000" lnSpcReduction="20000"/>
          </a:bodyPr>
          <a:lstStyle/>
          <a:p>
            <a:r>
              <a:rPr lang="en-US" dirty="0"/>
              <a:t>Two-sample: Used to ask if two means are significantly different</a:t>
            </a:r>
          </a:p>
          <a:p>
            <a:pPr lvl="1"/>
            <a:r>
              <a:rPr lang="en-US" dirty="0"/>
              <a:t>Often called a Student’s t-test, unpaired t-test, or independent samples t-test</a:t>
            </a:r>
          </a:p>
          <a:p>
            <a:pPr lvl="1"/>
            <a:endParaRPr lang="en-US" dirty="0"/>
          </a:p>
          <a:p>
            <a:r>
              <a:rPr lang="en-US" dirty="0"/>
              <a:t>One-sample: Used to ask if one thing is significantly different from some value (e.g. confidence intervals)</a:t>
            </a:r>
          </a:p>
          <a:p>
            <a:endParaRPr lang="en-US" dirty="0"/>
          </a:p>
          <a:p>
            <a:r>
              <a:rPr lang="en-US" dirty="0"/>
              <a:t>Paired: Used to ask if two samples from the same “unit” (e.g. plot, person, site) are significantly different</a:t>
            </a:r>
          </a:p>
          <a:p>
            <a:pPr lvl="1"/>
            <a:r>
              <a:rPr lang="en-US" dirty="0"/>
              <a:t>E.g. Was bat infection on more or less after our treatment?</a:t>
            </a:r>
          </a:p>
          <a:p>
            <a:pPr lvl="1"/>
            <a:r>
              <a:rPr lang="en-US" dirty="0"/>
              <a:t>The unit could be an individual bat, (e.g. Susie before treatment or Susie after treatment) OR the unit could be prevalence of infection at a site (e.g. Bear Cave before and after treatment)</a:t>
            </a:r>
          </a:p>
          <a:p>
            <a:pPr lvl="1"/>
            <a:r>
              <a:rPr lang="en-US" dirty="0"/>
              <a:t>The many units would then be 15 bats measured before and after treatment, or 15 caves measured before and after treatment</a:t>
            </a:r>
          </a:p>
          <a:p>
            <a:r>
              <a:rPr lang="en-US" dirty="0"/>
              <a:t>To use a T-test, each of the two populations should follow a normal distribution</a:t>
            </a:r>
          </a:p>
        </p:txBody>
      </p:sp>
    </p:spTree>
    <p:extLst>
      <p:ext uri="{BB962C8B-B14F-4D97-AF65-F5344CB8AC3E}">
        <p14:creationId xmlns:p14="http://schemas.microsoft.com/office/powerpoint/2010/main" val="1227985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 variance</a:t>
            </a:r>
          </a:p>
        </p:txBody>
      </p:sp>
      <p:sp>
        <p:nvSpPr>
          <p:cNvPr id="3" name="Content Placeholder 2"/>
          <p:cNvSpPr>
            <a:spLocks noGrp="1"/>
          </p:cNvSpPr>
          <p:nvPr>
            <p:ph idx="1"/>
          </p:nvPr>
        </p:nvSpPr>
        <p:spPr/>
        <p:txBody>
          <a:bodyPr/>
          <a:lstStyle/>
          <a:p>
            <a:r>
              <a:rPr lang="en-US" dirty="0"/>
              <a:t>A slightly silly nuance is that a classical student’s t-test assumes variances are also equal</a:t>
            </a:r>
          </a:p>
          <a:p>
            <a:endParaRPr lang="en-US" dirty="0"/>
          </a:p>
          <a:p>
            <a:r>
              <a:rPr lang="en-US" dirty="0"/>
              <a:t>If you don’t want to add that assumption, you are technically doing Welch’s t-test (and this is the default in R)</a:t>
            </a:r>
          </a:p>
        </p:txBody>
      </p:sp>
    </p:spTree>
    <p:extLst>
      <p:ext uri="{BB962C8B-B14F-4D97-AF65-F5344CB8AC3E}">
        <p14:creationId xmlns:p14="http://schemas.microsoft.com/office/powerpoint/2010/main" val="726402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to R</a:t>
            </a:r>
            <a:r>
              <a:rPr lang="mr-IN" dirty="0"/>
              <a:t>…</a:t>
            </a:r>
            <a:r>
              <a:rPr lang="en-US" dirty="0"/>
              <a:t>.t-tests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5530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T-tests are powerful</a:t>
            </a:r>
          </a:p>
        </p:txBody>
      </p:sp>
      <p:sp>
        <p:nvSpPr>
          <p:cNvPr id="3" name="Content Placeholder 2"/>
          <p:cNvSpPr>
            <a:spLocks noGrp="1"/>
          </p:cNvSpPr>
          <p:nvPr>
            <p:ph idx="1"/>
          </p:nvPr>
        </p:nvSpPr>
        <p:spPr/>
        <p:txBody>
          <a:bodyPr/>
          <a:lstStyle/>
          <a:p>
            <a:r>
              <a:rPr lang="en-US" dirty="0"/>
              <a:t>T-tests can be very powerful, paired t-tests can be more powerful than unpaired</a:t>
            </a:r>
          </a:p>
          <a:p>
            <a:pPr lvl="1"/>
            <a:r>
              <a:rPr lang="en-US" i="1" dirty="0"/>
              <a:t>Try changing the amount you adding or subtracting to each forest value, and then running the paired and unpaired tests. What do you find?</a:t>
            </a:r>
          </a:p>
          <a:p>
            <a:endParaRPr lang="en-US" dirty="0"/>
          </a:p>
          <a:p>
            <a:r>
              <a:rPr lang="en-US" dirty="0"/>
              <a:t>We can see that our p-values for a t-test are more powerful than if we did a permutation</a:t>
            </a:r>
          </a:p>
          <a:p>
            <a:endParaRPr lang="en-US" dirty="0"/>
          </a:p>
          <a:p>
            <a:r>
              <a:rPr lang="en-US" dirty="0"/>
              <a:t>But what about the assumptions?</a:t>
            </a:r>
          </a:p>
        </p:txBody>
      </p:sp>
    </p:spTree>
    <p:extLst>
      <p:ext uri="{BB962C8B-B14F-4D97-AF65-F5344CB8AC3E}">
        <p14:creationId xmlns:p14="http://schemas.microsoft.com/office/powerpoint/2010/main" val="650816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do I know if my data is normally distributed?</a:t>
            </a:r>
          </a:p>
        </p:txBody>
      </p:sp>
      <p:sp>
        <p:nvSpPr>
          <p:cNvPr id="3" name="Content Placeholder 2"/>
          <p:cNvSpPr>
            <a:spLocks noGrp="1"/>
          </p:cNvSpPr>
          <p:nvPr>
            <p:ph idx="1"/>
          </p:nvPr>
        </p:nvSpPr>
        <p:spPr/>
        <p:txBody>
          <a:bodyPr>
            <a:normAutofit/>
          </a:bodyPr>
          <a:lstStyle/>
          <a:p>
            <a:r>
              <a:rPr lang="en-US" sz="3600" dirty="0"/>
              <a:t>There are more tests!</a:t>
            </a:r>
          </a:p>
          <a:p>
            <a:endParaRPr lang="en-US" sz="3600" dirty="0"/>
          </a:p>
          <a:p>
            <a:r>
              <a:rPr lang="en-US" sz="3600" dirty="0"/>
              <a:t>We will cover these in more details for linear models because there are nuances</a:t>
            </a:r>
          </a:p>
          <a:p>
            <a:pPr lvl="1"/>
            <a:r>
              <a:rPr lang="en-US" sz="3600" dirty="0"/>
              <a:t>these nuances primarily deal with something called the residuals</a:t>
            </a:r>
          </a:p>
          <a:p>
            <a:endParaRPr lang="en-US" sz="3600" dirty="0"/>
          </a:p>
        </p:txBody>
      </p:sp>
    </p:spTree>
    <p:extLst>
      <p:ext uri="{BB962C8B-B14F-4D97-AF65-F5344CB8AC3E}">
        <p14:creationId xmlns:p14="http://schemas.microsoft.com/office/powerpoint/2010/main" val="338309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Shapiro-Wilk Test</a:t>
            </a:r>
          </a:p>
        </p:txBody>
      </p:sp>
      <p:sp>
        <p:nvSpPr>
          <p:cNvPr id="3" name="Content Placeholder 2"/>
          <p:cNvSpPr>
            <a:spLocks noGrp="1"/>
          </p:cNvSpPr>
          <p:nvPr>
            <p:ph idx="1"/>
          </p:nvPr>
        </p:nvSpPr>
        <p:spPr/>
        <p:txBody>
          <a:bodyPr>
            <a:normAutofit fontScale="47500" lnSpcReduction="20000"/>
          </a:bodyPr>
          <a:lstStyle/>
          <a:p>
            <a:r>
              <a:rPr lang="en-US" sz="5100" dirty="0"/>
              <a:t>A test of normality  (for data or residuals)</a:t>
            </a:r>
          </a:p>
          <a:p>
            <a:endParaRPr lang="en-US" sz="5100" dirty="0"/>
          </a:p>
          <a:p>
            <a:r>
              <a:rPr lang="en-US" sz="5100" dirty="0"/>
              <a:t>Tests the null hypothesis that a sample (e.g. your data) came from a normally distributed population</a:t>
            </a:r>
          </a:p>
          <a:p>
            <a:endParaRPr lang="en-US" sz="5100" dirty="0"/>
          </a:p>
          <a:p>
            <a:r>
              <a:rPr lang="en-US" sz="5100" i="1" u="sng" dirty="0"/>
              <a:t>The null hypothesis is that the data are normally distributed</a:t>
            </a:r>
          </a:p>
          <a:p>
            <a:endParaRPr lang="en-US" sz="5100" i="1" dirty="0"/>
          </a:p>
          <a:p>
            <a:r>
              <a:rPr lang="en-US" sz="5100" dirty="0"/>
              <a:t>A P-value &lt; 0.05 indicates that data are not normally distributed</a:t>
            </a:r>
          </a:p>
          <a:p>
            <a:endParaRPr lang="en-US" sz="5100" dirty="0"/>
          </a:p>
          <a:p>
            <a:r>
              <a:rPr lang="en-US" sz="5100" dirty="0"/>
              <a:t>Some others that are less powerful: Anderson-Darling, Kolmogorov-Smirnov, Lilliefors (Go to R..)</a:t>
            </a:r>
          </a:p>
        </p:txBody>
      </p:sp>
    </p:spTree>
    <p:extLst>
      <p:ext uri="{BB962C8B-B14F-4D97-AF65-F5344CB8AC3E}">
        <p14:creationId xmlns:p14="http://schemas.microsoft.com/office/powerpoint/2010/main" val="597949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Pond nutrients</a:t>
            </a:r>
          </a:p>
        </p:txBody>
      </p:sp>
      <p:sp>
        <p:nvSpPr>
          <p:cNvPr id="3" name="Content Placeholder 2"/>
          <p:cNvSpPr>
            <a:spLocks noGrp="1"/>
          </p:cNvSpPr>
          <p:nvPr>
            <p:ph idx="1"/>
          </p:nvPr>
        </p:nvSpPr>
        <p:spPr/>
        <p:txBody>
          <a:bodyPr/>
          <a:lstStyle/>
          <a:p>
            <a:r>
              <a:rPr lang="en-US" dirty="0"/>
              <a:t>We measure correlations between a species of algae and nitrogen and phosphorous levels in natural ponds. Thus, we have a data frame showing N, P and A (for algae).</a:t>
            </a:r>
          </a:p>
          <a:p>
            <a:endParaRPr lang="en-US" dirty="0"/>
          </a:p>
          <a:p>
            <a:r>
              <a:rPr lang="en-US" dirty="0"/>
              <a:t>What kinds of tests could we do to see whether the algae are correlated with nutrient levels?</a:t>
            </a:r>
          </a:p>
          <a:p>
            <a:endParaRPr lang="en-US" dirty="0"/>
          </a:p>
        </p:txBody>
      </p:sp>
    </p:spTree>
    <p:extLst>
      <p:ext uri="{BB962C8B-B14F-4D97-AF65-F5344CB8AC3E}">
        <p14:creationId xmlns:p14="http://schemas.microsoft.com/office/powerpoint/2010/main" val="326081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correlation </a:t>
            </a:r>
            <a:r>
              <a:rPr lang="mr-IN" dirty="0"/>
              <a:t>–</a:t>
            </a:r>
            <a:r>
              <a:rPr lang="en-US" dirty="0"/>
              <a:t> Pearson r correlation</a:t>
            </a:r>
          </a:p>
        </p:txBody>
      </p:sp>
      <p:sp>
        <p:nvSpPr>
          <p:cNvPr id="3" name="Content Placeholder 2"/>
          <p:cNvSpPr>
            <a:spLocks noGrp="1"/>
          </p:cNvSpPr>
          <p:nvPr>
            <p:ph idx="1"/>
          </p:nvPr>
        </p:nvSpPr>
        <p:spPr/>
        <p:txBody>
          <a:bodyPr>
            <a:normAutofit lnSpcReduction="10000"/>
          </a:bodyPr>
          <a:lstStyle/>
          <a:p>
            <a:r>
              <a:rPr lang="en-US" dirty="0"/>
              <a:t>Measures the degree of association between two variables</a:t>
            </a:r>
          </a:p>
          <a:p>
            <a:endParaRPr lang="en-US" dirty="0"/>
          </a:p>
          <a:p>
            <a:r>
              <a:rPr lang="en-US" dirty="0"/>
              <a:t>Gives you r which varies between -1 and 1. </a:t>
            </a:r>
          </a:p>
          <a:p>
            <a:pPr lvl="1"/>
            <a:r>
              <a:rPr lang="en-US" dirty="0"/>
              <a:t>1 is a 1:1 relationship, so it gives you the strength of the linear correlation. </a:t>
            </a:r>
          </a:p>
          <a:p>
            <a:endParaRPr lang="en-US" dirty="0"/>
          </a:p>
          <a:p>
            <a:r>
              <a:rPr lang="en-US" dirty="0"/>
              <a:t>Assumptions:</a:t>
            </a:r>
          </a:p>
          <a:p>
            <a:pPr lvl="1"/>
            <a:r>
              <a:rPr lang="en-US" b="1" u="sng" dirty="0"/>
              <a:t>Both</a:t>
            </a:r>
            <a:r>
              <a:rPr lang="en-US" dirty="0"/>
              <a:t> variables are normally distributed</a:t>
            </a:r>
          </a:p>
          <a:p>
            <a:pPr lvl="1"/>
            <a:r>
              <a:rPr lang="en-US" dirty="0"/>
              <a:t>Variables have a linear relationship (y = mx + b)</a:t>
            </a:r>
          </a:p>
          <a:p>
            <a:pPr lvl="1"/>
            <a:r>
              <a:rPr lang="en-US" dirty="0"/>
              <a:t>Variables are equally distributed around a regression line (e.g. there isn’t bunching of the data in a given area </a:t>
            </a:r>
            <a:r>
              <a:rPr lang="mr-IN" dirty="0"/>
              <a:t>–</a:t>
            </a:r>
            <a:r>
              <a:rPr lang="en-US" dirty="0"/>
              <a:t> this is called homoscedasticity)</a:t>
            </a:r>
          </a:p>
        </p:txBody>
      </p:sp>
    </p:spTree>
    <p:extLst>
      <p:ext uri="{BB962C8B-B14F-4D97-AF65-F5344CB8AC3E}">
        <p14:creationId xmlns:p14="http://schemas.microsoft.com/office/powerpoint/2010/main" val="1079663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Non-linear? Test a correlation with Kendall Rank Correlation</a:t>
            </a:r>
          </a:p>
        </p:txBody>
      </p:sp>
      <p:sp>
        <p:nvSpPr>
          <p:cNvPr id="3" name="Content Placeholder 2"/>
          <p:cNvSpPr>
            <a:spLocks noGrp="1"/>
          </p:cNvSpPr>
          <p:nvPr>
            <p:ph idx="1"/>
          </p:nvPr>
        </p:nvSpPr>
        <p:spPr/>
        <p:txBody>
          <a:bodyPr/>
          <a:lstStyle/>
          <a:p>
            <a:r>
              <a:rPr lang="en-US" dirty="0"/>
              <a:t>Kendall rank correlation is a non-parametric test (e.g. non-normal, doesn’t need to be normally distributed)</a:t>
            </a:r>
          </a:p>
          <a:p>
            <a:endParaRPr lang="en-US" dirty="0"/>
          </a:p>
          <a:p>
            <a:r>
              <a:rPr lang="en-US" dirty="0"/>
              <a:t>It ranks the order of things in your dataset and then measures the strength of dependence between two variables</a:t>
            </a:r>
          </a:p>
          <a:p>
            <a:endParaRPr lang="en-US" dirty="0"/>
          </a:p>
          <a:p>
            <a:r>
              <a:rPr lang="en-US" dirty="0"/>
              <a:t>It is less powerful, but still very useful</a:t>
            </a:r>
          </a:p>
        </p:txBody>
      </p:sp>
    </p:spTree>
    <p:extLst>
      <p:ext uri="{BB962C8B-B14F-4D97-AF65-F5344CB8AC3E}">
        <p14:creationId xmlns:p14="http://schemas.microsoft.com/office/powerpoint/2010/main" val="397136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r>
              <a:rPr lang="en-US" dirty="0"/>
              <a:t>Understand  several commonly used “tests” in ecology and evolutionary biology and how to perform them in R</a:t>
            </a:r>
          </a:p>
          <a:p>
            <a:endParaRPr lang="en-US" dirty="0"/>
          </a:p>
          <a:p>
            <a:r>
              <a:rPr lang="en-US" dirty="0"/>
              <a:t>Understand permutation tests in relation to these other tests and be able to apply them to your data</a:t>
            </a:r>
          </a:p>
          <a:p>
            <a:endParaRPr lang="en-US" dirty="0"/>
          </a:p>
          <a:p>
            <a:r>
              <a:rPr lang="en-US" dirty="0"/>
              <a:t>Begin to build a dichotomous key of statistical approaches for application to datasets</a:t>
            </a:r>
          </a:p>
        </p:txBody>
      </p:sp>
    </p:spTree>
    <p:extLst>
      <p:ext uri="{BB962C8B-B14F-4D97-AF65-F5344CB8AC3E}">
        <p14:creationId xmlns:p14="http://schemas.microsoft.com/office/powerpoint/2010/main" val="1387291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about testing correlations with tests</a:t>
            </a:r>
          </a:p>
        </p:txBody>
      </p:sp>
      <p:sp>
        <p:nvSpPr>
          <p:cNvPr id="3" name="Content Placeholder 2"/>
          <p:cNvSpPr>
            <a:spLocks noGrp="1"/>
          </p:cNvSpPr>
          <p:nvPr>
            <p:ph idx="1"/>
          </p:nvPr>
        </p:nvSpPr>
        <p:spPr>
          <a:xfrm>
            <a:off x="838200" y="1857156"/>
            <a:ext cx="10515600" cy="4351338"/>
          </a:xfrm>
        </p:spPr>
        <p:txBody>
          <a:bodyPr>
            <a:normAutofit fontScale="92500" lnSpcReduction="20000"/>
          </a:bodyPr>
          <a:lstStyle/>
          <a:p>
            <a:r>
              <a:rPr lang="en-US" dirty="0"/>
              <a:t>Correlational tests are useful for describing relationships between variables where we don’t have a strong a priori hypothesis about how one affects the others</a:t>
            </a:r>
          </a:p>
          <a:p>
            <a:endParaRPr lang="en-US" dirty="0"/>
          </a:p>
          <a:p>
            <a:r>
              <a:rPr lang="en-US" dirty="0"/>
              <a:t>My opinion: When we have hypotheses about dependence, we should use models </a:t>
            </a:r>
          </a:p>
          <a:p>
            <a:endParaRPr lang="en-US" dirty="0"/>
          </a:p>
          <a:p>
            <a:r>
              <a:rPr lang="en-US" dirty="0"/>
              <a:t>Which of these would you use a test vs a model?</a:t>
            </a:r>
          </a:p>
          <a:p>
            <a:pPr lvl="1"/>
            <a:r>
              <a:rPr lang="en-US" dirty="0"/>
              <a:t>Salt intake and growth, fat and weight, temperature and infection, pavement and number of humans, number of frogs and number of fish</a:t>
            </a:r>
          </a:p>
          <a:p>
            <a:endParaRPr lang="en-US" dirty="0"/>
          </a:p>
          <a:p>
            <a:r>
              <a:rPr lang="en-US" dirty="0"/>
              <a:t>Go to R…</a:t>
            </a:r>
          </a:p>
          <a:p>
            <a:pPr lvl="1"/>
            <a:endParaRPr lang="en-US" dirty="0"/>
          </a:p>
        </p:txBody>
      </p:sp>
    </p:spTree>
    <p:extLst>
      <p:ext uri="{BB962C8B-B14F-4D97-AF65-F5344CB8AC3E}">
        <p14:creationId xmlns:p14="http://schemas.microsoft.com/office/powerpoint/2010/main" val="1609073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Mantel test</a:t>
            </a:r>
          </a:p>
        </p:txBody>
      </p:sp>
      <p:sp>
        <p:nvSpPr>
          <p:cNvPr id="3" name="Content Placeholder 2"/>
          <p:cNvSpPr>
            <a:spLocks noGrp="1"/>
          </p:cNvSpPr>
          <p:nvPr>
            <p:ph idx="1"/>
          </p:nvPr>
        </p:nvSpPr>
        <p:spPr>
          <a:xfrm>
            <a:off x="838200" y="1548384"/>
            <a:ext cx="10515600" cy="4628579"/>
          </a:xfrm>
        </p:spPr>
        <p:txBody>
          <a:bodyPr>
            <a:normAutofit fontScale="85000" lnSpcReduction="20000"/>
          </a:bodyPr>
          <a:lstStyle/>
          <a:p>
            <a:r>
              <a:rPr lang="en-US" dirty="0"/>
              <a:t>This is a statistical test of the correlation between two matrices of the same dimension</a:t>
            </a:r>
          </a:p>
          <a:p>
            <a:endParaRPr lang="en-US" dirty="0"/>
          </a:p>
          <a:p>
            <a:r>
              <a:rPr lang="en-US" dirty="0"/>
              <a:t>They are most frequently used in ecology where the data are distances between objects</a:t>
            </a:r>
          </a:p>
          <a:p>
            <a:pPr lvl="1"/>
            <a:r>
              <a:rPr lang="en-US" dirty="0"/>
              <a:t>You might use a mantel test to see if your data are spatially autocorrelated</a:t>
            </a:r>
          </a:p>
          <a:p>
            <a:endParaRPr lang="en-US" dirty="0"/>
          </a:p>
          <a:p>
            <a:r>
              <a:rPr lang="en-US" dirty="0"/>
              <a:t>For example, you might have one dataset which is a matrix of genetic distances, and one matrix with geographic distances between the range of species to each other species</a:t>
            </a:r>
          </a:p>
          <a:p>
            <a:endParaRPr lang="en-US" dirty="0"/>
          </a:p>
          <a:p>
            <a:r>
              <a:rPr lang="en-US" dirty="0"/>
              <a:t>Here is some helpful info on how to do one: </a:t>
            </a:r>
            <a:r>
              <a:rPr lang="en-US" dirty="0">
                <a:hlinkClick r:id="rId2"/>
              </a:rPr>
              <a:t>https://stats.idre.ucla.edu/r/faq/how-can-i-perform-a-mantel-test-in-r/</a:t>
            </a:r>
            <a:r>
              <a:rPr lang="en-US" dirty="0"/>
              <a:t> </a:t>
            </a:r>
          </a:p>
          <a:p>
            <a:endParaRPr lang="en-US" dirty="0"/>
          </a:p>
        </p:txBody>
      </p:sp>
    </p:spTree>
    <p:extLst>
      <p:ext uri="{BB962C8B-B14F-4D97-AF65-F5344CB8AC3E}">
        <p14:creationId xmlns:p14="http://schemas.microsoft.com/office/powerpoint/2010/main" val="416448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Fisher’s exact test</a:t>
            </a:r>
          </a:p>
        </p:txBody>
      </p:sp>
      <p:sp>
        <p:nvSpPr>
          <p:cNvPr id="3" name="Content Placeholder 2"/>
          <p:cNvSpPr>
            <a:spLocks noGrp="1"/>
          </p:cNvSpPr>
          <p:nvPr>
            <p:ph idx="1"/>
          </p:nvPr>
        </p:nvSpPr>
        <p:spPr/>
        <p:txBody>
          <a:bodyPr/>
          <a:lstStyle/>
          <a:p>
            <a:r>
              <a:rPr lang="en-US" dirty="0"/>
              <a:t>The fisher’s exact test is a test to analyze contingency tables (e.g. 2 x 2) tables of categorical count data</a:t>
            </a:r>
          </a:p>
          <a:p>
            <a:endParaRPr lang="en-US" dirty="0"/>
          </a:p>
          <a:p>
            <a:r>
              <a:rPr lang="en-US" dirty="0"/>
              <a:t>It’s good for small samples and unbalanced designs (e.g. the numbers in each group are not equal)</a:t>
            </a:r>
            <a:br>
              <a:rPr lang="en-US" dirty="0"/>
            </a:br>
            <a:endParaRPr lang="en-US" dirty="0"/>
          </a:p>
          <a:p>
            <a:r>
              <a:rPr lang="en-US" dirty="0"/>
              <a:t>It uses a quasi-permutation approach to calculate an exact p-value</a:t>
            </a:r>
          </a:p>
          <a:p>
            <a:endParaRPr lang="en-US" dirty="0"/>
          </a:p>
        </p:txBody>
      </p:sp>
    </p:spTree>
    <p:extLst>
      <p:ext uri="{BB962C8B-B14F-4D97-AF65-F5344CB8AC3E}">
        <p14:creationId xmlns:p14="http://schemas.microsoft.com/office/powerpoint/2010/main" val="174052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Fisher test 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a:t>Pinnacles National Park has two different entrances that are unconnected. We went to the east side of Pinnacles 11 times, and 10 of 11 times we saw condors. We went to the west side of Pinnacle 8 times, and 1 of 8 times we saw condors. Is there a statistically significant difference in condor sightings? </a:t>
            </a:r>
          </a:p>
          <a:p>
            <a:endParaRPr lang="en-US" dirty="0"/>
          </a:p>
          <a:p>
            <a:r>
              <a:rPr lang="en-US" dirty="0"/>
              <a:t>Interpretation: Null hypothesis is that the probability is equal. A p-value &lt; 0.05 tells you that the east and west sides differ in the probability of detecting condors</a:t>
            </a:r>
          </a:p>
          <a:p>
            <a:endParaRPr lang="en-US" dirty="0"/>
          </a:p>
          <a:p>
            <a:r>
              <a:rPr lang="en-US" dirty="0"/>
              <a:t>Go to R…</a:t>
            </a:r>
          </a:p>
        </p:txBody>
      </p:sp>
    </p:spTree>
    <p:extLst>
      <p:ext uri="{BB962C8B-B14F-4D97-AF65-F5344CB8AC3E}">
        <p14:creationId xmlns:p14="http://schemas.microsoft.com/office/powerpoint/2010/main" val="459422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tests</a:t>
            </a:r>
          </a:p>
        </p:txBody>
      </p:sp>
      <p:sp>
        <p:nvSpPr>
          <p:cNvPr id="3" name="Content Placeholder 2"/>
          <p:cNvSpPr>
            <a:spLocks noGrp="1"/>
          </p:cNvSpPr>
          <p:nvPr>
            <p:ph idx="1"/>
          </p:nvPr>
        </p:nvSpPr>
        <p:spPr>
          <a:xfrm>
            <a:off x="838200" y="1731029"/>
            <a:ext cx="10515600" cy="4351338"/>
          </a:xfrm>
        </p:spPr>
        <p:txBody>
          <a:bodyPr>
            <a:normAutofit fontScale="92500" lnSpcReduction="20000"/>
          </a:bodyPr>
          <a:lstStyle/>
          <a:p>
            <a:r>
              <a:rPr lang="en-US" b="1" u="sng" dirty="0"/>
              <a:t>Wilcoxon Signed Rank Test</a:t>
            </a:r>
          </a:p>
          <a:p>
            <a:r>
              <a:rPr lang="en-US" b="1" dirty="0"/>
              <a:t>Non-parametric</a:t>
            </a:r>
            <a:r>
              <a:rPr lang="en-US" dirty="0"/>
              <a:t> test to compare two related samples to assess whether population ranks differ</a:t>
            </a:r>
          </a:p>
          <a:p>
            <a:endParaRPr lang="en-US" dirty="0"/>
          </a:p>
          <a:p>
            <a:r>
              <a:rPr lang="en-US" dirty="0"/>
              <a:t>It the analogous to the </a:t>
            </a:r>
            <a:r>
              <a:rPr lang="en-US" b="1" u="sng" dirty="0"/>
              <a:t>paired</a:t>
            </a:r>
            <a:r>
              <a:rPr lang="en-US" dirty="0"/>
              <a:t> t-test, but for non-normal data (and isn’t as powerful)</a:t>
            </a:r>
          </a:p>
          <a:p>
            <a:endParaRPr lang="en-US" dirty="0"/>
          </a:p>
          <a:p>
            <a:r>
              <a:rPr lang="en-US" dirty="0"/>
              <a:t>The </a:t>
            </a:r>
            <a:r>
              <a:rPr lang="en-US" u="sng" dirty="0"/>
              <a:t>Wilcoxon rank sum test</a:t>
            </a:r>
            <a:r>
              <a:rPr lang="en-US" dirty="0"/>
              <a:t> is the non-parametric equivalent to the </a:t>
            </a:r>
            <a:r>
              <a:rPr lang="en-US" b="1" u="sng" dirty="0"/>
              <a:t>unpaired</a:t>
            </a:r>
            <a:r>
              <a:rPr lang="en-US" b="1" dirty="0"/>
              <a:t> </a:t>
            </a:r>
            <a:r>
              <a:rPr lang="en-US" dirty="0"/>
              <a:t>t-test. You can indicate which one you want by specifying paired or unpaired in R. </a:t>
            </a:r>
            <a:r>
              <a:rPr lang="en-US" u="sng" dirty="0"/>
              <a:t> </a:t>
            </a:r>
          </a:p>
          <a:p>
            <a:pPr lvl="1"/>
            <a:r>
              <a:rPr lang="en-US" dirty="0"/>
              <a:t>This is also called the Mann-Whitney U test, the Mann-Whitney-Wilcoxon, or the Wilcoxon-Mann-Whitney</a:t>
            </a:r>
          </a:p>
        </p:txBody>
      </p:sp>
    </p:spTree>
    <p:extLst>
      <p:ext uri="{BB962C8B-B14F-4D97-AF65-F5344CB8AC3E}">
        <p14:creationId xmlns:p14="http://schemas.microsoft.com/office/powerpoint/2010/main" val="923724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Assignment</a:t>
            </a:r>
          </a:p>
        </p:txBody>
      </p:sp>
      <p:sp>
        <p:nvSpPr>
          <p:cNvPr id="3" name="Content Placeholder 2"/>
          <p:cNvSpPr>
            <a:spLocks noGrp="1"/>
          </p:cNvSpPr>
          <p:nvPr>
            <p:ph idx="1"/>
          </p:nvPr>
        </p:nvSpPr>
        <p:spPr/>
        <p:txBody>
          <a:bodyPr>
            <a:normAutofit fontScale="62500" lnSpcReduction="20000"/>
          </a:bodyPr>
          <a:lstStyle/>
          <a:p>
            <a:pPr marL="514350" indent="-514350">
              <a:buAutoNum type="arabicPeriod"/>
            </a:pPr>
            <a:r>
              <a:rPr lang="en-US" dirty="0"/>
              <a:t>Formulate </a:t>
            </a:r>
            <a:r>
              <a:rPr lang="en-US" b="1" u="sng" dirty="0"/>
              <a:t>two different </a:t>
            </a:r>
            <a:r>
              <a:rPr lang="en-US" dirty="0"/>
              <a:t>hypotheses about your data, one that can be tested using a permutation test and one that can be tested using a “classical” test.</a:t>
            </a:r>
          </a:p>
          <a:p>
            <a:pPr marL="0" indent="0">
              <a:buNone/>
            </a:pPr>
            <a:endParaRPr lang="en-US" dirty="0"/>
          </a:p>
          <a:p>
            <a:pPr marL="0" indent="0">
              <a:buNone/>
            </a:pPr>
            <a:r>
              <a:rPr lang="en-US" dirty="0"/>
              <a:t>2. Write these hypotheses the in the Week 5 section of your README.</a:t>
            </a:r>
          </a:p>
          <a:p>
            <a:pPr marL="0" indent="0">
              <a:buNone/>
            </a:pPr>
            <a:endParaRPr lang="en-US" dirty="0"/>
          </a:p>
          <a:p>
            <a:pPr marL="0" indent="0">
              <a:buNone/>
            </a:pPr>
            <a:r>
              <a:rPr lang="en-US" dirty="0"/>
              <a:t>3.  Implement both of these tests in R. Annotate your code so I know which hypothesis you are testing. </a:t>
            </a:r>
          </a:p>
          <a:p>
            <a:pPr marL="0" indent="0">
              <a:buNone/>
            </a:pPr>
            <a:endParaRPr lang="en-US" dirty="0"/>
          </a:p>
          <a:p>
            <a:pPr marL="0" indent="0">
              <a:buNone/>
            </a:pPr>
            <a:r>
              <a:rPr lang="en-US" dirty="0"/>
              <a:t>4.  Try to use a loop for your permutation test (e.g. a brute force method). And use any classical test you learned about (or know previously) to test your other hypothesis.</a:t>
            </a:r>
          </a:p>
          <a:p>
            <a:pPr marL="0" indent="0">
              <a:buNone/>
            </a:pPr>
            <a:endParaRPr lang="en-US" dirty="0"/>
          </a:p>
          <a:p>
            <a:pPr marL="0" indent="0">
              <a:buNone/>
            </a:pPr>
            <a:r>
              <a:rPr lang="en-US" dirty="0"/>
              <a:t>5. Advanced: Describe how you would test a third hypothesis with a permutation test. You don’t have to execute it, but think creatively about how to do. </a:t>
            </a:r>
          </a:p>
          <a:p>
            <a:pPr marL="0" indent="0">
              <a:buNone/>
            </a:pPr>
            <a:endParaRPr lang="en-US" dirty="0"/>
          </a:p>
          <a:p>
            <a:pPr marL="0" indent="0">
              <a:buNone/>
            </a:pPr>
            <a:r>
              <a:rPr lang="en-US" dirty="0"/>
              <a:t>When you have completed the assignment: </a:t>
            </a:r>
            <a:r>
              <a:rPr lang="en-US" b="1" dirty="0"/>
              <a:t>commit your changes, and push your README and code file to GITHUB</a:t>
            </a:r>
            <a:r>
              <a:rPr lang="en-US" dirty="0"/>
              <a:t>. Submit a text entry via canvas that says: </a:t>
            </a:r>
            <a:r>
              <a:rPr lang="en-US" b="1" u="sng" dirty="0" err="1"/>
              <a:t>github_repo_name</a:t>
            </a:r>
            <a:r>
              <a:rPr lang="en-US" b="1" u="sng" dirty="0"/>
              <a:t>, (Enrollment status), DONE</a:t>
            </a:r>
          </a:p>
        </p:txBody>
      </p:sp>
    </p:spTree>
    <p:extLst>
      <p:ext uri="{BB962C8B-B14F-4D97-AF65-F5344CB8AC3E}">
        <p14:creationId xmlns:p14="http://schemas.microsoft.com/office/powerpoint/2010/main" val="820378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10000"/>
          </a:bodyPr>
          <a:lstStyle/>
          <a:p>
            <a:r>
              <a:rPr lang="en-US" dirty="0"/>
              <a:t>Tests are often used in ecology and evolutionary biology to provide insight about data</a:t>
            </a:r>
          </a:p>
          <a:p>
            <a:endParaRPr lang="en-US" dirty="0"/>
          </a:p>
          <a:p>
            <a:r>
              <a:rPr lang="en-US" dirty="0"/>
              <a:t>Usually these tests are designed to tell us about the differences between two groups</a:t>
            </a:r>
          </a:p>
          <a:p>
            <a:endParaRPr lang="en-US" dirty="0"/>
          </a:p>
          <a:p>
            <a:r>
              <a:rPr lang="en-US" dirty="0"/>
              <a:t>Sometimes tests will tell us about the differences between one group and some value (usually 0)</a:t>
            </a:r>
          </a:p>
          <a:p>
            <a:endParaRPr lang="en-US" dirty="0"/>
          </a:p>
          <a:p>
            <a:r>
              <a:rPr lang="en-US" dirty="0"/>
              <a:t>Most often they have assumptions, so it is useful to understand what those are to avoid improper application</a:t>
            </a:r>
          </a:p>
        </p:txBody>
      </p:sp>
    </p:spTree>
    <p:extLst>
      <p:ext uri="{BB962C8B-B14F-4D97-AF65-F5344CB8AC3E}">
        <p14:creationId xmlns:p14="http://schemas.microsoft.com/office/powerpoint/2010/main" val="1193718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focus on application</a:t>
            </a:r>
            <a:r>
              <a:rPr lang="mr-IN" dirty="0"/>
              <a:t>…</a:t>
            </a:r>
            <a:endParaRPr lang="en-US" dirty="0"/>
          </a:p>
        </p:txBody>
      </p:sp>
      <p:sp>
        <p:nvSpPr>
          <p:cNvPr id="3" name="Content Placeholder 2"/>
          <p:cNvSpPr>
            <a:spLocks noGrp="1"/>
          </p:cNvSpPr>
          <p:nvPr>
            <p:ph idx="1"/>
          </p:nvPr>
        </p:nvSpPr>
        <p:spPr/>
        <p:txBody>
          <a:bodyPr/>
          <a:lstStyle/>
          <a:p>
            <a:r>
              <a:rPr lang="en-US" dirty="0"/>
              <a:t>Each of these tests could be a single a class</a:t>
            </a:r>
          </a:p>
          <a:p>
            <a:endParaRPr lang="en-US" dirty="0"/>
          </a:p>
          <a:p>
            <a:r>
              <a:rPr lang="en-US" dirty="0"/>
              <a:t>Our focus will be on quick assumptions and how to apply them and interpret them in R</a:t>
            </a:r>
          </a:p>
          <a:p>
            <a:endParaRPr lang="en-US" dirty="0"/>
          </a:p>
          <a:p>
            <a:r>
              <a:rPr lang="en-US" dirty="0"/>
              <a:t>If you want to understand further, the Wikipedia pages are often </a:t>
            </a:r>
            <a:r>
              <a:rPr lang="en-US" i="1" dirty="0"/>
              <a:t>very </a:t>
            </a:r>
            <a:r>
              <a:rPr lang="en-US" dirty="0"/>
              <a:t>helpful (or take a real stats class)</a:t>
            </a:r>
          </a:p>
        </p:txBody>
      </p:sp>
    </p:spTree>
    <p:extLst>
      <p:ext uri="{BB962C8B-B14F-4D97-AF65-F5344CB8AC3E}">
        <p14:creationId xmlns:p14="http://schemas.microsoft.com/office/powerpoint/2010/main" val="208978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in the age of computers</a:t>
            </a:r>
          </a:p>
        </p:txBody>
      </p:sp>
      <p:sp>
        <p:nvSpPr>
          <p:cNvPr id="3" name="Content Placeholder 2"/>
          <p:cNvSpPr>
            <a:spLocks noGrp="1"/>
          </p:cNvSpPr>
          <p:nvPr>
            <p:ph idx="1"/>
          </p:nvPr>
        </p:nvSpPr>
        <p:spPr/>
        <p:txBody>
          <a:bodyPr>
            <a:normAutofit fontScale="85000" lnSpcReduction="10000"/>
          </a:bodyPr>
          <a:lstStyle/>
          <a:p>
            <a:r>
              <a:rPr lang="en-US" sz="3200" dirty="0"/>
              <a:t>Classical statistics was developed under </a:t>
            </a:r>
            <a:r>
              <a:rPr lang="en-US" sz="3200" dirty="0" err="1"/>
              <a:t>lampost</a:t>
            </a:r>
            <a:r>
              <a:rPr lang="en-US" sz="3200" dirty="0"/>
              <a:t> theory</a:t>
            </a:r>
          </a:p>
          <a:p>
            <a:endParaRPr lang="en-US" sz="3200" dirty="0"/>
          </a:p>
          <a:p>
            <a:r>
              <a:rPr lang="en-US" sz="3200" dirty="0"/>
              <a:t>Classical statistics relies heavily on normality assumptions because that was the only simple way to perform statistics without computers</a:t>
            </a:r>
          </a:p>
          <a:p>
            <a:pPr lvl="1"/>
            <a:r>
              <a:rPr lang="en-US" sz="3200" dirty="0"/>
              <a:t>These statistics use “shortcuts” that rely on normality assumptions </a:t>
            </a:r>
          </a:p>
          <a:p>
            <a:pPr lvl="2"/>
            <a:r>
              <a:rPr lang="en-US" sz="3200" dirty="0"/>
              <a:t>We aren’t going to learn much about the shortcuts</a:t>
            </a:r>
          </a:p>
          <a:p>
            <a:pPr lvl="2"/>
            <a:endParaRPr lang="en-US" sz="3200" dirty="0"/>
          </a:p>
          <a:p>
            <a:r>
              <a:rPr lang="en-US" sz="4000" dirty="0"/>
              <a:t>With computers, we can do permutations. Computers light up the street and make us wonder why we didn’t look in the right place the first time. </a:t>
            </a:r>
          </a:p>
          <a:p>
            <a:endParaRPr lang="en-US" sz="3200" dirty="0"/>
          </a:p>
        </p:txBody>
      </p:sp>
    </p:spTree>
    <p:extLst>
      <p:ext uri="{BB962C8B-B14F-4D97-AF65-F5344CB8AC3E}">
        <p14:creationId xmlns:p14="http://schemas.microsoft.com/office/powerpoint/2010/main" val="356503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tests</a:t>
            </a:r>
          </a:p>
        </p:txBody>
      </p:sp>
      <p:sp>
        <p:nvSpPr>
          <p:cNvPr id="3" name="Content Placeholder 2"/>
          <p:cNvSpPr>
            <a:spLocks noGrp="1"/>
          </p:cNvSpPr>
          <p:nvPr>
            <p:ph idx="1"/>
          </p:nvPr>
        </p:nvSpPr>
        <p:spPr/>
        <p:txBody>
          <a:bodyPr/>
          <a:lstStyle/>
          <a:p>
            <a:r>
              <a:rPr lang="en-US" dirty="0"/>
              <a:t>We had an introduction to a permutation test last week</a:t>
            </a:r>
          </a:p>
          <a:p>
            <a:endParaRPr lang="en-US" dirty="0"/>
          </a:p>
          <a:p>
            <a:r>
              <a:rPr lang="en-US" dirty="0"/>
              <a:t>Permutation tests provide a powerful way to analyze your data and also </a:t>
            </a:r>
            <a:r>
              <a:rPr lang="en-US" i="1" dirty="0"/>
              <a:t>thinking about what your statistical tests mean</a:t>
            </a:r>
            <a:endParaRPr lang="en-US" dirty="0"/>
          </a:p>
          <a:p>
            <a:endParaRPr lang="en-US" dirty="0"/>
          </a:p>
          <a:p>
            <a:r>
              <a:rPr lang="en-US" dirty="0"/>
              <a:t>Thinking about statistical tests in terms of permutations can help you think clearly about your tests even if you never actually use them</a:t>
            </a:r>
          </a:p>
        </p:txBody>
      </p:sp>
    </p:spTree>
    <p:extLst>
      <p:ext uri="{BB962C8B-B14F-4D97-AF65-F5344CB8AC3E}">
        <p14:creationId xmlns:p14="http://schemas.microsoft.com/office/powerpoint/2010/main" val="25851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approach</a:t>
            </a:r>
          </a:p>
        </p:txBody>
      </p:sp>
      <p:sp>
        <p:nvSpPr>
          <p:cNvPr id="3" name="Content Placeholder 2"/>
          <p:cNvSpPr>
            <a:spLocks noGrp="1"/>
          </p:cNvSpPr>
          <p:nvPr>
            <p:ph idx="1"/>
          </p:nvPr>
        </p:nvSpPr>
        <p:spPr/>
        <p:txBody>
          <a:bodyPr/>
          <a:lstStyle/>
          <a:p>
            <a:r>
              <a:rPr lang="en-US" dirty="0"/>
              <a:t>The key frequentist question is:</a:t>
            </a:r>
          </a:p>
          <a:p>
            <a:pPr lvl="1"/>
            <a:r>
              <a:rPr lang="en-US" dirty="0"/>
              <a:t>could this effect be generated by chance (under the null hypothesis)</a:t>
            </a:r>
          </a:p>
          <a:p>
            <a:pPr lvl="1"/>
            <a:endParaRPr lang="en-US" dirty="0"/>
          </a:p>
          <a:p>
            <a:r>
              <a:rPr lang="en-US" dirty="0"/>
              <a:t>Permutation tests provide a natural, intuitive way to test a wide range of such hypotheses:</a:t>
            </a:r>
          </a:p>
          <a:p>
            <a:pPr lvl="1"/>
            <a:r>
              <a:rPr lang="en-US" dirty="0"/>
              <a:t>If we hypothesize that two things are interchangeable, what happens if we interchange  (e.g. scramble) them?</a:t>
            </a:r>
          </a:p>
          <a:p>
            <a:endParaRPr lang="en-US" dirty="0"/>
          </a:p>
        </p:txBody>
      </p:sp>
    </p:spTree>
    <p:extLst>
      <p:ext uri="{BB962C8B-B14F-4D97-AF65-F5344CB8AC3E}">
        <p14:creationId xmlns:p14="http://schemas.microsoft.com/office/powerpoint/2010/main" val="836296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ant colonies</a:t>
            </a:r>
          </a:p>
        </p:txBody>
      </p:sp>
      <p:sp>
        <p:nvSpPr>
          <p:cNvPr id="3" name="Content Placeholder 2"/>
          <p:cNvSpPr>
            <a:spLocks noGrp="1"/>
          </p:cNvSpPr>
          <p:nvPr>
            <p:ph idx="1"/>
          </p:nvPr>
        </p:nvSpPr>
        <p:spPr/>
        <p:txBody>
          <a:bodyPr/>
          <a:lstStyle/>
          <a:p>
            <a:r>
              <a:rPr lang="en-US" dirty="0"/>
              <a:t>We do an exhaustive survey of ant colonies in a forest habitat and an old-field habitat. This is how many colonies we find in each survey plot:</a:t>
            </a:r>
          </a:p>
          <a:p>
            <a:pPr lvl="1"/>
            <a:r>
              <a:rPr lang="en-US" dirty="0"/>
              <a:t>Forest: 9, 6, 4, 6, 7, 10</a:t>
            </a:r>
          </a:p>
          <a:p>
            <a:pPr lvl="1"/>
            <a:r>
              <a:rPr lang="en-US" dirty="0"/>
              <a:t>Field: 12, 9, 12, 10</a:t>
            </a:r>
          </a:p>
          <a:p>
            <a:r>
              <a:rPr lang="en-US" dirty="0"/>
              <a:t>Field seems to have more ant colonies</a:t>
            </a:r>
          </a:p>
          <a:p>
            <a:endParaRPr lang="en-US" dirty="0"/>
          </a:p>
          <a:p>
            <a:r>
              <a:rPr lang="en-US" dirty="0"/>
              <a:t>Could this result be due to chance?</a:t>
            </a:r>
          </a:p>
        </p:txBody>
      </p:sp>
    </p:spTree>
    <p:extLst>
      <p:ext uri="{BB962C8B-B14F-4D97-AF65-F5344CB8AC3E}">
        <p14:creationId xmlns:p14="http://schemas.microsoft.com/office/powerpoint/2010/main" val="1471105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6694</TotalTime>
  <Words>2492</Words>
  <Application>Microsoft Macintosh PowerPoint</Application>
  <PresentationFormat>Widescreen</PresentationFormat>
  <Paragraphs>246</Paragraphs>
  <Slides>35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Mangal</vt:lpstr>
      <vt:lpstr>Office Theme</vt:lpstr>
      <vt:lpstr>Statistical Tests</vt:lpstr>
      <vt:lpstr>Announcement</vt:lpstr>
      <vt:lpstr>Goals</vt:lpstr>
      <vt:lpstr>Introduction</vt:lpstr>
      <vt:lpstr>A focus on application…</vt:lpstr>
      <vt:lpstr>Tests in the age of computers</vt:lpstr>
      <vt:lpstr>Permutation tests</vt:lpstr>
      <vt:lpstr>Permutation approach</vt:lpstr>
      <vt:lpstr>Counting ant colonies</vt:lpstr>
      <vt:lpstr>Permutation testing </vt:lpstr>
      <vt:lpstr>Brute force method – for() loops</vt:lpstr>
      <vt:lpstr>for() loops</vt:lpstr>
      <vt:lpstr>Counting ant colonies</vt:lpstr>
      <vt:lpstr>Field and forest ants</vt:lpstr>
      <vt:lpstr>Ties and tails</vt:lpstr>
      <vt:lpstr>Which statistic should we use for permutations?</vt:lpstr>
      <vt:lpstr>Permutation Power</vt:lpstr>
      <vt:lpstr>A little more about permutations</vt:lpstr>
      <vt:lpstr>Permutation Summary</vt:lpstr>
      <vt:lpstr>“Classical” tests</vt:lpstr>
      <vt:lpstr>T-test (two-sample, one-sample, paired)</vt:lpstr>
      <vt:lpstr>T-test variance</vt:lpstr>
      <vt:lpstr>Go to R….t-tests</vt:lpstr>
      <vt:lpstr>T-tests are powerful</vt:lpstr>
      <vt:lpstr>How do I know if my data is normally distributed?</vt:lpstr>
      <vt:lpstr>Shapiro-Wilk Test</vt:lpstr>
      <vt:lpstr>Pond nutrients</vt:lpstr>
      <vt:lpstr>Linear correlation – Pearson r correlation</vt:lpstr>
      <vt:lpstr>Non-linear? Test a correlation with Kendall Rank Correlation</vt:lpstr>
      <vt:lpstr>Note about testing correlations with tests</vt:lpstr>
      <vt:lpstr>Mantel test</vt:lpstr>
      <vt:lpstr>Fisher’s exact test</vt:lpstr>
      <vt:lpstr>Fisher test example</vt:lpstr>
      <vt:lpstr>Rank tests</vt:lpstr>
      <vt:lpstr>Assignment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Langwig</dc:creator>
  <cp:lastModifiedBy>Kate Langwig</cp:lastModifiedBy>
  <cp:revision>72</cp:revision>
  <dcterms:created xsi:type="dcterms:W3CDTF">2018-02-12T00:02:07Z</dcterms:created>
  <dcterms:modified xsi:type="dcterms:W3CDTF">2021-02-16T18:51:34Z</dcterms:modified>
</cp:coreProperties>
</file>