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77" r:id="rId3"/>
    <p:sldId id="278" r:id="rId4"/>
    <p:sldId id="290" r:id="rId5"/>
    <p:sldId id="291" r:id="rId6"/>
    <p:sldId id="279" r:id="rId7"/>
    <p:sldId id="261" r:id="rId8"/>
    <p:sldId id="280" r:id="rId9"/>
    <p:sldId id="259" r:id="rId10"/>
    <p:sldId id="282" r:id="rId11"/>
    <p:sldId id="262" r:id="rId12"/>
    <p:sldId id="284" r:id="rId13"/>
    <p:sldId id="283" r:id="rId14"/>
    <p:sldId id="263" r:id="rId15"/>
    <p:sldId id="285" r:id="rId16"/>
    <p:sldId id="269" r:id="rId17"/>
    <p:sldId id="286" r:id="rId18"/>
    <p:sldId id="287" r:id="rId19"/>
    <p:sldId id="288" r:id="rId20"/>
    <p:sldId id="289" r:id="rId21"/>
    <p:sldId id="281" r:id="rId22"/>
    <p:sldId id="292" r:id="rId23"/>
    <p:sldId id="293" r:id="rId24"/>
    <p:sldId id="294" r:id="rId25"/>
    <p:sldId id="295" r:id="rId26"/>
    <p:sldId id="266" r:id="rId27"/>
    <p:sldId id="296" r:id="rId28"/>
    <p:sldId id="297" r:id="rId29"/>
    <p:sldId id="268" r:id="rId30"/>
    <p:sldId id="267" r:id="rId31"/>
    <p:sldId id="299" r:id="rId32"/>
    <p:sldId id="273" r:id="rId33"/>
    <p:sldId id="298" r:id="rId34"/>
    <p:sldId id="265" r:id="rId35"/>
    <p:sldId id="300" r:id="rId36"/>
    <p:sldId id="301" r:id="rId37"/>
    <p:sldId id="274" r:id="rId38"/>
    <p:sldId id="30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CAE13-515D-42AB-B1C6-C768CFAA9040}" type="datetimeFigureOut">
              <a:rPr lang="en-US" smtClean="0"/>
              <a:t>4/9/19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E80E-5AFE-45C7-862F-49FCA85D6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5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0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42BE-E9E8-4C91-8CAE-DCF3A8462AA2}" type="datetimeFigureOut">
              <a:rPr lang="en-US" smtClean="0"/>
              <a:pPr/>
              <a:t>4/9/19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6E721-303E-4074-BF10-5298D874A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3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-bloggers.com/bootstrap-and-cross-validation-for-evaluating-modelling-strategi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j.1420-9101.2010.02210.x" TargetMode="External"/><Relationship Id="rId2" Type="http://schemas.openxmlformats.org/officeDocument/2006/relationships/hyperlink" Target="https://dynamicecology.wordpress.com/2015/05/21/why-aic-appeals-to-ecologists-lowest-instinc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a.com/support/faqs/statistics/stepwise-regression-problems/" TargetMode="External"/><Relationship Id="rId4" Type="http://schemas.openxmlformats.org/officeDocument/2006/relationships/hyperlink" Target="http://andrewgelman.com/2014/06/02/hate-stepwise-regress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Models</a:t>
            </a:r>
          </a:p>
        </p:txBody>
      </p:sp>
    </p:spTree>
    <p:extLst>
      <p:ext uri="{BB962C8B-B14F-4D97-AF65-F5344CB8AC3E}">
        <p14:creationId xmlns:p14="http://schemas.microsoft.com/office/powerpoint/2010/main" val="9432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major approaches for stepwise regression:</a:t>
            </a:r>
          </a:p>
          <a:p>
            <a:endParaRPr lang="en-US" dirty="0"/>
          </a:p>
          <a:p>
            <a:r>
              <a:rPr lang="en-US" dirty="0"/>
              <a:t>1. Forward stepwise regression</a:t>
            </a:r>
          </a:p>
          <a:p>
            <a:endParaRPr lang="en-US" dirty="0"/>
          </a:p>
          <a:p>
            <a:r>
              <a:rPr lang="en-US" dirty="0"/>
              <a:t>2. Backward stepwise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7853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Correlate all predictors with response individually</a:t>
            </a:r>
          </a:p>
          <a:p>
            <a:pPr lvl="1"/>
            <a:r>
              <a:rPr lang="en-US" dirty="0"/>
              <a:t>Select strongest predictor (by F, t, p-value) to be included in model, assuming it passes threshold (e.g. p&lt;0.05, t&gt;2, F&gt;4)</a:t>
            </a:r>
          </a:p>
          <a:p>
            <a:pPr lvl="1"/>
            <a:r>
              <a:rPr lang="en-US" dirty="0"/>
              <a:t>Add this predictor to your model, and then correlate the remaining predictors. Select next strongest predictor and add to model and test it against threshold; keep it if it passes</a:t>
            </a:r>
          </a:p>
          <a:p>
            <a:pPr lvl="1"/>
            <a:r>
              <a:rPr lang="en-US" dirty="0"/>
              <a:t>Repeat until no additional variables are added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R code</a:t>
            </a:r>
          </a:p>
        </p:txBody>
      </p:sp>
    </p:spTree>
    <p:extLst>
      <p:ext uri="{BB962C8B-B14F-4D97-AF65-F5344CB8AC3E}">
        <p14:creationId xmlns:p14="http://schemas.microsoft.com/office/powerpoint/2010/main" val="90101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difficulty</a:t>
            </a:r>
          </a:p>
          <a:p>
            <a:pPr lvl="1"/>
            <a:r>
              <a:rPr lang="en-US" dirty="0"/>
              <a:t>If two predictors are even weakly correlated it is quite possible for neither to be significantly related to response by themselves, but highly significant when in a model together</a:t>
            </a:r>
          </a:p>
          <a:p>
            <a:pPr lvl="1"/>
            <a:endParaRPr lang="en-US" dirty="0"/>
          </a:p>
          <a:p>
            <a:r>
              <a:rPr lang="en-US" dirty="0"/>
              <a:t>Resolution: </a:t>
            </a:r>
            <a:r>
              <a:rPr lang="en-US" u="sng" dirty="0"/>
              <a:t>Don’t ever use this version of forward stepwise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5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68" y="365126"/>
            <a:ext cx="8284122" cy="1325563"/>
          </a:xfrm>
        </p:spPr>
        <p:txBody>
          <a:bodyPr/>
          <a:lstStyle/>
          <a:p>
            <a:r>
              <a:rPr lang="en-US" dirty="0"/>
              <a:t>Backwards stepwise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256"/>
            <a:ext cx="7886700" cy="5389723"/>
          </a:xfr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Fit model with all predictors</a:t>
            </a:r>
          </a:p>
          <a:p>
            <a:pPr lvl="1"/>
            <a:r>
              <a:rPr lang="en-US" dirty="0"/>
              <a:t>Select weakest predictor (by F, t, p-value) and remove it from model unless it passes threshold (e.g. p&lt;0.05)</a:t>
            </a:r>
          </a:p>
          <a:p>
            <a:pPr lvl="1"/>
            <a:r>
              <a:rPr lang="en-US" dirty="0"/>
              <a:t>Repeat until no additional variables are removed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Simple, quick, few total models are examined</a:t>
            </a:r>
          </a:p>
          <a:p>
            <a:pPr lvl="1"/>
            <a:r>
              <a:rPr lang="en-US" dirty="0"/>
              <a:t>Low to moderately correlated “important” variables will be retained, unlike in forward step-wise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59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Backwards stepwise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3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373"/>
            <a:ext cx="8258872" cy="1021882"/>
          </a:xfrm>
        </p:spPr>
        <p:txBody>
          <a:bodyPr>
            <a:normAutofit/>
          </a:bodyPr>
          <a:lstStyle/>
          <a:p>
            <a:r>
              <a:rPr lang="en-US" sz="3300" dirty="0"/>
              <a:t>Backwards Stepwise Regression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34" y="1171254"/>
            <a:ext cx="8203116" cy="5568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predictors are correlated, the presence of one predictor in the model will always change the coefficient, and sometimes change the significance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a result, the order in which predictors are removed can alter the resulting model</a:t>
            </a:r>
          </a:p>
          <a:p>
            <a:pPr lvl="2"/>
            <a:r>
              <a:rPr lang="en-US" dirty="0"/>
              <a:t>In a model with Y and X1, X2, and X3, X3 may be non-significant with X1 and X2 in the model, but significant with just X1 in the model.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Eliminating predictors from models based on a threshold can lead to large differences in the final model (i.e. if predictors have p-values just above or below the threshold), and this can lead to a changes in all coefficients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73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808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Should we also throw out backwards stepwise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51" y="1825625"/>
            <a:ext cx="8046999" cy="4708990"/>
          </a:xfrm>
        </p:spPr>
        <p:txBody>
          <a:bodyPr/>
          <a:lstStyle/>
          <a:p>
            <a:r>
              <a:rPr lang="en-US" dirty="0"/>
              <a:t>Some resolution:</a:t>
            </a:r>
            <a:endParaRPr lang="en-US" u="sng" dirty="0"/>
          </a:p>
          <a:p>
            <a:pPr lvl="1"/>
            <a:r>
              <a:rPr lang="en-US" dirty="0"/>
              <a:t>To better estimate the effect sizes of removed variables they can be re-added one by one to the reduced model</a:t>
            </a:r>
          </a:p>
          <a:p>
            <a:pPr lvl="2"/>
            <a:r>
              <a:rPr lang="en-US" dirty="0"/>
              <a:t>This is a good check to make sure the order of removal hasn’t influenced your results</a:t>
            </a:r>
          </a:p>
          <a:p>
            <a:pPr lvl="1"/>
            <a:r>
              <a:rPr lang="en-US" dirty="0"/>
              <a:t>We can resample from our original data using bootstrapping to make new models to test model performance</a:t>
            </a:r>
          </a:p>
          <a:p>
            <a:pPr lvl="1"/>
            <a:r>
              <a:rPr lang="en-US" dirty="0"/>
              <a:t>Cross-validation: data-splitting and prediction of outside sample dataset is a great test of model predictive ability (but often requires moderate-large dataset)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9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Model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Resample with replacement from the original variables (same number of observations).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Apply the model from the original dataset to the resampled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updated model to refit to original data and calculate a goodness of fit statistic (e.g. R2)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R2 between bootstrapped models and original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See more info here: </a:t>
            </a:r>
            <a:r>
              <a:rPr lang="en-US" dirty="0">
                <a:hlinkClick r:id="rId2"/>
              </a:rPr>
              <a:t>https://www.r-bloggers.com/bootstrap-and-cross-validation-for-evaluating-modelling-strategies/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6000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10-fold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Divide your data into ten parts.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turns to fit the model on 90% of the data and using that model to predict the remaining 10%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average of the 10 goodness of fit statistics (e.g. </a:t>
            </a:r>
            <a:r>
              <a:rPr lang="en-US" dirty="0" err="1"/>
              <a:t>Rsquared</a:t>
            </a:r>
            <a:r>
              <a:rPr lang="en-US" dirty="0"/>
              <a:t>) becomes your estimate of the actual goodness of fit.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Issue </a:t>
            </a:r>
            <a:r>
              <a:rPr lang="mr-IN" dirty="0"/>
              <a:t>–</a:t>
            </a:r>
            <a:r>
              <a:rPr lang="en-US" dirty="0"/>
              <a:t> this is difficult for small datasets!</a:t>
            </a:r>
          </a:p>
        </p:txBody>
      </p:sp>
    </p:spTree>
    <p:extLst>
      <p:ext uri="{BB962C8B-B14F-4D97-AF65-F5344CB8AC3E}">
        <p14:creationId xmlns:p14="http://schemas.microsoft.com/office/powerpoint/2010/main" val="192605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Determine how to distinguish support among multiple different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nested models and null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model selection philosophy and the strengths and weaknesses of different approaches</a:t>
            </a:r>
          </a:p>
        </p:txBody>
      </p:sp>
    </p:spTree>
    <p:extLst>
      <p:ext uri="{BB962C8B-B14F-4D97-AF65-F5344CB8AC3E}">
        <p14:creationId xmlns:p14="http://schemas.microsoft.com/office/powerpoint/2010/main" val="91336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Statisticians have long used LRTs to compare nested models</a:t>
            </a:r>
          </a:p>
        </p:txBody>
      </p:sp>
    </p:spTree>
    <p:extLst>
      <p:ext uri="{BB962C8B-B14F-4D97-AF65-F5344CB8AC3E}">
        <p14:creationId xmlns:p14="http://schemas.microsoft.com/office/powerpoint/2010/main" val="93484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terms in the smaller model occur in the larger model</a:t>
            </a:r>
          </a:p>
          <a:p>
            <a:endParaRPr lang="en-US" dirty="0"/>
          </a:p>
          <a:p>
            <a:r>
              <a:rPr lang="en-US" dirty="0"/>
              <a:t>Ex:</a:t>
            </a:r>
          </a:p>
          <a:p>
            <a:r>
              <a:rPr lang="en-US" dirty="0" err="1"/>
              <a:t>glm</a:t>
            </a:r>
            <a:r>
              <a:rPr lang="en-US" dirty="0"/>
              <a:t>(N ~ light*time)</a:t>
            </a:r>
          </a:p>
          <a:p>
            <a:r>
              <a:rPr lang="en-US" dirty="0" err="1"/>
              <a:t>glm</a:t>
            </a:r>
            <a:r>
              <a:rPr lang="en-US" dirty="0"/>
              <a:t>(N ~ light + time)</a:t>
            </a:r>
          </a:p>
          <a:p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N~light</a:t>
            </a:r>
            <a:r>
              <a:rPr lang="en-US" dirty="0"/>
              <a:t>)</a:t>
            </a:r>
          </a:p>
          <a:p>
            <a:r>
              <a:rPr lang="en-US" dirty="0" err="1"/>
              <a:t>glm</a:t>
            </a:r>
            <a:r>
              <a:rPr lang="en-US" dirty="0"/>
              <a:t>(N~1)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u="sng" dirty="0"/>
              <a:t>null model</a:t>
            </a:r>
          </a:p>
        </p:txBody>
      </p:sp>
    </p:spTree>
    <p:extLst>
      <p:ext uri="{BB962C8B-B14F-4D97-AF65-F5344CB8AC3E}">
        <p14:creationId xmlns:p14="http://schemas.microsoft.com/office/powerpoint/2010/main" val="109384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nested?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N~light</a:t>
            </a:r>
            <a:endParaRPr lang="en-US" dirty="0"/>
          </a:p>
          <a:p>
            <a:r>
              <a:rPr lang="en-US" dirty="0" err="1"/>
              <a:t>N~time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8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LRT 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anova</a:t>
            </a:r>
            <a:r>
              <a:rPr lang="en-US" dirty="0"/>
              <a:t>() function in R performs LRT on nested model fits (among other tests)</a:t>
            </a:r>
          </a:p>
          <a:p>
            <a:endParaRPr lang="en-US" dirty="0"/>
          </a:p>
          <a:p>
            <a:r>
              <a:rPr lang="en-US" dirty="0"/>
              <a:t>It will automatically calculate the difference in numbers of parameters (e.g.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will test whether the extra goodness of fit is worth the additional complexity of adding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49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also called information theoretic approaches</a:t>
            </a:r>
          </a:p>
          <a:p>
            <a:endParaRPr lang="en-US" dirty="0"/>
          </a:p>
          <a:p>
            <a:r>
              <a:rPr lang="en-US" dirty="0"/>
              <a:t>These are commonly used, but still have many </a:t>
            </a:r>
            <a:r>
              <a:rPr lang="en-US" dirty="0" err="1"/>
              <a:t>disadvantanges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IC methods find the model that minimizes some criterion that is based on the likelihood and a penalty term, which is usually based on the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76280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(BIC, etc.)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4630"/>
            <a:ext cx="7886700" cy="5147353"/>
          </a:xfrm>
        </p:spPr>
        <p:txBody>
          <a:bodyPr>
            <a:normAutofit/>
          </a:bodyPr>
          <a:lstStyle/>
          <a:p>
            <a:r>
              <a:rPr lang="en-US" dirty="0"/>
              <a:t>Proposed philosophy is inherently different </a:t>
            </a:r>
          </a:p>
          <a:p>
            <a:pPr lvl="1"/>
            <a:r>
              <a:rPr lang="en-US" dirty="0"/>
              <a:t>but it is often (ab)used to answer the same questions as null hypothesis testing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Frequentist/Null hypothesis testing: do predictor variables X1, X2, and/or X3 influence Y?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 approach: which of the proposed models fit the data best?</a:t>
            </a:r>
          </a:p>
          <a:p>
            <a:pPr lvl="2"/>
            <a:r>
              <a:rPr lang="en-US" dirty="0"/>
              <a:t>E.g. AIC = 2k - 2ln(L); k = # parameters, L = likelihood</a:t>
            </a:r>
          </a:p>
        </p:txBody>
      </p:sp>
    </p:spTree>
    <p:extLst>
      <p:ext uri="{BB962C8B-B14F-4D97-AF65-F5344CB8AC3E}">
        <p14:creationId xmlns:p14="http://schemas.microsoft.com/office/powerpoint/2010/main" val="3829928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Build a priori candidate model set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Fit models to data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Rank by AIC, calculate weights (based on </a:t>
            </a:r>
            <a:r>
              <a:rPr lang="en-US" dirty="0">
                <a:sym typeface="Symbol" panose="05050102010706020507" pitchFamily="18" charset="2"/>
              </a:rPr>
              <a:t>AIC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estimate model coefficients and make predictions by model averaging using AIC weights of all models making up X% of weights (e.g. X = 95%)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select models with greatest support (must be &gt;2 AIC away)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3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4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in 1 or more final models that have “some support” from the data</a:t>
            </a:r>
          </a:p>
          <a:p>
            <a:endParaRPr lang="en-US" dirty="0"/>
          </a:p>
          <a:p>
            <a:r>
              <a:rPr lang="en-US" dirty="0"/>
              <a:t>Comparing non-nested models is easy</a:t>
            </a:r>
          </a:p>
          <a:p>
            <a:endParaRPr lang="en-US" dirty="0"/>
          </a:p>
          <a:p>
            <a:r>
              <a:rPr lang="en-US" dirty="0"/>
              <a:t>Combining results from multiple models is straight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often have multiple hypotheses about which factors are most important in influencing something</a:t>
            </a:r>
          </a:p>
          <a:p>
            <a:endParaRPr lang="en-US" dirty="0"/>
          </a:p>
          <a:p>
            <a:r>
              <a:rPr lang="en-US" dirty="0"/>
              <a:t>Related to this, we often have multiple working hypotheses about how things interact</a:t>
            </a:r>
          </a:p>
          <a:p>
            <a:endParaRPr lang="en-US" dirty="0"/>
          </a:p>
          <a:p>
            <a:r>
              <a:rPr lang="en-US" dirty="0"/>
              <a:t>How do we know which models are best at explaining our data?</a:t>
            </a:r>
          </a:p>
        </p:txBody>
      </p:sp>
    </p:spTree>
    <p:extLst>
      <p:ext uri="{BB962C8B-B14F-4D97-AF65-F5344CB8AC3E}">
        <p14:creationId xmlns:p14="http://schemas.microsoft.com/office/powerpoint/2010/main" val="110118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1172"/>
            <a:ext cx="7886700" cy="506034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What is the candidate model set?  Omissions or biases in forming model set can result in poor inference/prediction</a:t>
            </a:r>
          </a:p>
          <a:p>
            <a:endParaRPr lang="en-US" dirty="0"/>
          </a:p>
          <a:p>
            <a:r>
              <a:rPr lang="en-US" dirty="0"/>
              <a:t>Using “all possible model subsets” can produce an enormous number of models that is difficult to interpret and results in spurious correlations</a:t>
            </a:r>
          </a:p>
          <a:p>
            <a:endParaRPr lang="en-US" dirty="0"/>
          </a:p>
          <a:p>
            <a:r>
              <a:rPr lang="en-US" dirty="0"/>
              <a:t>If we fit models with several “versions” of a predictor (e.g. Temp, Temp</a:t>
            </a:r>
            <a:r>
              <a:rPr lang="en-US" baseline="30000" dirty="0"/>
              <a:t>2</a:t>
            </a:r>
            <a:r>
              <a:rPr lang="en-US" dirty="0"/>
              <a:t>, Log(Temp)) and only one model without this predictor, we are much more likely to find that this predictor is present in one of the best fitting models.</a:t>
            </a:r>
          </a:p>
          <a:p>
            <a:endParaRPr lang="en-US" dirty="0"/>
          </a:p>
          <a:p>
            <a:r>
              <a:rPr lang="en-US" dirty="0"/>
              <a:t>AIC will select models as “plausible” (within 2 AIC) that contain non-significant (P&gt;0.05) predictors.</a:t>
            </a:r>
          </a:p>
          <a:p>
            <a:endParaRPr lang="en-US" dirty="0"/>
          </a:p>
          <a:p>
            <a:r>
              <a:rPr lang="en-US" dirty="0"/>
              <a:t>Need to examine “goodness of fit” of best models to avoid selecting the best of a bunch of terrible models</a:t>
            </a:r>
          </a:p>
          <a:p>
            <a:endParaRPr lang="en-US" dirty="0"/>
          </a:p>
          <a:p>
            <a:r>
              <a:rPr lang="en-US" dirty="0"/>
              <a:t>When a predictor makes a model better by AIC, this is equivalent to stepwise regression based on a threshold p-value of 0.157 which is much larger than 0.05. </a:t>
            </a:r>
          </a:p>
        </p:txBody>
      </p:sp>
    </p:spTree>
    <p:extLst>
      <p:ext uri="{BB962C8B-B14F-4D97-AF65-F5344CB8AC3E}">
        <p14:creationId xmlns:p14="http://schemas.microsoft.com/office/powerpoint/2010/main" val="3583310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Bayesians consider model selection in a very different way. Dropping parameters from a model is the equivalent of saying the value of the parameter is exactly 0</a:t>
            </a:r>
          </a:p>
          <a:p>
            <a:pPr lvl="1"/>
            <a:r>
              <a:rPr lang="en-US" dirty="0"/>
              <a:t>This isn’t how Bayesians think about the world (an effect centered on 0 with a range and probability distribution)</a:t>
            </a:r>
          </a:p>
          <a:p>
            <a:r>
              <a:rPr lang="en-US" dirty="0"/>
              <a:t>They do use Bayes factors which is the ratio of the marginal likelihoods, essentially the odds in favor of one model vs another</a:t>
            </a:r>
          </a:p>
          <a:p>
            <a:r>
              <a:rPr lang="en-US" dirty="0"/>
              <a:t>Challenge: the marginal likelihood can be challenging to calculate and Bayesian methods are less approachable to many ecologists</a:t>
            </a:r>
          </a:p>
        </p:txBody>
      </p:sp>
    </p:spTree>
    <p:extLst>
      <p:ext uri="{BB962C8B-B14F-4D97-AF65-F5344CB8AC3E}">
        <p14:creationId xmlns:p14="http://schemas.microsoft.com/office/powerpoint/2010/main" val="1024959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all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a large list of predictor variables will guarantee that your final or best model includes variables that are correlated with the response simply due to chance</a:t>
            </a:r>
          </a:p>
          <a:p>
            <a:pPr lvl="1"/>
            <a:r>
              <a:rPr lang="en-US" dirty="0"/>
              <a:t> multiple regression is a form of multiple comparisons!</a:t>
            </a:r>
          </a:p>
          <a:p>
            <a:r>
              <a:rPr lang="en-US" dirty="0"/>
              <a:t>Any time there is any correlation among predictors, removing or including a predictor will change the coefficient of other correlated predictors</a:t>
            </a:r>
          </a:p>
          <a:p>
            <a:r>
              <a:rPr lang="en-US" dirty="0"/>
              <a:t>No approach fixes these problems</a:t>
            </a:r>
          </a:p>
        </p:txBody>
      </p:sp>
    </p:spTree>
    <p:extLst>
      <p:ext uri="{BB962C8B-B14F-4D97-AF65-F5344CB8AC3E}">
        <p14:creationId xmlns:p14="http://schemas.microsoft.com/office/powerpoint/2010/main" val="4260278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Everyone’s a critic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it was LRT</a:t>
            </a:r>
          </a:p>
          <a:p>
            <a:endParaRPr lang="en-US" dirty="0"/>
          </a:p>
          <a:p>
            <a:r>
              <a:rPr lang="en-US" dirty="0"/>
              <a:t>Then it was stepwise</a:t>
            </a:r>
          </a:p>
          <a:p>
            <a:endParaRPr lang="en-US" dirty="0"/>
          </a:p>
          <a:p>
            <a:r>
              <a:rPr lang="en-US" dirty="0"/>
              <a:t>Now it is AIC</a:t>
            </a:r>
          </a:p>
          <a:p>
            <a:endParaRPr lang="en-US" dirty="0"/>
          </a:p>
          <a:p>
            <a:r>
              <a:rPr lang="en-US" dirty="0"/>
              <a:t>What should we do??</a:t>
            </a:r>
          </a:p>
        </p:txBody>
      </p:sp>
    </p:spTree>
    <p:extLst>
      <p:ext uri="{BB962C8B-B14F-4D97-AF65-F5344CB8AC3E}">
        <p14:creationId xmlns:p14="http://schemas.microsoft.com/office/powerpoint/2010/main" val="472774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substitute for a priori hypotheses, carefully designed studies or experiments that maximize orthogonality of predictors </a:t>
            </a:r>
          </a:p>
          <a:p>
            <a:pPr lvl="1"/>
            <a:r>
              <a:rPr lang="en-US" dirty="0"/>
              <a:t>These experiments should have clear-cut hypotheses and measure important variables (consider exclusion of likely “nuisance” variables)</a:t>
            </a:r>
          </a:p>
          <a:p>
            <a:pPr lvl="1"/>
            <a:r>
              <a:rPr lang="en-US" dirty="0"/>
              <a:t>E.g. Do you need to have soil moisture and soil </a:t>
            </a:r>
            <a:r>
              <a:rPr lang="en-US" dirty="0" err="1"/>
              <a:t>precip</a:t>
            </a:r>
            <a:r>
              <a:rPr lang="en-US" dirty="0"/>
              <a:t> in your model? </a:t>
            </a:r>
          </a:p>
          <a:p>
            <a:pPr lvl="1"/>
            <a:endParaRPr lang="en-US" dirty="0"/>
          </a:p>
          <a:p>
            <a:r>
              <a:rPr lang="en-US" dirty="0"/>
              <a:t>We have to accept that in some cases, the limited (observational) data we have collected simply cannot provide a simple clear cut answer to the questions we are posing.</a:t>
            </a:r>
          </a:p>
        </p:txBody>
      </p:sp>
    </p:spTree>
    <p:extLst>
      <p:ext uri="{BB962C8B-B14F-4D97-AF65-F5344CB8AC3E}">
        <p14:creationId xmlns:p14="http://schemas.microsoft.com/office/powerpoint/2010/main" val="3347799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322"/>
            <a:ext cx="7886700" cy="4604641"/>
          </a:xfrm>
        </p:spPr>
        <p:txBody>
          <a:bodyPr/>
          <a:lstStyle/>
          <a:p>
            <a:r>
              <a:rPr lang="en-US" dirty="0"/>
              <a:t>LRT’s are very useful and well-established, but choosing a path through a complex nest of factors can be challenging</a:t>
            </a:r>
          </a:p>
          <a:p>
            <a:pPr lvl="1"/>
            <a:r>
              <a:rPr lang="en-US" dirty="0"/>
              <a:t>Things to be concerned about: </a:t>
            </a:r>
          </a:p>
          <a:p>
            <a:pPr lvl="2"/>
            <a:r>
              <a:rPr lang="en-US" dirty="0"/>
              <a:t>when one factor is significant only when another factor is in the model</a:t>
            </a:r>
          </a:p>
          <a:p>
            <a:pPr lvl="2"/>
            <a:r>
              <a:rPr lang="en-US" dirty="0"/>
              <a:t>when predictor variables are highly correlated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What interesting biology might this be explaining?</a:t>
            </a:r>
          </a:p>
          <a:p>
            <a:pPr lvl="2"/>
            <a:r>
              <a:rPr lang="en-US" dirty="0"/>
              <a:t>Do you need both variables?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0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8507"/>
            <a:ext cx="7886700" cy="4738456"/>
          </a:xfrm>
        </p:spPr>
        <p:txBody>
          <a:bodyPr/>
          <a:lstStyle/>
          <a:p>
            <a:r>
              <a:rPr lang="en-US" dirty="0"/>
              <a:t>AIC is well-established, very easy to implement, and appeals to our desire to rank things</a:t>
            </a:r>
          </a:p>
          <a:p>
            <a:pPr lvl="1"/>
            <a:r>
              <a:rPr lang="en-US" dirty="0"/>
              <a:t>Things to be concerned about:</a:t>
            </a:r>
          </a:p>
          <a:p>
            <a:pPr lvl="2"/>
            <a:r>
              <a:rPr lang="en-US" dirty="0"/>
              <a:t>Data dredging and thoughtless model selection</a:t>
            </a:r>
          </a:p>
          <a:p>
            <a:pPr lvl="2"/>
            <a:r>
              <a:rPr lang="en-US" dirty="0"/>
              <a:t>Overfitting (adding too many variables)</a:t>
            </a:r>
          </a:p>
          <a:p>
            <a:pPr lvl="2"/>
            <a:r>
              <a:rPr lang="en-US" dirty="0"/>
              <a:t>Bad candidate model sets</a:t>
            </a:r>
          </a:p>
          <a:p>
            <a:pPr lvl="2"/>
            <a:r>
              <a:rPr lang="en-US" dirty="0"/>
              <a:t>When AIC tells you remove something you </a:t>
            </a:r>
            <a:r>
              <a:rPr lang="en-US" i="1" dirty="0"/>
              <a:t>know</a:t>
            </a:r>
            <a:r>
              <a:rPr lang="en-US" dirty="0"/>
              <a:t> is important</a:t>
            </a:r>
          </a:p>
          <a:p>
            <a:pPr lvl="1"/>
            <a:r>
              <a:rPr lang="en-US" dirty="0"/>
              <a:t>What to do:</a:t>
            </a:r>
          </a:p>
          <a:p>
            <a:pPr lvl="2"/>
            <a:r>
              <a:rPr lang="en-US" dirty="0"/>
              <a:t>Use for exploratory analysis, but take results with a big grain of salt</a:t>
            </a:r>
          </a:p>
          <a:p>
            <a:pPr lvl="2"/>
            <a:r>
              <a:rPr lang="en-US" dirty="0"/>
              <a:t>Use as final results only if it agrees with other methods</a:t>
            </a:r>
          </a:p>
        </p:txBody>
      </p:sp>
    </p:spTree>
    <p:extLst>
      <p:ext uri="{BB962C8B-B14F-4D97-AF65-F5344CB8AC3E}">
        <p14:creationId xmlns:p14="http://schemas.microsoft.com/office/powerpoint/2010/main" val="1933073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0163"/>
            <a:ext cx="7886700" cy="1325563"/>
          </a:xfrm>
        </p:spPr>
        <p:txBody>
          <a:bodyPr/>
          <a:lstStyle/>
          <a:p>
            <a:r>
              <a:rPr lang="en-US" dirty="0"/>
              <a:t>My Own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046" y="1510549"/>
            <a:ext cx="8147360" cy="5358600"/>
          </a:xfrm>
        </p:spPr>
        <p:txBody>
          <a:bodyPr>
            <a:noAutofit/>
          </a:bodyPr>
          <a:lstStyle/>
          <a:p>
            <a:r>
              <a:rPr lang="en-US" sz="1600" dirty="0"/>
              <a:t>Avoid automatic procedures for stepwise methods based on AIC or P-values because they mask the dropping of variables that have P-values or AIC values just barely over the threshold</a:t>
            </a:r>
          </a:p>
          <a:p>
            <a:r>
              <a:rPr lang="en-US" sz="1600" dirty="0"/>
              <a:t>Compare AIC and P-value approaches to understand what is producing the results you are getting</a:t>
            </a:r>
          </a:p>
          <a:p>
            <a:r>
              <a:rPr lang="en-US" sz="1600" dirty="0"/>
              <a:t>Don’t remove variables you think are important just because of a p-value or AIC threshold</a:t>
            </a:r>
          </a:p>
          <a:p>
            <a:r>
              <a:rPr lang="en-US" sz="1600" dirty="0"/>
              <a:t>Never use forward stepwise regression</a:t>
            </a:r>
          </a:p>
          <a:p>
            <a:r>
              <a:rPr lang="en-US" sz="1600" dirty="0"/>
              <a:t>If you use a manual version of backwards stepwise regression, do it knowledgeably</a:t>
            </a:r>
          </a:p>
          <a:p>
            <a:pPr lvl="1"/>
            <a:r>
              <a:rPr lang="en-US" sz="1600" dirty="0"/>
              <a:t>Examine correlation among predictors</a:t>
            </a:r>
          </a:p>
          <a:p>
            <a:pPr lvl="1"/>
            <a:r>
              <a:rPr lang="en-US" sz="1600" dirty="0"/>
              <a:t>Acknowledge that marginal results (e.g. P-values between 0.2 and 0.01) may not be robust in either direction</a:t>
            </a:r>
          </a:p>
          <a:p>
            <a:pPr lvl="1"/>
            <a:r>
              <a:rPr lang="en-US" sz="1600" dirty="0"/>
              <a:t>Don’t remove variables with a p-value of  &lt; 0.5 unless biological validity could actually be considered to be 0</a:t>
            </a:r>
          </a:p>
          <a:p>
            <a:r>
              <a:rPr lang="en-US" sz="1600" dirty="0"/>
              <a:t>Use cross validation or bootstrapping to assess model accuracy</a:t>
            </a:r>
          </a:p>
          <a:p>
            <a:r>
              <a:rPr lang="en-US" sz="1600" dirty="0"/>
              <a:t>Interpret analyses honestly and accurately in publications</a:t>
            </a:r>
          </a:p>
        </p:txBody>
      </p:sp>
    </p:spTree>
    <p:extLst>
      <p:ext uri="{BB962C8B-B14F-4D97-AF65-F5344CB8AC3E}">
        <p14:creationId xmlns:p14="http://schemas.microsoft.com/office/powerpoint/2010/main" val="16595544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Rants about AIC</a:t>
            </a:r>
          </a:p>
          <a:p>
            <a:pPr lvl="1"/>
            <a:r>
              <a:rPr lang="en-US" dirty="0">
                <a:hlinkClick r:id="rId2"/>
              </a:rPr>
              <a:t>https://dynamicecology.wordpress.com/2015/05/21/why-aic-appeals-to-ecologists-lowest-instincts/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https://onlinelibrary.wiley.com/doi/full/10.1111/j.1420-9101.2010.02210.x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Bolker</a:t>
            </a:r>
            <a:r>
              <a:rPr lang="en-US" dirty="0"/>
              <a:t>: </a:t>
            </a:r>
            <a:r>
              <a:rPr lang="en-US" dirty="0" err="1"/>
              <a:t>Multimodel</a:t>
            </a:r>
            <a:r>
              <a:rPr lang="en-US" dirty="0"/>
              <a:t> approaches are not the best way to understand multifactorial systems (posted on canvas)</a:t>
            </a:r>
          </a:p>
          <a:p>
            <a:r>
              <a:rPr lang="en-US" dirty="0"/>
              <a:t>Rants about stepwise</a:t>
            </a:r>
          </a:p>
          <a:p>
            <a:pPr lvl="1"/>
            <a:r>
              <a:rPr lang="en-US" dirty="0"/>
              <a:t>Mostly too numerous to list</a:t>
            </a:r>
          </a:p>
          <a:p>
            <a:pPr lvl="1"/>
            <a:r>
              <a:rPr lang="en-US" dirty="0">
                <a:hlinkClick r:id="rId4"/>
              </a:rPr>
              <a:t>http://andrewgelman.com/2014/06/02/hate-stepwise-regression/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https://www.stata.com/support/faqs/statistics/stepwise-regression-problems/</a:t>
            </a:r>
            <a:endParaRPr lang="en-US" dirty="0"/>
          </a:p>
          <a:p>
            <a:pPr lvl="1"/>
            <a:r>
              <a:rPr lang="en-US" dirty="0"/>
              <a:t>https://</a:t>
            </a:r>
            <a:r>
              <a:rPr lang="en-US" dirty="0" err="1"/>
              <a:t>besjournals.onlinelibrary.wiley.com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/pdf/10.1111/j.1365-2656.2006.01141.x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5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sometimes called </a:t>
            </a:r>
            <a:r>
              <a:rPr lang="en-US" i="1" dirty="0" err="1"/>
              <a:t>Occams</a:t>
            </a:r>
            <a:r>
              <a:rPr lang="en-US" i="1" dirty="0"/>
              <a:t> razor</a:t>
            </a:r>
            <a:endParaRPr lang="en-US" dirty="0"/>
          </a:p>
          <a:p>
            <a:r>
              <a:rPr lang="en-US" dirty="0"/>
              <a:t>This is a general argument for choosing simpler models even though we know the world is complicated</a:t>
            </a:r>
          </a:p>
          <a:p>
            <a:r>
              <a:rPr lang="en-US" dirty="0"/>
              <a:t>Model selection approaches usually go beyond parsimony to try and determine whether a more complex model is better than a simpler one</a:t>
            </a:r>
          </a:p>
          <a:p>
            <a:r>
              <a:rPr lang="en-US" dirty="0"/>
              <a:t>This is usually done by seeing whether there is some threshold of “</a:t>
            </a:r>
            <a:r>
              <a:rPr lang="en-US" dirty="0" err="1"/>
              <a:t>betterness</a:t>
            </a:r>
            <a:r>
              <a:rPr lang="en-US" dirty="0"/>
              <a:t>” to be worth the added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71146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complexity and prediction </a:t>
            </a:r>
            <a:r>
              <a:rPr lang="mr-IN" dirty="0"/>
              <a:t>–</a:t>
            </a:r>
            <a:r>
              <a:rPr lang="en-US" dirty="0"/>
              <a:t> the bias 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we add more variables to our models, we can get an increasingly accurate fit to the particular data we have observed (e.g. a higher R squared)</a:t>
            </a:r>
          </a:p>
          <a:p>
            <a:endParaRPr lang="en-US" dirty="0"/>
          </a:p>
          <a:p>
            <a:r>
              <a:rPr lang="en-US" dirty="0"/>
              <a:t>However, the precision of our predictions </a:t>
            </a:r>
            <a:r>
              <a:rPr lang="en-US" u="sng" dirty="0"/>
              <a:t>decreases </a:t>
            </a:r>
            <a:r>
              <a:rPr lang="en-US" dirty="0"/>
              <a:t> as we add more variables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This is because data contain a fixed amount of information and as we add more predictors, we spread the data thinner and thinner</a:t>
            </a:r>
          </a:p>
          <a:p>
            <a:endParaRPr lang="en-US" dirty="0"/>
          </a:p>
          <a:p>
            <a:r>
              <a:rPr lang="en-US" dirty="0"/>
              <a:t>The gain in accuracy from having more details in the model is outweighed by the loss of precision in estimating the effect of each variable</a:t>
            </a:r>
          </a:p>
        </p:txBody>
      </p:sp>
    </p:spTree>
    <p:extLst>
      <p:ext uri="{BB962C8B-B14F-4D97-AF65-F5344CB8AC3E}">
        <p14:creationId xmlns:p14="http://schemas.microsoft.com/office/powerpoint/2010/main" val="38892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models might be one of the most deeply divisive issues within quantitative ecology</a:t>
            </a:r>
          </a:p>
          <a:p>
            <a:endParaRPr lang="en-US" dirty="0"/>
          </a:p>
          <a:p>
            <a:r>
              <a:rPr lang="en-US" dirty="0"/>
              <a:t>This is in part because all of the methods </a:t>
            </a:r>
            <a:r>
              <a:rPr lang="en-US" u="sng" dirty="0"/>
              <a:t>get things wrong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in most cases these approaches will give reasonably consistent answers. </a:t>
            </a:r>
          </a:p>
          <a:p>
            <a:pPr lvl="1"/>
            <a:r>
              <a:rPr lang="en-US" dirty="0"/>
              <a:t>It is important to watch out for these inconsistencies to avoid wrongness</a:t>
            </a:r>
          </a:p>
        </p:txBody>
      </p:sp>
    </p:spTree>
    <p:extLst>
      <p:ext uri="{BB962C8B-B14F-4D97-AF65-F5344CB8AC3E}">
        <p14:creationId xmlns:p14="http://schemas.microsoft.com/office/powerpoint/2010/main" val="2072042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perfectly designed full factorial experiments</a:t>
            </a:r>
          </a:p>
          <a:p>
            <a:pPr lvl="1"/>
            <a:r>
              <a:rPr lang="en-US" dirty="0"/>
              <a:t>There aren’t many challenges!</a:t>
            </a:r>
          </a:p>
          <a:p>
            <a:pPr lvl="1"/>
            <a:r>
              <a:rPr lang="en-US" dirty="0"/>
              <a:t>All approaches will produce similar results, because predictors are uncorrelated and hypotheses are clear</a:t>
            </a:r>
          </a:p>
          <a:p>
            <a:r>
              <a:rPr lang="en-US" dirty="0"/>
              <a:t>In the real world in Ecology and Evolution</a:t>
            </a:r>
          </a:p>
          <a:p>
            <a:pPr lvl="1"/>
            <a:r>
              <a:rPr lang="en-US" dirty="0"/>
              <a:t>Predictor variables are often partially correlated</a:t>
            </a:r>
          </a:p>
          <a:p>
            <a:pPr lvl="1"/>
            <a:r>
              <a:rPr lang="en-US" dirty="0"/>
              <a:t>A priori hypotheses may be less clear</a:t>
            </a:r>
          </a:p>
          <a:p>
            <a:r>
              <a:rPr lang="en-US" dirty="0"/>
              <a:t>This creates challenges in model fitting, interpretation, and prediction, regardless of statistical approach</a:t>
            </a:r>
          </a:p>
        </p:txBody>
      </p:sp>
    </p:spTree>
    <p:extLst>
      <p:ext uri="{BB962C8B-B14F-4D97-AF65-F5344CB8AC3E}">
        <p14:creationId xmlns:p14="http://schemas.microsoft.com/office/powerpoint/2010/main" val="316904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Stepwise Approaches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Likelihood Ratio Tests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Information Criteria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Bayesian Approaches</a:t>
            </a:r>
          </a:p>
        </p:txBody>
      </p:sp>
    </p:spTree>
    <p:extLst>
      <p:ext uri="{BB962C8B-B14F-4D97-AF65-F5344CB8AC3E}">
        <p14:creationId xmlns:p14="http://schemas.microsoft.com/office/powerpoint/2010/main" val="200357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756"/>
            <a:ext cx="7886700" cy="522244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extract biological insight or make predictions from data by fitting models to data.</a:t>
            </a:r>
          </a:p>
          <a:p>
            <a:r>
              <a:rPr lang="en-US" dirty="0"/>
              <a:t>Univariate analysis: often null hypothesis testing</a:t>
            </a:r>
          </a:p>
          <a:p>
            <a:r>
              <a:rPr lang="en-US" dirty="0"/>
              <a:t>Multivariate analysis: multiple regression</a:t>
            </a:r>
          </a:p>
          <a:p>
            <a:r>
              <a:rPr lang="en-US" dirty="0"/>
              <a:t>In both cases we are usually asking the question: does X</a:t>
            </a:r>
            <a:r>
              <a:rPr lang="en-US" baseline="-25000" dirty="0"/>
              <a:t>1</a:t>
            </a:r>
            <a:r>
              <a:rPr lang="en-US" dirty="0"/>
              <a:t> (or X</a:t>
            </a:r>
            <a:r>
              <a:rPr lang="en-US" baseline="-25000" dirty="0"/>
              <a:t>1</a:t>
            </a:r>
            <a:r>
              <a:rPr lang="en-US" dirty="0"/>
              <a:t> and/or X</a:t>
            </a:r>
            <a:r>
              <a:rPr lang="en-US" baseline="-25000" dirty="0"/>
              <a:t>2</a:t>
            </a:r>
            <a:r>
              <a:rPr lang="en-US" dirty="0"/>
              <a:t>) influence Y, or what is the influence of X on Y?</a:t>
            </a:r>
          </a:p>
          <a:p>
            <a:r>
              <a:rPr lang="en-US" dirty="0"/>
              <a:t>Approaches</a:t>
            </a:r>
          </a:p>
          <a:p>
            <a:pPr lvl="1"/>
            <a:r>
              <a:rPr lang="en-US" dirty="0"/>
              <a:t>Fit full model and interpret coefficients</a:t>
            </a:r>
          </a:p>
          <a:p>
            <a:pPr lvl="2"/>
            <a:r>
              <a:rPr lang="en-US" dirty="0"/>
              <a:t>Challenge: weak “noise” predictors can create bias in other parameter estimates, and result poor predictions (“</a:t>
            </a:r>
            <a:r>
              <a:rPr lang="en-US" dirty="0" err="1"/>
              <a:t>overfitting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Stepwise regression</a:t>
            </a:r>
          </a:p>
          <a:p>
            <a:pPr lvl="2"/>
            <a:r>
              <a:rPr lang="en-US" dirty="0"/>
              <a:t>Forward/Backward/Both with criteria – p-value, F/t-value, AIC</a:t>
            </a:r>
          </a:p>
          <a:p>
            <a:pPr lvl="1"/>
            <a:r>
              <a:rPr lang="en-US" dirty="0"/>
              <a:t>Likelihood Ratio Test</a:t>
            </a:r>
          </a:p>
          <a:p>
            <a:pPr lvl="2"/>
            <a:r>
              <a:rPr lang="en-US" dirty="0"/>
              <a:t>Requires that models are nested versions of each other</a:t>
            </a:r>
          </a:p>
          <a:p>
            <a:pPr lvl="1"/>
            <a:r>
              <a:rPr lang="en-US" dirty="0"/>
              <a:t>AIC (or other IC) model comparison of selected models</a:t>
            </a:r>
          </a:p>
          <a:p>
            <a:pPr lvl="1"/>
            <a:r>
              <a:rPr lang="en-US" dirty="0"/>
              <a:t>Bayesian approach</a:t>
            </a:r>
          </a:p>
        </p:txBody>
      </p:sp>
    </p:spTree>
    <p:extLst>
      <p:ext uri="{BB962C8B-B14F-4D97-AF65-F5344CB8AC3E}">
        <p14:creationId xmlns:p14="http://schemas.microsoft.com/office/powerpoint/2010/main" val="205640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3400</TotalTime>
  <Words>2309</Words>
  <Application>Microsoft Macintosh PowerPoint</Application>
  <PresentationFormat>On-screen Show (4:3)</PresentationFormat>
  <Paragraphs>242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Helvetica</vt:lpstr>
      <vt:lpstr>Symbol</vt:lpstr>
      <vt:lpstr>Office Theme</vt:lpstr>
      <vt:lpstr>Comparing Models</vt:lpstr>
      <vt:lpstr>Goals</vt:lpstr>
      <vt:lpstr>Theory</vt:lpstr>
      <vt:lpstr>Parsimony</vt:lpstr>
      <vt:lpstr>Model complexity and prediction – the bias variance tradeoff</vt:lpstr>
      <vt:lpstr>Model Comparisons</vt:lpstr>
      <vt:lpstr>Model Selection Challenges</vt:lpstr>
      <vt:lpstr>Model Comparison Approaches</vt:lpstr>
      <vt:lpstr>The goal of statistics</vt:lpstr>
      <vt:lpstr>Stepwise regression</vt:lpstr>
      <vt:lpstr>Forward Stepwise regression</vt:lpstr>
      <vt:lpstr>Forward Stepwise Example</vt:lpstr>
      <vt:lpstr>Forward Stepwise regression challenges</vt:lpstr>
      <vt:lpstr>Backwards stepwise regression</vt:lpstr>
      <vt:lpstr>Backwards stepwise example</vt:lpstr>
      <vt:lpstr>Backwards Stepwise Regression - Challenges</vt:lpstr>
      <vt:lpstr>Should we also throw out backwards stepwise regression?</vt:lpstr>
      <vt:lpstr>Bootstrapping Model Validation Approach</vt:lpstr>
      <vt:lpstr>Repeated 10-fold cross validation</vt:lpstr>
      <vt:lpstr>Likelihood ratio tests</vt:lpstr>
      <vt:lpstr>Nested Model</vt:lpstr>
      <vt:lpstr>Are these nested?</vt:lpstr>
      <vt:lpstr>Running a LRT on models</vt:lpstr>
      <vt:lpstr>LRT examples</vt:lpstr>
      <vt:lpstr>Information Criteria </vt:lpstr>
      <vt:lpstr>AIC (BIC, etc.) model selection</vt:lpstr>
      <vt:lpstr>AIC Procedures</vt:lpstr>
      <vt:lpstr>AIC Examples</vt:lpstr>
      <vt:lpstr>AIC advantages</vt:lpstr>
      <vt:lpstr>AIC challenges</vt:lpstr>
      <vt:lpstr>Bayesian approaches</vt:lpstr>
      <vt:lpstr>Challenges for all approaches</vt:lpstr>
      <vt:lpstr>Everyone’s a critic…</vt:lpstr>
      <vt:lpstr>Conclusions</vt:lpstr>
      <vt:lpstr>Summary</vt:lpstr>
      <vt:lpstr>Summary</vt:lpstr>
      <vt:lpstr>My Own Recommendations</vt:lpstr>
      <vt:lpstr>Links</vt:lpstr>
    </vt:vector>
  </TitlesOfParts>
  <Company>Columbia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ecology seminar</dc:title>
  <dc:creator>Marm</dc:creator>
  <cp:lastModifiedBy>Kate Langwig</cp:lastModifiedBy>
  <cp:revision>102</cp:revision>
  <dcterms:created xsi:type="dcterms:W3CDTF">2015-03-31T21:36:40Z</dcterms:created>
  <dcterms:modified xsi:type="dcterms:W3CDTF">2019-04-09T17:45:44Z</dcterms:modified>
</cp:coreProperties>
</file>