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7" r:id="rId3"/>
    <p:sldId id="278" r:id="rId4"/>
    <p:sldId id="290" r:id="rId5"/>
    <p:sldId id="291" r:id="rId6"/>
    <p:sldId id="279" r:id="rId7"/>
    <p:sldId id="261" r:id="rId8"/>
    <p:sldId id="280" r:id="rId9"/>
    <p:sldId id="259" r:id="rId10"/>
    <p:sldId id="282" r:id="rId11"/>
    <p:sldId id="262" r:id="rId12"/>
    <p:sldId id="284" r:id="rId13"/>
    <p:sldId id="283" r:id="rId14"/>
    <p:sldId id="263" r:id="rId15"/>
    <p:sldId id="285" r:id="rId16"/>
    <p:sldId id="269" r:id="rId17"/>
    <p:sldId id="286" r:id="rId18"/>
    <p:sldId id="287" r:id="rId19"/>
    <p:sldId id="288" r:id="rId20"/>
    <p:sldId id="289" r:id="rId21"/>
    <p:sldId id="281" r:id="rId22"/>
    <p:sldId id="292" r:id="rId23"/>
    <p:sldId id="293" r:id="rId24"/>
    <p:sldId id="258" r:id="rId25"/>
    <p:sldId id="294" r:id="rId26"/>
    <p:sldId id="295" r:id="rId27"/>
    <p:sldId id="266" r:id="rId28"/>
    <p:sldId id="296" r:id="rId29"/>
    <p:sldId id="297" r:id="rId30"/>
    <p:sldId id="268" r:id="rId31"/>
    <p:sldId id="267" r:id="rId32"/>
    <p:sldId id="304" r:id="rId33"/>
    <p:sldId id="303" r:id="rId34"/>
    <p:sldId id="299" r:id="rId35"/>
    <p:sldId id="273" r:id="rId36"/>
    <p:sldId id="298" r:id="rId37"/>
    <p:sldId id="265" r:id="rId38"/>
    <p:sldId id="300" r:id="rId39"/>
    <p:sldId id="301" r:id="rId40"/>
    <p:sldId id="274" r:id="rId41"/>
    <p:sldId id="30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4CF835-B97B-6A40-888F-71289A761740}">
          <p14:sldIdLst>
            <p14:sldId id="256"/>
            <p14:sldId id="277"/>
            <p14:sldId id="278"/>
            <p14:sldId id="290"/>
            <p14:sldId id="291"/>
            <p14:sldId id="279"/>
            <p14:sldId id="261"/>
            <p14:sldId id="280"/>
            <p14:sldId id="259"/>
            <p14:sldId id="282"/>
            <p14:sldId id="262"/>
            <p14:sldId id="284"/>
            <p14:sldId id="283"/>
            <p14:sldId id="263"/>
            <p14:sldId id="285"/>
            <p14:sldId id="269"/>
            <p14:sldId id="286"/>
            <p14:sldId id="287"/>
            <p14:sldId id="288"/>
            <p14:sldId id="289"/>
            <p14:sldId id="281"/>
            <p14:sldId id="292"/>
            <p14:sldId id="293"/>
            <p14:sldId id="258"/>
            <p14:sldId id="294"/>
            <p14:sldId id="295"/>
            <p14:sldId id="266"/>
            <p14:sldId id="296"/>
            <p14:sldId id="297"/>
            <p14:sldId id="268"/>
            <p14:sldId id="267"/>
            <p14:sldId id="304"/>
            <p14:sldId id="303"/>
            <p14:sldId id="299"/>
            <p14:sldId id="273"/>
            <p14:sldId id="298"/>
            <p14:sldId id="265"/>
            <p14:sldId id="300"/>
            <p14:sldId id="301"/>
            <p14:sldId id="274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0836/algorithms-for-automatic-model-selection/20856#2085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eticalecology.wordpress.com/2018/05/14/model-averaging-in-ecology-a-review-of-bayesian-information-theoretic-and-tactical-approaches-for-predictive-inferenc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5-10 (k)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area under the curve across different models. Model with higher AUC is better than smaller.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-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you do an </a:t>
            </a:r>
            <a:r>
              <a:rPr lang="en-US" dirty="0" err="1"/>
              <a:t>anova</a:t>
            </a:r>
            <a:r>
              <a:rPr lang="en-US" dirty="0"/>
              <a:t>() on a regular lm or </a:t>
            </a:r>
            <a:r>
              <a:rPr lang="en-US" dirty="0" err="1"/>
              <a:t>glm</a:t>
            </a:r>
            <a:r>
              <a:rPr lang="en-US" dirty="0"/>
              <a:t> (e.g. Poisson, Gamma, Binomial) you need to list the null model </a:t>
            </a:r>
            <a:r>
              <a:rPr lang="en-US" u="sng" dirty="0"/>
              <a:t>first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LRT (</a:t>
            </a:r>
            <a:r>
              <a:rPr lang="en-US" dirty="0" err="1"/>
              <a:t>anova</a:t>
            </a:r>
            <a:r>
              <a:rPr lang="en-US" dirty="0"/>
              <a:t>()) for these “objects” will always consider the null model as the first argument</a:t>
            </a:r>
          </a:p>
          <a:p>
            <a:pPr lvl="1"/>
            <a:r>
              <a:rPr lang="en-US" dirty="0"/>
              <a:t>This isn’t the case for all types of objects </a:t>
            </a:r>
            <a:r>
              <a:rPr lang="mr-IN" dirty="0"/>
              <a:t>–</a:t>
            </a:r>
            <a:r>
              <a:rPr lang="en-US" dirty="0"/>
              <a:t> hence the confusion</a:t>
            </a:r>
          </a:p>
          <a:p>
            <a:pPr lvl="1"/>
            <a:r>
              <a:rPr lang="en-US" dirty="0"/>
              <a:t>If you do not list the null model first, you may get wonky output because it is doing the subtraction incorrectly resulting in negative values with no meaning in the chi-squared distribution!</a:t>
            </a:r>
          </a:p>
          <a:p>
            <a:r>
              <a:rPr lang="en-US" dirty="0"/>
              <a:t>I suggest stepping through your models from simplest as null to increasingly more complex</a:t>
            </a:r>
          </a:p>
          <a:p>
            <a:pPr lvl="1"/>
            <a:r>
              <a:rPr lang="en-US" dirty="0"/>
              <a:t>E.g. N ~ 1 vs </a:t>
            </a:r>
            <a:r>
              <a:rPr lang="en-US" dirty="0" err="1"/>
              <a:t>N~light</a:t>
            </a:r>
            <a:r>
              <a:rPr lang="en-US" dirty="0"/>
              <a:t>, then </a:t>
            </a:r>
            <a:r>
              <a:rPr lang="en-US" dirty="0" err="1"/>
              <a:t>N~light</a:t>
            </a:r>
            <a:r>
              <a:rPr lang="en-US" dirty="0"/>
              <a:t> vs </a:t>
            </a:r>
            <a:r>
              <a:rPr lang="en-US" dirty="0" err="1"/>
              <a:t>N~light+time</a:t>
            </a:r>
            <a:r>
              <a:rPr lang="en-US" dirty="0"/>
              <a:t>, then </a:t>
            </a:r>
            <a:r>
              <a:rPr lang="en-US" dirty="0" err="1"/>
              <a:t>N~light+time</a:t>
            </a:r>
            <a:r>
              <a:rPr lang="en-US" dirty="0"/>
              <a:t> vs </a:t>
            </a:r>
            <a:r>
              <a:rPr lang="en-US" dirty="0" err="1"/>
              <a:t>N~light</a:t>
            </a:r>
            <a:r>
              <a:rPr lang="en-US" dirty="0"/>
              <a:t>*time</a:t>
            </a:r>
          </a:p>
        </p:txBody>
      </p:sp>
    </p:spTree>
    <p:extLst>
      <p:ext uri="{BB962C8B-B14F-4D97-AF65-F5344CB8AC3E}">
        <p14:creationId xmlns:p14="http://schemas.microsoft.com/office/powerpoint/2010/main" val="250822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870"/>
            <a:ext cx="7886700" cy="53391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  <a:p>
            <a:endParaRPr lang="en-US" dirty="0"/>
          </a:p>
          <a:p>
            <a:r>
              <a:rPr lang="en-US" dirty="0"/>
              <a:t>It is difficult to get prediction error and Cis from model averaged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1DD-BAD1-0640-A1EA-EEF1DD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model selection algorithm (dredging)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94-CD12-424C-A240-F039CC11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https://stats.stackexchange.com/questions/20836/algorithms-for-automatic-model-selection/20856#20856</a:t>
            </a:r>
            <a:endParaRPr lang="en-US" dirty="0"/>
          </a:p>
          <a:p>
            <a:endParaRPr lang="en-US" dirty="0"/>
          </a:p>
          <a:p>
            <a:r>
              <a:rPr lang="en-US" dirty="0"/>
              <a:t>Tip: Don’t do this. </a:t>
            </a:r>
          </a:p>
        </p:txBody>
      </p:sp>
    </p:spTree>
    <p:extLst>
      <p:ext uri="{BB962C8B-B14F-4D97-AF65-F5344CB8AC3E}">
        <p14:creationId xmlns:p14="http://schemas.microsoft.com/office/powerpoint/2010/main" val="1703361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E4B-1932-E946-B68B-5D75BF0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E609-FCA3-804A-ABE6-8B08E65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https://theoreticalecology.wordpress.com/2018/05/14/model-averaging-in-ecology-a-review-of-bayesian-information-theoretic-and-tactical-approaches-for-predictive-inference/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points here, but model averaging cascades error in bad ways</a:t>
            </a:r>
          </a:p>
          <a:p>
            <a:endParaRPr lang="en-US" dirty="0"/>
          </a:p>
          <a:p>
            <a:r>
              <a:rPr lang="en-US" dirty="0"/>
              <a:t>And see </a:t>
            </a:r>
            <a:r>
              <a:rPr lang="en-US" dirty="0" err="1"/>
              <a:t>Bolker</a:t>
            </a:r>
            <a:r>
              <a:rPr lang="en-US" dirty="0"/>
              <a:t> paper on canvas</a:t>
            </a:r>
          </a:p>
        </p:txBody>
      </p:sp>
    </p:spTree>
    <p:extLst>
      <p:ext uri="{BB962C8B-B14F-4D97-AF65-F5344CB8AC3E}">
        <p14:creationId xmlns:p14="http://schemas.microsoft.com/office/powerpoint/2010/main" val="2900490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pPr lvl="1"/>
            <a:r>
              <a:rPr lang="en-US" dirty="0"/>
              <a:t>Bayesian methods often center priors on 0 anyway so will intentionally hypothesize a 0 effect</a:t>
            </a:r>
          </a:p>
          <a:p>
            <a:pPr lvl="1"/>
            <a:endParaRPr lang="en-US" dirty="0"/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daily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0.25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6526</TotalTime>
  <Words>2574</Words>
  <Application>Microsoft Macintosh PowerPoint</Application>
  <PresentationFormat>On-screen Show (4:3)</PresentationFormat>
  <Paragraphs>266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Helvetica</vt:lpstr>
      <vt:lpstr>Symbol</vt:lpstr>
      <vt:lpstr>Office Theme</vt:lpstr>
      <vt:lpstr>Comparing Models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K-fold cross validation</vt:lpstr>
      <vt:lpstr>Likelihood ratio tests</vt:lpstr>
      <vt:lpstr>Nested Model</vt:lpstr>
      <vt:lpstr>Are these nested?</vt:lpstr>
      <vt:lpstr>Running a LRT on models</vt:lpstr>
      <vt:lpstr>Model comparison - LRT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Automatic model selection algorithm (dredging)</vt:lpstr>
      <vt:lpstr>Model averaging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110</cp:revision>
  <dcterms:created xsi:type="dcterms:W3CDTF">2015-03-31T21:36:40Z</dcterms:created>
  <dcterms:modified xsi:type="dcterms:W3CDTF">2020-04-21T13:47:08Z</dcterms:modified>
</cp:coreProperties>
</file>