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9"/>
  </p:notesMasterIdLst>
  <p:sldIdLst>
    <p:sldId id="256" r:id="rId2"/>
    <p:sldId id="297" r:id="rId3"/>
    <p:sldId id="298" r:id="rId4"/>
    <p:sldId id="278" r:id="rId5"/>
    <p:sldId id="279" r:id="rId6"/>
    <p:sldId id="262" r:id="rId7"/>
    <p:sldId id="263" r:id="rId8"/>
    <p:sldId id="264" r:id="rId9"/>
    <p:sldId id="265" r:id="rId10"/>
    <p:sldId id="266" r:id="rId11"/>
    <p:sldId id="267" r:id="rId12"/>
    <p:sldId id="268" r:id="rId13"/>
    <p:sldId id="257" r:id="rId14"/>
    <p:sldId id="261" r:id="rId15"/>
    <p:sldId id="281" r:id="rId16"/>
    <p:sldId id="282" r:id="rId17"/>
    <p:sldId id="283" r:id="rId18"/>
    <p:sldId id="287" r:id="rId19"/>
    <p:sldId id="284" r:id="rId20"/>
    <p:sldId id="285" r:id="rId21"/>
    <p:sldId id="286" r:id="rId22"/>
    <p:sldId id="280" r:id="rId23"/>
    <p:sldId id="288" r:id="rId24"/>
    <p:sldId id="270" r:id="rId25"/>
    <p:sldId id="272" r:id="rId26"/>
    <p:sldId id="273" r:id="rId27"/>
    <p:sldId id="274" r:id="rId28"/>
    <p:sldId id="275" r:id="rId29"/>
    <p:sldId id="276" r:id="rId30"/>
    <p:sldId id="293" r:id="rId31"/>
    <p:sldId id="294" r:id="rId32"/>
    <p:sldId id="277" r:id="rId33"/>
    <p:sldId id="290" r:id="rId34"/>
    <p:sldId id="291" r:id="rId35"/>
    <p:sldId id="295" r:id="rId36"/>
    <p:sldId id="296" r:id="rId37"/>
    <p:sldId id="292"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F36E4B0-FF50-C044-874C-58D538B8C12C}">
          <p14:sldIdLst>
            <p14:sldId id="256"/>
            <p14:sldId id="297"/>
            <p14:sldId id="298"/>
            <p14:sldId id="278"/>
            <p14:sldId id="279"/>
            <p14:sldId id="262"/>
            <p14:sldId id="263"/>
            <p14:sldId id="264"/>
            <p14:sldId id="265"/>
            <p14:sldId id="266"/>
            <p14:sldId id="267"/>
            <p14:sldId id="268"/>
            <p14:sldId id="257"/>
            <p14:sldId id="261"/>
            <p14:sldId id="281"/>
            <p14:sldId id="282"/>
            <p14:sldId id="283"/>
            <p14:sldId id="287"/>
            <p14:sldId id="284"/>
            <p14:sldId id="285"/>
            <p14:sldId id="286"/>
            <p14:sldId id="280"/>
          </p14:sldIdLst>
        </p14:section>
        <p14:section name="Correlated Data" id="{BFCF4508-5DDC-5541-A5ED-D6214919DB74}">
          <p14:sldIdLst>
            <p14:sldId id="288"/>
            <p14:sldId id="270"/>
            <p14:sldId id="272"/>
            <p14:sldId id="273"/>
            <p14:sldId id="274"/>
            <p14:sldId id="275"/>
            <p14:sldId id="276"/>
            <p14:sldId id="293"/>
            <p14:sldId id="294"/>
            <p14:sldId id="277"/>
            <p14:sldId id="290"/>
            <p14:sldId id="291"/>
            <p14:sldId id="295"/>
            <p14:sldId id="296"/>
            <p14:sldId id="292"/>
          </p14:sldIdLst>
        </p14:section>
        <p14:section name="Species as data points" id="{717D0EC2-8359-9043-B0AA-BD3C54E3163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338"/>
    <p:restoredTop sz="91199"/>
  </p:normalViewPr>
  <p:slideViewPr>
    <p:cSldViewPr snapToGrid="0" snapToObjects="1">
      <p:cViewPr varScale="1">
        <p:scale>
          <a:sx n="103" d="100"/>
          <a:sy n="103" d="100"/>
        </p:scale>
        <p:origin x="1256"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1854F5-B6E6-3B4A-A9D5-94D4BD7AB822}" type="datetimeFigureOut">
              <a:rPr lang="en-US" smtClean="0"/>
              <a:t>4/30/19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74B1FCD-ACB0-D146-984B-E34B0D5931A5}" type="slidenum">
              <a:rPr lang="en-US" smtClean="0"/>
              <a:t>‹#›</a:t>
            </a:fld>
            <a:endParaRPr lang="en-US"/>
          </a:p>
        </p:txBody>
      </p:sp>
    </p:spTree>
    <p:extLst>
      <p:ext uri="{BB962C8B-B14F-4D97-AF65-F5344CB8AC3E}">
        <p14:creationId xmlns:p14="http://schemas.microsoft.com/office/powerpoint/2010/main" val="5501739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www.unc.edu</a:t>
            </a:r>
            <a:r>
              <a:rPr lang="en-US" dirty="0"/>
              <a:t>/courses/2006spring/</a:t>
            </a:r>
            <a:r>
              <a:rPr lang="en-US" dirty="0" err="1"/>
              <a:t>ecol</a:t>
            </a:r>
            <a:r>
              <a:rPr lang="en-US" dirty="0"/>
              <a:t>/145/001/docs/lectures/lecture18.htm#excess</a:t>
            </a:r>
          </a:p>
        </p:txBody>
      </p:sp>
      <p:sp>
        <p:nvSpPr>
          <p:cNvPr id="4" name="Slide Number Placeholder 3"/>
          <p:cNvSpPr>
            <a:spLocks noGrp="1"/>
          </p:cNvSpPr>
          <p:nvPr>
            <p:ph type="sldNum" sz="quarter" idx="10"/>
          </p:nvPr>
        </p:nvSpPr>
        <p:spPr/>
        <p:txBody>
          <a:bodyPr/>
          <a:lstStyle/>
          <a:p>
            <a:fld id="{474B1FCD-ACB0-D146-984B-E34B0D5931A5}" type="slidenum">
              <a:rPr lang="en-US" smtClean="0"/>
              <a:t>10</a:t>
            </a:fld>
            <a:endParaRPr lang="en-US"/>
          </a:p>
        </p:txBody>
      </p:sp>
    </p:spTree>
    <p:extLst>
      <p:ext uri="{BB962C8B-B14F-4D97-AF65-F5344CB8AC3E}">
        <p14:creationId xmlns:p14="http://schemas.microsoft.com/office/powerpoint/2010/main" val="18569983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74B1FCD-ACB0-D146-984B-E34B0D5931A5}" type="slidenum">
              <a:rPr lang="en-US" smtClean="0"/>
              <a:t>13</a:t>
            </a:fld>
            <a:endParaRPr lang="en-US"/>
          </a:p>
        </p:txBody>
      </p:sp>
    </p:spTree>
    <p:extLst>
      <p:ext uri="{BB962C8B-B14F-4D97-AF65-F5344CB8AC3E}">
        <p14:creationId xmlns:p14="http://schemas.microsoft.com/office/powerpoint/2010/main" val="12360641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74B1FCD-ACB0-D146-984B-E34B0D5931A5}" type="slidenum">
              <a:rPr lang="en-US" smtClean="0"/>
              <a:t>24</a:t>
            </a:fld>
            <a:endParaRPr lang="en-US"/>
          </a:p>
        </p:txBody>
      </p:sp>
    </p:spTree>
    <p:extLst>
      <p:ext uri="{BB962C8B-B14F-4D97-AF65-F5344CB8AC3E}">
        <p14:creationId xmlns:p14="http://schemas.microsoft.com/office/powerpoint/2010/main" val="11106443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D6F36FA8-3328-374C-A1D4-ADBCACCA9D28}" type="datetimeFigureOut">
              <a:rPr lang="en-US" smtClean="0"/>
              <a:t>4/30/19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B6D0A0-9A2A-B140-854E-A481CBF3304F}" type="slidenum">
              <a:rPr lang="en-US" smtClean="0"/>
              <a:t>‹#›</a:t>
            </a:fld>
            <a:endParaRPr lang="en-US"/>
          </a:p>
        </p:txBody>
      </p:sp>
    </p:spTree>
    <p:extLst>
      <p:ext uri="{BB962C8B-B14F-4D97-AF65-F5344CB8AC3E}">
        <p14:creationId xmlns:p14="http://schemas.microsoft.com/office/powerpoint/2010/main" val="14367877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6F36FA8-3328-374C-A1D4-ADBCACCA9D28}" type="datetimeFigureOut">
              <a:rPr lang="en-US" smtClean="0"/>
              <a:t>4/30/19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B6D0A0-9A2A-B140-854E-A481CBF3304F}" type="slidenum">
              <a:rPr lang="en-US" smtClean="0"/>
              <a:t>‹#›</a:t>
            </a:fld>
            <a:endParaRPr lang="en-US"/>
          </a:p>
        </p:txBody>
      </p:sp>
    </p:spTree>
    <p:extLst>
      <p:ext uri="{BB962C8B-B14F-4D97-AF65-F5344CB8AC3E}">
        <p14:creationId xmlns:p14="http://schemas.microsoft.com/office/powerpoint/2010/main" val="2383728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6F36FA8-3328-374C-A1D4-ADBCACCA9D28}" type="datetimeFigureOut">
              <a:rPr lang="en-US" smtClean="0"/>
              <a:t>4/30/19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B6D0A0-9A2A-B140-854E-A481CBF3304F}" type="slidenum">
              <a:rPr lang="en-US" smtClean="0"/>
              <a:t>‹#›</a:t>
            </a:fld>
            <a:endParaRPr lang="en-US"/>
          </a:p>
        </p:txBody>
      </p:sp>
    </p:spTree>
    <p:extLst>
      <p:ext uri="{BB962C8B-B14F-4D97-AF65-F5344CB8AC3E}">
        <p14:creationId xmlns:p14="http://schemas.microsoft.com/office/powerpoint/2010/main" val="12748832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6F36FA8-3328-374C-A1D4-ADBCACCA9D28}" type="datetimeFigureOut">
              <a:rPr lang="en-US" smtClean="0"/>
              <a:t>4/30/19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B6D0A0-9A2A-B140-854E-A481CBF3304F}" type="slidenum">
              <a:rPr lang="en-US" smtClean="0"/>
              <a:t>‹#›</a:t>
            </a:fld>
            <a:endParaRPr lang="en-US"/>
          </a:p>
        </p:txBody>
      </p:sp>
    </p:spTree>
    <p:extLst>
      <p:ext uri="{BB962C8B-B14F-4D97-AF65-F5344CB8AC3E}">
        <p14:creationId xmlns:p14="http://schemas.microsoft.com/office/powerpoint/2010/main" val="17859235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6F36FA8-3328-374C-A1D4-ADBCACCA9D28}" type="datetimeFigureOut">
              <a:rPr lang="en-US" smtClean="0"/>
              <a:t>4/30/19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B6D0A0-9A2A-B140-854E-A481CBF3304F}" type="slidenum">
              <a:rPr lang="en-US" smtClean="0"/>
              <a:t>‹#›</a:t>
            </a:fld>
            <a:endParaRPr lang="en-US"/>
          </a:p>
        </p:txBody>
      </p:sp>
    </p:spTree>
    <p:extLst>
      <p:ext uri="{BB962C8B-B14F-4D97-AF65-F5344CB8AC3E}">
        <p14:creationId xmlns:p14="http://schemas.microsoft.com/office/powerpoint/2010/main" val="6377001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6F36FA8-3328-374C-A1D4-ADBCACCA9D28}" type="datetimeFigureOut">
              <a:rPr lang="en-US" smtClean="0"/>
              <a:t>4/30/19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B6D0A0-9A2A-B140-854E-A481CBF3304F}" type="slidenum">
              <a:rPr lang="en-US" smtClean="0"/>
              <a:t>‹#›</a:t>
            </a:fld>
            <a:endParaRPr lang="en-US"/>
          </a:p>
        </p:txBody>
      </p:sp>
    </p:spTree>
    <p:extLst>
      <p:ext uri="{BB962C8B-B14F-4D97-AF65-F5344CB8AC3E}">
        <p14:creationId xmlns:p14="http://schemas.microsoft.com/office/powerpoint/2010/main" val="18827704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6F36FA8-3328-374C-A1D4-ADBCACCA9D28}" type="datetimeFigureOut">
              <a:rPr lang="en-US" smtClean="0"/>
              <a:t>4/30/19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5B6D0A0-9A2A-B140-854E-A481CBF3304F}" type="slidenum">
              <a:rPr lang="en-US" smtClean="0"/>
              <a:t>‹#›</a:t>
            </a:fld>
            <a:endParaRPr lang="en-US"/>
          </a:p>
        </p:txBody>
      </p:sp>
    </p:spTree>
    <p:extLst>
      <p:ext uri="{BB962C8B-B14F-4D97-AF65-F5344CB8AC3E}">
        <p14:creationId xmlns:p14="http://schemas.microsoft.com/office/powerpoint/2010/main" val="5508263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6F36FA8-3328-374C-A1D4-ADBCACCA9D28}" type="datetimeFigureOut">
              <a:rPr lang="en-US" smtClean="0"/>
              <a:t>4/30/19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5B6D0A0-9A2A-B140-854E-A481CBF3304F}" type="slidenum">
              <a:rPr lang="en-US" smtClean="0"/>
              <a:t>‹#›</a:t>
            </a:fld>
            <a:endParaRPr lang="en-US"/>
          </a:p>
        </p:txBody>
      </p:sp>
    </p:spTree>
    <p:extLst>
      <p:ext uri="{BB962C8B-B14F-4D97-AF65-F5344CB8AC3E}">
        <p14:creationId xmlns:p14="http://schemas.microsoft.com/office/powerpoint/2010/main" val="20841139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6F36FA8-3328-374C-A1D4-ADBCACCA9D28}" type="datetimeFigureOut">
              <a:rPr lang="en-US" smtClean="0"/>
              <a:t>4/30/19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5B6D0A0-9A2A-B140-854E-A481CBF3304F}" type="slidenum">
              <a:rPr lang="en-US" smtClean="0"/>
              <a:t>‹#›</a:t>
            </a:fld>
            <a:endParaRPr lang="en-US"/>
          </a:p>
        </p:txBody>
      </p:sp>
    </p:spTree>
    <p:extLst>
      <p:ext uri="{BB962C8B-B14F-4D97-AF65-F5344CB8AC3E}">
        <p14:creationId xmlns:p14="http://schemas.microsoft.com/office/powerpoint/2010/main" val="973914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6F36FA8-3328-374C-A1D4-ADBCACCA9D28}" type="datetimeFigureOut">
              <a:rPr lang="en-US" smtClean="0"/>
              <a:t>4/30/19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B6D0A0-9A2A-B140-854E-A481CBF3304F}" type="slidenum">
              <a:rPr lang="en-US" smtClean="0"/>
              <a:t>‹#›</a:t>
            </a:fld>
            <a:endParaRPr lang="en-US"/>
          </a:p>
        </p:txBody>
      </p:sp>
    </p:spTree>
    <p:extLst>
      <p:ext uri="{BB962C8B-B14F-4D97-AF65-F5344CB8AC3E}">
        <p14:creationId xmlns:p14="http://schemas.microsoft.com/office/powerpoint/2010/main" val="4752754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6F36FA8-3328-374C-A1D4-ADBCACCA9D28}" type="datetimeFigureOut">
              <a:rPr lang="en-US" smtClean="0"/>
              <a:t>4/30/19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B6D0A0-9A2A-B140-854E-A481CBF3304F}" type="slidenum">
              <a:rPr lang="en-US" smtClean="0"/>
              <a:t>‹#›</a:t>
            </a:fld>
            <a:endParaRPr lang="en-US"/>
          </a:p>
        </p:txBody>
      </p:sp>
    </p:spTree>
    <p:extLst>
      <p:ext uri="{BB962C8B-B14F-4D97-AF65-F5344CB8AC3E}">
        <p14:creationId xmlns:p14="http://schemas.microsoft.com/office/powerpoint/2010/main" val="14622503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6F36FA8-3328-374C-A1D4-ADBCACCA9D28}" type="datetimeFigureOut">
              <a:rPr lang="en-US" smtClean="0"/>
              <a:t>4/30/19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5B6D0A0-9A2A-B140-854E-A481CBF3304F}" type="slidenum">
              <a:rPr lang="en-US" smtClean="0"/>
              <a:t>‹#›</a:t>
            </a:fld>
            <a:endParaRPr lang="en-US"/>
          </a:p>
        </p:txBody>
      </p:sp>
    </p:spTree>
    <p:extLst>
      <p:ext uri="{BB962C8B-B14F-4D97-AF65-F5344CB8AC3E}">
        <p14:creationId xmlns:p14="http://schemas.microsoft.com/office/powerpoint/2010/main" val="7319701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http://www.unc.edu/courses/2010spring/ecol/562/001/docs/lectures/lecture10.htm" TargetMode="External"/><Relationship Id="rId7" Type="http://schemas.openxmlformats.org/officeDocument/2006/relationships/hyperlink" Target="https://stats.stackexchange.com/questions/20514/books-for-self-studying-time-series-analysis" TargetMode="External"/><Relationship Id="rId2" Type="http://schemas.openxmlformats.org/officeDocument/2006/relationships/hyperlink" Target="http://www.unc.edu/courses/2010spring/ecol/562/001/docs/lectures/lecture9.htm" TargetMode="External"/><Relationship Id="rId1" Type="http://schemas.openxmlformats.org/officeDocument/2006/relationships/slideLayout" Target="../slideLayouts/slideLayout2.xml"/><Relationship Id="rId6" Type="http://schemas.openxmlformats.org/officeDocument/2006/relationships/hyperlink" Target="https://www.amazon.com/dp/144197864X/?tag=stackoverflow17-20" TargetMode="External"/><Relationship Id="rId5" Type="http://schemas.openxmlformats.org/officeDocument/2006/relationships/hyperlink" Target="http://www.stats.uwo.ca/faculty/braun/ss359a/2004/notes/Chapter14/glsnotes.pdf" TargetMode="External"/><Relationship Id="rId4" Type="http://schemas.openxmlformats.org/officeDocument/2006/relationships/hyperlink" Target="https://socialsciences.mcmaster.ca/jfox/Books/Companion/appendix/Appendix-Timeseries-Regression.pdf" TargetMode="Externa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Week 13 </a:t>
            </a:r>
            <a:r>
              <a:rPr lang="mr-IN" dirty="0"/>
              <a:t>–</a:t>
            </a:r>
            <a:r>
              <a:rPr lang="en-US" dirty="0"/>
              <a:t> Advanced models</a:t>
            </a: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5183189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zero-inflated models</a:t>
            </a:r>
          </a:p>
        </p:txBody>
      </p:sp>
      <p:sp>
        <p:nvSpPr>
          <p:cNvPr id="3" name="Content Placeholder 2"/>
          <p:cNvSpPr>
            <a:spLocks noGrp="1"/>
          </p:cNvSpPr>
          <p:nvPr>
            <p:ph idx="1"/>
          </p:nvPr>
        </p:nvSpPr>
        <p:spPr/>
        <p:txBody>
          <a:bodyPr/>
          <a:lstStyle/>
          <a:p>
            <a:r>
              <a:rPr lang="en-US" dirty="0">
                <a:solidFill>
                  <a:srgbClr val="000000"/>
                </a:solidFill>
                <a:latin typeface="Arial" charset="0"/>
                <a:ea typeface="Arial" charset="0"/>
                <a:cs typeface="Arial" charset="0"/>
              </a:rPr>
              <a:t>Excess zeros models fall into two broad categories depending on how the "correction" is done. They are the following.</a:t>
            </a:r>
          </a:p>
          <a:p>
            <a:r>
              <a:rPr lang="en-US" b="1" dirty="0">
                <a:solidFill>
                  <a:srgbClr val="BE1F04"/>
                </a:solidFill>
                <a:latin typeface="Arial" charset="0"/>
                <a:ea typeface="Arial" charset="0"/>
                <a:cs typeface="Arial" charset="0"/>
              </a:rPr>
              <a:t>Mixture models </a:t>
            </a:r>
            <a:r>
              <a:rPr lang="en-US" dirty="0">
                <a:solidFill>
                  <a:srgbClr val="000000"/>
                </a:solidFill>
                <a:latin typeface="Arial" charset="0"/>
                <a:ea typeface="Arial" charset="0"/>
                <a:cs typeface="Arial" charset="0"/>
              </a:rPr>
              <a:t>(</a:t>
            </a:r>
            <a:r>
              <a:rPr lang="en-US" b="1" dirty="0">
                <a:solidFill>
                  <a:srgbClr val="BE1F04"/>
                </a:solidFill>
                <a:latin typeface="Arial" charset="0"/>
                <a:ea typeface="Arial" charset="0"/>
                <a:cs typeface="Arial" charset="0"/>
              </a:rPr>
              <a:t>zero-inflated models</a:t>
            </a:r>
            <a:r>
              <a:rPr lang="en-US" dirty="0">
                <a:solidFill>
                  <a:srgbClr val="000000"/>
                </a:solidFill>
                <a:latin typeface="Arial" charset="0"/>
                <a:ea typeface="Arial" charset="0"/>
                <a:cs typeface="Arial" charset="0"/>
              </a:rPr>
              <a:t> proper). </a:t>
            </a:r>
          </a:p>
          <a:p>
            <a:pPr lvl="1"/>
            <a:r>
              <a:rPr lang="en-US" dirty="0">
                <a:solidFill>
                  <a:srgbClr val="000000"/>
                </a:solidFill>
                <a:latin typeface="Arial" charset="0"/>
                <a:ea typeface="Arial" charset="0"/>
                <a:cs typeface="Arial" charset="0"/>
              </a:rPr>
              <a:t>Lambert (1992) is the usual citation</a:t>
            </a:r>
          </a:p>
          <a:p>
            <a:endParaRPr lang="en-US" b="1" dirty="0">
              <a:solidFill>
                <a:srgbClr val="000000"/>
              </a:solidFill>
              <a:latin typeface="Arial" charset="0"/>
              <a:ea typeface="Arial" charset="0"/>
              <a:cs typeface="Arial" charset="0"/>
            </a:endParaRPr>
          </a:p>
          <a:p>
            <a:r>
              <a:rPr lang="en-US" b="1" dirty="0">
                <a:solidFill>
                  <a:srgbClr val="BE1F04"/>
                </a:solidFill>
                <a:latin typeface="Arial" charset="0"/>
                <a:ea typeface="Arial" charset="0"/>
                <a:cs typeface="Arial" charset="0"/>
              </a:rPr>
              <a:t>Conditional models</a:t>
            </a:r>
            <a:r>
              <a:rPr lang="en-US" dirty="0">
                <a:solidFill>
                  <a:srgbClr val="000000"/>
                </a:solidFill>
                <a:latin typeface="Arial" charset="0"/>
                <a:ea typeface="Arial" charset="0"/>
                <a:cs typeface="Arial" charset="0"/>
              </a:rPr>
              <a:t> (called </a:t>
            </a:r>
            <a:r>
              <a:rPr lang="en-US" b="1" dirty="0">
                <a:solidFill>
                  <a:srgbClr val="BE1F04"/>
                </a:solidFill>
                <a:latin typeface="Arial" charset="0"/>
                <a:ea typeface="Arial" charset="0"/>
                <a:cs typeface="Arial" charset="0"/>
              </a:rPr>
              <a:t>hurdle models</a:t>
            </a:r>
            <a:r>
              <a:rPr lang="en-US" dirty="0">
                <a:solidFill>
                  <a:srgbClr val="000000"/>
                </a:solidFill>
                <a:latin typeface="Arial" charset="0"/>
                <a:ea typeface="Arial" charset="0"/>
                <a:cs typeface="Arial" charset="0"/>
              </a:rPr>
              <a:t>). </a:t>
            </a:r>
          </a:p>
          <a:p>
            <a:pPr lvl="1"/>
            <a:r>
              <a:rPr lang="en-US" dirty="0">
                <a:solidFill>
                  <a:srgbClr val="000000"/>
                </a:solidFill>
                <a:latin typeface="Arial" charset="0"/>
                <a:ea typeface="Arial" charset="0"/>
                <a:cs typeface="Arial" charset="0"/>
              </a:rPr>
              <a:t>In ecology Welsh et al. (1996) is often cited.</a:t>
            </a:r>
          </a:p>
          <a:p>
            <a:endParaRPr lang="en-US" dirty="0">
              <a:latin typeface="Arial" charset="0"/>
              <a:ea typeface="Arial" charset="0"/>
              <a:cs typeface="Arial" charset="0"/>
            </a:endParaRPr>
          </a:p>
        </p:txBody>
      </p:sp>
    </p:spTree>
    <p:extLst>
      <p:ext uri="{BB962C8B-B14F-4D97-AF65-F5344CB8AC3E}">
        <p14:creationId xmlns:p14="http://schemas.microsoft.com/office/powerpoint/2010/main" val="16026089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094EC0"/>
                </a:solidFill>
                <a:latin typeface="Arial" charset="0"/>
                <a:ea typeface="Arial" charset="0"/>
                <a:cs typeface="Arial" charset="0"/>
              </a:rPr>
              <a:t>Mixture model</a:t>
            </a:r>
            <a:br>
              <a:rPr lang="en-US" dirty="0">
                <a:solidFill>
                  <a:srgbClr val="000000"/>
                </a:solidFill>
                <a:latin typeface="Arial" charset="0"/>
                <a:ea typeface="Arial" charset="0"/>
                <a:cs typeface="Arial" charset="0"/>
              </a:rPr>
            </a:br>
            <a:endParaRPr lang="en-US" dirty="0">
              <a:latin typeface="Arial" charset="0"/>
              <a:ea typeface="Arial" charset="0"/>
              <a:cs typeface="Arial" charset="0"/>
            </a:endParaRPr>
          </a:p>
        </p:txBody>
      </p:sp>
      <p:sp>
        <p:nvSpPr>
          <p:cNvPr id="3" name="Content Placeholder 2"/>
          <p:cNvSpPr>
            <a:spLocks noGrp="1"/>
          </p:cNvSpPr>
          <p:nvPr>
            <p:ph idx="1"/>
          </p:nvPr>
        </p:nvSpPr>
        <p:spPr>
          <a:xfrm>
            <a:off x="838200" y="1491916"/>
            <a:ext cx="10515600" cy="4685047"/>
          </a:xfrm>
        </p:spPr>
        <p:txBody>
          <a:bodyPr>
            <a:normAutofit fontScale="85000" lnSpcReduction="20000"/>
          </a:bodyPr>
          <a:lstStyle/>
          <a:p>
            <a:r>
              <a:rPr lang="en-US" dirty="0">
                <a:solidFill>
                  <a:srgbClr val="000000"/>
                </a:solidFill>
                <a:latin typeface="Arial" charset="0"/>
                <a:ea typeface="Arial" charset="0"/>
                <a:cs typeface="Arial" charset="0"/>
              </a:rPr>
              <a:t>In the mixture model we assume the observed zero counts are a heterogeneous mixture and come from two sources.- </a:t>
            </a:r>
          </a:p>
          <a:p>
            <a:pPr lvl="1"/>
            <a:r>
              <a:rPr lang="en-US" dirty="0">
                <a:solidFill>
                  <a:srgbClr val="000000"/>
                </a:solidFill>
                <a:latin typeface="Arial" charset="0"/>
                <a:ea typeface="Arial" charset="0"/>
                <a:cs typeface="Arial" charset="0"/>
              </a:rPr>
              <a:t>Some of the observations are zero just by chance, i.e., the Poisson law predicts that some proportion of events will yield zero counts. This proportion is given by the </a:t>
            </a:r>
            <a:r>
              <a:rPr lang="en-US" i="1" dirty="0">
                <a:solidFill>
                  <a:srgbClr val="000000"/>
                </a:solidFill>
                <a:latin typeface="Arial" charset="0"/>
                <a:ea typeface="Arial" charset="0"/>
                <a:cs typeface="Arial" charset="0"/>
              </a:rPr>
              <a:t>g</a:t>
            </a:r>
            <a:r>
              <a:rPr lang="en-US" sz="1400" baseline="-25000" dirty="0">
                <a:solidFill>
                  <a:srgbClr val="000000"/>
                </a:solidFill>
                <a:latin typeface="Arial" charset="0"/>
                <a:ea typeface="Arial" charset="0"/>
                <a:cs typeface="Arial" charset="0"/>
              </a:rPr>
              <a:t>2</a:t>
            </a:r>
            <a:r>
              <a:rPr lang="en-US" dirty="0">
                <a:solidFill>
                  <a:srgbClr val="000000"/>
                </a:solidFill>
                <a:latin typeface="Arial" charset="0"/>
                <a:ea typeface="Arial" charset="0"/>
                <a:cs typeface="Arial" charset="0"/>
              </a:rPr>
              <a:t> distribution.</a:t>
            </a:r>
          </a:p>
          <a:p>
            <a:pPr lvl="1"/>
            <a:r>
              <a:rPr lang="en-US" dirty="0">
                <a:solidFill>
                  <a:srgbClr val="000000"/>
                </a:solidFill>
                <a:latin typeface="Arial" charset="0"/>
                <a:ea typeface="Arial" charset="0"/>
                <a:cs typeface="Arial" charset="0"/>
              </a:rPr>
              <a:t>The rest of the zeros are generated by a different probability generating mechanism altogether. This is the </a:t>
            </a:r>
            <a:r>
              <a:rPr lang="en-US" i="1" dirty="0">
                <a:solidFill>
                  <a:srgbClr val="000000"/>
                </a:solidFill>
                <a:latin typeface="Arial" charset="0"/>
                <a:ea typeface="Arial" charset="0"/>
                <a:cs typeface="Arial" charset="0"/>
              </a:rPr>
              <a:t>g</a:t>
            </a:r>
            <a:r>
              <a:rPr lang="en-US" sz="1400" baseline="-25000" dirty="0">
                <a:solidFill>
                  <a:srgbClr val="000000"/>
                </a:solidFill>
                <a:latin typeface="Arial" charset="0"/>
                <a:ea typeface="Arial" charset="0"/>
                <a:cs typeface="Arial" charset="0"/>
              </a:rPr>
              <a:t>1</a:t>
            </a:r>
            <a:r>
              <a:rPr lang="en-US" dirty="0">
                <a:solidFill>
                  <a:srgbClr val="000000"/>
                </a:solidFill>
                <a:latin typeface="Arial" charset="0"/>
                <a:ea typeface="Arial" charset="0"/>
                <a:cs typeface="Arial" charset="0"/>
              </a:rPr>
              <a:t> distribution.</a:t>
            </a:r>
          </a:p>
          <a:p>
            <a:endParaRPr lang="en-US" dirty="0">
              <a:solidFill>
                <a:srgbClr val="000000"/>
              </a:solidFill>
              <a:latin typeface="Arial" charset="0"/>
              <a:ea typeface="Arial" charset="0"/>
              <a:cs typeface="Arial" charset="0"/>
            </a:endParaRPr>
          </a:p>
          <a:p>
            <a:r>
              <a:rPr lang="en-US" dirty="0">
                <a:solidFill>
                  <a:srgbClr val="000000"/>
                </a:solidFill>
                <a:latin typeface="Arial" charset="0"/>
                <a:ea typeface="Arial" charset="0"/>
                <a:cs typeface="Arial" charset="0"/>
              </a:rPr>
              <a:t>A good example of where a heterogeneous population of zeros might arise is in habitat suitability models.</a:t>
            </a:r>
          </a:p>
          <a:p>
            <a:pPr lvl="1">
              <a:buChar char="◦"/>
            </a:pPr>
            <a:r>
              <a:rPr lang="en-US" dirty="0">
                <a:solidFill>
                  <a:srgbClr val="000000"/>
                </a:solidFill>
                <a:latin typeface="Arial" charset="0"/>
                <a:ea typeface="Arial" charset="0"/>
                <a:cs typeface="Arial" charset="0"/>
              </a:rPr>
              <a:t>If we're dealing with a rare species then we would expect there to be zero counts in our sample because some of the sampled habitat is simply unsuitable for the species to exist, either for biological or non-biological reasons.</a:t>
            </a:r>
          </a:p>
          <a:p>
            <a:pPr lvl="1">
              <a:buChar char="◦"/>
            </a:pPr>
            <a:r>
              <a:rPr lang="en-US" dirty="0">
                <a:solidFill>
                  <a:srgbClr val="000000"/>
                </a:solidFill>
                <a:latin typeface="Arial" charset="0"/>
                <a:ea typeface="Arial" charset="0"/>
                <a:cs typeface="Arial" charset="0"/>
              </a:rPr>
              <a:t>On the other hand even if we restrict ourselves to suitable habitat, the species might by chance still fail to occur in some of our samples. We would classify these sites as locations where the species could theoretically thrive, but for whatever reason doesn't, either because it hasn't reached the site yet or perhaps it has reached the site but was then locally extirpated, or any number of other reasons.</a:t>
            </a:r>
          </a:p>
          <a:p>
            <a:endParaRPr lang="en-US" dirty="0">
              <a:latin typeface="Arial" charset="0"/>
              <a:ea typeface="Arial" charset="0"/>
              <a:cs typeface="Arial" charset="0"/>
            </a:endParaRPr>
          </a:p>
        </p:txBody>
      </p:sp>
    </p:spTree>
    <p:extLst>
      <p:ext uri="{BB962C8B-B14F-4D97-AF65-F5344CB8AC3E}">
        <p14:creationId xmlns:p14="http://schemas.microsoft.com/office/powerpoint/2010/main" val="9543969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094EC0"/>
                </a:solidFill>
                <a:latin typeface="Arial" charset="0"/>
                <a:ea typeface="Arial" charset="0"/>
                <a:cs typeface="Arial" charset="0"/>
              </a:rPr>
              <a:t>Hurdle Models</a:t>
            </a:r>
            <a:br>
              <a:rPr lang="en-US" b="1" dirty="0">
                <a:solidFill>
                  <a:srgbClr val="094EC0"/>
                </a:solidFill>
                <a:latin typeface="Arial" charset="0"/>
                <a:ea typeface="Arial" charset="0"/>
                <a:cs typeface="Arial" charset="0"/>
              </a:rPr>
            </a:br>
            <a:endParaRPr lang="en-US" dirty="0">
              <a:latin typeface="Arial" charset="0"/>
              <a:ea typeface="Arial" charset="0"/>
              <a:cs typeface="Arial" charset="0"/>
            </a:endParaRPr>
          </a:p>
        </p:txBody>
      </p:sp>
      <p:sp>
        <p:nvSpPr>
          <p:cNvPr id="3" name="Content Placeholder 2"/>
          <p:cNvSpPr>
            <a:spLocks noGrp="1"/>
          </p:cNvSpPr>
          <p:nvPr>
            <p:ph idx="1"/>
          </p:nvPr>
        </p:nvSpPr>
        <p:spPr>
          <a:xfrm>
            <a:off x="696036" y="1501541"/>
            <a:ext cx="10657764" cy="5199510"/>
          </a:xfrm>
        </p:spPr>
        <p:txBody>
          <a:bodyPr>
            <a:normAutofit fontScale="77500" lnSpcReduction="20000"/>
          </a:bodyPr>
          <a:lstStyle/>
          <a:p>
            <a:r>
              <a:rPr lang="en-US" dirty="0">
                <a:solidFill>
                  <a:srgbClr val="000000"/>
                </a:solidFill>
                <a:latin typeface="Arial" charset="0"/>
                <a:ea typeface="Arial" charset="0"/>
                <a:cs typeface="Arial" charset="0"/>
              </a:rPr>
              <a:t>Hurdle models are easy to motivate when it makes sense to separate processes into those that lead to the presence or absence of a population and those that facilitate continued maintenance of a population. This would be the case in habitat suitability models that treat colonization and growth as separate processes and treat the possibility of subsequent extinction as unlikely.</a:t>
            </a:r>
          </a:p>
          <a:p>
            <a:endParaRPr lang="en-US" dirty="0">
              <a:solidFill>
                <a:srgbClr val="000000"/>
              </a:solidFill>
              <a:latin typeface="Arial" charset="0"/>
              <a:ea typeface="Arial" charset="0"/>
              <a:cs typeface="Arial" charset="0"/>
            </a:endParaRPr>
          </a:p>
          <a:p>
            <a:r>
              <a:rPr lang="en-US" dirty="0">
                <a:solidFill>
                  <a:srgbClr val="000000"/>
                </a:solidFill>
                <a:latin typeface="Arial" charset="0"/>
                <a:ea typeface="Arial" charset="0"/>
                <a:cs typeface="Arial" charset="0"/>
              </a:rPr>
              <a:t>Often in both mixture and conditional models the primary goal is to develop separate regression models for two processes. </a:t>
            </a:r>
          </a:p>
          <a:p>
            <a:endParaRPr lang="en-US" dirty="0">
              <a:solidFill>
                <a:srgbClr val="000000"/>
              </a:solidFill>
              <a:latin typeface="Arial" charset="0"/>
              <a:ea typeface="Arial" charset="0"/>
              <a:cs typeface="Arial" charset="0"/>
            </a:endParaRPr>
          </a:p>
          <a:p>
            <a:r>
              <a:rPr lang="en-US" dirty="0">
                <a:solidFill>
                  <a:srgbClr val="000000"/>
                </a:solidFill>
                <a:latin typeface="Arial" charset="0"/>
                <a:ea typeface="Arial" charset="0"/>
                <a:cs typeface="Arial" charset="0"/>
              </a:rPr>
              <a:t>However, hurdle models use separate log-likelihoods for the parameters explaining 0/not zero and those involved in explaining the rest of the distribution. This facilitates estimation because the presence-absence portion of the model is fit separately from the model for the nonzero counts.</a:t>
            </a:r>
          </a:p>
          <a:p>
            <a:endParaRPr lang="en-US" dirty="0">
              <a:solidFill>
                <a:srgbClr val="000000"/>
              </a:solidFill>
              <a:latin typeface="Arial" charset="0"/>
              <a:ea typeface="Arial" charset="0"/>
              <a:cs typeface="Arial" charset="0"/>
            </a:endParaRPr>
          </a:p>
          <a:p>
            <a:pPr>
              <a:buChar char="◦"/>
            </a:pPr>
            <a:r>
              <a:rPr lang="en-US" dirty="0">
                <a:solidFill>
                  <a:srgbClr val="000000"/>
                </a:solidFill>
                <a:latin typeface="Arial" charset="0"/>
                <a:ea typeface="Arial" charset="0"/>
                <a:cs typeface="Arial" charset="0"/>
              </a:rPr>
              <a:t>The parameters also have a clean interpretation. The parameters related to presence-absence deal with habitat invasion while those used to predict the non-zero data relate to sustaining the population once it gets established and there is no overlap between them.</a:t>
            </a:r>
          </a:p>
        </p:txBody>
      </p:sp>
    </p:spTree>
    <p:extLst>
      <p:ext uri="{BB962C8B-B14F-4D97-AF65-F5344CB8AC3E}">
        <p14:creationId xmlns:p14="http://schemas.microsoft.com/office/powerpoint/2010/main" val="21385722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In R</a:t>
            </a:r>
          </a:p>
        </p:txBody>
      </p:sp>
      <p:sp>
        <p:nvSpPr>
          <p:cNvPr id="3" name="Content Placeholder 2"/>
          <p:cNvSpPr>
            <a:spLocks noGrp="1"/>
          </p:cNvSpPr>
          <p:nvPr>
            <p:ph idx="1"/>
          </p:nvPr>
        </p:nvSpPr>
        <p:spPr>
          <a:xfrm>
            <a:off x="838200" y="1453415"/>
            <a:ext cx="10515600" cy="4723548"/>
          </a:xfrm>
        </p:spPr>
        <p:txBody>
          <a:bodyPr>
            <a:normAutofit/>
          </a:bodyPr>
          <a:lstStyle/>
          <a:p>
            <a:r>
              <a:rPr lang="en-US" dirty="0"/>
              <a:t>The R package </a:t>
            </a:r>
            <a:r>
              <a:rPr lang="en-US" b="1" dirty="0" err="1"/>
              <a:t>pscl</a:t>
            </a:r>
            <a:r>
              <a:rPr lang="en-US" dirty="0"/>
              <a:t> provides implementations of excess zero models. </a:t>
            </a:r>
          </a:p>
          <a:p>
            <a:pPr lvl="1"/>
            <a:r>
              <a:rPr lang="en-US" dirty="0"/>
              <a:t>Poisson and negative binomial distributions for the nonzero counts are supported. </a:t>
            </a:r>
          </a:p>
          <a:p>
            <a:r>
              <a:rPr lang="en-US" dirty="0"/>
              <a:t>There is the suggestion in the literature that zero-inflated negative binomial (ZINB) models often have convergence problems (</a:t>
            </a:r>
            <a:r>
              <a:rPr lang="en-US" dirty="0" err="1"/>
              <a:t>Famoye</a:t>
            </a:r>
            <a:r>
              <a:rPr lang="en-US" dirty="0"/>
              <a:t> and Singh 2006).</a:t>
            </a:r>
          </a:p>
          <a:p>
            <a:r>
              <a:rPr lang="en-US" dirty="0"/>
              <a:t>It's worth noting that Warton (2005) argues that many of the published uses of excess zero models may be unnecessary - he argues that the negative binomial probability model is often for environmental and ecological data.</a:t>
            </a:r>
          </a:p>
        </p:txBody>
      </p:sp>
    </p:spTree>
    <p:extLst>
      <p:ext uri="{BB962C8B-B14F-4D97-AF65-F5344CB8AC3E}">
        <p14:creationId xmlns:p14="http://schemas.microsoft.com/office/powerpoint/2010/main" val="1618079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 to R</a:t>
            </a:r>
            <a:r>
              <a:rPr lang="mr-IN" dirty="0"/>
              <a:t>…</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465020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does this give us?</a:t>
            </a:r>
          </a:p>
        </p:txBody>
      </p:sp>
      <p:pic>
        <p:nvPicPr>
          <p:cNvPr id="4" name="Picture 3"/>
          <p:cNvPicPr>
            <a:picLocks noChangeAspect="1"/>
          </p:cNvPicPr>
          <p:nvPr/>
        </p:nvPicPr>
        <p:blipFill>
          <a:blip r:embed="rId2"/>
          <a:stretch>
            <a:fillRect/>
          </a:stretch>
        </p:blipFill>
        <p:spPr>
          <a:xfrm>
            <a:off x="1501541" y="1683456"/>
            <a:ext cx="6780396" cy="4635675"/>
          </a:xfrm>
          <a:prstGeom prst="rect">
            <a:avLst/>
          </a:prstGeom>
        </p:spPr>
      </p:pic>
    </p:spTree>
    <p:extLst>
      <p:ext uri="{BB962C8B-B14F-4D97-AF65-F5344CB8AC3E}">
        <p14:creationId xmlns:p14="http://schemas.microsoft.com/office/powerpoint/2010/main" val="1330505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This is a two-component model: </a:t>
            </a:r>
          </a:p>
          <a:p>
            <a:pPr lvl="1"/>
            <a:r>
              <a:rPr lang="en-US" dirty="0"/>
              <a:t>A truncated count component, such as Poisson, geometric or negative binomial, is employed for positive counts</a:t>
            </a:r>
          </a:p>
          <a:p>
            <a:pPr lvl="1"/>
            <a:endParaRPr lang="en-US" dirty="0"/>
          </a:p>
          <a:p>
            <a:pPr lvl="1"/>
            <a:r>
              <a:rPr lang="en-US" dirty="0"/>
              <a:t>A (binary) component models zero vs. larger counts. </a:t>
            </a:r>
            <a:br>
              <a:rPr lang="en-US" dirty="0"/>
            </a:br>
            <a:endParaRPr lang="en-US" dirty="0"/>
          </a:p>
        </p:txBody>
      </p:sp>
    </p:spTree>
    <p:extLst>
      <p:ext uri="{BB962C8B-B14F-4D97-AF65-F5344CB8AC3E}">
        <p14:creationId xmlns:p14="http://schemas.microsoft.com/office/powerpoint/2010/main" val="19183089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does this give us?</a:t>
            </a:r>
          </a:p>
        </p:txBody>
      </p:sp>
      <p:pic>
        <p:nvPicPr>
          <p:cNvPr id="4" name="Picture 3"/>
          <p:cNvPicPr>
            <a:picLocks noChangeAspect="1"/>
          </p:cNvPicPr>
          <p:nvPr/>
        </p:nvPicPr>
        <p:blipFill>
          <a:blip r:embed="rId2"/>
          <a:stretch>
            <a:fillRect/>
          </a:stretch>
        </p:blipFill>
        <p:spPr>
          <a:xfrm>
            <a:off x="2167088" y="1391845"/>
            <a:ext cx="5368626" cy="4987248"/>
          </a:xfrm>
          <a:prstGeom prst="rect">
            <a:avLst/>
          </a:prstGeom>
        </p:spPr>
      </p:pic>
    </p:spTree>
    <p:extLst>
      <p:ext uri="{BB962C8B-B14F-4D97-AF65-F5344CB8AC3E}">
        <p14:creationId xmlns:p14="http://schemas.microsoft.com/office/powerpoint/2010/main" val="13323528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This is still a two-component models</a:t>
            </a:r>
          </a:p>
          <a:p>
            <a:endParaRPr lang="en-US" dirty="0"/>
          </a:p>
          <a:p>
            <a:r>
              <a:rPr lang="en-US" dirty="0"/>
              <a:t>But the neg. bin. distribution is not truncated (e.g. some zeros are part of the neg. bin. process, and some are part of the binomial process)</a:t>
            </a:r>
          </a:p>
        </p:txBody>
      </p:sp>
    </p:spTree>
    <p:extLst>
      <p:ext uri="{BB962C8B-B14F-4D97-AF65-F5344CB8AC3E}">
        <p14:creationId xmlns:p14="http://schemas.microsoft.com/office/powerpoint/2010/main" val="19163004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Which model is best?</a:t>
            </a:r>
          </a:p>
        </p:txBody>
      </p:sp>
      <p:sp>
        <p:nvSpPr>
          <p:cNvPr id="3" name="Content Placeholder 2"/>
          <p:cNvSpPr>
            <a:spLocks noGrp="1"/>
          </p:cNvSpPr>
          <p:nvPr>
            <p:ph idx="1"/>
          </p:nvPr>
        </p:nvSpPr>
        <p:spPr/>
        <p:txBody>
          <a:bodyPr/>
          <a:lstStyle/>
          <a:p>
            <a:r>
              <a:rPr lang="en-US" dirty="0"/>
              <a:t>Note that the model output does not indicate in any way if our zero-inflated model is an improvement over a standard </a:t>
            </a:r>
            <a:r>
              <a:rPr lang="en-US" dirty="0" err="1"/>
              <a:t>nb</a:t>
            </a:r>
            <a:r>
              <a:rPr lang="en-US" dirty="0"/>
              <a:t> regression. </a:t>
            </a:r>
            <a:br>
              <a:rPr lang="en-US" dirty="0"/>
            </a:br>
            <a:endParaRPr lang="en-US" dirty="0"/>
          </a:p>
          <a:p>
            <a:r>
              <a:rPr lang="en-US" dirty="0"/>
              <a:t>We can determine this by running the corresponding </a:t>
            </a:r>
            <a:r>
              <a:rPr lang="en-US" dirty="0" err="1"/>
              <a:t>nb</a:t>
            </a:r>
            <a:r>
              <a:rPr lang="en-US" dirty="0"/>
              <a:t> model and then performing a </a:t>
            </a:r>
            <a:r>
              <a:rPr lang="en-US" dirty="0" err="1"/>
              <a:t>Vuong</a:t>
            </a:r>
            <a:r>
              <a:rPr lang="en-US" dirty="0"/>
              <a:t> test of the two models.</a:t>
            </a:r>
          </a:p>
        </p:txBody>
      </p:sp>
    </p:spTree>
    <p:extLst>
      <p:ext uri="{BB962C8B-B14F-4D97-AF65-F5344CB8AC3E}">
        <p14:creationId xmlns:p14="http://schemas.microsoft.com/office/powerpoint/2010/main" val="12051461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8619F8-6657-194A-8791-2C7DCECB6003}"/>
              </a:ext>
            </a:extLst>
          </p:cNvPr>
          <p:cNvSpPr>
            <a:spLocks noGrp="1"/>
          </p:cNvSpPr>
          <p:nvPr>
            <p:ph type="title"/>
          </p:nvPr>
        </p:nvSpPr>
        <p:spPr/>
        <p:txBody>
          <a:bodyPr/>
          <a:lstStyle/>
          <a:p>
            <a:pPr algn="ctr"/>
            <a:r>
              <a:rPr lang="en-US" dirty="0"/>
              <a:t>Housekeeping</a:t>
            </a:r>
          </a:p>
        </p:txBody>
      </p:sp>
      <p:sp>
        <p:nvSpPr>
          <p:cNvPr id="3" name="Content Placeholder 2">
            <a:extLst>
              <a:ext uri="{FF2B5EF4-FFF2-40B4-BE49-F238E27FC236}">
                <a16:creationId xmlns:a16="http://schemas.microsoft.com/office/drawing/2014/main" id="{B11CB1DA-8DDB-BE41-8F82-969C13ECE070}"/>
              </a:ext>
            </a:extLst>
          </p:cNvPr>
          <p:cNvSpPr>
            <a:spLocks noGrp="1"/>
          </p:cNvSpPr>
          <p:nvPr>
            <p:ph idx="1"/>
          </p:nvPr>
        </p:nvSpPr>
        <p:spPr/>
        <p:txBody>
          <a:bodyPr/>
          <a:lstStyle/>
          <a:p>
            <a:r>
              <a:rPr lang="en-US" dirty="0"/>
              <a:t>Peer review – in class on Tuesday May 7. You NEED to upload your materials by 12:30 PM!</a:t>
            </a:r>
          </a:p>
          <a:p>
            <a:endParaRPr lang="en-US" dirty="0"/>
          </a:p>
          <a:p>
            <a:pPr lvl="1"/>
            <a:r>
              <a:rPr lang="en-US" dirty="0"/>
              <a:t>Auditors – please participate!</a:t>
            </a:r>
          </a:p>
          <a:p>
            <a:pPr lvl="1"/>
            <a:endParaRPr lang="en-US" dirty="0"/>
          </a:p>
          <a:p>
            <a:endParaRPr lang="en-US" dirty="0"/>
          </a:p>
          <a:p>
            <a:r>
              <a:rPr lang="en-US" dirty="0"/>
              <a:t>Final project due Monday May 13 at midnight</a:t>
            </a:r>
          </a:p>
          <a:p>
            <a:pPr lvl="1"/>
            <a:r>
              <a:rPr lang="en-US" dirty="0"/>
              <a:t>Last time to meet with me </a:t>
            </a:r>
            <a:r>
              <a:rPr lang="en-US" b="1" dirty="0"/>
              <a:t>in person</a:t>
            </a:r>
            <a:r>
              <a:rPr lang="en-US" dirty="0"/>
              <a:t>: Wednesday May 8 (8 AM – 12PM). </a:t>
            </a:r>
            <a:endParaRPr lang="en-US" b="1" dirty="0"/>
          </a:p>
        </p:txBody>
      </p:sp>
    </p:spTree>
    <p:extLst>
      <p:ext uri="{BB962C8B-B14F-4D97-AF65-F5344CB8AC3E}">
        <p14:creationId xmlns:p14="http://schemas.microsoft.com/office/powerpoint/2010/main" val="24913985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Vuong</a:t>
            </a:r>
            <a:r>
              <a:rPr lang="en-US" dirty="0"/>
              <a:t> test</a:t>
            </a:r>
          </a:p>
        </p:txBody>
      </p:sp>
      <p:sp>
        <p:nvSpPr>
          <p:cNvPr id="3" name="Content Placeholder 2"/>
          <p:cNvSpPr>
            <a:spLocks noGrp="1"/>
          </p:cNvSpPr>
          <p:nvPr>
            <p:ph idx="1"/>
          </p:nvPr>
        </p:nvSpPr>
        <p:spPr/>
        <p:txBody>
          <a:bodyPr>
            <a:normAutofit fontScale="70000" lnSpcReduction="20000"/>
          </a:bodyPr>
          <a:lstStyle/>
          <a:p>
            <a:r>
              <a:rPr lang="en-US" dirty="0"/>
              <a:t>The </a:t>
            </a:r>
            <a:r>
              <a:rPr lang="en-US" dirty="0" err="1"/>
              <a:t>Vuong</a:t>
            </a:r>
            <a:r>
              <a:rPr lang="en-US" dirty="0"/>
              <a:t> tests the null hypothesis that the two models are equally close to the true data generating process, against the alternative that one model is closer. It cannot make any decision whether the "closer" model is the true model. It can be used for non-nested models and seems to be what is </a:t>
            </a:r>
            <a:r>
              <a:rPr lang="en-US" i="1" dirty="0"/>
              <a:t>in vogue</a:t>
            </a:r>
            <a:r>
              <a:rPr lang="en-US" dirty="0"/>
              <a:t> for testing zero-inflated models. </a:t>
            </a:r>
          </a:p>
          <a:p>
            <a:endParaRPr lang="en-US" dirty="0"/>
          </a:p>
          <a:p>
            <a:pPr lvl="1"/>
            <a:r>
              <a:rPr lang="en-US" dirty="0"/>
              <a:t>There is some evidence to suggest the </a:t>
            </a:r>
            <a:r>
              <a:rPr lang="en-US" dirty="0" err="1"/>
              <a:t>Vuong</a:t>
            </a:r>
            <a:r>
              <a:rPr lang="en-US" dirty="0"/>
              <a:t> test might not be appropriate for this because the models aren’t truly nested. (The authors of this paper seem to suggest we should just use negative-binomial methods).</a:t>
            </a:r>
          </a:p>
          <a:p>
            <a:pPr lvl="1"/>
            <a:r>
              <a:rPr lang="en-US" dirty="0"/>
              <a:t> AIC is another possibility, but I found a post on stack exchange where someone referred the poster to the </a:t>
            </a:r>
            <a:r>
              <a:rPr lang="en-US" dirty="0" err="1"/>
              <a:t>Vuong</a:t>
            </a:r>
            <a:r>
              <a:rPr lang="en-US" dirty="0"/>
              <a:t> test and said AIC isn’t good!</a:t>
            </a:r>
          </a:p>
          <a:p>
            <a:pPr lvl="1"/>
            <a:r>
              <a:rPr lang="en-US" dirty="0"/>
              <a:t>In general, there seems to be some uncertainty. </a:t>
            </a:r>
          </a:p>
          <a:p>
            <a:endParaRPr lang="en-US" dirty="0"/>
          </a:p>
          <a:p>
            <a:r>
              <a:rPr lang="en-US" dirty="0"/>
              <a:t>You could always double check predictive accuracy through cross-validation. Even if you don’t think, a good check is to plot your model and your data using all different models. </a:t>
            </a:r>
          </a:p>
          <a:p>
            <a:r>
              <a:rPr lang="en-US" dirty="0"/>
              <a:t>As with all model comparisons, it is not a bad idea to use multiple methods to determine whether they agree. </a:t>
            </a:r>
          </a:p>
        </p:txBody>
      </p:sp>
    </p:spTree>
    <p:extLst>
      <p:ext uri="{BB962C8B-B14F-4D97-AF65-F5344CB8AC3E}">
        <p14:creationId xmlns:p14="http://schemas.microsoft.com/office/powerpoint/2010/main" val="6000187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Comparison of data for model types - Poisson</a:t>
            </a:r>
          </a:p>
        </p:txBody>
      </p:sp>
      <p:pic>
        <p:nvPicPr>
          <p:cNvPr id="4" name="Picture 3"/>
          <p:cNvPicPr>
            <a:picLocks noChangeAspect="1"/>
          </p:cNvPicPr>
          <p:nvPr/>
        </p:nvPicPr>
        <p:blipFill>
          <a:blip r:embed="rId2"/>
          <a:stretch>
            <a:fillRect/>
          </a:stretch>
        </p:blipFill>
        <p:spPr>
          <a:xfrm>
            <a:off x="4028363" y="1690688"/>
            <a:ext cx="3507063" cy="4475748"/>
          </a:xfrm>
          <a:prstGeom prst="rect">
            <a:avLst/>
          </a:prstGeom>
        </p:spPr>
      </p:pic>
      <p:sp>
        <p:nvSpPr>
          <p:cNvPr id="5" name="TextBox 4"/>
          <p:cNvSpPr txBox="1"/>
          <p:nvPr/>
        </p:nvSpPr>
        <p:spPr>
          <a:xfrm>
            <a:off x="4634755" y="6172704"/>
            <a:ext cx="2890535" cy="369332"/>
          </a:xfrm>
          <a:prstGeom prst="rect">
            <a:avLst/>
          </a:prstGeom>
          <a:noFill/>
        </p:spPr>
        <p:txBody>
          <a:bodyPr wrap="none" rtlCol="0">
            <a:spAutoFit/>
          </a:bodyPr>
          <a:lstStyle/>
          <a:p>
            <a:r>
              <a:rPr lang="en-US" dirty="0"/>
              <a:t>Hu 2012, paper on canvas</a:t>
            </a:r>
          </a:p>
        </p:txBody>
      </p:sp>
    </p:spTree>
    <p:extLst>
      <p:ext uri="{BB962C8B-B14F-4D97-AF65-F5344CB8AC3E}">
        <p14:creationId xmlns:p14="http://schemas.microsoft.com/office/powerpoint/2010/main" val="11522829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Zero-inflated problems</a:t>
            </a:r>
          </a:p>
        </p:txBody>
      </p:sp>
      <p:sp>
        <p:nvSpPr>
          <p:cNvPr id="3" name="Content Placeholder 2"/>
          <p:cNvSpPr>
            <a:spLocks noGrp="1"/>
          </p:cNvSpPr>
          <p:nvPr>
            <p:ph idx="1"/>
          </p:nvPr>
        </p:nvSpPr>
        <p:spPr/>
        <p:txBody>
          <a:bodyPr/>
          <a:lstStyle/>
          <a:p>
            <a:pPr marL="514350" indent="-514350">
              <a:buFont typeface="+mj-lt"/>
              <a:buAutoNum type="arabicPeriod"/>
            </a:pPr>
            <a:r>
              <a:rPr lang="en-US" dirty="0"/>
              <a:t>Using the </a:t>
            </a:r>
            <a:r>
              <a:rPr lang="en-US" dirty="0" err="1"/>
              <a:t>opalinus~time</a:t>
            </a:r>
            <a:r>
              <a:rPr lang="en-US" dirty="0"/>
              <a:t> lizard data, examine the difference between a zero-inflated Poisson and a zero-inflated negative binomial. Compare these models (how?)</a:t>
            </a:r>
          </a:p>
          <a:p>
            <a:pPr marL="514350" indent="-514350">
              <a:buFont typeface="+mj-lt"/>
              <a:buAutoNum type="arabicPeriod"/>
            </a:pPr>
            <a:endParaRPr lang="en-US" dirty="0"/>
          </a:p>
          <a:p>
            <a:pPr marL="514350" indent="-514350">
              <a:buFont typeface="+mj-lt"/>
              <a:buAutoNum type="arabicPeriod"/>
            </a:pPr>
            <a:r>
              <a:rPr lang="en-US" dirty="0"/>
              <a:t>Predict the better model and plot the model and data using </a:t>
            </a:r>
            <a:r>
              <a:rPr lang="en-US" dirty="0" err="1"/>
              <a:t>ggplot</a:t>
            </a:r>
            <a:r>
              <a:rPr lang="en-US" dirty="0"/>
              <a:t>.</a:t>
            </a:r>
          </a:p>
        </p:txBody>
      </p:sp>
    </p:spTree>
    <p:extLst>
      <p:ext uri="{BB962C8B-B14F-4D97-AF65-F5344CB8AC3E}">
        <p14:creationId xmlns:p14="http://schemas.microsoft.com/office/powerpoint/2010/main" val="17902052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 </a:t>
            </a:r>
            <a:r>
              <a:rPr lang="mr-IN" dirty="0"/>
              <a:t>–</a:t>
            </a:r>
            <a:r>
              <a:rPr lang="en-US" dirty="0"/>
              <a:t> Correlated Data</a:t>
            </a:r>
          </a:p>
        </p:txBody>
      </p:sp>
      <p:sp>
        <p:nvSpPr>
          <p:cNvPr id="3" name="Content Placeholder 2"/>
          <p:cNvSpPr>
            <a:spLocks noGrp="1"/>
          </p:cNvSpPr>
          <p:nvPr>
            <p:ph idx="1"/>
          </p:nvPr>
        </p:nvSpPr>
        <p:spPr/>
        <p:txBody>
          <a:bodyPr/>
          <a:lstStyle/>
          <a:p>
            <a:r>
              <a:rPr lang="en-US" dirty="0"/>
              <a:t>Lack of independence among data points in a serious issue in statistics</a:t>
            </a:r>
          </a:p>
          <a:p>
            <a:pPr lvl="1"/>
            <a:endParaRPr lang="en-US" dirty="0"/>
          </a:p>
          <a:p>
            <a:pPr lvl="1"/>
            <a:r>
              <a:rPr lang="en-US" dirty="0"/>
              <a:t>These processes can be driven by any number of factors. Two important processes we will cover are:</a:t>
            </a:r>
          </a:p>
          <a:p>
            <a:pPr lvl="2"/>
            <a:r>
              <a:rPr lang="en-US" dirty="0"/>
              <a:t>1) Time-series issues (temporally auto-correlated data)</a:t>
            </a:r>
          </a:p>
          <a:p>
            <a:pPr lvl="2"/>
            <a:r>
              <a:rPr lang="en-US" dirty="0"/>
              <a:t>2) Phylogenetic issues (species are not independent data points)</a:t>
            </a:r>
          </a:p>
          <a:p>
            <a:pPr lvl="2"/>
            <a:endParaRPr lang="en-US" dirty="0"/>
          </a:p>
          <a:p>
            <a:pPr lvl="1"/>
            <a:r>
              <a:rPr lang="en-US" dirty="0"/>
              <a:t>What is another super important correlation in much of ecology/evolution?</a:t>
            </a:r>
          </a:p>
        </p:txBody>
      </p:sp>
    </p:spTree>
    <p:extLst>
      <p:ext uri="{BB962C8B-B14F-4D97-AF65-F5344CB8AC3E}">
        <p14:creationId xmlns:p14="http://schemas.microsoft.com/office/powerpoint/2010/main" val="16308615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Generalized least squares (GLS)</a:t>
            </a:r>
          </a:p>
        </p:txBody>
      </p:sp>
      <p:sp>
        <p:nvSpPr>
          <p:cNvPr id="3" name="Content Placeholder 2"/>
          <p:cNvSpPr>
            <a:spLocks noGrp="1"/>
          </p:cNvSpPr>
          <p:nvPr>
            <p:ph idx="1"/>
          </p:nvPr>
        </p:nvSpPr>
        <p:spPr/>
        <p:txBody>
          <a:bodyPr>
            <a:normAutofit fontScale="85000" lnSpcReduction="20000"/>
          </a:bodyPr>
          <a:lstStyle/>
          <a:p>
            <a:r>
              <a:rPr lang="en-US" dirty="0"/>
              <a:t>GLS models are a generalization of linear models (ordinary least squares)</a:t>
            </a:r>
          </a:p>
          <a:p>
            <a:endParaRPr lang="en-US" dirty="0"/>
          </a:p>
          <a:p>
            <a:r>
              <a:rPr lang="en-US" dirty="0"/>
              <a:t>They allow us to include matrices which explicitly account for correlation in data. For it to work, we need to have enough data to be able to accurately estimate correlations. </a:t>
            </a:r>
          </a:p>
          <a:p>
            <a:endParaRPr lang="en-US" dirty="0"/>
          </a:p>
          <a:p>
            <a:r>
              <a:rPr lang="en-US" dirty="0"/>
              <a:t>For this reason generalized least squares is especially suitable for temporal data that consist of long time series. Because it's least squares, it is most appropriate when the response variable can be assumed to be normally distributed.</a:t>
            </a:r>
          </a:p>
          <a:p>
            <a:endParaRPr lang="en-US" dirty="0"/>
          </a:p>
          <a:p>
            <a:r>
              <a:rPr lang="en-US" dirty="0"/>
              <a:t>We will start with temporal data (because it is simpler) but can also be used with phylogenetic data</a:t>
            </a:r>
          </a:p>
          <a:p>
            <a:endParaRPr lang="en-US" dirty="0"/>
          </a:p>
        </p:txBody>
      </p:sp>
    </p:spTree>
    <p:extLst>
      <p:ext uri="{BB962C8B-B14F-4D97-AF65-F5344CB8AC3E}">
        <p14:creationId xmlns:p14="http://schemas.microsoft.com/office/powerpoint/2010/main" val="13603686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Temporal data (time-series)</a:t>
            </a:r>
          </a:p>
        </p:txBody>
      </p:sp>
      <p:sp>
        <p:nvSpPr>
          <p:cNvPr id="3" name="Content Placeholder 2"/>
          <p:cNvSpPr>
            <a:spLocks noGrp="1"/>
          </p:cNvSpPr>
          <p:nvPr>
            <p:ph idx="1"/>
          </p:nvPr>
        </p:nvSpPr>
        <p:spPr/>
        <p:txBody>
          <a:bodyPr>
            <a:normAutofit/>
          </a:bodyPr>
          <a:lstStyle/>
          <a:p>
            <a:r>
              <a:rPr lang="en-US" dirty="0"/>
              <a:t>Temporal correlation is one-dimensional and unidirectional. We only have to worry about the effect that the past has on the present, not vice versa.</a:t>
            </a:r>
          </a:p>
          <a:p>
            <a:endParaRPr lang="en-US" dirty="0"/>
          </a:p>
        </p:txBody>
      </p:sp>
    </p:spTree>
    <p:extLst>
      <p:ext uri="{BB962C8B-B14F-4D97-AF65-F5344CB8AC3E}">
        <p14:creationId xmlns:p14="http://schemas.microsoft.com/office/powerpoint/2010/main" val="4387130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Generalized least squares (GLS)</a:t>
            </a:r>
          </a:p>
        </p:txBody>
      </p:sp>
      <p:sp>
        <p:nvSpPr>
          <p:cNvPr id="3" name="Content Placeholder 2"/>
          <p:cNvSpPr>
            <a:spLocks noGrp="1"/>
          </p:cNvSpPr>
          <p:nvPr>
            <p:ph idx="1"/>
          </p:nvPr>
        </p:nvSpPr>
        <p:spPr/>
        <p:txBody>
          <a:bodyPr>
            <a:normAutofit/>
          </a:bodyPr>
          <a:lstStyle/>
          <a:p>
            <a:r>
              <a:rPr lang="en-US" dirty="0"/>
              <a:t>Because it generalizes ordinary least squares, generalized least squares (GLS) is largely restricted to situations in which a normal distribution makes sense as a probability model for the response.</a:t>
            </a:r>
          </a:p>
          <a:p>
            <a:pPr lvl="1"/>
            <a:r>
              <a:rPr lang="en-US" dirty="0"/>
              <a:t>But remember, normal models are often robust to violation of assumptions. </a:t>
            </a:r>
          </a:p>
          <a:p>
            <a:endParaRPr lang="en-US" dirty="0"/>
          </a:p>
          <a:p>
            <a:r>
              <a:rPr lang="en-US" dirty="0"/>
              <a:t> For non-normal correlated data the choices are a bit murkier.</a:t>
            </a:r>
          </a:p>
          <a:p>
            <a:pPr lvl="1"/>
            <a:r>
              <a:rPr lang="en-US" dirty="0"/>
              <a:t>But what are some things we could do?</a:t>
            </a:r>
            <a:br>
              <a:rPr lang="en-US" dirty="0"/>
            </a:br>
            <a:endParaRPr lang="en-US" dirty="0"/>
          </a:p>
        </p:txBody>
      </p:sp>
    </p:spTree>
    <p:extLst>
      <p:ext uri="{BB962C8B-B14F-4D97-AF65-F5344CB8AC3E}">
        <p14:creationId xmlns:p14="http://schemas.microsoft.com/office/powerpoint/2010/main" val="2412270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does GLS work?</a:t>
            </a:r>
          </a:p>
        </p:txBody>
      </p:sp>
      <p:sp>
        <p:nvSpPr>
          <p:cNvPr id="3" name="Content Placeholder 2"/>
          <p:cNvSpPr>
            <a:spLocks noGrp="1"/>
          </p:cNvSpPr>
          <p:nvPr>
            <p:ph idx="1"/>
          </p:nvPr>
        </p:nvSpPr>
        <p:spPr/>
        <p:txBody>
          <a:bodyPr>
            <a:normAutofit fontScale="77500" lnSpcReduction="20000"/>
          </a:bodyPr>
          <a:lstStyle/>
          <a:p>
            <a:r>
              <a:rPr lang="en-US" dirty="0"/>
              <a:t>Generalized least squares (GLS) generalizes ordinary least squares to the case where the residuals  (errors) have a normal distribution with an arbitrary covariance matrix.</a:t>
            </a:r>
          </a:p>
          <a:p>
            <a:endParaRPr lang="en-US" dirty="0"/>
          </a:p>
          <a:p>
            <a:r>
              <a:rPr lang="en-US" dirty="0"/>
              <a:t>So as was the case with ordinary least squares we end up with an exact formula for the regression parameters, this time in terms of the design matrix and the unscaled covariance matrix </a:t>
            </a:r>
            <a:r>
              <a:rPr lang="en-US" b="1" dirty="0"/>
              <a:t>V</a:t>
            </a:r>
            <a:r>
              <a:rPr lang="en-US" dirty="0"/>
              <a:t>. Unfortunately the formula requires that we know </a:t>
            </a:r>
            <a:r>
              <a:rPr lang="en-US" b="1" dirty="0"/>
              <a:t>V</a:t>
            </a:r>
            <a:r>
              <a:rPr lang="en-US" dirty="0"/>
              <a:t>, so typically we'll need to estimate it first.</a:t>
            </a:r>
          </a:p>
          <a:p>
            <a:endParaRPr lang="en-US" dirty="0"/>
          </a:p>
          <a:p>
            <a:r>
              <a:rPr lang="en-US" dirty="0"/>
              <a:t>To make this problem feasible and to avoid </a:t>
            </a:r>
            <a:r>
              <a:rPr lang="en-US" dirty="0" err="1"/>
              <a:t>overparameterization</a:t>
            </a:r>
            <a:r>
              <a:rPr lang="en-US" dirty="0"/>
              <a:t>, the usual approach is to assume that </a:t>
            </a:r>
            <a:r>
              <a:rPr lang="en-US" b="1" dirty="0"/>
              <a:t>V</a:t>
            </a:r>
            <a:r>
              <a:rPr lang="en-US" dirty="0"/>
              <a:t> has a very simple form, a correlation structure that is based on a small number of parameters, and to jointly estimate the regression parameters and the covariance parameters. There are specific algorithms for special correlation structures, but a general approach is to use maximum likelihood estimation. </a:t>
            </a:r>
          </a:p>
        </p:txBody>
      </p:sp>
    </p:spTree>
    <p:extLst>
      <p:ext uri="{BB962C8B-B14F-4D97-AF65-F5344CB8AC3E}">
        <p14:creationId xmlns:p14="http://schemas.microsoft.com/office/powerpoint/2010/main" val="205610450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does GLS work?</a:t>
            </a:r>
          </a:p>
        </p:txBody>
      </p:sp>
      <p:sp>
        <p:nvSpPr>
          <p:cNvPr id="3" name="Content Placeholder 2"/>
          <p:cNvSpPr>
            <a:spLocks noGrp="1"/>
          </p:cNvSpPr>
          <p:nvPr>
            <p:ph idx="1"/>
          </p:nvPr>
        </p:nvSpPr>
        <p:spPr>
          <a:xfrm>
            <a:off x="838200" y="1690688"/>
            <a:ext cx="10515600" cy="4351338"/>
          </a:xfrm>
        </p:spPr>
        <p:txBody>
          <a:bodyPr>
            <a:normAutofit fontScale="92500" lnSpcReduction="10000"/>
          </a:bodyPr>
          <a:lstStyle/>
          <a:p>
            <a:r>
              <a:rPr lang="en-US" dirty="0"/>
              <a:t>Imagine fitting a regression model to some temporal data (e.g. number of mosquito species over years)</a:t>
            </a:r>
          </a:p>
          <a:p>
            <a:endParaRPr lang="en-US" dirty="0"/>
          </a:p>
          <a:p>
            <a:r>
              <a:rPr lang="en-US" dirty="0"/>
              <a:t>We can make some assumptions about the residuals (e.g. the error that is left over after fitting)</a:t>
            </a:r>
          </a:p>
          <a:p>
            <a:pPr lvl="1"/>
            <a:r>
              <a:rPr lang="en-US" dirty="0"/>
              <a:t>These assume that:</a:t>
            </a:r>
          </a:p>
          <a:p>
            <a:pPr lvl="1"/>
            <a:r>
              <a:rPr lang="en-US" dirty="0"/>
              <a:t>1) Their mean is not changing.</a:t>
            </a:r>
          </a:p>
          <a:p>
            <a:pPr lvl="1"/>
            <a:r>
              <a:rPr lang="en-US" dirty="0"/>
              <a:t> 2) The correlation between the residuals is only a function of their relative temporal position and is not related to their absolute temporal position.</a:t>
            </a:r>
          </a:p>
          <a:p>
            <a:r>
              <a:rPr lang="en-US" dirty="0"/>
              <a:t>Because of the second assumption, we can identify the autocorrelation among residuals by examining time lags.</a:t>
            </a:r>
          </a:p>
          <a:p>
            <a:pPr lvl="1"/>
            <a:endParaRPr lang="en-US" dirty="0"/>
          </a:p>
        </p:txBody>
      </p:sp>
    </p:spTree>
    <p:extLst>
      <p:ext uri="{BB962C8B-B14F-4D97-AF65-F5344CB8AC3E}">
        <p14:creationId xmlns:p14="http://schemas.microsoft.com/office/powerpoint/2010/main" val="77563609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Lags</a:t>
            </a:r>
          </a:p>
        </p:txBody>
      </p:sp>
      <p:pic>
        <p:nvPicPr>
          <p:cNvPr id="4" name="Content Placeholder 3"/>
          <p:cNvPicPr>
            <a:picLocks noGrp="1" noChangeAspect="1"/>
          </p:cNvPicPr>
          <p:nvPr>
            <p:ph idx="1"/>
          </p:nvPr>
        </p:nvPicPr>
        <p:blipFill>
          <a:blip r:embed="rId2"/>
          <a:stretch>
            <a:fillRect/>
          </a:stretch>
        </p:blipFill>
        <p:spPr>
          <a:xfrm>
            <a:off x="633958" y="2144725"/>
            <a:ext cx="9613900" cy="2730500"/>
          </a:xfrm>
          <a:prstGeom prst="rect">
            <a:avLst/>
          </a:prstGeom>
        </p:spPr>
      </p:pic>
    </p:spTree>
    <p:extLst>
      <p:ext uri="{BB962C8B-B14F-4D97-AF65-F5344CB8AC3E}">
        <p14:creationId xmlns:p14="http://schemas.microsoft.com/office/powerpoint/2010/main" val="4448062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C2A425-7366-CE4F-9555-E96F8210AB6F}"/>
              </a:ext>
            </a:extLst>
          </p:cNvPr>
          <p:cNvSpPr>
            <a:spLocks noGrp="1"/>
          </p:cNvSpPr>
          <p:nvPr>
            <p:ph type="title"/>
          </p:nvPr>
        </p:nvSpPr>
        <p:spPr/>
        <p:txBody>
          <a:bodyPr/>
          <a:lstStyle/>
          <a:p>
            <a:pPr algn="ctr"/>
            <a:r>
              <a:rPr lang="en-US" dirty="0"/>
              <a:t>SPOT surveys</a:t>
            </a:r>
          </a:p>
        </p:txBody>
      </p:sp>
      <p:sp>
        <p:nvSpPr>
          <p:cNvPr id="3" name="Content Placeholder 2">
            <a:extLst>
              <a:ext uri="{FF2B5EF4-FFF2-40B4-BE49-F238E27FC236}">
                <a16:creationId xmlns:a16="http://schemas.microsoft.com/office/drawing/2014/main" id="{CF7AE31D-764F-AE4A-B180-12E3B57FA18C}"/>
              </a:ext>
            </a:extLst>
          </p:cNvPr>
          <p:cNvSpPr>
            <a:spLocks noGrp="1"/>
          </p:cNvSpPr>
          <p:nvPr>
            <p:ph idx="1"/>
          </p:nvPr>
        </p:nvSpPr>
        <p:spPr/>
        <p:txBody>
          <a:bodyPr/>
          <a:lstStyle/>
          <a:p>
            <a:r>
              <a:rPr lang="en-US" dirty="0"/>
              <a:t>SPOT surveys are available on Canvas</a:t>
            </a:r>
          </a:p>
          <a:p>
            <a:endParaRPr lang="en-US" dirty="0"/>
          </a:p>
          <a:p>
            <a:r>
              <a:rPr lang="en-US" dirty="0"/>
              <a:t>Please complete these as it helps me both justify and improve the course</a:t>
            </a:r>
          </a:p>
        </p:txBody>
      </p:sp>
    </p:spTree>
    <p:extLst>
      <p:ext uri="{BB962C8B-B14F-4D97-AF65-F5344CB8AC3E}">
        <p14:creationId xmlns:p14="http://schemas.microsoft.com/office/powerpoint/2010/main" val="19777912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Autocorrelation</a:t>
            </a:r>
          </a:p>
        </p:txBody>
      </p:sp>
      <p:sp>
        <p:nvSpPr>
          <p:cNvPr id="3" name="Content Placeholder 2"/>
          <p:cNvSpPr>
            <a:spLocks noGrp="1"/>
          </p:cNvSpPr>
          <p:nvPr>
            <p:ph idx="1"/>
          </p:nvPr>
        </p:nvSpPr>
        <p:spPr/>
        <p:txBody>
          <a:bodyPr/>
          <a:lstStyle/>
          <a:p>
            <a:r>
              <a:rPr lang="en-US" dirty="0"/>
              <a:t>Autocorrelation is the linear dependence of a variable with itself at two points in time</a:t>
            </a:r>
          </a:p>
          <a:p>
            <a:endParaRPr lang="en-US" dirty="0"/>
          </a:p>
          <a:p>
            <a:pPr lvl="1"/>
            <a:r>
              <a:rPr lang="en-US" dirty="0"/>
              <a:t>e.g. The average number of bats in 2001 should be predicted by the average number of bats in 2000</a:t>
            </a:r>
          </a:p>
          <a:p>
            <a:pPr lvl="1"/>
            <a:r>
              <a:rPr lang="en-US" dirty="0"/>
              <a:t>The temperature today depends on the temperature yesterday (usually)</a:t>
            </a:r>
          </a:p>
        </p:txBody>
      </p:sp>
    </p:spTree>
    <p:extLst>
      <p:ext uri="{BB962C8B-B14F-4D97-AF65-F5344CB8AC3E}">
        <p14:creationId xmlns:p14="http://schemas.microsoft.com/office/powerpoint/2010/main" val="175580436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Partial autocorrelation</a:t>
            </a:r>
          </a:p>
        </p:txBody>
      </p:sp>
      <p:sp>
        <p:nvSpPr>
          <p:cNvPr id="3" name="Content Placeholder 2"/>
          <p:cNvSpPr>
            <a:spLocks noGrp="1"/>
          </p:cNvSpPr>
          <p:nvPr>
            <p:ph idx="1"/>
          </p:nvPr>
        </p:nvSpPr>
        <p:spPr/>
        <p:txBody>
          <a:bodyPr/>
          <a:lstStyle/>
          <a:p>
            <a:r>
              <a:rPr lang="en-US" i="1" dirty="0"/>
              <a:t>Partial autocorrelation</a:t>
            </a:r>
            <a:r>
              <a:rPr lang="en-US" dirty="0"/>
              <a:t> is the autocorrelation between </a:t>
            </a:r>
            <a:r>
              <a:rPr lang="en-US" i="1" dirty="0" err="1"/>
              <a:t>y</a:t>
            </a:r>
            <a:r>
              <a:rPr lang="en-US" i="1" baseline="-25000" dirty="0" err="1"/>
              <a:t>t</a:t>
            </a:r>
            <a:r>
              <a:rPr lang="en-US" dirty="0"/>
              <a:t> and </a:t>
            </a:r>
            <a:r>
              <a:rPr lang="en-US" i="1" dirty="0" err="1"/>
              <a:t>y</a:t>
            </a:r>
            <a:r>
              <a:rPr lang="en-US" i="1" baseline="-25000" dirty="0" err="1"/>
              <a:t>t</a:t>
            </a:r>
            <a:r>
              <a:rPr lang="en-US" i="1" baseline="-25000" dirty="0"/>
              <a:t>–lag</a:t>
            </a:r>
            <a:r>
              <a:rPr lang="en-US" dirty="0"/>
              <a:t> after removing any linear dependence. </a:t>
            </a:r>
          </a:p>
          <a:p>
            <a:endParaRPr lang="en-US" dirty="0"/>
          </a:p>
        </p:txBody>
      </p:sp>
    </p:spTree>
    <p:extLst>
      <p:ext uri="{BB962C8B-B14F-4D97-AF65-F5344CB8AC3E}">
        <p14:creationId xmlns:p14="http://schemas.microsoft.com/office/powerpoint/2010/main" val="163040230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ACF Plot</a:t>
            </a:r>
            <a:endParaRPr lang="en-US" dirty="0"/>
          </a:p>
        </p:txBody>
      </p:sp>
      <p:sp>
        <p:nvSpPr>
          <p:cNvPr id="3" name="Content Placeholder 2"/>
          <p:cNvSpPr>
            <a:spLocks noGrp="1"/>
          </p:cNvSpPr>
          <p:nvPr>
            <p:ph idx="1"/>
          </p:nvPr>
        </p:nvSpPr>
        <p:spPr/>
        <p:txBody>
          <a:bodyPr/>
          <a:lstStyle/>
          <a:p>
            <a:r>
              <a:rPr lang="en-US" dirty="0"/>
              <a:t>We expect with temporally ordered data that the correlation will decrease with increasing lag. Here the correlation decreases exponentially with lag.</a:t>
            </a:r>
          </a:p>
        </p:txBody>
      </p:sp>
      <p:pic>
        <p:nvPicPr>
          <p:cNvPr id="4" name="Picture 3"/>
          <p:cNvPicPr>
            <a:picLocks noChangeAspect="1"/>
          </p:cNvPicPr>
          <p:nvPr/>
        </p:nvPicPr>
        <p:blipFill>
          <a:blip r:embed="rId2"/>
          <a:stretch>
            <a:fillRect/>
          </a:stretch>
        </p:blipFill>
        <p:spPr>
          <a:xfrm>
            <a:off x="5124154" y="3213251"/>
            <a:ext cx="6229646" cy="3021463"/>
          </a:xfrm>
          <a:prstGeom prst="rect">
            <a:avLst/>
          </a:prstGeom>
        </p:spPr>
      </p:pic>
      <p:sp>
        <p:nvSpPr>
          <p:cNvPr id="5" name="TextBox 4"/>
          <p:cNvSpPr txBox="1"/>
          <p:nvPr/>
        </p:nvSpPr>
        <p:spPr>
          <a:xfrm>
            <a:off x="2288378" y="4001294"/>
            <a:ext cx="3014368" cy="1200329"/>
          </a:xfrm>
          <a:prstGeom prst="rect">
            <a:avLst/>
          </a:prstGeom>
          <a:noFill/>
        </p:spPr>
        <p:txBody>
          <a:bodyPr wrap="square" rtlCol="0">
            <a:spAutoFit/>
          </a:bodyPr>
          <a:lstStyle/>
          <a:p>
            <a:r>
              <a:rPr lang="en-US" b="1" dirty="0"/>
              <a:t>This says what is the correlation between 1 v. 2, 1 v. 3, 1 v 4, 1 v 5, etc.</a:t>
            </a:r>
            <a:br>
              <a:rPr lang="en-US" b="1" dirty="0"/>
            </a:br>
            <a:endParaRPr lang="en-US" b="1" dirty="0"/>
          </a:p>
        </p:txBody>
      </p:sp>
    </p:spTree>
    <p:extLst>
      <p:ext uri="{BB962C8B-B14F-4D97-AF65-F5344CB8AC3E}">
        <p14:creationId xmlns:p14="http://schemas.microsoft.com/office/powerpoint/2010/main" val="63749351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Partial autocorrelation</a:t>
            </a:r>
          </a:p>
        </p:txBody>
      </p:sp>
      <p:sp>
        <p:nvSpPr>
          <p:cNvPr id="3" name="Content Placeholder 2"/>
          <p:cNvSpPr>
            <a:spLocks noGrp="1"/>
          </p:cNvSpPr>
          <p:nvPr>
            <p:ph idx="1"/>
          </p:nvPr>
        </p:nvSpPr>
        <p:spPr>
          <a:xfrm>
            <a:off x="135556" y="1593063"/>
            <a:ext cx="10515600" cy="4351338"/>
          </a:xfrm>
        </p:spPr>
        <p:txBody>
          <a:bodyPr/>
          <a:lstStyle/>
          <a:p>
            <a:r>
              <a:rPr lang="en-US" dirty="0"/>
              <a:t>Another useful diagnostic the partial autocorrelation function (PACF). </a:t>
            </a:r>
          </a:p>
          <a:p>
            <a:pPr lvl="1"/>
            <a:r>
              <a:rPr lang="en-US" dirty="0"/>
              <a:t>Here, you can regress each residual against lagged residuals at different time points.</a:t>
            </a:r>
          </a:p>
          <a:p>
            <a:pPr lvl="1"/>
            <a:r>
              <a:rPr lang="en-US" dirty="0"/>
              <a:t>Significant spikes will help to inform you about when the autocorrelation disappears between lags</a:t>
            </a:r>
          </a:p>
          <a:p>
            <a:pPr lvl="1"/>
            <a:endParaRPr lang="en-US" dirty="0"/>
          </a:p>
        </p:txBody>
      </p:sp>
      <p:pic>
        <p:nvPicPr>
          <p:cNvPr id="4" name="Picture 3"/>
          <p:cNvPicPr>
            <a:picLocks noChangeAspect="1"/>
          </p:cNvPicPr>
          <p:nvPr/>
        </p:nvPicPr>
        <p:blipFill>
          <a:blip r:embed="rId2"/>
          <a:stretch>
            <a:fillRect/>
          </a:stretch>
        </p:blipFill>
        <p:spPr>
          <a:xfrm>
            <a:off x="7247822" y="3634960"/>
            <a:ext cx="4944177" cy="2876530"/>
          </a:xfrm>
          <a:prstGeom prst="rect">
            <a:avLst/>
          </a:prstGeom>
        </p:spPr>
      </p:pic>
      <p:sp>
        <p:nvSpPr>
          <p:cNvPr id="5" name="TextBox 4"/>
          <p:cNvSpPr txBox="1"/>
          <p:nvPr/>
        </p:nvSpPr>
        <p:spPr>
          <a:xfrm>
            <a:off x="3886172" y="4331368"/>
            <a:ext cx="3014368" cy="1754326"/>
          </a:xfrm>
          <a:prstGeom prst="rect">
            <a:avLst/>
          </a:prstGeom>
          <a:noFill/>
        </p:spPr>
        <p:txBody>
          <a:bodyPr wrap="square" rtlCol="0">
            <a:spAutoFit/>
          </a:bodyPr>
          <a:lstStyle/>
          <a:p>
            <a:r>
              <a:rPr lang="en-US" b="1" dirty="0"/>
              <a:t>This says what is the correlation between 1 v. 2, 1 v. 3 (after accounting for correlation between 1 and 2).</a:t>
            </a:r>
            <a:br>
              <a:rPr lang="en-US" b="1" dirty="0"/>
            </a:br>
            <a:endParaRPr lang="en-US" b="1" dirty="0"/>
          </a:p>
        </p:txBody>
      </p:sp>
    </p:spTree>
    <p:extLst>
      <p:ext uri="{BB962C8B-B14F-4D97-AF65-F5344CB8AC3E}">
        <p14:creationId xmlns:p14="http://schemas.microsoft.com/office/powerpoint/2010/main" val="83224464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Some types of autocorrelation models</a:t>
            </a:r>
          </a:p>
        </p:txBody>
      </p:sp>
      <p:sp>
        <p:nvSpPr>
          <p:cNvPr id="3" name="Content Placeholder 2"/>
          <p:cNvSpPr>
            <a:spLocks noGrp="1"/>
          </p:cNvSpPr>
          <p:nvPr>
            <p:ph idx="1"/>
          </p:nvPr>
        </p:nvSpPr>
        <p:spPr/>
        <p:txBody>
          <a:bodyPr>
            <a:normAutofit fontScale="85000" lnSpcReduction="20000"/>
          </a:bodyPr>
          <a:lstStyle/>
          <a:p>
            <a:r>
              <a:rPr lang="en-US" dirty="0"/>
              <a:t>AR(p, autoregressive) models, where p is a given lag number</a:t>
            </a:r>
          </a:p>
          <a:p>
            <a:pPr lvl="1"/>
            <a:r>
              <a:rPr lang="en-US" dirty="0"/>
              <a:t>Examine the lag residuals to determine when the significant correlation among residuals disappears</a:t>
            </a:r>
          </a:p>
          <a:p>
            <a:pPr lvl="1"/>
            <a:r>
              <a:rPr lang="en-US" dirty="0"/>
              <a:t>Autocorrelation often decreases exponentially to 0</a:t>
            </a:r>
          </a:p>
          <a:p>
            <a:pPr lvl="1"/>
            <a:r>
              <a:rPr lang="en-US" dirty="0"/>
              <a:t>Often just a single spike</a:t>
            </a:r>
          </a:p>
          <a:p>
            <a:endParaRPr lang="en-US" dirty="0"/>
          </a:p>
          <a:p>
            <a:r>
              <a:rPr lang="en-US" dirty="0"/>
              <a:t>MA (q, moving average models)</a:t>
            </a:r>
          </a:p>
          <a:p>
            <a:pPr lvl="1"/>
            <a:r>
              <a:rPr lang="en-US" dirty="0"/>
              <a:t>Autocorrelation with one or more significant spikes, and the rest of the spikes are near 0</a:t>
            </a:r>
          </a:p>
          <a:p>
            <a:endParaRPr lang="en-US" dirty="0"/>
          </a:p>
          <a:p>
            <a:endParaRPr lang="en-US" dirty="0"/>
          </a:p>
          <a:p>
            <a:r>
              <a:rPr lang="en-US" dirty="0"/>
              <a:t>Autoregressive moving average (ARMA, </a:t>
            </a:r>
            <a:r>
              <a:rPr lang="en-US" dirty="0" err="1"/>
              <a:t>p,q</a:t>
            </a:r>
            <a:r>
              <a:rPr lang="en-US" dirty="0"/>
              <a:t>)</a:t>
            </a:r>
          </a:p>
          <a:p>
            <a:pPr lvl="1"/>
            <a:r>
              <a:rPr lang="en-US" dirty="0"/>
              <a:t>ACF exhibits a few significant spikes followed by a decay. </a:t>
            </a:r>
          </a:p>
          <a:p>
            <a:pPr lvl="1"/>
            <a:r>
              <a:rPr lang="en-US" dirty="0"/>
              <a:t>The ACF and PACF are hybrids of the AR(</a:t>
            </a:r>
            <a:r>
              <a:rPr lang="en-US" i="1" dirty="0"/>
              <a:t>p</a:t>
            </a:r>
            <a:r>
              <a:rPr lang="en-US" dirty="0"/>
              <a:t>) and MA(</a:t>
            </a:r>
            <a:r>
              <a:rPr lang="en-US" i="1" dirty="0"/>
              <a:t>q</a:t>
            </a:r>
            <a:r>
              <a:rPr lang="en-US" dirty="0"/>
              <a:t>) patterns</a:t>
            </a:r>
          </a:p>
          <a:p>
            <a:pPr lvl="1"/>
            <a:endParaRPr lang="en-US" dirty="0"/>
          </a:p>
        </p:txBody>
      </p:sp>
    </p:spTree>
    <p:extLst>
      <p:ext uri="{BB962C8B-B14F-4D97-AF65-F5344CB8AC3E}">
        <p14:creationId xmlns:p14="http://schemas.microsoft.com/office/powerpoint/2010/main" val="176838155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 of what plots look like for different models</a:t>
            </a:r>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2"/>
          <a:stretch>
            <a:fillRect/>
          </a:stretch>
        </p:blipFill>
        <p:spPr>
          <a:xfrm>
            <a:off x="259882" y="2333722"/>
            <a:ext cx="12192000" cy="1420536"/>
          </a:xfrm>
          <a:prstGeom prst="rect">
            <a:avLst/>
          </a:prstGeom>
        </p:spPr>
      </p:pic>
    </p:spTree>
    <p:extLst>
      <p:ext uri="{BB962C8B-B14F-4D97-AF65-F5344CB8AC3E}">
        <p14:creationId xmlns:p14="http://schemas.microsoft.com/office/powerpoint/2010/main" val="139050611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Digger deeper</a:t>
            </a:r>
          </a:p>
        </p:txBody>
      </p:sp>
      <p:sp>
        <p:nvSpPr>
          <p:cNvPr id="3" name="Content Placeholder 2"/>
          <p:cNvSpPr>
            <a:spLocks noGrp="1"/>
          </p:cNvSpPr>
          <p:nvPr>
            <p:ph idx="1"/>
          </p:nvPr>
        </p:nvSpPr>
        <p:spPr/>
        <p:txBody>
          <a:bodyPr>
            <a:normAutofit fontScale="85000" lnSpcReduction="10000"/>
          </a:bodyPr>
          <a:lstStyle/>
          <a:p>
            <a:r>
              <a:rPr lang="en-US" dirty="0"/>
              <a:t>This is a REALLY brief introduction to time-series models (which are complicated!)</a:t>
            </a:r>
          </a:p>
          <a:p>
            <a:endParaRPr lang="en-US" dirty="0"/>
          </a:p>
          <a:p>
            <a:r>
              <a:rPr lang="en-US" dirty="0"/>
              <a:t>Additional resources:</a:t>
            </a:r>
          </a:p>
          <a:p>
            <a:pPr lvl="1"/>
            <a:r>
              <a:rPr lang="en-US" dirty="0">
                <a:hlinkClick r:id="rId2"/>
              </a:rPr>
              <a:t>http://www.unc.edu/courses/2010spring/ecol/562/001/docs/lectures/lecture9.htm</a:t>
            </a:r>
            <a:endParaRPr lang="en-US" dirty="0"/>
          </a:p>
          <a:p>
            <a:pPr lvl="1"/>
            <a:r>
              <a:rPr lang="en-US" dirty="0">
                <a:hlinkClick r:id="rId3"/>
              </a:rPr>
              <a:t>http://www.unc.edu/courses/2010spring/ecol/562/001/docs/lectures/lecture10.htm</a:t>
            </a:r>
            <a:r>
              <a:rPr lang="en-US" dirty="0"/>
              <a:t> </a:t>
            </a:r>
          </a:p>
          <a:p>
            <a:pPr lvl="1"/>
            <a:r>
              <a:rPr lang="en-US" dirty="0">
                <a:hlinkClick r:id="rId4"/>
              </a:rPr>
              <a:t>https://socialsciences.mcmaster.ca/jfox/Books/Companion/appendix/Appendix-Timeseries-Regression.pdf</a:t>
            </a:r>
            <a:endParaRPr lang="en-US" dirty="0"/>
          </a:p>
          <a:p>
            <a:pPr lvl="1"/>
            <a:r>
              <a:rPr lang="en-US" dirty="0">
                <a:hlinkClick r:id="rId5"/>
              </a:rPr>
              <a:t>http://www.stats.uwo.ca/faculty/braun/ss359a/2004/notes/Chapter14/glsnotes.pdf</a:t>
            </a:r>
            <a:endParaRPr lang="en-US" dirty="0"/>
          </a:p>
          <a:p>
            <a:pPr lvl="1"/>
            <a:r>
              <a:rPr lang="en-US" dirty="0"/>
              <a:t>People seem to like this book: </a:t>
            </a:r>
            <a:r>
              <a:rPr lang="en-US" dirty="0">
                <a:hlinkClick r:id="rId6"/>
              </a:rPr>
              <a:t>https://www.amazon.com/dp/144197864X/?tag=stackoverflow17-20</a:t>
            </a:r>
            <a:endParaRPr lang="en-US" dirty="0"/>
          </a:p>
          <a:p>
            <a:pPr lvl="1"/>
            <a:r>
              <a:rPr lang="en-US" dirty="0"/>
              <a:t>And see this post: </a:t>
            </a:r>
            <a:br>
              <a:rPr lang="en-US" dirty="0"/>
            </a:br>
            <a:r>
              <a:rPr lang="en-US" dirty="0">
                <a:hlinkClick r:id="rId7"/>
              </a:rPr>
              <a:t>https://stats.stackexchange.com/questions/20514/books-for-self-studying-time-series-analysis</a:t>
            </a:r>
            <a:r>
              <a:rPr lang="en-US" dirty="0"/>
              <a:t> </a:t>
            </a:r>
          </a:p>
        </p:txBody>
      </p:sp>
    </p:spTree>
    <p:extLst>
      <p:ext uri="{BB962C8B-B14F-4D97-AF65-F5344CB8AC3E}">
        <p14:creationId xmlns:p14="http://schemas.microsoft.com/office/powerpoint/2010/main" val="212371492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 to R</a:t>
            </a:r>
            <a:r>
              <a:rPr lang="mr-IN" dirty="0"/>
              <a:t>…</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9736695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 important point about model comparison!</a:t>
            </a:r>
          </a:p>
        </p:txBody>
      </p:sp>
      <p:sp>
        <p:nvSpPr>
          <p:cNvPr id="3" name="Content Placeholder 2"/>
          <p:cNvSpPr>
            <a:spLocks noGrp="1"/>
          </p:cNvSpPr>
          <p:nvPr>
            <p:ph idx="1"/>
          </p:nvPr>
        </p:nvSpPr>
        <p:spPr/>
        <p:txBody>
          <a:bodyPr>
            <a:normAutofit lnSpcReduction="10000"/>
          </a:bodyPr>
          <a:lstStyle/>
          <a:p>
            <a:r>
              <a:rPr lang="en-US" dirty="0"/>
              <a:t>When you compare models, it is very, very important to compare models that all have the same number of observations!!!!</a:t>
            </a:r>
          </a:p>
          <a:p>
            <a:endParaRPr lang="en-US" dirty="0"/>
          </a:p>
          <a:p>
            <a:r>
              <a:rPr lang="en-US" dirty="0"/>
              <a:t>For example, if you want to predict bat infection by species and temperature.</a:t>
            </a:r>
          </a:p>
          <a:p>
            <a:pPr lvl="1"/>
            <a:r>
              <a:rPr lang="en-US" dirty="0"/>
              <a:t>Your models look like this: </a:t>
            </a:r>
            <a:r>
              <a:rPr lang="en-US" dirty="0" err="1"/>
              <a:t>infection~temp+species</a:t>
            </a:r>
            <a:r>
              <a:rPr lang="en-US" dirty="0"/>
              <a:t>, </a:t>
            </a:r>
            <a:r>
              <a:rPr lang="en-US" dirty="0" err="1"/>
              <a:t>infection~species</a:t>
            </a:r>
            <a:endParaRPr lang="en-US" dirty="0"/>
          </a:p>
          <a:p>
            <a:pPr lvl="1"/>
            <a:r>
              <a:rPr lang="en-US" dirty="0"/>
              <a:t>You might have forgotten to take a temperature from every individual (but you always recorded species). You will need to drop all measurements where you don’t have temperature to compare models USING ANY METHOD.</a:t>
            </a:r>
          </a:p>
        </p:txBody>
      </p:sp>
    </p:spTree>
    <p:extLst>
      <p:ext uri="{BB962C8B-B14F-4D97-AF65-F5344CB8AC3E}">
        <p14:creationId xmlns:p14="http://schemas.microsoft.com/office/powerpoint/2010/main" val="19579555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 name="Picture 4"/>
          <p:cNvPicPr>
            <a:picLocks noChangeAspect="1"/>
          </p:cNvPicPr>
          <p:nvPr/>
        </p:nvPicPr>
        <p:blipFill>
          <a:blip r:embed="rId2"/>
          <a:stretch>
            <a:fillRect/>
          </a:stretch>
        </p:blipFill>
        <p:spPr>
          <a:xfrm>
            <a:off x="1648260" y="176330"/>
            <a:ext cx="5444800" cy="6272596"/>
          </a:xfrm>
          <a:prstGeom prst="rect">
            <a:avLst/>
          </a:prstGeom>
        </p:spPr>
      </p:pic>
      <p:sp>
        <p:nvSpPr>
          <p:cNvPr id="6" name="TextBox 5"/>
          <p:cNvSpPr txBox="1"/>
          <p:nvPr/>
        </p:nvSpPr>
        <p:spPr>
          <a:xfrm>
            <a:off x="7324827" y="2002052"/>
            <a:ext cx="5678906" cy="1754326"/>
          </a:xfrm>
          <a:prstGeom prst="rect">
            <a:avLst/>
          </a:prstGeom>
          <a:noFill/>
        </p:spPr>
        <p:txBody>
          <a:bodyPr wrap="square" rtlCol="0">
            <a:spAutoFit/>
          </a:bodyPr>
          <a:lstStyle/>
          <a:p>
            <a:r>
              <a:rPr lang="en-US" dirty="0"/>
              <a:t>If we fit the models, </a:t>
            </a:r>
            <a:br>
              <a:rPr lang="en-US" dirty="0"/>
            </a:br>
            <a:r>
              <a:rPr lang="en-US" dirty="0" err="1"/>
              <a:t>infection~species</a:t>
            </a:r>
            <a:r>
              <a:rPr lang="en-US" dirty="0"/>
              <a:t>, we would have 16 observations</a:t>
            </a:r>
          </a:p>
          <a:p>
            <a:r>
              <a:rPr lang="en-US" dirty="0" err="1"/>
              <a:t>Infection~species+temp</a:t>
            </a:r>
            <a:r>
              <a:rPr lang="en-US" dirty="0"/>
              <a:t>, we have 15 observations</a:t>
            </a:r>
          </a:p>
          <a:p>
            <a:endParaRPr lang="en-US" dirty="0"/>
          </a:p>
          <a:p>
            <a:r>
              <a:rPr lang="en-US" dirty="0"/>
              <a:t>We can not validly compare these models. </a:t>
            </a:r>
          </a:p>
          <a:p>
            <a:endParaRPr lang="en-US" dirty="0"/>
          </a:p>
        </p:txBody>
      </p:sp>
    </p:spTree>
    <p:extLst>
      <p:ext uri="{BB962C8B-B14F-4D97-AF65-F5344CB8AC3E}">
        <p14:creationId xmlns:p14="http://schemas.microsoft.com/office/powerpoint/2010/main" val="19755770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Goals</a:t>
            </a:r>
          </a:p>
        </p:txBody>
      </p:sp>
      <p:sp>
        <p:nvSpPr>
          <p:cNvPr id="3" name="Content Placeholder 2"/>
          <p:cNvSpPr>
            <a:spLocks noGrp="1"/>
          </p:cNvSpPr>
          <p:nvPr>
            <p:ph idx="1"/>
          </p:nvPr>
        </p:nvSpPr>
        <p:spPr/>
        <p:txBody>
          <a:bodyPr/>
          <a:lstStyle/>
          <a:p>
            <a:pPr marL="514350" indent="-514350">
              <a:buFont typeface="+mj-lt"/>
              <a:buAutoNum type="arabicPeriod"/>
            </a:pPr>
            <a:r>
              <a:rPr lang="en-US" dirty="0"/>
              <a:t>Introduce zero-inflated models</a:t>
            </a:r>
          </a:p>
          <a:p>
            <a:pPr marL="971550" lvl="1" indent="-514350">
              <a:buFont typeface="+mj-lt"/>
              <a:buAutoNum type="arabicPeriod"/>
            </a:pPr>
            <a:r>
              <a:rPr lang="en-US" dirty="0"/>
              <a:t>Understand the difference between mixture and hurdle models</a:t>
            </a:r>
          </a:p>
          <a:p>
            <a:pPr marL="971550" lvl="1" indent="-514350">
              <a:buFont typeface="+mj-lt"/>
              <a:buAutoNum type="arabicPeriod"/>
            </a:pPr>
            <a:r>
              <a:rPr lang="en-US" dirty="0"/>
              <a:t>Learn to assess whether your data is a better fit for one type of model of the other</a:t>
            </a:r>
          </a:p>
          <a:p>
            <a:pPr marL="971550" lvl="1" indent="-514350">
              <a:buFont typeface="+mj-lt"/>
              <a:buAutoNum type="arabicPeriod"/>
            </a:pPr>
            <a:r>
              <a:rPr lang="en-US" dirty="0"/>
              <a:t>Examine the output of a zero-inflated model in R</a:t>
            </a:r>
            <a:br>
              <a:rPr lang="en-US" dirty="0"/>
            </a:br>
            <a:endParaRPr lang="en-US" dirty="0"/>
          </a:p>
          <a:p>
            <a:pPr marL="514350" indent="-514350">
              <a:buFont typeface="+mj-lt"/>
              <a:buAutoNum type="arabicPeriod"/>
            </a:pPr>
            <a:r>
              <a:rPr lang="en-US" dirty="0"/>
              <a:t>Introduce correlated data problems</a:t>
            </a:r>
          </a:p>
          <a:p>
            <a:pPr marL="971550" lvl="1" indent="-514350">
              <a:buFont typeface="+mj-lt"/>
              <a:buAutoNum type="arabicPeriod"/>
            </a:pPr>
            <a:r>
              <a:rPr lang="en-US" dirty="0"/>
              <a:t>Discuss time-series problems</a:t>
            </a:r>
          </a:p>
        </p:txBody>
      </p:sp>
    </p:spTree>
    <p:extLst>
      <p:ext uri="{BB962C8B-B14F-4D97-AF65-F5344CB8AC3E}">
        <p14:creationId xmlns:p14="http://schemas.microsoft.com/office/powerpoint/2010/main" val="2300614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Zero Problem</a:t>
            </a:r>
          </a:p>
        </p:txBody>
      </p:sp>
      <p:sp>
        <p:nvSpPr>
          <p:cNvPr id="3" name="Content Placeholder 2"/>
          <p:cNvSpPr>
            <a:spLocks noGrp="1"/>
          </p:cNvSpPr>
          <p:nvPr>
            <p:ph idx="1"/>
          </p:nvPr>
        </p:nvSpPr>
        <p:spPr/>
        <p:txBody>
          <a:bodyPr/>
          <a:lstStyle/>
          <a:p>
            <a:r>
              <a:rPr lang="en-US" dirty="0"/>
              <a:t>Too many zeros can cause models to fit poorly, including over/under dispersion</a:t>
            </a:r>
          </a:p>
          <a:p>
            <a:endParaRPr lang="en-US" dirty="0"/>
          </a:p>
          <a:p>
            <a:r>
              <a:rPr lang="en-US" dirty="0"/>
              <a:t>This is a BIG problem because it one of the few issues in which we are MORE likely to get a significant result because we haven’t properly accounted for dispersion</a:t>
            </a:r>
          </a:p>
        </p:txBody>
      </p:sp>
    </p:spTree>
    <p:extLst>
      <p:ext uri="{BB962C8B-B14F-4D97-AF65-F5344CB8AC3E}">
        <p14:creationId xmlns:p14="http://schemas.microsoft.com/office/powerpoint/2010/main" val="19391901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Negative Binomial</a:t>
            </a:r>
          </a:p>
        </p:txBody>
      </p:sp>
      <p:sp>
        <p:nvSpPr>
          <p:cNvPr id="3" name="Content Placeholder 2"/>
          <p:cNvSpPr>
            <a:spLocks noGrp="1"/>
          </p:cNvSpPr>
          <p:nvPr>
            <p:ph idx="1"/>
          </p:nvPr>
        </p:nvSpPr>
        <p:spPr/>
        <p:txBody>
          <a:bodyPr>
            <a:normAutofit/>
          </a:bodyPr>
          <a:lstStyle/>
          <a:p>
            <a:r>
              <a:rPr lang="en-US" dirty="0"/>
              <a:t>We can frequently solve this problem by using the negative binomial distribution </a:t>
            </a:r>
            <a:r>
              <a:rPr lang="mr-IN" dirty="0"/>
              <a:t>–</a:t>
            </a:r>
            <a:r>
              <a:rPr lang="en-US" dirty="0"/>
              <a:t> this will allow us to have a more dispersed count dataset than Poisson</a:t>
            </a:r>
          </a:p>
          <a:p>
            <a:endParaRPr lang="en-US" dirty="0"/>
          </a:p>
          <a:p>
            <a:r>
              <a:rPr lang="en-US" dirty="0"/>
              <a:t>However, too many 0s can muck with your fits resulting in either </a:t>
            </a:r>
          </a:p>
          <a:p>
            <a:pPr lvl="1"/>
            <a:r>
              <a:rPr lang="en-US" dirty="0"/>
              <a:t>1) an </a:t>
            </a:r>
            <a:r>
              <a:rPr lang="en-US" dirty="0" err="1"/>
              <a:t>underdispersed</a:t>
            </a:r>
            <a:r>
              <a:rPr lang="en-US" dirty="0"/>
              <a:t> </a:t>
            </a:r>
            <a:r>
              <a:rPr lang="en-US" dirty="0" err="1"/>
              <a:t>nb</a:t>
            </a:r>
            <a:r>
              <a:rPr lang="en-US" dirty="0"/>
              <a:t> fit (which may indicate a zero-inflated </a:t>
            </a:r>
            <a:r>
              <a:rPr lang="en-US" dirty="0" err="1"/>
              <a:t>poisson</a:t>
            </a:r>
            <a:r>
              <a:rPr lang="en-US" dirty="0"/>
              <a:t> would be best)</a:t>
            </a:r>
          </a:p>
          <a:p>
            <a:pPr lvl="1"/>
            <a:r>
              <a:rPr lang="en-US" dirty="0"/>
              <a:t>2) a negative-binomial model that doesn’t fit the data well (or perhaps doesn’t even run!)</a:t>
            </a:r>
          </a:p>
        </p:txBody>
      </p:sp>
    </p:spTree>
    <p:extLst>
      <p:ext uri="{BB962C8B-B14F-4D97-AF65-F5344CB8AC3E}">
        <p14:creationId xmlns:p14="http://schemas.microsoft.com/office/powerpoint/2010/main" val="4530263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Zero-inflated models</a:t>
            </a:r>
          </a:p>
        </p:txBody>
      </p:sp>
      <p:sp>
        <p:nvSpPr>
          <p:cNvPr id="3" name="Content Placeholder 2"/>
          <p:cNvSpPr>
            <a:spLocks noGrp="1"/>
          </p:cNvSpPr>
          <p:nvPr>
            <p:ph idx="1"/>
          </p:nvPr>
        </p:nvSpPr>
        <p:spPr/>
        <p:txBody>
          <a:bodyPr>
            <a:normAutofit lnSpcReduction="10000"/>
          </a:bodyPr>
          <a:lstStyle/>
          <a:p>
            <a:r>
              <a:rPr lang="en-US" dirty="0">
                <a:solidFill>
                  <a:srgbClr val="000000"/>
                </a:solidFill>
                <a:latin typeface="Arial" charset="0"/>
                <a:ea typeface="Arial" charset="0"/>
                <a:cs typeface="Arial" charset="0"/>
              </a:rPr>
              <a:t>We use zero-inflated models to account for “excess” zeros in the dataset</a:t>
            </a:r>
          </a:p>
          <a:p>
            <a:endParaRPr lang="en-US" dirty="0">
              <a:solidFill>
                <a:srgbClr val="000000"/>
              </a:solidFill>
              <a:latin typeface="Arial" charset="0"/>
              <a:ea typeface="Arial" charset="0"/>
              <a:cs typeface="Arial" charset="0"/>
            </a:endParaRPr>
          </a:p>
          <a:p>
            <a:r>
              <a:rPr lang="en-US" dirty="0">
                <a:solidFill>
                  <a:srgbClr val="000000"/>
                </a:solidFill>
                <a:latin typeface="Arial" charset="0"/>
                <a:ea typeface="Arial" charset="0"/>
                <a:cs typeface="Arial" charset="0"/>
              </a:rPr>
              <a:t>These start with a probability distribution that underestimates the number of zeros in a data set and then "corrects" this distribution in a particular way to account for the extra zeros. </a:t>
            </a:r>
          </a:p>
          <a:p>
            <a:endParaRPr lang="en-US" dirty="0">
              <a:solidFill>
                <a:srgbClr val="000000"/>
              </a:solidFill>
              <a:latin typeface="Arial" charset="0"/>
              <a:ea typeface="Arial" charset="0"/>
              <a:cs typeface="Arial" charset="0"/>
            </a:endParaRPr>
          </a:p>
          <a:p>
            <a:r>
              <a:rPr lang="en-US" dirty="0">
                <a:solidFill>
                  <a:srgbClr val="000000"/>
                </a:solidFill>
                <a:latin typeface="Arial" charset="0"/>
                <a:ea typeface="Arial" charset="0"/>
                <a:cs typeface="Arial" charset="0"/>
              </a:rPr>
              <a:t>While an excess zero model can be tacked onto almost any distribution, zero-inflated Poisson and zero-inflated negative binomial are most common (and well-implemented in R)</a:t>
            </a:r>
          </a:p>
          <a:p>
            <a:endParaRPr lang="en-US" dirty="0">
              <a:latin typeface="Arial" charset="0"/>
              <a:ea typeface="Arial" charset="0"/>
              <a:cs typeface="Arial" charset="0"/>
            </a:endParaRPr>
          </a:p>
        </p:txBody>
      </p:sp>
    </p:spTree>
    <p:extLst>
      <p:ext uri="{BB962C8B-B14F-4D97-AF65-F5344CB8AC3E}">
        <p14:creationId xmlns:p14="http://schemas.microsoft.com/office/powerpoint/2010/main" val="16958391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10733</TotalTime>
  <Words>1980</Words>
  <Application>Microsoft Macintosh PowerPoint</Application>
  <PresentationFormat>Widescreen</PresentationFormat>
  <Paragraphs>185</Paragraphs>
  <Slides>37</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37</vt:i4>
      </vt:variant>
    </vt:vector>
  </HeadingPairs>
  <TitlesOfParts>
    <vt:vector size="41" baseType="lpstr">
      <vt:lpstr>Arial</vt:lpstr>
      <vt:lpstr>Calibri</vt:lpstr>
      <vt:lpstr>Mangal</vt:lpstr>
      <vt:lpstr>Office Theme</vt:lpstr>
      <vt:lpstr>Week 13 – Advanced models</vt:lpstr>
      <vt:lpstr>Housekeeping</vt:lpstr>
      <vt:lpstr>SPOT surveys</vt:lpstr>
      <vt:lpstr>An important point about model comparison!</vt:lpstr>
      <vt:lpstr>PowerPoint Presentation</vt:lpstr>
      <vt:lpstr>Goals</vt:lpstr>
      <vt:lpstr>The Zero Problem</vt:lpstr>
      <vt:lpstr>Negative Binomial</vt:lpstr>
      <vt:lpstr>Zero-inflated models</vt:lpstr>
      <vt:lpstr>Types of zero-inflated models</vt:lpstr>
      <vt:lpstr>Mixture model </vt:lpstr>
      <vt:lpstr>Hurdle Models </vt:lpstr>
      <vt:lpstr>In R</vt:lpstr>
      <vt:lpstr>Go to R…</vt:lpstr>
      <vt:lpstr>What does this give us?</vt:lpstr>
      <vt:lpstr>PowerPoint Presentation</vt:lpstr>
      <vt:lpstr>What does this give us?</vt:lpstr>
      <vt:lpstr>PowerPoint Presentation</vt:lpstr>
      <vt:lpstr>Which model is best?</vt:lpstr>
      <vt:lpstr>Vuong test</vt:lpstr>
      <vt:lpstr>Comparison of data for model types - Poisson</vt:lpstr>
      <vt:lpstr>Zero-inflated problems</vt:lpstr>
      <vt:lpstr>Outline – Correlated Data</vt:lpstr>
      <vt:lpstr>Generalized least squares (GLS)</vt:lpstr>
      <vt:lpstr>Temporal data (time-series)</vt:lpstr>
      <vt:lpstr>Generalized least squares (GLS)</vt:lpstr>
      <vt:lpstr>How does GLS work?</vt:lpstr>
      <vt:lpstr>How does GLS work?</vt:lpstr>
      <vt:lpstr>Lags</vt:lpstr>
      <vt:lpstr>Autocorrelation</vt:lpstr>
      <vt:lpstr>Partial autocorrelation</vt:lpstr>
      <vt:lpstr>ACF Plot</vt:lpstr>
      <vt:lpstr>Partial autocorrelation</vt:lpstr>
      <vt:lpstr>Some types of autocorrelation models</vt:lpstr>
      <vt:lpstr>Summary of what plots look like for different models</vt:lpstr>
      <vt:lpstr>Digger deeper</vt:lpstr>
      <vt:lpstr>Go to R…</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 13 – Zero-inflated models</dc:title>
  <dc:creator>Kate Langwig</dc:creator>
  <cp:lastModifiedBy>Kate Langwig</cp:lastModifiedBy>
  <cp:revision>52</cp:revision>
  <dcterms:created xsi:type="dcterms:W3CDTF">2018-04-12T17:49:47Z</dcterms:created>
  <dcterms:modified xsi:type="dcterms:W3CDTF">2019-04-30T17:14:34Z</dcterms:modified>
</cp:coreProperties>
</file>