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61" r:id="rId4"/>
    <p:sldId id="258" r:id="rId5"/>
    <p:sldId id="259" r:id="rId6"/>
    <p:sldId id="260"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4689"/>
  </p:normalViewPr>
  <p:slideViewPr>
    <p:cSldViewPr snapToGrid="0" snapToObjects="1">
      <p:cViewPr varScale="1">
        <p:scale>
          <a:sx n="114" d="100"/>
          <a:sy n="114" d="100"/>
        </p:scale>
        <p:origin x="472"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FB26BDB8-16A1-0044-ACE2-3327EE4FC13E}" type="datetimeFigureOut">
              <a:rPr lang="en-US" smtClean="0"/>
              <a:t>4/4/19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83E726-8834-7D45-A4D0-0AD263B4A933}" type="slidenum">
              <a:rPr lang="en-US" smtClean="0"/>
              <a:t>‹#›</a:t>
            </a:fld>
            <a:endParaRPr lang="en-US"/>
          </a:p>
        </p:txBody>
      </p:sp>
    </p:spTree>
    <p:extLst>
      <p:ext uri="{BB962C8B-B14F-4D97-AF65-F5344CB8AC3E}">
        <p14:creationId xmlns:p14="http://schemas.microsoft.com/office/powerpoint/2010/main" val="5862958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B26BDB8-16A1-0044-ACE2-3327EE4FC13E}" type="datetimeFigureOut">
              <a:rPr lang="en-US" smtClean="0"/>
              <a:t>4/4/19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83E726-8834-7D45-A4D0-0AD263B4A933}" type="slidenum">
              <a:rPr lang="en-US" smtClean="0"/>
              <a:t>‹#›</a:t>
            </a:fld>
            <a:endParaRPr lang="en-US"/>
          </a:p>
        </p:txBody>
      </p:sp>
    </p:spTree>
    <p:extLst>
      <p:ext uri="{BB962C8B-B14F-4D97-AF65-F5344CB8AC3E}">
        <p14:creationId xmlns:p14="http://schemas.microsoft.com/office/powerpoint/2010/main" val="12209587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B26BDB8-16A1-0044-ACE2-3327EE4FC13E}" type="datetimeFigureOut">
              <a:rPr lang="en-US" smtClean="0"/>
              <a:t>4/4/19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83E726-8834-7D45-A4D0-0AD263B4A933}" type="slidenum">
              <a:rPr lang="en-US" smtClean="0"/>
              <a:t>‹#›</a:t>
            </a:fld>
            <a:endParaRPr lang="en-US"/>
          </a:p>
        </p:txBody>
      </p:sp>
    </p:spTree>
    <p:extLst>
      <p:ext uri="{BB962C8B-B14F-4D97-AF65-F5344CB8AC3E}">
        <p14:creationId xmlns:p14="http://schemas.microsoft.com/office/powerpoint/2010/main" val="14468759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B26BDB8-16A1-0044-ACE2-3327EE4FC13E}" type="datetimeFigureOut">
              <a:rPr lang="en-US" smtClean="0"/>
              <a:t>4/4/19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83E726-8834-7D45-A4D0-0AD263B4A933}" type="slidenum">
              <a:rPr lang="en-US" smtClean="0"/>
              <a:t>‹#›</a:t>
            </a:fld>
            <a:endParaRPr lang="en-US"/>
          </a:p>
        </p:txBody>
      </p:sp>
    </p:spTree>
    <p:extLst>
      <p:ext uri="{BB962C8B-B14F-4D97-AF65-F5344CB8AC3E}">
        <p14:creationId xmlns:p14="http://schemas.microsoft.com/office/powerpoint/2010/main" val="12196978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B26BDB8-16A1-0044-ACE2-3327EE4FC13E}" type="datetimeFigureOut">
              <a:rPr lang="en-US" smtClean="0"/>
              <a:t>4/4/19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83E726-8834-7D45-A4D0-0AD263B4A933}" type="slidenum">
              <a:rPr lang="en-US" smtClean="0"/>
              <a:t>‹#›</a:t>
            </a:fld>
            <a:endParaRPr lang="en-US"/>
          </a:p>
        </p:txBody>
      </p:sp>
    </p:spTree>
    <p:extLst>
      <p:ext uri="{BB962C8B-B14F-4D97-AF65-F5344CB8AC3E}">
        <p14:creationId xmlns:p14="http://schemas.microsoft.com/office/powerpoint/2010/main" val="17303039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B26BDB8-16A1-0044-ACE2-3327EE4FC13E}" type="datetimeFigureOut">
              <a:rPr lang="en-US" smtClean="0"/>
              <a:t>4/4/19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83E726-8834-7D45-A4D0-0AD263B4A933}" type="slidenum">
              <a:rPr lang="en-US" smtClean="0"/>
              <a:t>‹#›</a:t>
            </a:fld>
            <a:endParaRPr lang="en-US"/>
          </a:p>
        </p:txBody>
      </p:sp>
    </p:spTree>
    <p:extLst>
      <p:ext uri="{BB962C8B-B14F-4D97-AF65-F5344CB8AC3E}">
        <p14:creationId xmlns:p14="http://schemas.microsoft.com/office/powerpoint/2010/main" val="21418185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B26BDB8-16A1-0044-ACE2-3327EE4FC13E}" type="datetimeFigureOut">
              <a:rPr lang="en-US" smtClean="0"/>
              <a:t>4/4/19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C83E726-8834-7D45-A4D0-0AD263B4A933}" type="slidenum">
              <a:rPr lang="en-US" smtClean="0"/>
              <a:t>‹#›</a:t>
            </a:fld>
            <a:endParaRPr lang="en-US"/>
          </a:p>
        </p:txBody>
      </p:sp>
    </p:spTree>
    <p:extLst>
      <p:ext uri="{BB962C8B-B14F-4D97-AF65-F5344CB8AC3E}">
        <p14:creationId xmlns:p14="http://schemas.microsoft.com/office/powerpoint/2010/main" val="14238317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B26BDB8-16A1-0044-ACE2-3327EE4FC13E}" type="datetimeFigureOut">
              <a:rPr lang="en-US" smtClean="0"/>
              <a:t>4/4/19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C83E726-8834-7D45-A4D0-0AD263B4A933}" type="slidenum">
              <a:rPr lang="en-US" smtClean="0"/>
              <a:t>‹#›</a:t>
            </a:fld>
            <a:endParaRPr lang="en-US"/>
          </a:p>
        </p:txBody>
      </p:sp>
    </p:spTree>
    <p:extLst>
      <p:ext uri="{BB962C8B-B14F-4D97-AF65-F5344CB8AC3E}">
        <p14:creationId xmlns:p14="http://schemas.microsoft.com/office/powerpoint/2010/main" val="9304983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B26BDB8-16A1-0044-ACE2-3327EE4FC13E}" type="datetimeFigureOut">
              <a:rPr lang="en-US" smtClean="0"/>
              <a:t>4/4/19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C83E726-8834-7D45-A4D0-0AD263B4A933}" type="slidenum">
              <a:rPr lang="en-US" smtClean="0"/>
              <a:t>‹#›</a:t>
            </a:fld>
            <a:endParaRPr lang="en-US"/>
          </a:p>
        </p:txBody>
      </p:sp>
    </p:spTree>
    <p:extLst>
      <p:ext uri="{BB962C8B-B14F-4D97-AF65-F5344CB8AC3E}">
        <p14:creationId xmlns:p14="http://schemas.microsoft.com/office/powerpoint/2010/main" val="9100190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B26BDB8-16A1-0044-ACE2-3327EE4FC13E}" type="datetimeFigureOut">
              <a:rPr lang="en-US" smtClean="0"/>
              <a:t>4/4/19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83E726-8834-7D45-A4D0-0AD263B4A933}" type="slidenum">
              <a:rPr lang="en-US" smtClean="0"/>
              <a:t>‹#›</a:t>
            </a:fld>
            <a:endParaRPr lang="en-US"/>
          </a:p>
        </p:txBody>
      </p:sp>
    </p:spTree>
    <p:extLst>
      <p:ext uri="{BB962C8B-B14F-4D97-AF65-F5344CB8AC3E}">
        <p14:creationId xmlns:p14="http://schemas.microsoft.com/office/powerpoint/2010/main" val="3119083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B26BDB8-16A1-0044-ACE2-3327EE4FC13E}" type="datetimeFigureOut">
              <a:rPr lang="en-US" smtClean="0"/>
              <a:t>4/4/19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83E726-8834-7D45-A4D0-0AD263B4A933}" type="slidenum">
              <a:rPr lang="en-US" smtClean="0"/>
              <a:t>‹#›</a:t>
            </a:fld>
            <a:endParaRPr lang="en-US"/>
          </a:p>
        </p:txBody>
      </p:sp>
    </p:spTree>
    <p:extLst>
      <p:ext uri="{BB962C8B-B14F-4D97-AF65-F5344CB8AC3E}">
        <p14:creationId xmlns:p14="http://schemas.microsoft.com/office/powerpoint/2010/main" val="2356863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26BDB8-16A1-0044-ACE2-3327EE4FC13E}" type="datetimeFigureOut">
              <a:rPr lang="en-US" smtClean="0"/>
              <a:t>4/4/19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83E726-8834-7D45-A4D0-0AD263B4A933}" type="slidenum">
              <a:rPr lang="en-US" smtClean="0"/>
              <a:t>‹#›</a:t>
            </a:fld>
            <a:endParaRPr lang="en-US"/>
          </a:p>
        </p:txBody>
      </p:sp>
    </p:spTree>
    <p:extLst>
      <p:ext uri="{BB962C8B-B14F-4D97-AF65-F5344CB8AC3E}">
        <p14:creationId xmlns:p14="http://schemas.microsoft.com/office/powerpoint/2010/main" val="6353230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Week 10</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6862524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Problems</a:t>
            </a:r>
          </a:p>
        </p:txBody>
      </p:sp>
      <p:sp>
        <p:nvSpPr>
          <p:cNvPr id="3" name="Content Placeholder 2"/>
          <p:cNvSpPr>
            <a:spLocks noGrp="1"/>
          </p:cNvSpPr>
          <p:nvPr>
            <p:ph idx="1"/>
          </p:nvPr>
        </p:nvSpPr>
        <p:spPr/>
        <p:txBody>
          <a:bodyPr>
            <a:normAutofit lnSpcReduction="10000"/>
          </a:bodyPr>
          <a:lstStyle/>
          <a:p>
            <a:pPr marL="514350" lvl="0" indent="-514350">
              <a:lnSpc>
                <a:spcPct val="100000"/>
              </a:lnSpc>
              <a:spcBef>
                <a:spcPts val="0"/>
              </a:spcBef>
              <a:buFontTx/>
              <a:buAutoNum type="arabicPeriod"/>
              <a:defRPr/>
            </a:pPr>
            <a:r>
              <a:rPr lang="en-US" dirty="0"/>
              <a:t>How does the effect of time of day vary with light conditions on lizard perching behavior?</a:t>
            </a:r>
          </a:p>
          <a:p>
            <a:pPr marL="514350" lvl="0" indent="-514350">
              <a:lnSpc>
                <a:spcPct val="100000"/>
              </a:lnSpc>
              <a:spcBef>
                <a:spcPts val="0"/>
              </a:spcBef>
              <a:buFontTx/>
              <a:buAutoNum type="arabicPeriod"/>
              <a:defRPr/>
            </a:pPr>
            <a:endParaRPr lang="en-US" dirty="0"/>
          </a:p>
          <a:p>
            <a:pPr marL="514350" lvl="0" indent="-514350">
              <a:lnSpc>
                <a:spcPct val="100000"/>
              </a:lnSpc>
              <a:spcBef>
                <a:spcPts val="0"/>
              </a:spcBef>
              <a:buFontTx/>
              <a:buAutoNum type="arabicPeriod"/>
              <a:defRPr/>
            </a:pPr>
            <a:endParaRPr lang="en-US" dirty="0"/>
          </a:p>
          <a:p>
            <a:pPr marL="514350" lvl="0" indent="-514350">
              <a:lnSpc>
                <a:spcPct val="100000"/>
              </a:lnSpc>
              <a:spcBef>
                <a:spcPts val="0"/>
              </a:spcBef>
              <a:buFontTx/>
              <a:buAutoNum type="arabicPeriod"/>
              <a:defRPr/>
            </a:pPr>
            <a:r>
              <a:rPr lang="en-US" dirty="0"/>
              <a:t>Can you think of any issues with the bat data that should be a concern, based on our list of common mistakes? </a:t>
            </a:r>
          </a:p>
          <a:p>
            <a:pPr marL="514350" lvl="0" indent="-514350">
              <a:lnSpc>
                <a:spcPct val="100000"/>
              </a:lnSpc>
              <a:spcBef>
                <a:spcPts val="0"/>
              </a:spcBef>
              <a:buFontTx/>
              <a:buAutoNum type="arabicPeriod"/>
              <a:defRPr/>
            </a:pPr>
            <a:endParaRPr lang="en-US" dirty="0"/>
          </a:p>
          <a:p>
            <a:pPr marL="514350" lvl="0" indent="-514350">
              <a:lnSpc>
                <a:spcPct val="100000"/>
              </a:lnSpc>
              <a:spcBef>
                <a:spcPts val="0"/>
              </a:spcBef>
              <a:buFontTx/>
              <a:buAutoNum type="arabicPeriod"/>
              <a:defRPr/>
            </a:pPr>
            <a:endParaRPr lang="en-US" dirty="0"/>
          </a:p>
          <a:p>
            <a:pPr marL="514350" lvl="0" indent="-514350">
              <a:lnSpc>
                <a:spcPct val="100000"/>
              </a:lnSpc>
              <a:spcBef>
                <a:spcPts val="0"/>
              </a:spcBef>
              <a:buFontTx/>
              <a:buAutoNum type="arabicPeriod"/>
              <a:defRPr/>
            </a:pPr>
            <a:r>
              <a:rPr lang="en-US" dirty="0"/>
              <a:t>Re-run our binomial GLM with a </a:t>
            </a:r>
            <a:r>
              <a:rPr lang="en-US" dirty="0" err="1"/>
              <a:t>probit</a:t>
            </a:r>
            <a:r>
              <a:rPr lang="en-US" dirty="0"/>
              <a:t> link function. How does this change your results? </a:t>
            </a:r>
          </a:p>
          <a:p>
            <a:endParaRPr lang="en-US" dirty="0"/>
          </a:p>
        </p:txBody>
      </p:sp>
    </p:spTree>
    <p:extLst>
      <p:ext uri="{BB962C8B-B14F-4D97-AF65-F5344CB8AC3E}">
        <p14:creationId xmlns:p14="http://schemas.microsoft.com/office/powerpoint/2010/main" val="20378948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One more thing about the project</a:t>
            </a:r>
          </a:p>
        </p:txBody>
      </p:sp>
      <p:sp>
        <p:nvSpPr>
          <p:cNvPr id="3" name="Content Placeholder 2"/>
          <p:cNvSpPr>
            <a:spLocks noGrp="1"/>
          </p:cNvSpPr>
          <p:nvPr>
            <p:ph idx="1"/>
          </p:nvPr>
        </p:nvSpPr>
        <p:spPr/>
        <p:txBody>
          <a:bodyPr/>
          <a:lstStyle/>
          <a:p>
            <a:r>
              <a:rPr lang="en-US" dirty="0"/>
              <a:t>You will need to turn all of your code for your project into </a:t>
            </a:r>
            <a:r>
              <a:rPr lang="en-US" dirty="0" err="1"/>
              <a:t>github</a:t>
            </a:r>
            <a:r>
              <a:rPr lang="en-US" dirty="0"/>
              <a:t> as you have done for your other assignments. If you have multiple scripts, it may be appropriate to include a new final project README file. </a:t>
            </a:r>
          </a:p>
        </p:txBody>
      </p:sp>
    </p:spTree>
    <p:extLst>
      <p:ext uri="{BB962C8B-B14F-4D97-AF65-F5344CB8AC3E}">
        <p14:creationId xmlns:p14="http://schemas.microsoft.com/office/powerpoint/2010/main" val="16507095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Writing statistical results</a:t>
            </a:r>
          </a:p>
        </p:txBody>
      </p:sp>
      <p:sp>
        <p:nvSpPr>
          <p:cNvPr id="3" name="Content Placeholder 2"/>
          <p:cNvSpPr>
            <a:spLocks noGrp="1"/>
          </p:cNvSpPr>
          <p:nvPr>
            <p:ph idx="1"/>
          </p:nvPr>
        </p:nvSpPr>
        <p:spPr>
          <a:xfrm>
            <a:off x="838200" y="1567543"/>
            <a:ext cx="10515600" cy="4609420"/>
          </a:xfrm>
        </p:spPr>
        <p:txBody>
          <a:bodyPr>
            <a:normAutofit fontScale="92500" lnSpcReduction="10000"/>
          </a:bodyPr>
          <a:lstStyle/>
          <a:p>
            <a:pPr marL="0" indent="0">
              <a:buNone/>
            </a:pPr>
            <a:r>
              <a:rPr lang="en-US" u="sng" dirty="0"/>
              <a:t>General Suggestions</a:t>
            </a:r>
          </a:p>
          <a:p>
            <a:pPr marL="514350" indent="-514350">
              <a:buAutoNum type="arabicPeriod"/>
            </a:pPr>
            <a:r>
              <a:rPr lang="en-US" dirty="0"/>
              <a:t>Always include estimates of coefficients with some kind of standard error or confidence interval</a:t>
            </a:r>
          </a:p>
          <a:p>
            <a:pPr marL="514350" indent="-514350">
              <a:buAutoNum type="arabicPeriod"/>
            </a:pPr>
            <a:r>
              <a:rPr lang="en-US" dirty="0"/>
              <a:t>Include the exact p-values (e.g. not just p&lt;0.05) unless p&lt;0.0001.</a:t>
            </a:r>
          </a:p>
          <a:p>
            <a:pPr marL="514350" indent="-514350">
              <a:buAutoNum type="arabicPeriod"/>
            </a:pPr>
            <a:r>
              <a:rPr lang="en-US" dirty="0"/>
              <a:t>It is often helpful to include estimates of means and standard errors for descriptive statistics in describing results</a:t>
            </a:r>
          </a:p>
          <a:p>
            <a:pPr marL="514350" indent="-514350">
              <a:buAutoNum type="arabicPeriod"/>
            </a:pPr>
            <a:r>
              <a:rPr lang="en-US" dirty="0"/>
              <a:t>You need to include the intercept, not just the slope. You don’t need to report the p-value of the intercept. </a:t>
            </a:r>
          </a:p>
          <a:p>
            <a:pPr marL="514350" indent="-514350">
              <a:buAutoNum type="arabicPeriod"/>
            </a:pPr>
            <a:r>
              <a:rPr lang="en-US" dirty="0"/>
              <a:t> If you have complicated statistics, I recommend moving the statistical output to tables or figure captions. You can report less complicated statistics in the text. </a:t>
            </a:r>
          </a:p>
        </p:txBody>
      </p:sp>
    </p:spTree>
    <p:extLst>
      <p:ext uri="{BB962C8B-B14F-4D97-AF65-F5344CB8AC3E}">
        <p14:creationId xmlns:p14="http://schemas.microsoft.com/office/powerpoint/2010/main" val="1071908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a:t>
            </a:r>
          </a:p>
        </p:txBody>
      </p:sp>
      <p:sp>
        <p:nvSpPr>
          <p:cNvPr id="3" name="Content Placeholder 2"/>
          <p:cNvSpPr>
            <a:spLocks noGrp="1"/>
          </p:cNvSpPr>
          <p:nvPr>
            <p:ph idx="1"/>
          </p:nvPr>
        </p:nvSpPr>
        <p:spPr>
          <a:xfrm>
            <a:off x="838200" y="1401288"/>
            <a:ext cx="10515600" cy="4775675"/>
          </a:xfrm>
        </p:spPr>
        <p:txBody>
          <a:bodyPr/>
          <a:lstStyle/>
          <a:p>
            <a:r>
              <a:rPr lang="en-US" dirty="0"/>
              <a:t>The number of lizards perching on branches varied with light conditions and time of day (Figure 1, Table 1). In general, lizards were most numerous under shady conditions regardless of time of day, although the number of lizards roosting in shady conditions late in the day was not significantly higher than any other time of day when the weather was sunny (all P &gt; 0.05, Figure 1, Table 1). </a:t>
            </a:r>
          </a:p>
          <a:p>
            <a:endParaRPr lang="en-US" dirty="0"/>
          </a:p>
        </p:txBody>
      </p:sp>
    </p:spTree>
    <p:extLst>
      <p:ext uri="{BB962C8B-B14F-4D97-AF65-F5344CB8AC3E}">
        <p14:creationId xmlns:p14="http://schemas.microsoft.com/office/powerpoint/2010/main" val="11506397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Table 1</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758236491"/>
              </p:ext>
            </p:extLst>
          </p:nvPr>
        </p:nvGraphicFramePr>
        <p:xfrm>
          <a:off x="991837" y="1580048"/>
          <a:ext cx="5600700" cy="1422400"/>
        </p:xfrm>
        <a:graphic>
          <a:graphicData uri="http://schemas.openxmlformats.org/drawingml/2006/table">
            <a:tbl>
              <a:tblPr>
                <a:tableStyleId>{5C22544A-7EE6-4342-B048-85BDC9FD1C3A}</a:tableStyleId>
              </a:tblPr>
              <a:tblGrid>
                <a:gridCol w="2291628">
                  <a:extLst>
                    <a:ext uri="{9D8B030D-6E8A-4147-A177-3AD203B41FA5}">
                      <a16:colId xmlns:a16="http://schemas.microsoft.com/office/drawing/2014/main" val="20000"/>
                    </a:ext>
                  </a:extLst>
                </a:gridCol>
                <a:gridCol w="827268">
                  <a:extLst>
                    <a:ext uri="{9D8B030D-6E8A-4147-A177-3AD203B41FA5}">
                      <a16:colId xmlns:a16="http://schemas.microsoft.com/office/drawing/2014/main" val="20001"/>
                    </a:ext>
                  </a:extLst>
                </a:gridCol>
                <a:gridCol w="827268">
                  <a:extLst>
                    <a:ext uri="{9D8B030D-6E8A-4147-A177-3AD203B41FA5}">
                      <a16:colId xmlns:a16="http://schemas.microsoft.com/office/drawing/2014/main" val="20002"/>
                    </a:ext>
                  </a:extLst>
                </a:gridCol>
                <a:gridCol w="827268">
                  <a:extLst>
                    <a:ext uri="{9D8B030D-6E8A-4147-A177-3AD203B41FA5}">
                      <a16:colId xmlns:a16="http://schemas.microsoft.com/office/drawing/2014/main" val="20003"/>
                    </a:ext>
                  </a:extLst>
                </a:gridCol>
                <a:gridCol w="827268">
                  <a:extLst>
                    <a:ext uri="{9D8B030D-6E8A-4147-A177-3AD203B41FA5}">
                      <a16:colId xmlns:a16="http://schemas.microsoft.com/office/drawing/2014/main" val="20004"/>
                    </a:ext>
                  </a:extLst>
                </a:gridCol>
              </a:tblGrid>
              <a:tr h="203200">
                <a:tc>
                  <a:txBody>
                    <a:bodyPr/>
                    <a:lstStyle/>
                    <a:p>
                      <a:pPr algn="l" fontAlgn="b"/>
                      <a:endParaRPr lang="en-US" sz="1200" b="0" i="0" u="none" strike="noStrike">
                        <a:solidFill>
                          <a:srgbClr val="000000"/>
                        </a:solidFill>
                        <a:effectLst/>
                        <a:latin typeface="Arial" charset="0"/>
                        <a:ea typeface="Arial" charset="0"/>
                        <a:cs typeface="Arial" charset="0"/>
                      </a:endParaRPr>
                    </a:p>
                  </a:txBody>
                  <a:tcPr marL="12700" marR="12700" marT="12700" marB="0" anchor="b"/>
                </a:tc>
                <a:tc>
                  <a:txBody>
                    <a:bodyPr/>
                    <a:lstStyle/>
                    <a:p>
                      <a:pPr algn="l" fontAlgn="b"/>
                      <a:r>
                        <a:rPr lang="en-US" sz="1200" u="none" strike="noStrike">
                          <a:effectLst/>
                          <a:latin typeface="Arial" charset="0"/>
                          <a:ea typeface="Arial" charset="0"/>
                          <a:cs typeface="Arial" charset="0"/>
                        </a:rPr>
                        <a:t>Estimate</a:t>
                      </a:r>
                      <a:endParaRPr lang="en-US" sz="1200" b="0" i="0" u="none" strike="noStrike">
                        <a:solidFill>
                          <a:srgbClr val="000000"/>
                        </a:solidFill>
                        <a:effectLst/>
                        <a:latin typeface="Arial" charset="0"/>
                        <a:ea typeface="Arial" charset="0"/>
                        <a:cs typeface="Arial" charset="0"/>
                      </a:endParaRPr>
                    </a:p>
                  </a:txBody>
                  <a:tcPr marL="12700" marR="12700" marT="12700" marB="0" anchor="b"/>
                </a:tc>
                <a:tc>
                  <a:txBody>
                    <a:bodyPr/>
                    <a:lstStyle/>
                    <a:p>
                      <a:pPr algn="l" fontAlgn="b"/>
                      <a:r>
                        <a:rPr lang="en-US" sz="1200" u="none" strike="noStrike" dirty="0">
                          <a:effectLst/>
                          <a:latin typeface="Arial" charset="0"/>
                          <a:ea typeface="Arial" charset="0"/>
                          <a:cs typeface="Arial" charset="0"/>
                        </a:rPr>
                        <a:t>Std. Error</a:t>
                      </a:r>
                      <a:endParaRPr lang="en-US" sz="1200" b="0" i="0" u="none" strike="noStrike" dirty="0">
                        <a:solidFill>
                          <a:srgbClr val="000000"/>
                        </a:solidFill>
                        <a:effectLst/>
                        <a:latin typeface="Arial" charset="0"/>
                        <a:ea typeface="Arial" charset="0"/>
                        <a:cs typeface="Arial" charset="0"/>
                      </a:endParaRPr>
                    </a:p>
                  </a:txBody>
                  <a:tcPr marL="12700" marR="12700" marT="12700" marB="0" anchor="b"/>
                </a:tc>
                <a:tc>
                  <a:txBody>
                    <a:bodyPr/>
                    <a:lstStyle/>
                    <a:p>
                      <a:pPr algn="l" fontAlgn="b"/>
                      <a:r>
                        <a:rPr lang="en-US" sz="1200" u="none" strike="noStrike" dirty="0">
                          <a:effectLst/>
                          <a:latin typeface="Arial" charset="0"/>
                          <a:ea typeface="Arial" charset="0"/>
                          <a:cs typeface="Arial" charset="0"/>
                        </a:rPr>
                        <a:t>z value</a:t>
                      </a:r>
                      <a:endParaRPr lang="en-US" sz="1200" b="0" i="0" u="none" strike="noStrike" dirty="0">
                        <a:solidFill>
                          <a:srgbClr val="000000"/>
                        </a:solidFill>
                        <a:effectLst/>
                        <a:latin typeface="Arial" charset="0"/>
                        <a:ea typeface="Arial" charset="0"/>
                        <a:cs typeface="Arial" charset="0"/>
                      </a:endParaRPr>
                    </a:p>
                  </a:txBody>
                  <a:tcPr marL="12700" marR="12700" marT="12700" marB="0" anchor="b"/>
                </a:tc>
                <a:tc>
                  <a:txBody>
                    <a:bodyPr/>
                    <a:lstStyle/>
                    <a:p>
                      <a:pPr algn="l" fontAlgn="b"/>
                      <a:r>
                        <a:rPr lang="mr-IN" sz="1200" u="none" strike="noStrike">
                          <a:effectLst/>
                          <a:latin typeface="Arial" charset="0"/>
                          <a:ea typeface="Arial" charset="0"/>
                          <a:cs typeface="Arial" charset="0"/>
                        </a:rPr>
                        <a:t>Pr(&gt;|z|)</a:t>
                      </a:r>
                      <a:endParaRPr lang="mr-IN" sz="1200" b="0" i="0" u="none" strike="noStrike">
                        <a:solidFill>
                          <a:srgbClr val="000000"/>
                        </a:solidFill>
                        <a:effectLst/>
                        <a:latin typeface="Arial" charset="0"/>
                        <a:ea typeface="Arial" charset="0"/>
                        <a:cs typeface="Arial" charset="0"/>
                      </a:endParaRPr>
                    </a:p>
                  </a:txBody>
                  <a:tcPr marL="12700" marR="12700" marT="12700" marB="0" anchor="b"/>
                </a:tc>
                <a:extLst>
                  <a:ext uri="{0D108BD9-81ED-4DB2-BD59-A6C34878D82A}">
                    <a16:rowId xmlns:a16="http://schemas.microsoft.com/office/drawing/2014/main" val="10000"/>
                  </a:ext>
                </a:extLst>
              </a:tr>
              <a:tr h="203200">
                <a:tc>
                  <a:txBody>
                    <a:bodyPr/>
                    <a:lstStyle/>
                    <a:p>
                      <a:pPr algn="l" fontAlgn="b"/>
                      <a:r>
                        <a:rPr lang="en-US" sz="1200" u="none" strike="noStrike" dirty="0" err="1">
                          <a:effectLst/>
                          <a:latin typeface="Arial" charset="0"/>
                          <a:ea typeface="Arial" charset="0"/>
                          <a:cs typeface="Arial" charset="0"/>
                        </a:rPr>
                        <a:t>timeearly</a:t>
                      </a:r>
                      <a:endParaRPr lang="en-US" sz="1200" b="0" i="0" u="none" strike="noStrike" dirty="0">
                        <a:solidFill>
                          <a:srgbClr val="000000"/>
                        </a:solidFill>
                        <a:effectLst/>
                        <a:latin typeface="Arial" charset="0"/>
                        <a:ea typeface="Arial" charset="0"/>
                        <a:cs typeface="Arial" charset="0"/>
                      </a:endParaRPr>
                    </a:p>
                  </a:txBody>
                  <a:tcPr marL="12700" marR="12700" marT="12700" marB="0" anchor="b"/>
                </a:tc>
                <a:tc>
                  <a:txBody>
                    <a:bodyPr/>
                    <a:lstStyle/>
                    <a:p>
                      <a:pPr algn="r" fontAlgn="b"/>
                      <a:r>
                        <a:rPr lang="hr-HR" sz="1200" u="none" strike="noStrike">
                          <a:effectLst/>
                          <a:latin typeface="Arial" charset="0"/>
                          <a:ea typeface="Arial" charset="0"/>
                          <a:cs typeface="Arial" charset="0"/>
                        </a:rPr>
                        <a:t>3.45</a:t>
                      </a:r>
                      <a:endParaRPr lang="hr-HR" sz="1200" b="0" i="0" u="none" strike="noStrike">
                        <a:solidFill>
                          <a:srgbClr val="000000"/>
                        </a:solidFill>
                        <a:effectLst/>
                        <a:latin typeface="Arial" charset="0"/>
                        <a:ea typeface="Arial" charset="0"/>
                        <a:cs typeface="Arial" charset="0"/>
                      </a:endParaRPr>
                    </a:p>
                  </a:txBody>
                  <a:tcPr marL="12700" marR="12700" marT="12700" marB="0" anchor="b"/>
                </a:tc>
                <a:tc>
                  <a:txBody>
                    <a:bodyPr/>
                    <a:lstStyle/>
                    <a:p>
                      <a:pPr algn="r" fontAlgn="b"/>
                      <a:r>
                        <a:rPr lang="nb-NO" sz="1200" u="none" strike="noStrike">
                          <a:effectLst/>
                          <a:latin typeface="Arial" charset="0"/>
                          <a:ea typeface="Arial" charset="0"/>
                          <a:cs typeface="Arial" charset="0"/>
                        </a:rPr>
                        <a:t>0.2038</a:t>
                      </a:r>
                      <a:endParaRPr lang="nb-NO" sz="1200" b="0" i="0" u="none" strike="noStrike">
                        <a:solidFill>
                          <a:srgbClr val="000000"/>
                        </a:solidFill>
                        <a:effectLst/>
                        <a:latin typeface="Arial" charset="0"/>
                        <a:ea typeface="Arial" charset="0"/>
                        <a:cs typeface="Arial" charset="0"/>
                      </a:endParaRPr>
                    </a:p>
                  </a:txBody>
                  <a:tcPr marL="12700" marR="12700" marT="12700" marB="0" anchor="b"/>
                </a:tc>
                <a:tc>
                  <a:txBody>
                    <a:bodyPr/>
                    <a:lstStyle/>
                    <a:p>
                      <a:pPr algn="r" fontAlgn="b"/>
                      <a:r>
                        <a:rPr lang="hr-HR" sz="1200" u="none" strike="noStrike" dirty="0">
                          <a:effectLst/>
                          <a:latin typeface="Arial" charset="0"/>
                          <a:ea typeface="Arial" charset="0"/>
                          <a:cs typeface="Arial" charset="0"/>
                        </a:rPr>
                        <a:t>16.93</a:t>
                      </a:r>
                      <a:endParaRPr lang="hr-HR" sz="1200" b="0" i="0" u="none" strike="noStrike" dirty="0">
                        <a:solidFill>
                          <a:srgbClr val="000000"/>
                        </a:solidFill>
                        <a:effectLst/>
                        <a:latin typeface="Arial" charset="0"/>
                        <a:ea typeface="Arial" charset="0"/>
                        <a:cs typeface="Arial" charset="0"/>
                      </a:endParaRPr>
                    </a:p>
                  </a:txBody>
                  <a:tcPr marL="12700" marR="12700" marT="12700" marB="0" anchor="b"/>
                </a:tc>
                <a:tc>
                  <a:txBody>
                    <a:bodyPr/>
                    <a:lstStyle/>
                    <a:p>
                      <a:pPr algn="l" fontAlgn="b"/>
                      <a:r>
                        <a:rPr lang="mr-IN" sz="1200" u="none" strike="noStrike">
                          <a:effectLst/>
                          <a:latin typeface="Arial" charset="0"/>
                          <a:ea typeface="Arial" charset="0"/>
                          <a:cs typeface="Arial" charset="0"/>
                        </a:rPr>
                        <a:t>&lt;2e-16</a:t>
                      </a:r>
                      <a:endParaRPr lang="mr-IN" sz="1200" b="0" i="0" u="none" strike="noStrike">
                        <a:solidFill>
                          <a:srgbClr val="000000"/>
                        </a:solidFill>
                        <a:effectLst/>
                        <a:latin typeface="Arial" charset="0"/>
                        <a:ea typeface="Arial" charset="0"/>
                        <a:cs typeface="Arial" charset="0"/>
                      </a:endParaRPr>
                    </a:p>
                  </a:txBody>
                  <a:tcPr marL="12700" marR="12700" marT="12700" marB="0" anchor="b"/>
                </a:tc>
                <a:extLst>
                  <a:ext uri="{0D108BD9-81ED-4DB2-BD59-A6C34878D82A}">
                    <a16:rowId xmlns:a16="http://schemas.microsoft.com/office/drawing/2014/main" val="10001"/>
                  </a:ext>
                </a:extLst>
              </a:tr>
              <a:tr h="203200">
                <a:tc>
                  <a:txBody>
                    <a:bodyPr/>
                    <a:lstStyle/>
                    <a:p>
                      <a:pPr algn="l" fontAlgn="b"/>
                      <a:r>
                        <a:rPr lang="en-US" sz="1200" u="none" strike="noStrike" dirty="0" err="1">
                          <a:effectLst/>
                          <a:latin typeface="Arial" charset="0"/>
                          <a:ea typeface="Arial" charset="0"/>
                          <a:cs typeface="Arial" charset="0"/>
                        </a:rPr>
                        <a:t>timelate</a:t>
                      </a:r>
                      <a:endParaRPr lang="en-US" sz="1200" b="0" i="0" u="none" strike="noStrike" dirty="0">
                        <a:solidFill>
                          <a:srgbClr val="000000"/>
                        </a:solidFill>
                        <a:effectLst/>
                        <a:latin typeface="Arial" charset="0"/>
                        <a:ea typeface="Arial" charset="0"/>
                        <a:cs typeface="Arial" charset="0"/>
                      </a:endParaRPr>
                    </a:p>
                  </a:txBody>
                  <a:tcPr marL="12700" marR="12700" marT="12700" marB="0" anchor="b"/>
                </a:tc>
                <a:tc>
                  <a:txBody>
                    <a:bodyPr/>
                    <a:lstStyle/>
                    <a:p>
                      <a:pPr algn="r" fontAlgn="b"/>
                      <a:r>
                        <a:rPr lang="mr-IN" sz="1200" u="none" strike="noStrike" dirty="0">
                          <a:effectLst/>
                          <a:latin typeface="Arial" charset="0"/>
                          <a:ea typeface="Arial" charset="0"/>
                          <a:cs typeface="Arial" charset="0"/>
                        </a:rPr>
                        <a:t>-0.61</a:t>
                      </a:r>
                      <a:r>
                        <a:rPr lang="en-US" sz="1200" u="none" strike="noStrike" dirty="0">
                          <a:effectLst/>
                          <a:latin typeface="Arial" charset="0"/>
                          <a:ea typeface="Arial" charset="0"/>
                          <a:cs typeface="Arial" charset="0"/>
                        </a:rPr>
                        <a:t>7</a:t>
                      </a:r>
                      <a:endParaRPr lang="mr-IN" sz="1200" b="0" i="0" u="none" strike="noStrike" dirty="0">
                        <a:solidFill>
                          <a:srgbClr val="000000"/>
                        </a:solidFill>
                        <a:effectLst/>
                        <a:latin typeface="Arial" charset="0"/>
                        <a:ea typeface="Arial" charset="0"/>
                        <a:cs typeface="Arial" charset="0"/>
                      </a:endParaRPr>
                    </a:p>
                  </a:txBody>
                  <a:tcPr marL="12700" marR="12700" marT="12700" marB="0" anchor="b"/>
                </a:tc>
                <a:tc>
                  <a:txBody>
                    <a:bodyPr/>
                    <a:lstStyle/>
                    <a:p>
                      <a:pPr algn="r" fontAlgn="b"/>
                      <a:r>
                        <a:rPr lang="is-IS" sz="1200" u="none" strike="noStrike" dirty="0">
                          <a:effectLst/>
                          <a:latin typeface="Arial" charset="0"/>
                          <a:ea typeface="Arial" charset="0"/>
                          <a:cs typeface="Arial" charset="0"/>
                        </a:rPr>
                        <a:t>0.2997</a:t>
                      </a:r>
                      <a:endParaRPr lang="is-IS" sz="1200" b="0" i="0" u="none" strike="noStrike" dirty="0">
                        <a:solidFill>
                          <a:srgbClr val="000000"/>
                        </a:solidFill>
                        <a:effectLst/>
                        <a:latin typeface="Arial" charset="0"/>
                        <a:ea typeface="Arial" charset="0"/>
                        <a:cs typeface="Arial" charset="0"/>
                      </a:endParaRPr>
                    </a:p>
                  </a:txBody>
                  <a:tcPr marL="12700" marR="12700" marT="12700" marB="0" anchor="b"/>
                </a:tc>
                <a:tc>
                  <a:txBody>
                    <a:bodyPr/>
                    <a:lstStyle/>
                    <a:p>
                      <a:pPr algn="r" fontAlgn="b"/>
                      <a:r>
                        <a:rPr lang="mr-IN" sz="1200" u="none" strike="noStrike" dirty="0">
                          <a:effectLst/>
                          <a:latin typeface="Arial" charset="0"/>
                          <a:ea typeface="Arial" charset="0"/>
                          <a:cs typeface="Arial" charset="0"/>
                        </a:rPr>
                        <a:t>-2.06</a:t>
                      </a:r>
                      <a:endParaRPr lang="mr-IN" sz="1200" b="0" i="0" u="none" strike="noStrike" dirty="0">
                        <a:solidFill>
                          <a:srgbClr val="000000"/>
                        </a:solidFill>
                        <a:effectLst/>
                        <a:latin typeface="Arial" charset="0"/>
                        <a:ea typeface="Arial" charset="0"/>
                        <a:cs typeface="Arial" charset="0"/>
                      </a:endParaRPr>
                    </a:p>
                  </a:txBody>
                  <a:tcPr marL="12700" marR="12700" marT="12700" marB="0" anchor="b"/>
                </a:tc>
                <a:tc>
                  <a:txBody>
                    <a:bodyPr/>
                    <a:lstStyle/>
                    <a:p>
                      <a:pPr algn="r" fontAlgn="b"/>
                      <a:r>
                        <a:rPr lang="uk-UA" sz="1200" u="none" strike="noStrike">
                          <a:effectLst/>
                          <a:latin typeface="Arial" charset="0"/>
                          <a:ea typeface="Arial" charset="0"/>
                          <a:cs typeface="Arial" charset="0"/>
                        </a:rPr>
                        <a:t>0.0396</a:t>
                      </a:r>
                      <a:endParaRPr lang="uk-UA" sz="1200" b="0" i="0" u="none" strike="noStrike">
                        <a:solidFill>
                          <a:srgbClr val="000000"/>
                        </a:solidFill>
                        <a:effectLst/>
                        <a:latin typeface="Arial" charset="0"/>
                        <a:ea typeface="Arial" charset="0"/>
                        <a:cs typeface="Arial" charset="0"/>
                      </a:endParaRPr>
                    </a:p>
                  </a:txBody>
                  <a:tcPr marL="12700" marR="12700" marT="12700" marB="0" anchor="b"/>
                </a:tc>
                <a:extLst>
                  <a:ext uri="{0D108BD9-81ED-4DB2-BD59-A6C34878D82A}">
                    <a16:rowId xmlns:a16="http://schemas.microsoft.com/office/drawing/2014/main" val="10002"/>
                  </a:ext>
                </a:extLst>
              </a:tr>
              <a:tr h="203200">
                <a:tc>
                  <a:txBody>
                    <a:bodyPr/>
                    <a:lstStyle/>
                    <a:p>
                      <a:pPr algn="l" fontAlgn="b"/>
                      <a:r>
                        <a:rPr lang="en-US" sz="1200" u="none" strike="noStrike">
                          <a:effectLst/>
                          <a:latin typeface="Arial" charset="0"/>
                          <a:ea typeface="Arial" charset="0"/>
                          <a:cs typeface="Arial" charset="0"/>
                        </a:rPr>
                        <a:t>timemidday</a:t>
                      </a:r>
                      <a:endParaRPr lang="en-US" sz="1200" b="0" i="0" u="none" strike="noStrike">
                        <a:solidFill>
                          <a:srgbClr val="000000"/>
                        </a:solidFill>
                        <a:effectLst/>
                        <a:latin typeface="Arial" charset="0"/>
                        <a:ea typeface="Arial" charset="0"/>
                        <a:cs typeface="Arial" charset="0"/>
                      </a:endParaRPr>
                    </a:p>
                  </a:txBody>
                  <a:tcPr marL="12700" marR="12700" marT="12700" marB="0" anchor="b"/>
                </a:tc>
                <a:tc>
                  <a:txBody>
                    <a:bodyPr/>
                    <a:lstStyle/>
                    <a:p>
                      <a:pPr algn="r" fontAlgn="b"/>
                      <a:r>
                        <a:rPr lang="nb-NO" sz="1200" u="none" strike="noStrike" dirty="0">
                          <a:effectLst/>
                          <a:latin typeface="Arial" charset="0"/>
                          <a:ea typeface="Arial" charset="0"/>
                          <a:cs typeface="Arial" charset="0"/>
                        </a:rPr>
                        <a:t>0.747</a:t>
                      </a:r>
                      <a:endParaRPr lang="nb-NO" sz="1200" b="0" i="0" u="none" strike="noStrike" dirty="0">
                        <a:solidFill>
                          <a:srgbClr val="000000"/>
                        </a:solidFill>
                        <a:effectLst/>
                        <a:latin typeface="Arial" charset="0"/>
                        <a:ea typeface="Arial" charset="0"/>
                        <a:cs typeface="Arial" charset="0"/>
                      </a:endParaRPr>
                    </a:p>
                  </a:txBody>
                  <a:tcPr marL="12700" marR="12700" marT="12700" marB="0" anchor="b"/>
                </a:tc>
                <a:tc>
                  <a:txBody>
                    <a:bodyPr/>
                    <a:lstStyle/>
                    <a:p>
                      <a:pPr algn="r" fontAlgn="b"/>
                      <a:r>
                        <a:rPr lang="hr-HR" sz="1200" u="none" strike="noStrike" dirty="0">
                          <a:effectLst/>
                          <a:latin typeface="Arial" charset="0"/>
                          <a:ea typeface="Arial" charset="0"/>
                          <a:cs typeface="Arial" charset="0"/>
                        </a:rPr>
                        <a:t>0.2809</a:t>
                      </a:r>
                      <a:endParaRPr lang="hr-HR" sz="1200" b="0" i="0" u="none" strike="noStrike" dirty="0">
                        <a:solidFill>
                          <a:srgbClr val="000000"/>
                        </a:solidFill>
                        <a:effectLst/>
                        <a:latin typeface="Arial" charset="0"/>
                        <a:ea typeface="Arial" charset="0"/>
                        <a:cs typeface="Arial" charset="0"/>
                      </a:endParaRPr>
                    </a:p>
                  </a:txBody>
                  <a:tcPr marL="12700" marR="12700" marT="12700" marB="0" anchor="b"/>
                </a:tc>
                <a:tc>
                  <a:txBody>
                    <a:bodyPr/>
                    <a:lstStyle/>
                    <a:p>
                      <a:pPr algn="r" fontAlgn="b"/>
                      <a:r>
                        <a:rPr lang="hr-HR" sz="1200" u="none" strike="noStrike" dirty="0">
                          <a:effectLst/>
                          <a:latin typeface="Arial" charset="0"/>
                          <a:ea typeface="Arial" charset="0"/>
                          <a:cs typeface="Arial" charset="0"/>
                        </a:rPr>
                        <a:t>2.66</a:t>
                      </a:r>
                      <a:endParaRPr lang="hr-HR" sz="1200" b="0" i="0" u="none" strike="noStrike" dirty="0">
                        <a:solidFill>
                          <a:srgbClr val="000000"/>
                        </a:solidFill>
                        <a:effectLst/>
                        <a:latin typeface="Arial" charset="0"/>
                        <a:ea typeface="Arial" charset="0"/>
                        <a:cs typeface="Arial" charset="0"/>
                      </a:endParaRPr>
                    </a:p>
                  </a:txBody>
                  <a:tcPr marL="12700" marR="12700" marT="12700" marB="0" anchor="b"/>
                </a:tc>
                <a:tc>
                  <a:txBody>
                    <a:bodyPr/>
                    <a:lstStyle/>
                    <a:p>
                      <a:pPr algn="r" fontAlgn="b"/>
                      <a:r>
                        <a:rPr lang="is-IS" sz="1200" u="none" strike="noStrike">
                          <a:effectLst/>
                          <a:latin typeface="Arial" charset="0"/>
                          <a:ea typeface="Arial" charset="0"/>
                          <a:cs typeface="Arial" charset="0"/>
                        </a:rPr>
                        <a:t>0.0078</a:t>
                      </a:r>
                      <a:endParaRPr lang="is-IS" sz="1200" b="0" i="0" u="none" strike="noStrike">
                        <a:solidFill>
                          <a:srgbClr val="000000"/>
                        </a:solidFill>
                        <a:effectLst/>
                        <a:latin typeface="Arial" charset="0"/>
                        <a:ea typeface="Arial" charset="0"/>
                        <a:cs typeface="Arial" charset="0"/>
                      </a:endParaRPr>
                    </a:p>
                  </a:txBody>
                  <a:tcPr marL="12700" marR="12700" marT="12700" marB="0" anchor="b"/>
                </a:tc>
                <a:extLst>
                  <a:ext uri="{0D108BD9-81ED-4DB2-BD59-A6C34878D82A}">
                    <a16:rowId xmlns:a16="http://schemas.microsoft.com/office/drawing/2014/main" val="10003"/>
                  </a:ext>
                </a:extLst>
              </a:tr>
              <a:tr h="203200">
                <a:tc>
                  <a:txBody>
                    <a:bodyPr/>
                    <a:lstStyle/>
                    <a:p>
                      <a:pPr algn="l" fontAlgn="b"/>
                      <a:r>
                        <a:rPr lang="en-US" sz="1200" u="none" strike="noStrike">
                          <a:effectLst/>
                          <a:latin typeface="Arial" charset="0"/>
                          <a:ea typeface="Arial" charset="0"/>
                          <a:cs typeface="Arial" charset="0"/>
                        </a:rPr>
                        <a:t>lightsunny</a:t>
                      </a:r>
                      <a:endParaRPr lang="en-US" sz="1200" b="0" i="0" u="none" strike="noStrike">
                        <a:solidFill>
                          <a:srgbClr val="000000"/>
                        </a:solidFill>
                        <a:effectLst/>
                        <a:latin typeface="Arial" charset="0"/>
                        <a:ea typeface="Arial" charset="0"/>
                        <a:cs typeface="Arial" charset="0"/>
                      </a:endParaRPr>
                    </a:p>
                  </a:txBody>
                  <a:tcPr marL="12700" marR="12700" marT="12700" marB="0" anchor="b"/>
                </a:tc>
                <a:tc>
                  <a:txBody>
                    <a:bodyPr/>
                    <a:lstStyle/>
                    <a:p>
                      <a:pPr algn="r" fontAlgn="b"/>
                      <a:r>
                        <a:rPr lang="mr-IN" sz="1200" u="none" strike="noStrike" dirty="0">
                          <a:effectLst/>
                          <a:latin typeface="Arial" charset="0"/>
                          <a:ea typeface="Arial" charset="0"/>
                          <a:cs typeface="Arial" charset="0"/>
                        </a:rPr>
                        <a:t>-0.885</a:t>
                      </a:r>
                      <a:endParaRPr lang="mr-IN" sz="1200" b="0" i="0" u="none" strike="noStrike" dirty="0">
                        <a:solidFill>
                          <a:srgbClr val="000000"/>
                        </a:solidFill>
                        <a:effectLst/>
                        <a:latin typeface="Arial" charset="0"/>
                        <a:ea typeface="Arial" charset="0"/>
                        <a:cs typeface="Arial" charset="0"/>
                      </a:endParaRPr>
                    </a:p>
                  </a:txBody>
                  <a:tcPr marL="12700" marR="12700" marT="12700" marB="0" anchor="b"/>
                </a:tc>
                <a:tc>
                  <a:txBody>
                    <a:bodyPr/>
                    <a:lstStyle/>
                    <a:p>
                      <a:pPr algn="r" fontAlgn="b"/>
                      <a:r>
                        <a:rPr lang="hr-HR" sz="1200" u="none" strike="noStrike" dirty="0">
                          <a:effectLst/>
                          <a:latin typeface="Arial" charset="0"/>
                          <a:ea typeface="Arial" charset="0"/>
                          <a:cs typeface="Arial" charset="0"/>
                        </a:rPr>
                        <a:t>0.3072</a:t>
                      </a:r>
                      <a:endParaRPr lang="hr-HR" sz="1200" b="0" i="0" u="none" strike="noStrike" dirty="0">
                        <a:solidFill>
                          <a:srgbClr val="000000"/>
                        </a:solidFill>
                        <a:effectLst/>
                        <a:latin typeface="Arial" charset="0"/>
                        <a:ea typeface="Arial" charset="0"/>
                        <a:cs typeface="Arial" charset="0"/>
                      </a:endParaRPr>
                    </a:p>
                  </a:txBody>
                  <a:tcPr marL="12700" marR="12700" marT="12700" marB="0" anchor="b"/>
                </a:tc>
                <a:tc>
                  <a:txBody>
                    <a:bodyPr/>
                    <a:lstStyle/>
                    <a:p>
                      <a:pPr algn="r" fontAlgn="b"/>
                      <a:r>
                        <a:rPr lang="mr-IN" sz="1200" u="none" strike="noStrike">
                          <a:effectLst/>
                          <a:latin typeface="Arial" charset="0"/>
                          <a:ea typeface="Arial" charset="0"/>
                          <a:cs typeface="Arial" charset="0"/>
                        </a:rPr>
                        <a:t>-2.88</a:t>
                      </a:r>
                      <a:endParaRPr lang="mr-IN" sz="1200" b="0" i="0" u="none" strike="noStrike">
                        <a:solidFill>
                          <a:srgbClr val="000000"/>
                        </a:solidFill>
                        <a:effectLst/>
                        <a:latin typeface="Arial" charset="0"/>
                        <a:ea typeface="Arial" charset="0"/>
                        <a:cs typeface="Arial" charset="0"/>
                      </a:endParaRPr>
                    </a:p>
                  </a:txBody>
                  <a:tcPr marL="12700" marR="12700" marT="12700" marB="0" anchor="b"/>
                </a:tc>
                <a:tc>
                  <a:txBody>
                    <a:bodyPr/>
                    <a:lstStyle/>
                    <a:p>
                      <a:pPr algn="r" fontAlgn="b"/>
                      <a:r>
                        <a:rPr lang="is-IS" sz="1200" u="none" strike="noStrike">
                          <a:effectLst/>
                          <a:latin typeface="Arial" charset="0"/>
                          <a:ea typeface="Arial" charset="0"/>
                          <a:cs typeface="Arial" charset="0"/>
                        </a:rPr>
                        <a:t>0.004</a:t>
                      </a:r>
                      <a:endParaRPr lang="is-IS" sz="1200" b="0" i="0" u="none" strike="noStrike">
                        <a:solidFill>
                          <a:srgbClr val="000000"/>
                        </a:solidFill>
                        <a:effectLst/>
                        <a:latin typeface="Arial" charset="0"/>
                        <a:ea typeface="Arial" charset="0"/>
                        <a:cs typeface="Arial" charset="0"/>
                      </a:endParaRPr>
                    </a:p>
                  </a:txBody>
                  <a:tcPr marL="12700" marR="12700" marT="12700" marB="0" anchor="b"/>
                </a:tc>
                <a:extLst>
                  <a:ext uri="{0D108BD9-81ED-4DB2-BD59-A6C34878D82A}">
                    <a16:rowId xmlns:a16="http://schemas.microsoft.com/office/drawing/2014/main" val="10004"/>
                  </a:ext>
                </a:extLst>
              </a:tr>
              <a:tr h="203200">
                <a:tc>
                  <a:txBody>
                    <a:bodyPr/>
                    <a:lstStyle/>
                    <a:p>
                      <a:pPr algn="l" fontAlgn="b"/>
                      <a:r>
                        <a:rPr lang="en-US" sz="1200" u="none" strike="noStrike">
                          <a:effectLst/>
                          <a:latin typeface="Arial" charset="0"/>
                          <a:ea typeface="Arial" charset="0"/>
                          <a:cs typeface="Arial" charset="0"/>
                        </a:rPr>
                        <a:t>timelate:lightsunny</a:t>
                      </a:r>
                      <a:endParaRPr lang="en-US" sz="1200" b="0" i="0" u="none" strike="noStrike">
                        <a:solidFill>
                          <a:srgbClr val="000000"/>
                        </a:solidFill>
                        <a:effectLst/>
                        <a:latin typeface="Arial" charset="0"/>
                        <a:ea typeface="Arial" charset="0"/>
                        <a:cs typeface="Arial" charset="0"/>
                      </a:endParaRPr>
                    </a:p>
                  </a:txBody>
                  <a:tcPr marL="12700" marR="12700" marT="12700" marB="0" anchor="b"/>
                </a:tc>
                <a:tc>
                  <a:txBody>
                    <a:bodyPr/>
                    <a:lstStyle/>
                    <a:p>
                      <a:pPr algn="r" fontAlgn="b"/>
                      <a:r>
                        <a:rPr lang="is-IS" sz="1200" u="none" strike="noStrike" dirty="0">
                          <a:effectLst/>
                          <a:latin typeface="Arial" charset="0"/>
                          <a:ea typeface="Arial" charset="0"/>
                          <a:cs typeface="Arial" charset="0"/>
                        </a:rPr>
                        <a:t>0.067</a:t>
                      </a:r>
                      <a:endParaRPr lang="is-IS" sz="1200" b="0" i="0" u="none" strike="noStrike" dirty="0">
                        <a:solidFill>
                          <a:srgbClr val="000000"/>
                        </a:solidFill>
                        <a:effectLst/>
                        <a:latin typeface="Arial" charset="0"/>
                        <a:ea typeface="Arial" charset="0"/>
                        <a:cs typeface="Arial" charset="0"/>
                      </a:endParaRPr>
                    </a:p>
                  </a:txBody>
                  <a:tcPr marL="12700" marR="12700" marT="12700" marB="0" anchor="b"/>
                </a:tc>
                <a:tc>
                  <a:txBody>
                    <a:bodyPr/>
                    <a:lstStyle/>
                    <a:p>
                      <a:pPr algn="r" fontAlgn="b"/>
                      <a:r>
                        <a:rPr lang="nb-NO" sz="1200" u="none" strike="noStrike" dirty="0">
                          <a:effectLst/>
                          <a:latin typeface="Arial" charset="0"/>
                          <a:ea typeface="Arial" charset="0"/>
                          <a:cs typeface="Arial" charset="0"/>
                        </a:rPr>
                        <a:t>0.4578</a:t>
                      </a:r>
                      <a:endParaRPr lang="nb-NO" sz="1200" b="0" i="0" u="none" strike="noStrike" dirty="0">
                        <a:solidFill>
                          <a:srgbClr val="000000"/>
                        </a:solidFill>
                        <a:effectLst/>
                        <a:latin typeface="Arial" charset="0"/>
                        <a:ea typeface="Arial" charset="0"/>
                        <a:cs typeface="Arial" charset="0"/>
                      </a:endParaRPr>
                    </a:p>
                  </a:txBody>
                  <a:tcPr marL="12700" marR="12700" marT="12700" marB="0" anchor="b"/>
                </a:tc>
                <a:tc>
                  <a:txBody>
                    <a:bodyPr/>
                    <a:lstStyle/>
                    <a:p>
                      <a:pPr algn="r" fontAlgn="b"/>
                      <a:r>
                        <a:rPr lang="nb-NO" sz="1200" u="none" strike="noStrike">
                          <a:effectLst/>
                          <a:latin typeface="Arial" charset="0"/>
                          <a:ea typeface="Arial" charset="0"/>
                          <a:cs typeface="Arial" charset="0"/>
                        </a:rPr>
                        <a:t>0.15</a:t>
                      </a:r>
                      <a:endParaRPr lang="nb-NO" sz="1200" b="0" i="0" u="none" strike="noStrike">
                        <a:solidFill>
                          <a:srgbClr val="000000"/>
                        </a:solidFill>
                        <a:effectLst/>
                        <a:latin typeface="Arial" charset="0"/>
                        <a:ea typeface="Arial" charset="0"/>
                        <a:cs typeface="Arial" charset="0"/>
                      </a:endParaRPr>
                    </a:p>
                  </a:txBody>
                  <a:tcPr marL="12700" marR="12700" marT="12700" marB="0" anchor="b"/>
                </a:tc>
                <a:tc>
                  <a:txBody>
                    <a:bodyPr/>
                    <a:lstStyle/>
                    <a:p>
                      <a:pPr algn="r" fontAlgn="b"/>
                      <a:r>
                        <a:rPr lang="nb-NO" sz="1200" u="none" strike="noStrike">
                          <a:effectLst/>
                          <a:latin typeface="Arial" charset="0"/>
                          <a:ea typeface="Arial" charset="0"/>
                          <a:cs typeface="Arial" charset="0"/>
                        </a:rPr>
                        <a:t>0.8841</a:t>
                      </a:r>
                      <a:endParaRPr lang="nb-NO" sz="1200" b="0" i="0" u="none" strike="noStrike">
                        <a:solidFill>
                          <a:srgbClr val="000000"/>
                        </a:solidFill>
                        <a:effectLst/>
                        <a:latin typeface="Arial" charset="0"/>
                        <a:ea typeface="Arial" charset="0"/>
                        <a:cs typeface="Arial" charset="0"/>
                      </a:endParaRPr>
                    </a:p>
                  </a:txBody>
                  <a:tcPr marL="12700" marR="12700" marT="12700" marB="0" anchor="b"/>
                </a:tc>
                <a:extLst>
                  <a:ext uri="{0D108BD9-81ED-4DB2-BD59-A6C34878D82A}">
                    <a16:rowId xmlns:a16="http://schemas.microsoft.com/office/drawing/2014/main" val="10005"/>
                  </a:ext>
                </a:extLst>
              </a:tr>
              <a:tr h="203200">
                <a:tc>
                  <a:txBody>
                    <a:bodyPr/>
                    <a:lstStyle/>
                    <a:p>
                      <a:pPr algn="l" fontAlgn="b"/>
                      <a:r>
                        <a:rPr lang="en-US" sz="1200" u="none" strike="noStrike">
                          <a:effectLst/>
                          <a:latin typeface="Arial" charset="0"/>
                          <a:ea typeface="Arial" charset="0"/>
                          <a:cs typeface="Arial" charset="0"/>
                        </a:rPr>
                        <a:t>timemidday:lightsunny</a:t>
                      </a:r>
                      <a:endParaRPr lang="en-US" sz="1200" b="0" i="0" u="none" strike="noStrike">
                        <a:solidFill>
                          <a:srgbClr val="000000"/>
                        </a:solidFill>
                        <a:effectLst/>
                        <a:latin typeface="Arial" charset="0"/>
                        <a:ea typeface="Arial" charset="0"/>
                        <a:cs typeface="Arial" charset="0"/>
                      </a:endParaRPr>
                    </a:p>
                  </a:txBody>
                  <a:tcPr marL="12700" marR="12700" marT="12700" marB="0" anchor="b"/>
                </a:tc>
                <a:tc>
                  <a:txBody>
                    <a:bodyPr/>
                    <a:lstStyle/>
                    <a:p>
                      <a:pPr algn="r" fontAlgn="b"/>
                      <a:r>
                        <a:rPr lang="mr-IN" sz="1200" u="none" strike="noStrike" dirty="0">
                          <a:effectLst/>
                          <a:latin typeface="Arial" charset="0"/>
                          <a:ea typeface="Arial" charset="0"/>
                          <a:cs typeface="Arial" charset="0"/>
                        </a:rPr>
                        <a:t>-1.3</a:t>
                      </a:r>
                      <a:r>
                        <a:rPr lang="en-US" sz="1200" u="none" strike="noStrike" dirty="0">
                          <a:effectLst/>
                          <a:latin typeface="Arial" charset="0"/>
                          <a:ea typeface="Arial" charset="0"/>
                          <a:cs typeface="Arial" charset="0"/>
                        </a:rPr>
                        <a:t>20</a:t>
                      </a:r>
                      <a:endParaRPr lang="mr-IN" sz="1200" b="0" i="0" u="none" strike="noStrike" dirty="0">
                        <a:solidFill>
                          <a:srgbClr val="000000"/>
                        </a:solidFill>
                        <a:effectLst/>
                        <a:latin typeface="Arial" charset="0"/>
                        <a:ea typeface="Arial" charset="0"/>
                        <a:cs typeface="Arial" charset="0"/>
                      </a:endParaRPr>
                    </a:p>
                  </a:txBody>
                  <a:tcPr marL="12700" marR="12700" marT="12700" marB="0" anchor="b"/>
                </a:tc>
                <a:tc>
                  <a:txBody>
                    <a:bodyPr/>
                    <a:lstStyle/>
                    <a:p>
                      <a:pPr algn="r" fontAlgn="b"/>
                      <a:r>
                        <a:rPr lang="nb-NO" sz="1200" u="none" strike="noStrike" dirty="0">
                          <a:effectLst/>
                          <a:latin typeface="Arial" charset="0"/>
                          <a:ea typeface="Arial" charset="0"/>
                          <a:cs typeface="Arial" charset="0"/>
                        </a:rPr>
                        <a:t>0.4711</a:t>
                      </a:r>
                      <a:endParaRPr lang="nb-NO" sz="1200" b="0" i="0" u="none" strike="noStrike" dirty="0">
                        <a:solidFill>
                          <a:srgbClr val="000000"/>
                        </a:solidFill>
                        <a:effectLst/>
                        <a:latin typeface="Arial" charset="0"/>
                        <a:ea typeface="Arial" charset="0"/>
                        <a:cs typeface="Arial" charset="0"/>
                      </a:endParaRPr>
                    </a:p>
                  </a:txBody>
                  <a:tcPr marL="12700" marR="12700" marT="12700" marB="0" anchor="b"/>
                </a:tc>
                <a:tc>
                  <a:txBody>
                    <a:bodyPr/>
                    <a:lstStyle/>
                    <a:p>
                      <a:pPr algn="r" fontAlgn="b"/>
                      <a:r>
                        <a:rPr lang="mr-IN" sz="1200" u="none" strike="noStrike">
                          <a:effectLst/>
                          <a:latin typeface="Arial" charset="0"/>
                          <a:ea typeface="Arial" charset="0"/>
                          <a:cs typeface="Arial" charset="0"/>
                        </a:rPr>
                        <a:t>-2.8</a:t>
                      </a:r>
                      <a:endParaRPr lang="mr-IN" sz="1200" b="0" i="0" u="none" strike="noStrike">
                        <a:solidFill>
                          <a:srgbClr val="000000"/>
                        </a:solidFill>
                        <a:effectLst/>
                        <a:latin typeface="Arial" charset="0"/>
                        <a:ea typeface="Arial" charset="0"/>
                        <a:cs typeface="Arial" charset="0"/>
                      </a:endParaRPr>
                    </a:p>
                  </a:txBody>
                  <a:tcPr marL="12700" marR="12700" marT="12700" marB="0" anchor="b"/>
                </a:tc>
                <a:tc>
                  <a:txBody>
                    <a:bodyPr/>
                    <a:lstStyle/>
                    <a:p>
                      <a:pPr algn="r" fontAlgn="b"/>
                      <a:r>
                        <a:rPr lang="is-IS" sz="1200" u="none" strike="noStrike" dirty="0">
                          <a:effectLst/>
                          <a:latin typeface="Arial" charset="0"/>
                          <a:ea typeface="Arial" charset="0"/>
                          <a:cs typeface="Arial" charset="0"/>
                        </a:rPr>
                        <a:t>0.0051</a:t>
                      </a:r>
                      <a:endParaRPr lang="is-IS" sz="1200" b="0" i="0" u="none" strike="noStrike" dirty="0">
                        <a:solidFill>
                          <a:srgbClr val="000000"/>
                        </a:solidFill>
                        <a:effectLst/>
                        <a:latin typeface="Arial" charset="0"/>
                        <a:ea typeface="Arial" charset="0"/>
                        <a:cs typeface="Arial" charset="0"/>
                      </a:endParaRPr>
                    </a:p>
                  </a:txBody>
                  <a:tcPr marL="12700" marR="12700" marT="12700" marB="0" anchor="b"/>
                </a:tc>
                <a:extLst>
                  <a:ext uri="{0D108BD9-81ED-4DB2-BD59-A6C34878D82A}">
                    <a16:rowId xmlns:a16="http://schemas.microsoft.com/office/drawing/2014/main" val="10006"/>
                  </a:ext>
                </a:extLst>
              </a:tr>
            </a:tbl>
          </a:graphicData>
        </a:graphic>
      </p:graphicFrame>
      <p:sp>
        <p:nvSpPr>
          <p:cNvPr id="5" name="TextBox 4"/>
          <p:cNvSpPr txBox="1"/>
          <p:nvPr/>
        </p:nvSpPr>
        <p:spPr>
          <a:xfrm>
            <a:off x="1353787" y="3586348"/>
            <a:ext cx="10189029" cy="1200329"/>
          </a:xfrm>
          <a:prstGeom prst="rect">
            <a:avLst/>
          </a:prstGeom>
          <a:noFill/>
        </p:spPr>
        <p:txBody>
          <a:bodyPr wrap="square" rtlCol="0">
            <a:spAutoFit/>
          </a:bodyPr>
          <a:lstStyle/>
          <a:p>
            <a:r>
              <a:rPr lang="en-US" dirty="0"/>
              <a:t>Note </a:t>
            </a:r>
            <a:r>
              <a:rPr lang="mr-IN" dirty="0"/>
              <a:t>–</a:t>
            </a:r>
            <a:r>
              <a:rPr lang="en-US" dirty="0"/>
              <a:t> this was done with the </a:t>
            </a:r>
            <a:r>
              <a:rPr lang="en-US" dirty="0" err="1"/>
              <a:t>pr</a:t>
            </a:r>
            <a:r>
              <a:rPr lang="en-US" dirty="0"/>
              <a:t> function (see linear model parameters for a reminder). </a:t>
            </a:r>
          </a:p>
          <a:p>
            <a:endParaRPr lang="en-US" dirty="0"/>
          </a:p>
          <a:p>
            <a:r>
              <a:rPr lang="en-US" dirty="0"/>
              <a:t>It would also be acceptable (and potentially useful) to include the </a:t>
            </a:r>
            <a:r>
              <a:rPr lang="en-US" dirty="0" err="1"/>
              <a:t>lsmeans</a:t>
            </a:r>
            <a:r>
              <a:rPr lang="en-US" dirty="0"/>
              <a:t> output of comparisons as a supplemental table.</a:t>
            </a:r>
          </a:p>
        </p:txBody>
      </p:sp>
    </p:spTree>
    <p:extLst>
      <p:ext uri="{BB962C8B-B14F-4D97-AF65-F5344CB8AC3E}">
        <p14:creationId xmlns:p14="http://schemas.microsoft.com/office/powerpoint/2010/main" val="7653014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Another example</a:t>
            </a:r>
          </a:p>
        </p:txBody>
      </p:sp>
      <p:sp>
        <p:nvSpPr>
          <p:cNvPr id="3" name="Content Placeholder 2"/>
          <p:cNvSpPr>
            <a:spLocks noGrp="1"/>
          </p:cNvSpPr>
          <p:nvPr>
            <p:ph idx="1"/>
          </p:nvPr>
        </p:nvSpPr>
        <p:spPr/>
        <p:txBody>
          <a:bodyPr/>
          <a:lstStyle/>
          <a:p>
            <a:r>
              <a:rPr lang="en-US" dirty="0"/>
              <a:t>The number of lizards perching was significantly higher on shady days than sunny days (GLM with Gamma distribution and log link - shady (intercept) </a:t>
            </a:r>
            <a:r>
              <a:rPr lang="en-US" dirty="0" err="1"/>
              <a:t>coef</a:t>
            </a:r>
            <a:r>
              <a:rPr lang="en-US" dirty="0"/>
              <a:t>: 3.646 +/- 0.174, sunny: -1.400 +/- 0.266, P &lt; 0.0001).</a:t>
            </a:r>
          </a:p>
        </p:txBody>
      </p:sp>
    </p:spTree>
    <p:extLst>
      <p:ext uri="{BB962C8B-B14F-4D97-AF65-F5344CB8AC3E}">
        <p14:creationId xmlns:p14="http://schemas.microsoft.com/office/powerpoint/2010/main" val="6617958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Assignment – Part 1</a:t>
            </a:r>
          </a:p>
        </p:txBody>
      </p:sp>
      <p:sp>
        <p:nvSpPr>
          <p:cNvPr id="4" name="Content Placeholder 2"/>
          <p:cNvSpPr>
            <a:spLocks noGrp="1"/>
          </p:cNvSpPr>
          <p:nvPr>
            <p:ph idx="1"/>
          </p:nvPr>
        </p:nvSpPr>
        <p:spPr>
          <a:xfrm>
            <a:off x="838200" y="1365662"/>
            <a:ext cx="10515600" cy="4811301"/>
          </a:xfrm>
        </p:spPr>
        <p:txBody>
          <a:bodyPr>
            <a:normAutofit fontScale="85000" lnSpcReduction="20000"/>
          </a:bodyPr>
          <a:lstStyle/>
          <a:p>
            <a:pPr marL="0" indent="0">
              <a:buNone/>
            </a:pPr>
            <a:r>
              <a:rPr lang="en-US" dirty="0"/>
              <a:t>1. Make a generalized linear model (preferably with more than one variable) for one of your hypotheses. Articulate which hypothesis you are testing.</a:t>
            </a:r>
          </a:p>
          <a:p>
            <a:pPr marL="0" indent="0">
              <a:buNone/>
            </a:pPr>
            <a:r>
              <a:rPr lang="en-US" dirty="0"/>
              <a:t>2. Explain what the R output is telling you about your data, in relation to your hypothesis.</a:t>
            </a:r>
            <a:br>
              <a:rPr lang="en-US" dirty="0"/>
            </a:br>
            <a:r>
              <a:rPr lang="en-US" dirty="0"/>
              <a:t>(Hint: you can use </a:t>
            </a:r>
            <a:r>
              <a:rPr lang="en-US" dirty="0" err="1"/>
              <a:t>lsmeans</a:t>
            </a:r>
            <a:r>
              <a:rPr lang="en-US" dirty="0"/>
              <a:t>, effects, relevel, or predict to help you.) </a:t>
            </a:r>
            <a:r>
              <a:rPr lang="en-US" u="sng" dirty="0"/>
              <a:t>You should include this explanation in </a:t>
            </a:r>
            <a:r>
              <a:rPr lang="en-US" i="1" u="sng" dirty="0"/>
              <a:t>either</a:t>
            </a:r>
            <a:r>
              <a:rPr lang="en-US" u="sng" dirty="0"/>
              <a:t> your README or in your code.</a:t>
            </a:r>
            <a:endParaRPr lang="en-US" dirty="0"/>
          </a:p>
          <a:p>
            <a:pPr marL="0" indent="0">
              <a:buNone/>
            </a:pPr>
            <a:r>
              <a:rPr lang="en-US" dirty="0"/>
              <a:t>3. Plot your model (e.g. using predict) and overlay the model on top of the underlying data. Remember that you will need to use “type=response”.</a:t>
            </a:r>
          </a:p>
          <a:p>
            <a:pPr marL="0" indent="0">
              <a:buNone/>
            </a:pPr>
            <a:r>
              <a:rPr lang="en-US" dirty="0"/>
              <a:t>4. Write a results statement (as you would in a scientific paper). If you need to reference a statistical table, you can include this result statement and table as a separate word doc that you push to </a:t>
            </a:r>
            <a:r>
              <a:rPr lang="en-US" dirty="0" err="1"/>
              <a:t>github</a:t>
            </a:r>
            <a:r>
              <a:rPr lang="en-US" dirty="0"/>
              <a:t> titled “LASTNAME_week10_glm_results”</a:t>
            </a:r>
          </a:p>
          <a:p>
            <a:pPr marL="0" indent="0">
              <a:buNone/>
            </a:pPr>
            <a:endParaRPr lang="en-US" dirty="0"/>
          </a:p>
          <a:p>
            <a:pPr marL="0" indent="0">
              <a:buNone/>
            </a:pPr>
            <a:r>
              <a:rPr lang="en-US" dirty="0"/>
              <a:t>You will turn in this assignment in two weeks with model comparisons</a:t>
            </a:r>
            <a:br>
              <a:rPr lang="en-US" dirty="0"/>
            </a:br>
            <a:endParaRPr lang="en-US" dirty="0"/>
          </a:p>
          <a:p>
            <a:pPr marL="0" indent="0">
              <a:buNone/>
            </a:pPr>
            <a:endParaRPr lang="en-US" dirty="0"/>
          </a:p>
        </p:txBody>
      </p:sp>
    </p:spTree>
    <p:extLst>
      <p:ext uri="{BB962C8B-B14F-4D97-AF65-F5344CB8AC3E}">
        <p14:creationId xmlns:p14="http://schemas.microsoft.com/office/powerpoint/2010/main" val="19618511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386</TotalTime>
  <Words>464</Words>
  <Application>Microsoft Macintosh PowerPoint</Application>
  <PresentationFormat>Widescreen</PresentationFormat>
  <Paragraphs>67</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Mangal</vt:lpstr>
      <vt:lpstr>Office Theme</vt:lpstr>
      <vt:lpstr>Week 10</vt:lpstr>
      <vt:lpstr>Problems</vt:lpstr>
      <vt:lpstr>One more thing about the project</vt:lpstr>
      <vt:lpstr>Writing statistical results</vt:lpstr>
      <vt:lpstr>Examples</vt:lpstr>
      <vt:lpstr>Table 1</vt:lpstr>
      <vt:lpstr>Another example</vt:lpstr>
      <vt:lpstr>Assignment – Part 1</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 10</dc:title>
  <dc:creator>Kate Langwig</dc:creator>
  <cp:lastModifiedBy>Kate Langwig</cp:lastModifiedBy>
  <cp:revision>16</cp:revision>
  <dcterms:created xsi:type="dcterms:W3CDTF">2018-03-28T13:57:01Z</dcterms:created>
  <dcterms:modified xsi:type="dcterms:W3CDTF">2019-04-04T22:22:12Z</dcterms:modified>
</cp:coreProperties>
</file>