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64" r:id="rId4"/>
    <p:sldId id="265" r:id="rId5"/>
    <p:sldId id="258" r:id="rId6"/>
    <p:sldId id="266" r:id="rId7"/>
    <p:sldId id="267" r:id="rId8"/>
    <p:sldId id="268" r:id="rId9"/>
    <p:sldId id="269" r:id="rId10"/>
    <p:sldId id="270" r:id="rId11"/>
    <p:sldId id="271" r:id="rId12"/>
    <p:sldId id="272" r:id="rId13"/>
    <p:sldId id="292" r:id="rId14"/>
    <p:sldId id="259" r:id="rId15"/>
    <p:sldId id="291" r:id="rId16"/>
    <p:sldId id="273" r:id="rId17"/>
    <p:sldId id="274" r:id="rId18"/>
    <p:sldId id="275" r:id="rId19"/>
    <p:sldId id="276" r:id="rId20"/>
    <p:sldId id="283" r:id="rId21"/>
    <p:sldId id="288" r:id="rId22"/>
    <p:sldId id="289" r:id="rId23"/>
    <p:sldId id="278" r:id="rId24"/>
    <p:sldId id="277" r:id="rId25"/>
    <p:sldId id="285" r:id="rId26"/>
    <p:sldId id="286" r:id="rId27"/>
    <p:sldId id="290" r:id="rId28"/>
    <p:sldId id="279" r:id="rId29"/>
    <p:sldId id="282" r:id="rId30"/>
    <p:sldId id="284" r:id="rId31"/>
    <p:sldId id="260"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9"/>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4/2/19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4/2/19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4/2/19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4/2/19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Probability of Infection (e.g.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endParaRPr lang="en-US" dirty="0"/>
          </a:p>
          <a:p>
            <a:r>
              <a:rPr lang="en-US" dirty="0"/>
              <a:t>Go to R</a:t>
            </a:r>
            <a:r>
              <a:rPr lang="mr-IN" dirty="0"/>
              <a:t>…</a:t>
            </a:r>
            <a:endParaRPr lang="en-US" dirty="0"/>
          </a:p>
        </p:txBody>
      </p:sp>
    </p:spTree>
    <p:extLst>
      <p:ext uri="{BB962C8B-B14F-4D97-AF65-F5344CB8AC3E}">
        <p14:creationId xmlns:p14="http://schemas.microsoft.com/office/powerpoint/2010/main" val="136743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lstStyle/>
          <a:p>
            <a:r>
              <a:rPr lang="en-US" dirty="0"/>
              <a:t>We have two more weeks of planned material (Model Comparison and Mixed Models)</a:t>
            </a:r>
          </a:p>
          <a:p>
            <a:endParaRPr lang="en-US" dirty="0"/>
          </a:p>
          <a:p>
            <a:r>
              <a:rPr lang="en-US" dirty="0"/>
              <a:t>We then have two open weeks for potential other topics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 and bias-reduction models, correlated data e.g. </a:t>
            </a:r>
            <a:r>
              <a:rPr lang="en-US" dirty="0" err="1"/>
              <a:t>gls</a:t>
            </a:r>
            <a:r>
              <a:rPr lang="en-US" dirty="0"/>
              <a:t> models, autoregressive models (time series data), shiny apps, power analyses, non-linear models, machine learning (not my </a:t>
            </a:r>
            <a:r>
              <a:rPr lang="en-US" dirty="0" err="1"/>
              <a:t>speciality</a:t>
            </a:r>
            <a:r>
              <a:rPr lang="mr-IN" dirty="0"/>
              <a:t>…</a:t>
            </a:r>
            <a:r>
              <a:rPr lang="en-US" dirty="0"/>
              <a:t>), ODE models</a:t>
            </a:r>
          </a:p>
        </p:txBody>
      </p:sp>
    </p:spTree>
    <p:extLst>
      <p:ext uri="{BB962C8B-B14F-4D97-AF65-F5344CB8AC3E}">
        <p14:creationId xmlns:p14="http://schemas.microsoft.com/office/powerpoint/2010/main" val="87641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p:txBody>
      </p:sp>
    </p:spTree>
    <p:extLst>
      <p:ext uri="{BB962C8B-B14F-4D97-AF65-F5344CB8AC3E}">
        <p14:creationId xmlns:p14="http://schemas.microsoft.com/office/powerpoint/2010/main" val="66343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lstStyle/>
          <a:p>
            <a:r>
              <a:rPr lang="en-US" dirty="0"/>
              <a:t>You need to use the inverse of your link function to back transform the confidence intervals, </a:t>
            </a:r>
            <a:r>
              <a:rPr lang="en-US" u="sng" dirty="0"/>
              <a:t>NOT THE SE’s!</a:t>
            </a:r>
          </a:p>
          <a:p>
            <a:endParaRPr lang="en-US" dirty="0"/>
          </a:p>
          <a:p>
            <a:r>
              <a:rPr lang="en-US" dirty="0"/>
              <a:t>See code</a:t>
            </a:r>
          </a:p>
        </p:txBody>
      </p:sp>
    </p:spTree>
    <p:extLst>
      <p:ext uri="{BB962C8B-B14F-4D97-AF65-F5344CB8AC3E}">
        <p14:creationId xmlns:p14="http://schemas.microsoft.com/office/powerpoint/2010/main" val="197822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20000"/>
          </a:bodyPr>
          <a:lstStyle/>
          <a:p>
            <a:r>
              <a:rPr lang="en-US" dirty="0"/>
              <a:t>Your final project is due on </a:t>
            </a:r>
            <a:r>
              <a:rPr lang="en-US" b="1" dirty="0"/>
              <a:t>Monday May 13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few notes: </a:t>
            </a:r>
          </a:p>
          <a:p>
            <a:pPr lvl="1"/>
            <a:r>
              <a:rPr lang="en-US" dirty="0"/>
              <a:t>It is perfectly fine to use a paper you are already writing, but nothing that has already been sent out for peer-review please. </a:t>
            </a:r>
          </a:p>
          <a:p>
            <a:pPr lvl="1"/>
            <a:r>
              <a:rPr lang="en-US" dirty="0"/>
              <a:t>We will reserve at least one class for starting projects and getting help on work. Should we plan for two? Our last day (Tuesday May 7) we will do peer review on projects.</a:t>
            </a:r>
          </a:p>
          <a:p>
            <a:endParaRPr lang="en-US" dirty="0"/>
          </a:p>
        </p:txBody>
      </p:sp>
    </p:spTree>
    <p:extLst>
      <p:ext uri="{BB962C8B-B14F-4D97-AF65-F5344CB8AC3E}">
        <p14:creationId xmlns:p14="http://schemas.microsoft.com/office/powerpoint/2010/main" val="48353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lnSpcReduction="10000"/>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worrying about marginal (all of the data in y) rather than conditional distributions of data (e.g. the distribution of each species)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88196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3793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57947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3012</TotalTime>
  <Words>1460</Words>
  <Application>Microsoft Macintosh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55</cp:revision>
  <dcterms:created xsi:type="dcterms:W3CDTF">2018-03-23T19:29:47Z</dcterms:created>
  <dcterms:modified xsi:type="dcterms:W3CDTF">2019-04-02T17:36:03Z</dcterms:modified>
</cp:coreProperties>
</file>