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8" r:id="rId4"/>
    <p:sldId id="259" r:id="rId5"/>
    <p:sldId id="262" r:id="rId6"/>
    <p:sldId id="260" r:id="rId7"/>
    <p:sldId id="261" r:id="rId8"/>
    <p:sldId id="263" r:id="rId9"/>
    <p:sldId id="264" r:id="rId10"/>
    <p:sldId id="286" r:id="rId11"/>
    <p:sldId id="287" r:id="rId12"/>
    <p:sldId id="288" r:id="rId13"/>
    <p:sldId id="265" r:id="rId14"/>
    <p:sldId id="266" r:id="rId15"/>
    <p:sldId id="268" r:id="rId16"/>
    <p:sldId id="269" r:id="rId17"/>
    <p:sldId id="289" r:id="rId18"/>
    <p:sldId id="291" r:id="rId19"/>
    <p:sldId id="292" r:id="rId20"/>
    <p:sldId id="305" r:id="rId21"/>
    <p:sldId id="293" r:id="rId22"/>
    <p:sldId id="290" r:id="rId23"/>
    <p:sldId id="294" r:id="rId24"/>
    <p:sldId id="270" r:id="rId25"/>
    <p:sldId id="271" r:id="rId26"/>
    <p:sldId id="295" r:id="rId27"/>
    <p:sldId id="296" r:id="rId28"/>
    <p:sldId id="297" r:id="rId29"/>
    <p:sldId id="298" r:id="rId30"/>
    <p:sldId id="273" r:id="rId31"/>
    <p:sldId id="274" r:id="rId32"/>
    <p:sldId id="275" r:id="rId33"/>
    <p:sldId id="299" r:id="rId34"/>
    <p:sldId id="304" r:id="rId35"/>
    <p:sldId id="276" r:id="rId36"/>
    <p:sldId id="277" r:id="rId37"/>
    <p:sldId id="278" r:id="rId38"/>
    <p:sldId id="300" r:id="rId39"/>
    <p:sldId id="279" r:id="rId40"/>
    <p:sldId id="301" r:id="rId41"/>
    <p:sldId id="284"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436"/>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5</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14</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41</a:t>
            </a:fld>
            <a:endParaRPr lang="en-US"/>
          </a:p>
        </p:txBody>
      </p:sp>
    </p:spTree>
    <p:extLst>
      <p:ext uri="{BB962C8B-B14F-4D97-AF65-F5344CB8AC3E}">
        <p14:creationId xmlns:p14="http://schemas.microsoft.com/office/powerpoint/2010/main" val="196764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CE75-AB15-2C43-A627-4AF77E76C0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3D8A58-9F50-FE4E-8A52-32048EACDE2D}"/>
              </a:ext>
            </a:extLst>
          </p:cNvPr>
          <p:cNvSpPr>
            <a:spLocks noGrp="1"/>
          </p:cNvSpPr>
          <p:nvPr>
            <p:ph idx="1"/>
          </p:nvPr>
        </p:nvSpPr>
        <p:spPr/>
        <p:txBody>
          <a:bodyPr/>
          <a:lstStyle/>
          <a:p>
            <a:r>
              <a:rPr lang="en-US" dirty="0"/>
              <a:t>STOPPED HERE!!</a:t>
            </a:r>
          </a:p>
        </p:txBody>
      </p:sp>
    </p:spTree>
    <p:extLst>
      <p:ext uri="{BB962C8B-B14F-4D97-AF65-F5344CB8AC3E}">
        <p14:creationId xmlns:p14="http://schemas.microsoft.com/office/powerpoint/2010/main" val="2496664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complicated permutation questions</a:t>
            </a:r>
          </a:p>
        </p:txBody>
      </p:sp>
      <p:sp>
        <p:nvSpPr>
          <p:cNvPr id="3" name="Content Placeholder 2"/>
          <p:cNvSpPr>
            <a:spLocks noGrp="1"/>
          </p:cNvSpPr>
          <p:nvPr>
            <p:ph idx="1"/>
          </p:nvPr>
        </p:nvSpPr>
        <p:spPr/>
        <p:txBody>
          <a:bodyPr/>
          <a:lstStyle/>
          <a:p>
            <a:r>
              <a:rPr lang="en-US" dirty="0"/>
              <a:t>Ant colony distributions - Within each habitat, we can ask whether there is evidence that ant nests are aggregated, or distributed regularly?</a:t>
            </a:r>
          </a:p>
          <a:p>
            <a:pPr lvl="1"/>
            <a:r>
              <a:rPr lang="en-US" dirty="0"/>
              <a:t>In other words, do they cluster, or avoid each other? Or can’t we tell?</a:t>
            </a:r>
          </a:p>
          <a:p>
            <a:pPr lvl="1"/>
            <a:endParaRPr lang="en-US" dirty="0"/>
          </a:p>
          <a:p>
            <a:pPr lvl="1"/>
            <a:endParaRPr lang="en-US" dirty="0"/>
          </a:p>
          <a:p>
            <a:r>
              <a:rPr lang="en-US" dirty="0"/>
              <a:t>A permutation approach would test this by assigning nests randomly to plots at different distances to generate a null distribution</a:t>
            </a:r>
            <a:br>
              <a:rPr lang="en-US" dirty="0"/>
            </a:br>
            <a:endParaRPr lang="en-US" dirty="0"/>
          </a:p>
        </p:txBody>
      </p:sp>
    </p:spTree>
    <p:extLst>
      <p:ext uri="{BB962C8B-B14F-4D97-AF65-F5344CB8AC3E}">
        <p14:creationId xmlns:p14="http://schemas.microsoft.com/office/powerpoint/2010/main" val="120041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with Permutations</a:t>
            </a:r>
          </a:p>
        </p:txBody>
      </p:sp>
      <p:sp>
        <p:nvSpPr>
          <p:cNvPr id="3" name="Content Placeholder 2"/>
          <p:cNvSpPr>
            <a:spLocks noGrp="1"/>
          </p:cNvSpPr>
          <p:nvPr>
            <p:ph idx="1"/>
          </p:nvPr>
        </p:nvSpPr>
        <p:spPr/>
        <p:txBody>
          <a:bodyPr/>
          <a:lstStyle/>
          <a:p>
            <a:r>
              <a:rPr lang="en-US" dirty="0"/>
              <a:t>With permutation tests, we can use any kind of prediction model, any statistic of prediction and any null hypothesis</a:t>
            </a:r>
          </a:p>
          <a:p>
            <a:r>
              <a:rPr lang="en-US" dirty="0"/>
              <a:t>Interchange things that should be interchangeable under the null hypothesis</a:t>
            </a:r>
          </a:p>
          <a:p>
            <a:r>
              <a:rPr lang="en-US" dirty="0"/>
              <a:t>How likely is it that we would observe a prediction as good or better as the one we have, under the null hypothesis that xx is interchangeable?</a:t>
            </a:r>
          </a:p>
          <a:p>
            <a:endParaRPr lang="en-US" dirty="0"/>
          </a:p>
        </p:txBody>
      </p:sp>
    </p:spTree>
    <p:extLst>
      <p:ext uri="{BB962C8B-B14F-4D97-AF65-F5344CB8AC3E}">
        <p14:creationId xmlns:p14="http://schemas.microsoft.com/office/powerpoint/2010/main" val="74352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space</a:t>
            </a:r>
          </a:p>
        </p:txBody>
      </p:sp>
      <p:sp>
        <p:nvSpPr>
          <p:cNvPr id="3" name="Content Placeholder 2"/>
          <p:cNvSpPr>
            <a:spLocks noGrp="1"/>
          </p:cNvSpPr>
          <p:nvPr>
            <p:ph idx="1"/>
          </p:nvPr>
        </p:nvSpPr>
        <p:spPr/>
        <p:txBody>
          <a:bodyPr/>
          <a:lstStyle/>
          <a:p>
            <a:r>
              <a:rPr lang="en-US" dirty="0"/>
              <a:t>We can test for correlations between between variables (e.g. space/time) using permutation tests</a:t>
            </a:r>
          </a:p>
          <a:p>
            <a:endParaRPr lang="en-US" dirty="0"/>
          </a:p>
          <a:p>
            <a:r>
              <a:rPr lang="en-US" dirty="0"/>
              <a:t>A Mantel test is a type of permutation test</a:t>
            </a:r>
          </a:p>
          <a:p>
            <a:endParaRPr lang="en-US" dirty="0"/>
          </a:p>
          <a:p>
            <a:r>
              <a:rPr lang="en-US" dirty="0"/>
              <a:t>A Fisher exact test is also a kind of permutation test</a:t>
            </a:r>
          </a:p>
          <a:p>
            <a:endParaRPr lang="en-US" dirty="0"/>
          </a:p>
          <a:p>
            <a:r>
              <a:rPr lang="en-US" dirty="0"/>
              <a:t>You could also create your own test statistic!</a:t>
            </a:r>
          </a:p>
        </p:txBody>
      </p:sp>
    </p:spTree>
    <p:extLst>
      <p:ext uri="{BB962C8B-B14F-4D97-AF65-F5344CB8AC3E}">
        <p14:creationId xmlns:p14="http://schemas.microsoft.com/office/powerpoint/2010/main" val="11165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and application to evolution</a:t>
            </a:r>
          </a:p>
        </p:txBody>
      </p:sp>
      <p:sp>
        <p:nvSpPr>
          <p:cNvPr id="3" name="Content Placeholder 2"/>
          <p:cNvSpPr>
            <a:spLocks noGrp="1"/>
          </p:cNvSpPr>
          <p:nvPr>
            <p:ph idx="1"/>
          </p:nvPr>
        </p:nvSpPr>
        <p:spPr/>
        <p:txBody>
          <a:bodyPr/>
          <a:lstStyle/>
          <a:p>
            <a:r>
              <a:rPr lang="en-US" dirty="0"/>
              <a:t>Infer a tree and then ask what happens if we relabel nucleotides at each site, or move mutations around the tree</a:t>
            </a:r>
          </a:p>
          <a:p>
            <a:endParaRPr lang="en-US" dirty="0"/>
          </a:p>
          <a:p>
            <a:r>
              <a:rPr lang="en-US" dirty="0"/>
              <a:t>Ask if there are differences between nucleotide preference in flu evolution by “relabeling” nucleotides</a:t>
            </a:r>
          </a:p>
          <a:p>
            <a:endParaRPr lang="en-US" dirty="0"/>
          </a:p>
        </p:txBody>
      </p:sp>
    </p:spTree>
    <p:extLst>
      <p:ext uri="{BB962C8B-B14F-4D97-AF65-F5344CB8AC3E}">
        <p14:creationId xmlns:p14="http://schemas.microsoft.com/office/powerpoint/2010/main" val="1038584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behavior</a:t>
            </a:r>
          </a:p>
        </p:txBody>
      </p:sp>
      <p:sp>
        <p:nvSpPr>
          <p:cNvPr id="3" name="Content Placeholder 2"/>
          <p:cNvSpPr>
            <a:spLocks noGrp="1"/>
          </p:cNvSpPr>
          <p:nvPr>
            <p:ph idx="1"/>
          </p:nvPr>
        </p:nvSpPr>
        <p:spPr/>
        <p:txBody>
          <a:bodyPr/>
          <a:lstStyle/>
          <a:p>
            <a:r>
              <a:rPr lang="en-US" dirty="0"/>
              <a:t>Observe behavior of different individual animals. Evaluate observed statistics of (for example) tendency of bachelors to wander off from groups</a:t>
            </a:r>
          </a:p>
          <a:p>
            <a:endParaRPr lang="en-US" dirty="0"/>
          </a:p>
          <a:p>
            <a:r>
              <a:rPr lang="en-US" dirty="0"/>
              <a:t>Classic tests don’t account for individual propensities</a:t>
            </a:r>
          </a:p>
          <a:p>
            <a:r>
              <a:rPr lang="en-US" dirty="0"/>
              <a:t>Switch whole “timelines” from one individual to another</a:t>
            </a:r>
          </a:p>
          <a:p>
            <a:endParaRPr lang="en-US" dirty="0"/>
          </a:p>
        </p:txBody>
      </p:sp>
    </p:spTree>
    <p:extLst>
      <p:ext uri="{BB962C8B-B14F-4D97-AF65-F5344CB8AC3E}">
        <p14:creationId xmlns:p14="http://schemas.microsoft.com/office/powerpoint/2010/main" val="1625008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The strength of permutation tests is also a weakness</a:t>
            </a:r>
          </a:p>
          <a:p>
            <a:r>
              <a:rPr lang="en-US" dirty="0"/>
              <a:t>Without assumptions about distributions, it’s not easy to get confidence intervals for our statistics</a:t>
            </a:r>
          </a:p>
          <a:p>
            <a:endParaRPr lang="en-US" dirty="0"/>
          </a:p>
          <a:p>
            <a:r>
              <a:rPr lang="en-US" dirty="0"/>
              <a:t>The field of getting confidence intervals from permutation tests is still developing</a:t>
            </a:r>
          </a:p>
          <a:p>
            <a:pPr lvl="1"/>
            <a:r>
              <a:rPr lang="en-US" dirty="0"/>
              <a:t>Much can be done … but not without assumptions</a:t>
            </a:r>
            <a:br>
              <a:rPr lang="en-US" dirty="0"/>
            </a:br>
            <a:endParaRPr lang="en-US" dirty="0"/>
          </a:p>
        </p:txBody>
      </p:sp>
    </p:spTree>
    <p:extLst>
      <p:ext uri="{BB962C8B-B14F-4D97-AF65-F5344CB8AC3E}">
        <p14:creationId xmlns:p14="http://schemas.microsoft.com/office/powerpoint/2010/main" val="110433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from means</a:t>
            </a:r>
          </a:p>
        </p:txBody>
      </p:sp>
      <p:sp>
        <p:nvSpPr>
          <p:cNvPr id="3" name="Content Placeholder 2"/>
          <p:cNvSpPr>
            <a:spLocks noGrp="1"/>
          </p:cNvSpPr>
          <p:nvPr>
            <p:ph idx="1"/>
          </p:nvPr>
        </p:nvSpPr>
        <p:spPr/>
        <p:txBody>
          <a:bodyPr/>
          <a:lstStyle/>
          <a:p>
            <a:r>
              <a:rPr lang="en-US" dirty="0"/>
              <a:t>We can obtain confidence intervals for a single mean if we assume that the data are drawn from a symmetric distribution</a:t>
            </a:r>
          </a:p>
          <a:p>
            <a:pPr lvl="1"/>
            <a:r>
              <a:rPr lang="en-US" dirty="0"/>
              <a:t>It may be good to transform first</a:t>
            </a:r>
          </a:p>
          <a:p>
            <a:r>
              <a:rPr lang="en-US" dirty="0"/>
              <a:t>We can obtain confidence intervals for the difference between two means if we assume that the distributions are identical except for a ‘shift’</a:t>
            </a:r>
          </a:p>
          <a:p>
            <a:pPr lvl="1"/>
            <a:r>
              <a:rPr lang="en-US" dirty="0"/>
              <a:t>Transformation also helps</a:t>
            </a:r>
            <a:r>
              <a:rPr lang="mr-IN" dirty="0"/>
              <a:t>…</a:t>
            </a:r>
            <a:endParaRPr lang="en-US" dirty="0"/>
          </a:p>
        </p:txBody>
      </p:sp>
    </p:spTree>
    <p:extLst>
      <p:ext uri="{BB962C8B-B14F-4D97-AF65-F5344CB8AC3E}">
        <p14:creationId xmlns:p14="http://schemas.microsoft.com/office/powerpoint/2010/main" val="1519358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Medians</a:t>
            </a:r>
          </a:p>
        </p:txBody>
      </p:sp>
      <p:sp>
        <p:nvSpPr>
          <p:cNvPr id="3" name="Content Placeholder 2"/>
          <p:cNvSpPr>
            <a:spLocks noGrp="1"/>
          </p:cNvSpPr>
          <p:nvPr>
            <p:ph idx="1"/>
          </p:nvPr>
        </p:nvSpPr>
        <p:spPr/>
        <p:txBody>
          <a:bodyPr/>
          <a:lstStyle/>
          <a:p>
            <a:r>
              <a:rPr lang="en-US" dirty="0"/>
              <a:t>Permutation tests are well suited to comparing medians (and other quantiles), because these can be evaluated without distributional assumptions</a:t>
            </a:r>
          </a:p>
          <a:p>
            <a:endParaRPr lang="en-US" dirty="0"/>
          </a:p>
          <a:p>
            <a:pPr lvl="1"/>
            <a:r>
              <a:rPr lang="en-US" dirty="0"/>
              <a:t>This approach is related to rank tests</a:t>
            </a:r>
            <a:br>
              <a:rPr lang="en-US" dirty="0"/>
            </a:br>
            <a:endParaRPr lang="en-US" dirty="0"/>
          </a:p>
        </p:txBody>
      </p:sp>
    </p:spTree>
    <p:extLst>
      <p:ext uri="{BB962C8B-B14F-4D97-AF65-F5344CB8AC3E}">
        <p14:creationId xmlns:p14="http://schemas.microsoft.com/office/powerpoint/2010/main" val="178347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110370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a:t>
            </a:r>
          </a:p>
          <a:p>
            <a:endParaRPr lang="en-US" dirty="0"/>
          </a:p>
        </p:txBody>
      </p:sp>
    </p:spTree>
    <p:extLst>
      <p:ext uri="{BB962C8B-B14F-4D97-AF65-F5344CB8AC3E}">
        <p14:creationId xmlns:p14="http://schemas.microsoft.com/office/powerpoint/2010/main" val="1769201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1. Formulate </a:t>
            </a:r>
            <a:r>
              <a:rPr lang="en-US" b="1" u="sng" dirty="0"/>
              <a:t>two different </a:t>
            </a:r>
            <a:r>
              <a:rPr lang="en-US" dirty="0"/>
              <a:t>hypotheses about your data, and describe how you would test them with 1) a permutation test, and 2) a classic test. Write these the in the Week 5 section of your README.</a:t>
            </a:r>
          </a:p>
          <a:p>
            <a:pPr marL="0" indent="0">
              <a:buNone/>
            </a:pPr>
            <a:endParaRPr lang="en-US" dirty="0"/>
          </a:p>
          <a:p>
            <a:pPr marL="0" indent="0">
              <a:buNone/>
            </a:pPr>
            <a:r>
              <a:rPr lang="en-US" dirty="0"/>
              <a:t>2. Implement both of these tests in R. Annotate your code so I know which hypothesis you are testing. Try to use a loop for your permutation test (e.g. a brute force method).</a:t>
            </a:r>
          </a:p>
          <a:p>
            <a:pPr marL="0" indent="0">
              <a:buNone/>
            </a:pPr>
            <a:endParaRPr lang="en-US" dirty="0"/>
          </a:p>
          <a:p>
            <a:pPr marL="0" indent="0">
              <a:buNone/>
            </a:pPr>
            <a:r>
              <a:rPr lang="en-US" dirty="0"/>
              <a:t>3. Extra credit: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6609</TotalTime>
  <Words>2649</Words>
  <Application>Microsoft Macintosh PowerPoint</Application>
  <PresentationFormat>Widescreen</PresentationFormat>
  <Paragraphs>265</Paragraphs>
  <Slides>42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Mangal</vt:lpstr>
      <vt:lpstr>Office Theme</vt:lpstr>
      <vt:lpstr>Statistical Tests</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T-test (two-sample, one-sample, paired)</vt:lpstr>
      <vt:lpstr>T-test variance</vt:lpstr>
      <vt:lpstr>Go to R….t-tests</vt:lpstr>
      <vt:lpstr>PowerPoint Presentation</vt:lpstr>
      <vt:lpstr>T-tests are powerful</vt:lpstr>
      <vt:lpstr>How do I know if my data is normally distributed?</vt:lpstr>
      <vt:lpstr>Shapiro-Wilk Test</vt:lpstr>
      <vt:lpstr>More complicated permutation questions</vt:lpstr>
      <vt:lpstr>Pond nutrients</vt:lpstr>
      <vt:lpstr>Linear correlation – Pearson r correlation</vt:lpstr>
      <vt:lpstr>Non-linear? Test a correlation with Kendall Rank Correlation</vt:lpstr>
      <vt:lpstr>Note about testing correlations with tests</vt:lpstr>
      <vt:lpstr>Correlations with Permutations</vt:lpstr>
      <vt:lpstr>Time and space</vt:lpstr>
      <vt:lpstr>Mantel test</vt:lpstr>
      <vt:lpstr>Fisher’s exact test</vt:lpstr>
      <vt:lpstr>Fisher test example</vt:lpstr>
      <vt:lpstr>Rank tests</vt:lpstr>
      <vt:lpstr>Permutations and application to evolution</vt:lpstr>
      <vt:lpstr>Animal behavior</vt:lpstr>
      <vt:lpstr>Confidence intervals</vt:lpstr>
      <vt:lpstr>Confidence intervals from means</vt:lpstr>
      <vt:lpstr>Medians</vt:lpstr>
      <vt:lpstr>A little more about permutations</vt:lpstr>
      <vt:lpstr>Permutation Summary</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63</cp:revision>
  <dcterms:created xsi:type="dcterms:W3CDTF">2018-02-12T00:02:07Z</dcterms:created>
  <dcterms:modified xsi:type="dcterms:W3CDTF">2019-02-20T14:18:58Z</dcterms:modified>
</cp:coreProperties>
</file>