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83" r:id="rId3"/>
    <p:sldId id="257" r:id="rId4"/>
    <p:sldId id="258" r:id="rId5"/>
    <p:sldId id="259" r:id="rId6"/>
    <p:sldId id="262" r:id="rId7"/>
    <p:sldId id="260" r:id="rId8"/>
    <p:sldId id="261" r:id="rId9"/>
    <p:sldId id="263" r:id="rId10"/>
    <p:sldId id="264" r:id="rId11"/>
    <p:sldId id="286" r:id="rId12"/>
    <p:sldId id="287" r:id="rId13"/>
    <p:sldId id="288" r:id="rId14"/>
    <p:sldId id="265" r:id="rId15"/>
    <p:sldId id="266" r:id="rId16"/>
    <p:sldId id="268" r:id="rId17"/>
    <p:sldId id="269" r:id="rId18"/>
    <p:sldId id="301" r:id="rId19"/>
    <p:sldId id="284" r:id="rId20"/>
    <p:sldId id="306" r:id="rId21"/>
    <p:sldId id="289" r:id="rId22"/>
    <p:sldId id="291" r:id="rId23"/>
    <p:sldId id="292" r:id="rId24"/>
    <p:sldId id="293" r:id="rId25"/>
    <p:sldId id="290" r:id="rId26"/>
    <p:sldId id="294" r:id="rId27"/>
    <p:sldId id="271" r:id="rId28"/>
    <p:sldId id="295" r:id="rId29"/>
    <p:sldId id="296" r:id="rId30"/>
    <p:sldId id="297" r:id="rId31"/>
    <p:sldId id="274" r:id="rId32"/>
    <p:sldId id="275" r:id="rId33"/>
    <p:sldId id="299" r:id="rId34"/>
    <p:sldId id="304"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62"/>
    <p:restoredTop sz="92528"/>
  </p:normalViewPr>
  <p:slideViewPr>
    <p:cSldViewPr snapToGrid="0" snapToObjects="1">
      <p:cViewPr varScale="1">
        <p:scale>
          <a:sx n="100" d="100"/>
          <a:sy n="100" d="100"/>
        </p:scale>
        <p:origin x="7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38687-A7AF-CA41-9DA3-11909A50B352}" type="slidenum">
              <a:rPr lang="en-US" smtClean="0"/>
              <a:t>2</a:t>
            </a:fld>
            <a:endParaRPr lang="en-US"/>
          </a:p>
        </p:txBody>
      </p:sp>
    </p:spTree>
    <p:extLst>
      <p:ext uri="{BB962C8B-B14F-4D97-AF65-F5344CB8AC3E}">
        <p14:creationId xmlns:p14="http://schemas.microsoft.com/office/powerpoint/2010/main" val="122310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6</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15</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16</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19</a:t>
            </a:fld>
            <a:endParaRPr lang="en-US"/>
          </a:p>
        </p:txBody>
      </p:sp>
    </p:spTree>
    <p:extLst>
      <p:ext uri="{BB962C8B-B14F-4D97-AF65-F5344CB8AC3E}">
        <p14:creationId xmlns:p14="http://schemas.microsoft.com/office/powerpoint/2010/main" val="286712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34</a:t>
            </a:fld>
            <a:endParaRPr lang="en-US"/>
          </a:p>
        </p:txBody>
      </p:sp>
    </p:spTree>
    <p:extLst>
      <p:ext uri="{BB962C8B-B14F-4D97-AF65-F5344CB8AC3E}">
        <p14:creationId xmlns:p14="http://schemas.microsoft.com/office/powerpoint/2010/main" val="87561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2/23/21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Compared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things,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(the </a:t>
            </a:r>
            <a:r>
              <a:rPr lang="en-US" sz="2800" i="1" dirty="0"/>
              <a:t>nth</a:t>
            </a:r>
            <a:r>
              <a:rPr lang="en-US" sz="2800" dirty="0"/>
              <a:t> root of the product of </a:t>
            </a:r>
            <a:r>
              <a:rPr lang="en-US" sz="2800" i="1" dirty="0"/>
              <a:t>n </a:t>
            </a:r>
            <a:r>
              <a:rPr lang="en-US" sz="2800" dirty="0"/>
              <a:t>numbers) is equivalent to what transformation?</a:t>
            </a:r>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a:t>
            </a:r>
            <a:r>
              <a:rPr lang="en-US" dirty="0" err="1"/>
              <a:t>nresample</a:t>
            </a:r>
            <a:r>
              <a:rPr lang="en-US" dirty="0"/>
              <a:t>=9999))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81118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 without distributional assumptions</a:t>
            </a:r>
          </a:p>
          <a:p>
            <a:endParaRPr lang="en-US" dirty="0"/>
          </a:p>
        </p:txBody>
      </p:sp>
    </p:spTree>
    <p:extLst>
      <p:ext uri="{BB962C8B-B14F-4D97-AF65-F5344CB8AC3E}">
        <p14:creationId xmlns:p14="http://schemas.microsoft.com/office/powerpoint/2010/main" val="185631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406E-281C-5C4A-8BA6-891C8EA636C9}"/>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5E2672F1-4933-1E40-B076-522CC527E0A1}"/>
              </a:ext>
            </a:extLst>
          </p:cNvPr>
          <p:cNvSpPr>
            <a:spLocks noGrp="1"/>
          </p:cNvSpPr>
          <p:nvPr>
            <p:ph idx="1"/>
          </p:nvPr>
        </p:nvSpPr>
        <p:spPr/>
        <p:txBody>
          <a:bodyPr>
            <a:normAutofit fontScale="92500" lnSpcReduction="10000"/>
          </a:bodyPr>
          <a:lstStyle/>
          <a:p>
            <a:r>
              <a:rPr lang="en-US" dirty="0"/>
              <a:t>Schedule:</a:t>
            </a:r>
          </a:p>
          <a:p>
            <a:pPr lvl="1"/>
            <a:r>
              <a:rPr lang="en-US" dirty="0"/>
              <a:t>Tues Feb 23</a:t>
            </a:r>
            <a:r>
              <a:rPr lang="en-US" baseline="30000" dirty="0"/>
              <a:t>rd</a:t>
            </a:r>
            <a:r>
              <a:rPr lang="en-US" dirty="0"/>
              <a:t>: Distributions; Thursday Feb 25</a:t>
            </a:r>
            <a:r>
              <a:rPr lang="en-US" baseline="30000" dirty="0"/>
              <a:t>th</a:t>
            </a:r>
            <a:r>
              <a:rPr lang="en-US" dirty="0"/>
              <a:t> : Spring Break Day</a:t>
            </a:r>
          </a:p>
          <a:p>
            <a:pPr lvl="1"/>
            <a:r>
              <a:rPr lang="en-US" dirty="0"/>
              <a:t>Tuesday March 2</a:t>
            </a:r>
            <a:r>
              <a:rPr lang="en-US" baseline="30000" dirty="0"/>
              <a:t>nd</a:t>
            </a:r>
            <a:r>
              <a:rPr lang="en-US" dirty="0"/>
              <a:t> </a:t>
            </a:r>
            <a:r>
              <a:rPr lang="en-US" b="1" dirty="0"/>
              <a:t>class will not be held</a:t>
            </a:r>
          </a:p>
          <a:p>
            <a:pPr lvl="1"/>
            <a:r>
              <a:rPr lang="en-US" dirty="0"/>
              <a:t>Use this time to read:</a:t>
            </a:r>
          </a:p>
          <a:p>
            <a:pPr lvl="2"/>
            <a:r>
              <a:rPr lang="en-US" dirty="0"/>
              <a:t>1) Chapter on Distributions from Ben </a:t>
            </a:r>
            <a:r>
              <a:rPr lang="en-US" dirty="0" err="1"/>
              <a:t>Bolkers</a:t>
            </a:r>
            <a:r>
              <a:rPr lang="en-US" dirty="0"/>
              <a:t> book (posted)</a:t>
            </a:r>
          </a:p>
          <a:p>
            <a:pPr lvl="2"/>
            <a:r>
              <a:rPr lang="en-US" dirty="0"/>
              <a:t>2) Take quiz (after reading chapter, open book)</a:t>
            </a:r>
          </a:p>
          <a:p>
            <a:pPr lvl="2"/>
            <a:r>
              <a:rPr lang="en-US" dirty="0"/>
              <a:t>3) Read </a:t>
            </a:r>
            <a:r>
              <a:rPr lang="en-US" dirty="0" err="1"/>
              <a:t>Felsenstein</a:t>
            </a:r>
            <a:r>
              <a:rPr lang="en-US" dirty="0"/>
              <a:t> 1985 Am Nat (posted)</a:t>
            </a:r>
          </a:p>
          <a:p>
            <a:pPr lvl="1"/>
            <a:r>
              <a:rPr lang="en-US" b="1" u="sng" dirty="0"/>
              <a:t>Thursday Mar 5th class: Dr. Josef Uyeda discussing working with phylogenies in R</a:t>
            </a:r>
          </a:p>
          <a:p>
            <a:pPr lvl="1"/>
            <a:r>
              <a:rPr lang="en-US" dirty="0"/>
              <a:t>Tuesday Mar 9</a:t>
            </a:r>
            <a:r>
              <a:rPr lang="en-US" baseline="30000" dirty="0"/>
              <a:t>th</a:t>
            </a:r>
            <a:r>
              <a:rPr lang="en-US" dirty="0"/>
              <a:t>: recorded lecture, we will </a:t>
            </a:r>
            <a:r>
              <a:rPr lang="en-US" b="1" dirty="0"/>
              <a:t>not</a:t>
            </a:r>
            <a:r>
              <a:rPr lang="en-US" dirty="0"/>
              <a:t> meet in person</a:t>
            </a:r>
          </a:p>
          <a:p>
            <a:pPr lvl="1"/>
            <a:r>
              <a:rPr lang="en-US" dirty="0"/>
              <a:t>Thurs Mar 11</a:t>
            </a:r>
            <a:r>
              <a:rPr lang="en-US" baseline="30000" dirty="0"/>
              <a:t>th</a:t>
            </a:r>
            <a:r>
              <a:rPr lang="en-US" dirty="0"/>
              <a:t>: Meet as usual </a:t>
            </a:r>
          </a:p>
          <a:p>
            <a:pPr lvl="1"/>
            <a:r>
              <a:rPr lang="en-US" dirty="0"/>
              <a:t>Tuesday Mar 16</a:t>
            </a:r>
            <a:r>
              <a:rPr lang="en-US" baseline="30000" dirty="0"/>
              <a:t>th</a:t>
            </a:r>
            <a:r>
              <a:rPr lang="en-US" dirty="0"/>
              <a:t>: recorded lecture, will be on for office hours TBA</a:t>
            </a:r>
          </a:p>
          <a:p>
            <a:pPr lvl="1"/>
            <a:r>
              <a:rPr lang="en-US" dirty="0"/>
              <a:t>Thurs Mar 18</a:t>
            </a:r>
            <a:r>
              <a:rPr lang="en-US" baseline="30000" dirty="0"/>
              <a:t>th</a:t>
            </a:r>
            <a:r>
              <a:rPr lang="en-US" dirty="0"/>
              <a:t>: meet at usual</a:t>
            </a:r>
            <a:br>
              <a:rPr lang="en-US" b="1" u="sng" dirty="0"/>
            </a:br>
            <a:endParaRPr lang="en-US" b="1" u="sng" dirty="0"/>
          </a:p>
        </p:txBody>
      </p:sp>
    </p:spTree>
    <p:extLst>
      <p:ext uri="{BB962C8B-B14F-4D97-AF65-F5344CB8AC3E}">
        <p14:creationId xmlns:p14="http://schemas.microsoft.com/office/powerpoint/2010/main" val="12783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B0B6-FF46-2248-87C1-42576F4061CB}"/>
              </a:ext>
            </a:extLst>
          </p:cNvPr>
          <p:cNvSpPr>
            <a:spLocks noGrp="1"/>
          </p:cNvSpPr>
          <p:nvPr>
            <p:ph type="title"/>
          </p:nvPr>
        </p:nvSpPr>
        <p:spPr/>
        <p:txBody>
          <a:bodyPr/>
          <a:lstStyle/>
          <a:p>
            <a:r>
              <a:rPr lang="en-US" dirty="0"/>
              <a:t>“Classical” tests</a:t>
            </a:r>
          </a:p>
        </p:txBody>
      </p:sp>
      <p:sp>
        <p:nvSpPr>
          <p:cNvPr id="3" name="Content Placeholder 2">
            <a:extLst>
              <a:ext uri="{FF2B5EF4-FFF2-40B4-BE49-F238E27FC236}">
                <a16:creationId xmlns:a16="http://schemas.microsoft.com/office/drawing/2014/main" id="{0F57B95E-DFBD-A64E-A691-6375B64E9341}"/>
              </a:ext>
            </a:extLst>
          </p:cNvPr>
          <p:cNvSpPr>
            <a:spLocks noGrp="1"/>
          </p:cNvSpPr>
          <p:nvPr>
            <p:ph idx="1"/>
          </p:nvPr>
        </p:nvSpPr>
        <p:spPr/>
        <p:txBody>
          <a:bodyPr/>
          <a:lstStyle/>
          <a:p>
            <a:r>
              <a:rPr lang="en-US" dirty="0"/>
              <a:t>There are lots of pre-packaged tests implemented in R</a:t>
            </a:r>
          </a:p>
          <a:p>
            <a:endParaRPr lang="en-US" dirty="0"/>
          </a:p>
          <a:p>
            <a:r>
              <a:rPr lang="en-US" dirty="0"/>
              <a:t>We’ll talk about some of the commonly used ones and leave the rest for you to review on your own in the </a:t>
            </a:r>
            <a:r>
              <a:rPr lang="en-US" dirty="0" err="1"/>
              <a:t>powerpoint</a:t>
            </a:r>
            <a:r>
              <a:rPr lang="en-US" dirty="0"/>
              <a:t> slides</a:t>
            </a:r>
          </a:p>
        </p:txBody>
      </p:sp>
    </p:spTree>
    <p:extLst>
      <p:ext uri="{BB962C8B-B14F-4D97-AF65-F5344CB8AC3E}">
        <p14:creationId xmlns:p14="http://schemas.microsoft.com/office/powerpoint/2010/main" val="3544176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fontScale="92500" lnSpcReduction="20000"/>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r>
              <a:rPr lang="en-US" dirty="0"/>
              <a:t>Which of these would you use a test vs a model?</a:t>
            </a:r>
          </a:p>
          <a:p>
            <a:pPr lvl="1"/>
            <a:r>
              <a:rPr lang="en-US" dirty="0"/>
              <a:t>Salt intake and growth, fat and weight, temperature and infection, pavement and number of humans, number of frogs and number of fish</a:t>
            </a:r>
          </a:p>
          <a:p>
            <a:endParaRPr lang="en-US" dirty="0"/>
          </a:p>
          <a:p>
            <a:r>
              <a:rPr lang="en-US" dirty="0"/>
              <a:t>Go to R…</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a:p>
            <a:endParaRPr lang="en-US" dirty="0"/>
          </a:p>
          <a:p>
            <a:r>
              <a:rPr lang="en-US" dirty="0"/>
              <a:t>Go to R…</a:t>
            </a:r>
          </a:p>
        </p:txBody>
      </p:sp>
    </p:spTree>
    <p:extLst>
      <p:ext uri="{BB962C8B-B14F-4D97-AF65-F5344CB8AC3E}">
        <p14:creationId xmlns:p14="http://schemas.microsoft.com/office/powerpoint/2010/main" val="459422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a:t>Formulate </a:t>
            </a:r>
            <a:r>
              <a:rPr lang="en-US" b="1" u="sng" dirty="0"/>
              <a:t>two different </a:t>
            </a:r>
            <a:r>
              <a:rPr lang="en-US" dirty="0"/>
              <a:t>hypotheses about your data, one that can be tested using a permutation test and one that can be tested using a “classical” test.</a:t>
            </a:r>
          </a:p>
          <a:p>
            <a:pPr marL="0" indent="0">
              <a:buNone/>
            </a:pPr>
            <a:endParaRPr lang="en-US" dirty="0"/>
          </a:p>
          <a:p>
            <a:pPr marL="0" indent="0">
              <a:buNone/>
            </a:pPr>
            <a:r>
              <a:rPr lang="en-US" dirty="0"/>
              <a:t>2. Write these hypotheses the in the Week 5 section of your README.</a:t>
            </a:r>
          </a:p>
          <a:p>
            <a:pPr marL="0" indent="0">
              <a:buNone/>
            </a:pPr>
            <a:endParaRPr lang="en-US" dirty="0"/>
          </a:p>
          <a:p>
            <a:pPr marL="0" indent="0">
              <a:buNone/>
            </a:pPr>
            <a:r>
              <a:rPr lang="en-US" dirty="0"/>
              <a:t>3.  Implement both of these tests in R. Annotate your code so I know which hypothesis you are testing. </a:t>
            </a:r>
          </a:p>
          <a:p>
            <a:pPr marL="0" indent="0">
              <a:buNone/>
            </a:pPr>
            <a:endParaRPr lang="en-US" dirty="0"/>
          </a:p>
          <a:p>
            <a:pPr marL="0" indent="0">
              <a:buNone/>
            </a:pPr>
            <a:r>
              <a:rPr lang="en-US" dirty="0"/>
              <a:t>4.  Try to use a loop for your permutation test (e.g. a brute force method). And use any classical test you learned about (or know previously) to test your other hypothesis.</a:t>
            </a:r>
          </a:p>
          <a:p>
            <a:pPr marL="0" indent="0">
              <a:buNone/>
            </a:pPr>
            <a:endParaRPr lang="en-US" dirty="0"/>
          </a:p>
          <a:p>
            <a:pPr marL="0" indent="0">
              <a:buNone/>
            </a:pPr>
            <a:r>
              <a:rPr lang="en-US" dirty="0"/>
              <a:t>5. Advanced: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6696</TotalTime>
  <Words>2496</Words>
  <Application>Microsoft Macintosh PowerPoint</Application>
  <PresentationFormat>Widescreen</PresentationFormat>
  <Paragraphs>248</Paragraphs>
  <Slides>35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Mangal</vt:lpstr>
      <vt:lpstr>Office Theme</vt:lpstr>
      <vt:lpstr>Statistical Tests</vt:lpstr>
      <vt:lpstr>Announcement</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Field and forest ants</vt:lpstr>
      <vt:lpstr>Ties and tails</vt:lpstr>
      <vt:lpstr>Which statistic should we use for permutations?</vt:lpstr>
      <vt:lpstr>Permutation Power</vt:lpstr>
      <vt:lpstr>A little more about permutations</vt:lpstr>
      <vt:lpstr>Permutation Summary</vt:lpstr>
      <vt:lpstr>“Classical” tests</vt:lpstr>
      <vt:lpstr>T-test (two-sample, one-sample, paired)</vt:lpstr>
      <vt:lpstr>T-test variance</vt:lpstr>
      <vt:lpstr>Go to R….t-tests</vt:lpstr>
      <vt:lpstr>T-tests are powerful</vt:lpstr>
      <vt:lpstr>How do I know if my data is normally distributed?</vt:lpstr>
      <vt:lpstr>Shapiro-Wilk Test</vt:lpstr>
      <vt:lpstr>Pond nutrients</vt:lpstr>
      <vt:lpstr>Linear correlation – Pearson r correlation</vt:lpstr>
      <vt:lpstr>Non-linear? Test a correlation with Kendall Rank Correlation</vt:lpstr>
      <vt:lpstr>Note about testing correlations with tests</vt:lpstr>
      <vt:lpstr>Mantel test</vt:lpstr>
      <vt:lpstr>Fisher’s exact test</vt:lpstr>
      <vt:lpstr>Fisher test example</vt:lpstr>
      <vt:lpstr>Rank tests</vt:lpstr>
      <vt:lpstr>Assignment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73</cp:revision>
  <dcterms:created xsi:type="dcterms:W3CDTF">2018-02-12T00:02:07Z</dcterms:created>
  <dcterms:modified xsi:type="dcterms:W3CDTF">2021-02-23T13:41:31Z</dcterms:modified>
</cp:coreProperties>
</file>