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4" r:id="rId3"/>
    <p:sldId id="305" r:id="rId4"/>
    <p:sldId id="309" r:id="rId5"/>
    <p:sldId id="257" r:id="rId6"/>
    <p:sldId id="270" r:id="rId7"/>
    <p:sldId id="260" r:id="rId8"/>
    <p:sldId id="306" r:id="rId9"/>
    <p:sldId id="307" r:id="rId10"/>
    <p:sldId id="308" r:id="rId11"/>
    <p:sldId id="258" r:id="rId12"/>
    <p:sldId id="262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8" r:id="rId33"/>
    <p:sldId id="290" r:id="rId34"/>
    <p:sldId id="291" r:id="rId35"/>
    <p:sldId id="292" r:id="rId36"/>
    <p:sldId id="289" r:id="rId37"/>
    <p:sldId id="293" r:id="rId38"/>
    <p:sldId id="294" r:id="rId39"/>
    <p:sldId id="295" r:id="rId40"/>
    <p:sldId id="296" r:id="rId41"/>
    <p:sldId id="298" r:id="rId42"/>
    <p:sldId id="297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e Langwig" initials="K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528"/>
  </p:normalViewPr>
  <p:slideViewPr>
    <p:cSldViewPr snapToGrid="0" snapToObjects="1">
      <p:cViewPr varScale="1">
        <p:scale>
          <a:sx n="120" d="100"/>
          <a:sy n="12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95A16-C907-924E-9309-D28CB357FA15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30E6E-F7EB-0245-AF70-3D1BBC96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35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biometry.github.io</a:t>
            </a:r>
            <a:r>
              <a:rPr lang="en-US" dirty="0"/>
              <a:t>/APES//</a:t>
            </a:r>
            <a:r>
              <a:rPr lang="en-US" dirty="0" err="1"/>
              <a:t>LectureNotes</a:t>
            </a:r>
            <a:r>
              <a:rPr lang="en-US" dirty="0"/>
              <a:t>/</a:t>
            </a:r>
            <a:r>
              <a:rPr lang="en-US" dirty="0" err="1"/>
              <a:t>StatsCafe</a:t>
            </a:r>
            <a:r>
              <a:rPr lang="en-US" dirty="0"/>
              <a:t>/</a:t>
            </a:r>
            <a:r>
              <a:rPr lang="en-US" dirty="0" err="1"/>
              <a:t>Linear_models_jags.html</a:t>
            </a:r>
            <a:r>
              <a:rPr lang="en-US" dirty="0"/>
              <a:t>; https://</a:t>
            </a:r>
            <a:r>
              <a:rPr lang="en-US" dirty="0" err="1"/>
              <a:t>theoreticalecology.wordpress.com</a:t>
            </a:r>
            <a:r>
              <a:rPr lang="en-US" dirty="0"/>
              <a:t>/2010/09/17/metropolis-</a:t>
            </a:r>
            <a:r>
              <a:rPr lang="en-US" dirty="0" err="1"/>
              <a:t>hastings</a:t>
            </a:r>
            <a:r>
              <a:rPr lang="en-US" dirty="0"/>
              <a:t>-</a:t>
            </a:r>
            <a:r>
              <a:rPr lang="en-US" dirty="0" err="1"/>
              <a:t>mcmc</a:t>
            </a:r>
            <a:r>
              <a:rPr lang="en-US" dirty="0"/>
              <a:t>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30E6E-F7EB-0245-AF70-3D1BBC9636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2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CFA25-B096-7943-A865-C4385416DEA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2A16-6C87-2E44-B0CA-0C55EA59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Philosophy</a:t>
            </a:r>
          </a:p>
        </p:txBody>
      </p:sp>
    </p:spTree>
    <p:extLst>
      <p:ext uri="{BB962C8B-B14F-4D97-AF65-F5344CB8AC3E}">
        <p14:creationId xmlns:p14="http://schemas.microsoft.com/office/powerpoint/2010/main" val="5494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996F-02E6-C143-9CC8-61AA70E6E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mathematical models with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A5BB-F412-4049-8AB7-B053373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Mathematical models can be fully built and simulated</a:t>
            </a:r>
          </a:p>
          <a:p>
            <a:endParaRPr lang="en-US" dirty="0"/>
          </a:p>
          <a:p>
            <a:r>
              <a:rPr lang="en-US" dirty="0"/>
              <a:t>Determining the accuracy of a mathematical model usually requires statistics!</a:t>
            </a:r>
          </a:p>
          <a:p>
            <a:endParaRPr lang="en-US" dirty="0"/>
          </a:p>
          <a:p>
            <a:r>
              <a:rPr lang="en-US" dirty="0"/>
              <a:t>“Model fitting” or “Model inference” is the term used for this blend</a:t>
            </a:r>
          </a:p>
          <a:p>
            <a:r>
              <a:rPr lang="en-US" dirty="0"/>
              <a:t>Can be done in either Bayesian or Frequentist framework</a:t>
            </a:r>
          </a:p>
          <a:p>
            <a:pPr lvl="1"/>
            <a:r>
              <a:rPr lang="en-US" dirty="0"/>
              <a:t>Guess a value for a parameter</a:t>
            </a:r>
          </a:p>
          <a:p>
            <a:pPr lvl="1"/>
            <a:r>
              <a:rPr lang="en-US" dirty="0"/>
              <a:t>Simulate model based on guessed values</a:t>
            </a:r>
          </a:p>
          <a:p>
            <a:pPr lvl="1"/>
            <a:r>
              <a:rPr lang="en-US" dirty="0"/>
              <a:t>Get an outcome (maybe # of individuals infected)</a:t>
            </a:r>
          </a:p>
          <a:p>
            <a:pPr lvl="1"/>
            <a:r>
              <a:rPr lang="en-US" dirty="0"/>
              <a:t>Compare simulated outcome to real outcome, calculate error</a:t>
            </a:r>
          </a:p>
          <a:p>
            <a:pPr lvl="1"/>
            <a:r>
              <a:rPr lang="en-US" dirty="0"/>
              <a:t>Based on error, make a new guess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of the sophisticated fitting algorithms are based on how you choose a guess and how you evaluate the error </a:t>
            </a:r>
          </a:p>
          <a:p>
            <a:pPr lvl="1"/>
            <a:r>
              <a:rPr lang="en-US" dirty="0"/>
              <a:t>Bayesian – algorithm: Gibbs sampling – function “jags” in R2jags</a:t>
            </a:r>
          </a:p>
          <a:p>
            <a:pPr lvl="1"/>
            <a:r>
              <a:rPr lang="en-US" dirty="0"/>
              <a:t>Frequentist – algorithm: </a:t>
            </a:r>
            <a:r>
              <a:rPr lang="en-US" dirty="0" err="1"/>
              <a:t>Nelder</a:t>
            </a:r>
            <a:r>
              <a:rPr lang="en-US" dirty="0"/>
              <a:t>-Mead - function ”</a:t>
            </a:r>
            <a:r>
              <a:rPr lang="en-US" dirty="0" err="1"/>
              <a:t>optim</a:t>
            </a:r>
            <a:r>
              <a:rPr lang="en-US" dirty="0"/>
              <a:t>” in R </a:t>
            </a:r>
          </a:p>
        </p:txBody>
      </p:sp>
    </p:spTree>
    <p:extLst>
      <p:ext uri="{BB962C8B-B14F-4D97-AF65-F5344CB8AC3E}">
        <p14:creationId xmlns:p14="http://schemas.microsoft.com/office/powerpoint/2010/main" val="23665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151"/>
            <a:ext cx="10515600" cy="4351338"/>
          </a:xfrm>
        </p:spPr>
        <p:txBody>
          <a:bodyPr/>
          <a:lstStyle/>
          <a:p>
            <a:pPr fontAlgn="auto"/>
            <a:r>
              <a:rPr lang="en-US" dirty="0"/>
              <a:t>We use statistics to confirm effects, estimate parameters, and predict outcomes </a:t>
            </a:r>
          </a:p>
          <a:p>
            <a:r>
              <a:rPr lang="en-US" dirty="0"/>
              <a:t>It usually rains when I’m in Cape Town, but mostly on Sunday.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Confirmation: </a:t>
            </a:r>
            <a:r>
              <a:rPr lang="en-US" dirty="0"/>
              <a:t>In Cape Town, it rains more on Sundays than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Estimation: </a:t>
            </a:r>
            <a:r>
              <a:rPr lang="en-US" dirty="0"/>
              <a:t>In Cape Town, the </a:t>
            </a:r>
            <a:r>
              <a:rPr lang="en-US" i="1" dirty="0"/>
              <a:t>odds </a:t>
            </a:r>
            <a:r>
              <a:rPr lang="en-US" dirty="0"/>
              <a:t>of rain on Sunday are 1.6–2.2 times higher than on other days </a:t>
            </a:r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i="1" dirty="0"/>
              <a:t>Prediction: </a:t>
            </a:r>
            <a:r>
              <a:rPr lang="en-US" dirty="0"/>
              <a:t>I am confident that it will rain at least one Sunday the next time I travel to Cape Town for 4 weeks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 </a:t>
            </a:r>
            <a:r>
              <a:rPr lang="en-US" i="1" dirty="0"/>
              <a:t>P values</a:t>
            </a:r>
            <a:r>
              <a:rPr lang="en-US" dirty="0"/>
              <a:t> to say how sure we are that we have seen some effect</a:t>
            </a:r>
          </a:p>
          <a:p>
            <a:endParaRPr lang="en-US" dirty="0"/>
          </a:p>
          <a:p>
            <a:r>
              <a:rPr lang="en-US" dirty="0"/>
              <a:t>We use statistics (like confidence intervals, model coefficients/parameters</a:t>
            </a:r>
            <a:r>
              <a:rPr lang="en-US" i="1" dirty="0"/>
              <a:t>)</a:t>
            </a:r>
            <a:r>
              <a:rPr lang="en-US" dirty="0"/>
              <a:t> to describe the magnitude of that effect</a:t>
            </a:r>
          </a:p>
          <a:p>
            <a:endParaRPr lang="en-US" dirty="0"/>
          </a:p>
          <a:p>
            <a:r>
              <a:rPr lang="en-US" b="1" u="sng" dirty="0"/>
              <a:t>WE DO NOT USE P-VALUES ALONE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9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does it mean if I find a significant P-value for some effect?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It means that the effect is unlikely to be due to chance alone (but the converse isn’t true)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979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or can’t we say with P-values?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know if vitamin A supplements improve the health of village children</a:t>
            </a:r>
          </a:p>
          <a:p>
            <a:endParaRPr lang="en-US" dirty="0"/>
          </a:p>
          <a:p>
            <a:r>
              <a:rPr lang="en-US" dirty="0"/>
              <a:t>How will we know height differences are due to our treatment?</a:t>
            </a:r>
          </a:p>
          <a:p>
            <a:r>
              <a:rPr lang="en-US" dirty="0"/>
              <a:t>We want the two groups to start from the same point – independent randomization of each individual</a:t>
            </a:r>
          </a:p>
          <a:p>
            <a:r>
              <a:rPr lang="en-US" dirty="0"/>
              <a:t>We may measure </a:t>
            </a:r>
            <a:r>
              <a:rPr lang="en-US" i="1" dirty="0"/>
              <a:t>changes</a:t>
            </a:r>
            <a:r>
              <a:rPr lang="en-US" dirty="0"/>
              <a:t> in height</a:t>
            </a:r>
          </a:p>
          <a:p>
            <a:r>
              <a:rPr lang="en-US" dirty="0"/>
              <a:t>Or </a:t>
            </a:r>
            <a:r>
              <a:rPr lang="en-US" i="1" dirty="0"/>
              <a:t>control for</a:t>
            </a:r>
            <a:r>
              <a:rPr lang="en-US" dirty="0"/>
              <a:t> other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 we hope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vitamin A good for these children?</a:t>
            </a:r>
          </a:p>
          <a:p>
            <a:endParaRPr lang="en-US" dirty="0"/>
          </a:p>
          <a:p>
            <a:r>
              <a:rPr lang="en-US" dirty="0"/>
              <a:t>How sure are we?</a:t>
            </a:r>
          </a:p>
          <a:p>
            <a:endParaRPr lang="en-US" dirty="0"/>
          </a:p>
          <a:p>
            <a:r>
              <a:rPr lang="en-US" dirty="0"/>
              <a:t>How good do we think it is?</a:t>
            </a:r>
          </a:p>
          <a:p>
            <a:endParaRPr lang="en-US" dirty="0"/>
          </a:p>
          <a:p>
            <a:r>
              <a:rPr lang="en-US" dirty="0"/>
              <a:t>How sure are we about that?</a:t>
            </a:r>
          </a:p>
        </p:txBody>
      </p:sp>
    </p:spTree>
    <p:extLst>
      <p:ext uri="{BB962C8B-B14F-4D97-AF65-F5344CB8AC3E}">
        <p14:creationId xmlns:p14="http://schemas.microsoft.com/office/powerpoint/2010/main" val="12701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it mean to find a significant P-value for some effect in this experiment?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 means that the difference between the treatments is unlikely to be due to chance</a:t>
            </a:r>
          </a:p>
          <a:p>
            <a:endParaRPr lang="en-US" dirty="0"/>
          </a:p>
          <a:p>
            <a:r>
              <a:rPr lang="en-US" dirty="0"/>
              <a:t>But, it doesn’t provide much insight into our other questions (e.g. how good? </a:t>
            </a:r>
          </a:p>
        </p:txBody>
      </p:sp>
    </p:spTree>
    <p:extLst>
      <p:ext uri="{BB962C8B-B14F-4D97-AF65-F5344CB8AC3E}">
        <p14:creationId xmlns:p14="http://schemas.microsoft.com/office/powerpoint/2010/main" val="15451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38332" y="2645120"/>
            <a:ext cx="368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What do these results mean?</a:t>
            </a:r>
          </a:p>
          <a:p>
            <a:pPr>
              <a:buFont typeface="Arial" charset="0"/>
              <a:buChar char="•"/>
            </a:pPr>
            <a:endParaRPr lang="en-US" sz="3600" b="0" i="0" dirty="0">
              <a:solidFill>
                <a:srgbClr val="000000"/>
              </a:solidFill>
              <a:effectLst/>
              <a:latin typeface="Times New Roman" charset="0"/>
            </a:endParaRPr>
          </a:p>
          <a:p>
            <a:pPr>
              <a:buFont typeface="Arial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charset="0"/>
              </a:rPr>
              <a:t>Which are significantly different from 0?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14" y="1690688"/>
            <a:ext cx="5176131" cy="50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One more ggplot2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#you have two plots g3, and g1</a:t>
            </a:r>
          </a:p>
          <a:p>
            <a:pPr marL="0" indent="0">
              <a:buNone/>
            </a:pPr>
            <a:r>
              <a:rPr lang="en-US" dirty="0"/>
              <a:t>#just look at them together</a:t>
            </a:r>
          </a:p>
          <a:p>
            <a:pPr marL="0" indent="0">
              <a:buNone/>
            </a:pPr>
            <a:r>
              <a:rPr lang="en-US" dirty="0" err="1"/>
              <a:t>grid.arrange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#make a “</a:t>
            </a:r>
            <a:r>
              <a:rPr lang="en-US" dirty="0" err="1"/>
              <a:t>grob</a:t>
            </a:r>
            <a:r>
              <a:rPr lang="en-US" dirty="0"/>
              <a:t>” to combine them</a:t>
            </a:r>
          </a:p>
          <a:p>
            <a:pPr marL="0" indent="0">
              <a:buNone/>
            </a:pPr>
            <a:r>
              <a:rPr lang="en-US" dirty="0"/>
              <a:t>g &lt;- </a:t>
            </a:r>
            <a:r>
              <a:rPr lang="en-US" dirty="0" err="1"/>
              <a:t>arrangeGrob</a:t>
            </a:r>
            <a:r>
              <a:rPr lang="en-US" dirty="0"/>
              <a:t>(g3, g1, </a:t>
            </a:r>
            <a:r>
              <a:rPr lang="en-US" dirty="0" err="1"/>
              <a:t>nrow</a:t>
            </a:r>
            <a:r>
              <a:rPr lang="en-US" dirty="0"/>
              <a:t>=2) #generates </a:t>
            </a:r>
          </a:p>
          <a:p>
            <a:pPr marL="0" indent="0">
              <a:buNone/>
            </a:pPr>
            <a:r>
              <a:rPr lang="en-US" dirty="0" err="1"/>
              <a:t>ggsave</a:t>
            </a:r>
            <a:r>
              <a:rPr lang="en-US" dirty="0"/>
              <a:t>(file=”~figs/FIG1.pdf",g, width=19,height=12,units="in",</a:t>
            </a:r>
            <a:r>
              <a:rPr lang="en-US" dirty="0" err="1"/>
              <a:t>limitsize</a:t>
            </a:r>
            <a:r>
              <a:rPr lang="en-US" dirty="0"/>
              <a:t>=</a:t>
            </a:r>
            <a:r>
              <a:rPr lang="en-US" dirty="0" err="1"/>
              <a:t>F,useDingbats</a:t>
            </a:r>
            <a:r>
              <a:rPr lang="en-US" dirty="0"/>
              <a:t>=FALSE) #saves g</a:t>
            </a:r>
          </a:p>
        </p:txBody>
      </p:sp>
    </p:spTree>
    <p:extLst>
      <p:ext uri="{BB962C8B-B14F-4D97-AF65-F5344CB8AC3E}">
        <p14:creationId xmlns:p14="http://schemas.microsoft.com/office/powerpoint/2010/main" val="1364119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Confidence intervals and P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high P value (e.g. P = 0.62) means we can’t see the sign of the effect clearly 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 low P value (e.g. P = 0.00001) means we can see the effect clearly 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809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P-value measures whether we are seeing something clearly</a:t>
            </a:r>
          </a:p>
          <a:p>
            <a:endParaRPr lang="en-US" sz="3600" dirty="0"/>
          </a:p>
          <a:p>
            <a:pPr lvl="1"/>
            <a:r>
              <a:rPr lang="en-US" sz="3600" dirty="0"/>
              <a:t>It’s usually the sign (+/-) of some quantity, but it doesn’t need to be</a:t>
            </a:r>
          </a:p>
        </p:txBody>
      </p:sp>
    </p:spTree>
    <p:extLst>
      <p:ext uri="{BB962C8B-B14F-4D97-AF65-F5344CB8AC3E}">
        <p14:creationId xmlns:p14="http://schemas.microsoft.com/office/powerpoint/2010/main" val="53840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Error in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I (</a:t>
            </a:r>
            <a:r>
              <a:rPr lang="en-US" i="1" dirty="0"/>
              <a:t>False positive:</a:t>
            </a:r>
            <a:r>
              <a:rPr lang="en-US" dirty="0"/>
              <a:t>) in the hypothetical case that the effect is exactly zero, what is the probability of falsely finding an effect</a:t>
            </a:r>
          </a:p>
          <a:p>
            <a:pPr lvl="1"/>
            <a:r>
              <a:rPr lang="en-US" dirty="0"/>
              <a:t>Should be less than or equal to my P-value</a:t>
            </a:r>
          </a:p>
          <a:p>
            <a:pPr lvl="1"/>
            <a:endParaRPr lang="en-US" dirty="0"/>
          </a:p>
          <a:p>
            <a:r>
              <a:rPr lang="en-US" dirty="0"/>
              <a:t>Type II (</a:t>
            </a:r>
            <a:r>
              <a:rPr lang="en-US" i="1" dirty="0"/>
              <a:t>False negative:</a:t>
            </a:r>
            <a:r>
              <a:rPr lang="en-US" dirty="0"/>
              <a:t>) what is the probability of failing to find an effect that is there?</a:t>
            </a:r>
          </a:p>
          <a:p>
            <a:pPr lvl="1"/>
            <a:r>
              <a:rPr lang="en-US" dirty="0"/>
              <a:t>Useful, but can only be asked for a specific hypothetical effect </a:t>
            </a:r>
            <a:r>
              <a:rPr lang="en-US" i="1" dirty="0"/>
              <a:t>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types of error are useful to analyze </a:t>
            </a:r>
            <a:r>
              <a:rPr lang="en-US" b="1" dirty="0"/>
              <a:t>power</a:t>
            </a:r>
            <a:r>
              <a:rPr lang="en-US" dirty="0"/>
              <a:t> and </a:t>
            </a:r>
            <a:r>
              <a:rPr lang="en-US" b="1" dirty="0"/>
              <a:t>validity</a:t>
            </a:r>
            <a:r>
              <a:rPr lang="en-US" dirty="0"/>
              <a:t> of a statistical design</a:t>
            </a:r>
          </a:p>
          <a:p>
            <a:pPr lvl="1"/>
            <a:r>
              <a:rPr lang="en-US" dirty="0"/>
              <a:t>You should do these analyses </a:t>
            </a:r>
            <a:r>
              <a:rPr lang="en-US" i="1" dirty="0"/>
              <a:t>before</a:t>
            </a:r>
            <a:r>
              <a:rPr lang="en-US" dirty="0"/>
              <a:t> you collect data, not after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8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(?) ways of thinking about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Sign error:</a:t>
            </a:r>
            <a:r>
              <a:rPr lang="en-US" dirty="0"/>
              <a:t> if I think an effect is positive, when it’s really negative (or vice versa)</a:t>
            </a:r>
          </a:p>
          <a:p>
            <a:endParaRPr lang="en-US" dirty="0"/>
          </a:p>
          <a:p>
            <a:r>
              <a:rPr lang="en-US" i="1" dirty="0"/>
              <a:t>Magnitude error:</a:t>
            </a:r>
            <a:r>
              <a:rPr lang="en-US" dirty="0"/>
              <a:t> if I think an effect is small, when it’s really large (or vice versa)</a:t>
            </a:r>
          </a:p>
          <a:p>
            <a:endParaRPr lang="en-US" dirty="0"/>
          </a:p>
          <a:p>
            <a:pPr lvl="1"/>
            <a:r>
              <a:rPr lang="en-US" dirty="0"/>
              <a:t>Confidence intervals clarify all of this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0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P-values (e.g. P &lt; 0.05)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have a low P-value, then I can see something clearly</a:t>
            </a:r>
          </a:p>
          <a:p>
            <a:endParaRPr lang="en-US" dirty="0"/>
          </a:p>
          <a:p>
            <a:r>
              <a:rPr lang="en-US" dirty="0"/>
              <a:t>This is great, but it is usually better to focus on what I see than the P-value</a:t>
            </a:r>
          </a:p>
          <a:p>
            <a:endParaRPr lang="en-US" dirty="0"/>
          </a:p>
          <a:p>
            <a:r>
              <a:rPr lang="en-US" dirty="0"/>
              <a:t>VERY IMPORTANT: directionality</a:t>
            </a:r>
          </a:p>
          <a:p>
            <a:r>
              <a:rPr lang="en-US" dirty="0"/>
              <a:t>Do not write: These things are significantly different. (Who cares? Everything is different)</a:t>
            </a:r>
          </a:p>
          <a:p>
            <a:r>
              <a:rPr lang="en-US" dirty="0"/>
              <a:t>Write: X is significantly higher than y (magnitude, error, p-value)</a:t>
            </a:r>
          </a:p>
        </p:txBody>
      </p:sp>
    </p:spTree>
    <p:extLst>
      <p:ext uri="{BB962C8B-B14F-4D97-AF65-F5344CB8AC3E}">
        <p14:creationId xmlns:p14="http://schemas.microsoft.com/office/powerpoint/2010/main" val="186316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P-values (e.g. greater than 0.1)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p-values denote something that you can not see clearly</a:t>
            </a:r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i="1" dirty="0"/>
              <a:t>may</a:t>
            </a:r>
            <a:r>
              <a:rPr lang="en-US" dirty="0"/>
              <a:t> be because the effect small (possibly).</a:t>
            </a:r>
          </a:p>
          <a:p>
            <a:endParaRPr lang="en-US" dirty="0"/>
          </a:p>
          <a:p>
            <a:r>
              <a:rPr lang="en-US" dirty="0"/>
              <a:t>High p-values should not be used to be advance your conclusion.</a:t>
            </a:r>
          </a:p>
        </p:txBody>
      </p:sp>
    </p:spTree>
    <p:extLst>
      <p:ext uri="{BB962C8B-B14F-4D97-AF65-F5344CB8AC3E}">
        <p14:creationId xmlns:p14="http://schemas.microsoft.com/office/powerpoint/2010/main" val="68898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high P-values?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Small differences</a:t>
            </a:r>
          </a:p>
          <a:p>
            <a:endParaRPr lang="en-US" dirty="0"/>
          </a:p>
          <a:p>
            <a:r>
              <a:rPr lang="en-US" dirty="0"/>
              <a:t>Less data</a:t>
            </a:r>
          </a:p>
          <a:p>
            <a:endParaRPr lang="en-US" dirty="0"/>
          </a:p>
          <a:p>
            <a:r>
              <a:rPr lang="en-US" dirty="0"/>
              <a:t>More noise</a:t>
            </a:r>
          </a:p>
          <a:p>
            <a:endParaRPr lang="en-US" dirty="0"/>
          </a:p>
          <a:p>
            <a:r>
              <a:rPr lang="en-US" dirty="0"/>
              <a:t>An inappropriate model</a:t>
            </a:r>
          </a:p>
          <a:p>
            <a:endParaRPr lang="en-US" dirty="0"/>
          </a:p>
          <a:p>
            <a:r>
              <a:rPr lang="en-US" dirty="0"/>
              <a:t>A lower P-value means that your evidence for difference is better, but a higher P-value means that your evidence for similarity is </a:t>
            </a:r>
            <a:r>
              <a:rPr lang="en-US" i="1" dirty="0"/>
              <a:t>better </a:t>
            </a:r>
            <a:r>
              <a:rPr lang="en-US" dirty="0"/>
              <a:t>OR </a:t>
            </a:r>
            <a:r>
              <a:rPr lang="en-US" i="1" dirty="0"/>
              <a:t>worse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weather not causing deaths?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718" y="1897063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72338" y="2586038"/>
            <a:ext cx="239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values sig. diff. from 0</a:t>
            </a:r>
          </a:p>
        </p:txBody>
      </p:sp>
    </p:spTree>
    <p:extLst>
      <p:ext uri="{BB962C8B-B14F-4D97-AF65-F5344CB8AC3E}">
        <p14:creationId xmlns:p14="http://schemas.microsoft.com/office/powerpoint/2010/main" val="79358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tell us much more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8486775" y="2143124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 of weather COULD be greater than flu.  </a:t>
            </a:r>
          </a:p>
        </p:txBody>
      </p:sp>
    </p:spTree>
    <p:extLst>
      <p:ext uri="{BB962C8B-B14F-4D97-AF65-F5344CB8AC3E}">
        <p14:creationId xmlns:p14="http://schemas.microsoft.com/office/powerpoint/2010/main" val="1782583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tendencies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technically correct to say flu is significant, but weather isn’t, therefore flu is a more important killer of people than weather</a:t>
            </a:r>
          </a:p>
          <a:p>
            <a:endParaRPr lang="en-US" dirty="0"/>
          </a:p>
          <a:p>
            <a:r>
              <a:rPr lang="en-US" dirty="0"/>
              <a:t>You should use a statistic to examine this directly </a:t>
            </a:r>
          </a:p>
        </p:txBody>
      </p:sp>
    </p:spTree>
    <p:extLst>
      <p:ext uri="{BB962C8B-B14F-4D97-AF65-F5344CB8AC3E}">
        <p14:creationId xmlns:p14="http://schemas.microsoft.com/office/powerpoint/2010/main" val="18432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B18-A529-4348-A111-F77508B8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project organization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6383-C916-D94E-9109-31EB88FE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added a file called “Tips for turning in assignments”. Everyone should read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README files</a:t>
            </a:r>
          </a:p>
          <a:p>
            <a:pPr marL="0" indent="0">
              <a:buNone/>
            </a:pPr>
            <a:r>
              <a:rPr lang="en-US" dirty="0"/>
              <a:t>They should have:</a:t>
            </a:r>
          </a:p>
          <a:p>
            <a:pPr marL="0" indent="0">
              <a:buNone/>
            </a:pPr>
            <a:r>
              <a:rPr lang="en-US" dirty="0"/>
              <a:t>1)Your paragraph about your data at the top</a:t>
            </a:r>
          </a:p>
          <a:p>
            <a:pPr marL="0" indent="0">
              <a:buNone/>
            </a:pPr>
            <a:r>
              <a:rPr lang="en-US" dirty="0"/>
              <a:t>2) A section for each week</a:t>
            </a:r>
          </a:p>
          <a:p>
            <a:pPr marL="0" indent="0">
              <a:buNone/>
            </a:pPr>
            <a:r>
              <a:rPr lang="en-US" dirty="0"/>
              <a:t>3) In each weekly section, a description of what you did in each week</a:t>
            </a:r>
          </a:p>
          <a:p>
            <a:pPr marL="0" indent="0">
              <a:buNone/>
            </a:pPr>
            <a:r>
              <a:rPr lang="en-US" dirty="0"/>
              <a:t>4) For each week, the names of the code and data files used that week</a:t>
            </a:r>
          </a:p>
        </p:txBody>
      </p:sp>
    </p:spTree>
    <p:extLst>
      <p:ext uri="{BB962C8B-B14F-4D97-AF65-F5344CB8AC3E}">
        <p14:creationId xmlns:p14="http://schemas.microsoft.com/office/powerpoint/2010/main" val="328252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build statistical confidence that something is small by failing to see it clearly</a:t>
            </a:r>
          </a:p>
          <a:p>
            <a:endParaRPr lang="en-US" dirty="0"/>
          </a:p>
          <a:p>
            <a:r>
              <a:rPr lang="en-US" dirty="0"/>
              <a:t>We must instead see clearly that it is small</a:t>
            </a:r>
          </a:p>
          <a:p>
            <a:endParaRPr lang="en-US" dirty="0"/>
          </a:p>
          <a:p>
            <a:r>
              <a:rPr lang="en-US" dirty="0"/>
              <a:t>This means we need a standard for what we mean by small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8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399379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null model</a:t>
            </a:r>
          </a:p>
          <a:p>
            <a:endParaRPr lang="en-US" dirty="0"/>
          </a:p>
          <a:p>
            <a:r>
              <a:rPr lang="en-US" dirty="0"/>
              <a:t>Test whether the effect you see could be due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7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2200" y="1990247"/>
            <a:ext cx="54292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Test whether the effect you see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charset="0"/>
              </a:rPr>
              <a:t>or a larger effect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 could be due to chance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charset="0"/>
              </a:rPr>
              <a:t>This probability is the P-value</a:t>
            </a:r>
          </a:p>
          <a:p>
            <a:br>
              <a:rPr lang="en-US" sz="2800" dirty="0"/>
            </a:b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8240" y="3930927"/>
            <a:ext cx="3776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Mean diff is 3.676 cm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1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measurements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29" y="1027906"/>
            <a:ext cx="527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Scramble 1000 times, and each </a:t>
            </a:r>
            <a:r>
              <a:rPr lang="en-US"/>
              <a:t>time calculate a mean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2" y="1349097"/>
            <a:ext cx="5339443" cy="5163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517534"/>
            <a:ext cx="4991099" cy="4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2043" cy="1325563"/>
          </a:xfrm>
        </p:spPr>
        <p:txBody>
          <a:bodyPr/>
          <a:lstStyle/>
          <a:p>
            <a:r>
              <a:rPr lang="en-US" dirty="0"/>
              <a:t>Plot distribution of mean differences (null 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74429" y="2922813"/>
            <a:ext cx="34943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3.67 cm was less than 2 observations out of 1000</a:t>
            </a:r>
          </a:p>
          <a:p>
            <a:endParaRPr lang="en-US" sz="2800" dirty="0"/>
          </a:p>
          <a:p>
            <a:r>
              <a:rPr lang="en-US" sz="2800" dirty="0"/>
              <a:t>2/1000 = 0.002</a:t>
            </a:r>
          </a:p>
          <a:p>
            <a:r>
              <a:rPr lang="en-US" sz="2800" dirty="0"/>
              <a:t>P = 0.002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99" y="1690688"/>
            <a:ext cx="4795158" cy="46372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845629" y="4555671"/>
            <a:ext cx="228600" cy="63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Breaking down the frequentists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</a:t>
            </a:r>
          </a:p>
          <a:p>
            <a:pPr lvl="1"/>
            <a:r>
              <a:rPr lang="en-US" dirty="0"/>
              <a:t>P-value -</a:t>
            </a:r>
            <a:r>
              <a:rPr lang="en-US" dirty="0" err="1"/>
              <a:t>ists</a:t>
            </a:r>
            <a:endParaRPr lang="en-US" dirty="0"/>
          </a:p>
          <a:p>
            <a:pPr lvl="1"/>
            <a:r>
              <a:rPr lang="en-US" dirty="0"/>
              <a:t>Information </a:t>
            </a:r>
            <a:r>
              <a:rPr lang="en-US" dirty="0" err="1"/>
              <a:t>theoretians</a:t>
            </a:r>
            <a:endParaRPr lang="en-US" dirty="0"/>
          </a:p>
          <a:p>
            <a:pPr lvl="1"/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Bayesians</a:t>
            </a:r>
          </a:p>
        </p:txBody>
      </p:sp>
    </p:spTree>
    <p:extLst>
      <p:ext uri="{BB962C8B-B14F-4D97-AF65-F5344CB8AC3E}">
        <p14:creationId xmlns:p14="http://schemas.microsoft.com/office/powerpoint/2010/main" val="164551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an undying love for P-values</a:t>
            </a:r>
          </a:p>
          <a:p>
            <a:endParaRPr lang="en-US" dirty="0"/>
          </a:p>
          <a:p>
            <a:r>
              <a:rPr lang="en-US" dirty="0"/>
              <a:t>An unrealistic focus on null hypotheses: there is no significant difference between groups</a:t>
            </a:r>
          </a:p>
          <a:p>
            <a:pPr lvl="1"/>
            <a:r>
              <a:rPr lang="en-US" dirty="0"/>
              <a:t> These are often strawmen - they don’t make sense in biology</a:t>
            </a:r>
          </a:p>
        </p:txBody>
      </p:sp>
    </p:spTree>
    <p:extLst>
      <p:ext uri="{BB962C8B-B14F-4D97-AF65-F5344CB8AC3E}">
        <p14:creationId xmlns:p14="http://schemas.microsoft.com/office/powerpoint/2010/main" val="93857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likelihood-</a:t>
            </a:r>
            <a:r>
              <a:rPr lang="en-US" dirty="0" err="1"/>
              <a:t>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a focus on estimating the effect size, it’s precision, and it’s sign</a:t>
            </a:r>
          </a:p>
          <a:p>
            <a:endParaRPr lang="en-US" dirty="0"/>
          </a:p>
          <a:p>
            <a:r>
              <a:rPr lang="en-US" dirty="0"/>
              <a:t>Finds a set of parameters for a model that makes the observed data most likely to have occurred</a:t>
            </a:r>
          </a:p>
          <a:p>
            <a:endParaRPr lang="en-US" dirty="0"/>
          </a:p>
          <a:p>
            <a:r>
              <a:rPr lang="en-US" dirty="0"/>
              <a:t>Computes the probability of the observed outcome (likelihood) given a choice of parameters, and find the parameters that make the likelihood as big as possible (i.e. maximizing likelihood)</a:t>
            </a:r>
          </a:p>
        </p:txBody>
      </p:sp>
    </p:spTree>
    <p:extLst>
      <p:ext uri="{BB962C8B-B14F-4D97-AF65-F5344CB8AC3E}">
        <p14:creationId xmlns:p14="http://schemas.microsoft.com/office/powerpoint/2010/main" val="55257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 Burnham and Anderson, AIC</a:t>
            </a:r>
          </a:p>
          <a:p>
            <a:endParaRPr lang="en-US" dirty="0"/>
          </a:p>
          <a:p>
            <a:r>
              <a:rPr lang="en-US" dirty="0"/>
              <a:t>Construct multiple hypotheses rather than a simple null vs alternative</a:t>
            </a:r>
          </a:p>
          <a:p>
            <a:endParaRPr lang="en-US" dirty="0"/>
          </a:p>
          <a:p>
            <a:r>
              <a:rPr lang="en-US" dirty="0"/>
              <a:t>Include a global model including most important and biologically relevant parameters, as well as set of a priori hypothesis</a:t>
            </a:r>
          </a:p>
          <a:p>
            <a:r>
              <a:rPr lang="en-US" dirty="0"/>
              <a:t>AIC is then computed for all the models</a:t>
            </a:r>
          </a:p>
          <a:p>
            <a:r>
              <a:rPr lang="en-US" dirty="0"/>
              <a:t>Can calculate likelihood of the model, given the data to get weights which can be interpreted as probability that model </a:t>
            </a:r>
            <a:r>
              <a:rPr lang="en-US" i="1" dirty="0" err="1"/>
              <a:t>i</a:t>
            </a:r>
            <a:r>
              <a:rPr lang="en-US" dirty="0"/>
              <a:t> is the best model in the set</a:t>
            </a:r>
          </a:p>
          <a:p>
            <a:endParaRPr lang="en-US" dirty="0"/>
          </a:p>
          <a:p>
            <a:r>
              <a:rPr lang="en-US" dirty="0"/>
              <a:t>Not trying to model the data, but model the information in the data</a:t>
            </a:r>
          </a:p>
          <a:p>
            <a:endParaRPr lang="en-US" dirty="0"/>
          </a:p>
        </p:txBody>
      </p:sp>
      <p:pic>
        <p:nvPicPr>
          <p:cNvPr id="4" name="Picture 3" descr="\mathit{AIC} = 2k - 2\ln(L)\,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2378" y="1940107"/>
            <a:ext cx="1573530" cy="20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37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73AE-C073-CF41-8879-457A1958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0AF-8058-CB45-8F84-BD7DC770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Thursday we will have a class discussion</a:t>
            </a:r>
          </a:p>
          <a:p>
            <a:pPr lvl="1"/>
            <a:r>
              <a:rPr lang="en-US" dirty="0"/>
              <a:t>Please be prepared to speak at least once</a:t>
            </a:r>
          </a:p>
          <a:p>
            <a:pPr lvl="1"/>
            <a:r>
              <a:rPr lang="en-US" dirty="0"/>
              <a:t>Please turn on your cameras if you can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64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complete model world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conditional probability to calculate the probability you want</a:t>
            </a:r>
          </a:p>
          <a:p>
            <a:endParaRPr lang="en-US" dirty="0"/>
          </a:p>
          <a:p>
            <a:r>
              <a:rPr lang="en-US" dirty="0"/>
              <a:t>Assumes observed data are true while parameter values have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7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go from a </a:t>
            </a:r>
            <a:r>
              <a:rPr lang="en-US" i="1" dirty="0"/>
              <a:t>statistical model</a:t>
            </a:r>
            <a:r>
              <a:rPr lang="en-US" dirty="0"/>
              <a:t> of how our data are generated, to a probability model of parameter values</a:t>
            </a:r>
          </a:p>
          <a:p>
            <a:endParaRPr lang="en-US" dirty="0"/>
          </a:p>
          <a:p>
            <a:pPr lvl="1"/>
            <a:r>
              <a:rPr lang="en-US" dirty="0"/>
              <a:t>Requires </a:t>
            </a:r>
            <a:r>
              <a:rPr lang="en-US" i="1" dirty="0"/>
              <a:t>prior</a:t>
            </a:r>
            <a:r>
              <a:rPr lang="en-US" dirty="0"/>
              <a:t> distributions describing the assumed likelihood of parameters before these observations are made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Bayes theorem to calculate posterior distribution – likelihood after taking data into account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22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my hypothesized parameter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part that makes frequentists sweaty</a:t>
            </a:r>
          </a:p>
          <a:p>
            <a:endParaRPr lang="en-US" dirty="0"/>
          </a:p>
          <a:p>
            <a:r>
              <a:rPr lang="en-US" dirty="0"/>
              <a:t>Bayesians will often say they are choosing “uniform priors”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still need to specify some parameter space by which this parameter exists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88" y="3193143"/>
            <a:ext cx="3003484" cy="208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85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A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frequentist can do a clear analysis right away</a:t>
            </a:r>
          </a:p>
          <a:p>
            <a:endParaRPr lang="en-US" dirty="0"/>
          </a:p>
          <a:p>
            <a:r>
              <a:rPr lang="en-US" dirty="0"/>
              <a:t>A Bayesian needs a ton of assumptions – will try to make “uninformative” assumptions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3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Town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Frequentist: how unlikely is the observation, from a random perspective?</a:t>
            </a:r>
          </a:p>
          <a:p>
            <a:endParaRPr lang="en-US" dirty="0"/>
          </a:p>
          <a:p>
            <a:r>
              <a:rPr lang="en-US" dirty="0"/>
              <a:t>Bayesian: what’s my model world? What is my prior belief about weather-weekday interactions?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0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Statistics are not a magic machine that gives you the right answer</a:t>
            </a:r>
          </a:p>
          <a:p>
            <a:endParaRPr lang="en-US" dirty="0"/>
          </a:p>
          <a:p>
            <a:r>
              <a:rPr lang="en-US" dirty="0"/>
              <a:t>If you are to be a serious scientist in a noisy world, you should have your own philosophy of statistics</a:t>
            </a:r>
          </a:p>
          <a:p>
            <a:pPr lvl="1"/>
            <a:r>
              <a:rPr lang="en-US" dirty="0"/>
              <a:t>(Mine is do it a few different ways, if you get the same answer, it’s probably right)</a:t>
            </a:r>
          </a:p>
          <a:p>
            <a:endParaRPr lang="en-US" dirty="0"/>
          </a:p>
          <a:p>
            <a:pPr lvl="1"/>
            <a:r>
              <a:rPr lang="en-US" dirty="0"/>
              <a:t>Be pragmatic: your goal is to do science, not get caught by theoretical considerations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 honest: it’s harder than it sounds.</a:t>
            </a:r>
          </a:p>
        </p:txBody>
      </p:sp>
    </p:spTree>
    <p:extLst>
      <p:ext uri="{BB962C8B-B14F-4D97-AF65-F5344CB8AC3E}">
        <p14:creationId xmlns:p14="http://schemas.microsoft.com/office/powerpoint/2010/main" val="660774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always keep analyzing until you find a significant result, but be careful</a:t>
            </a:r>
          </a:p>
          <a:p>
            <a:endParaRPr lang="en-US" dirty="0"/>
          </a:p>
          <a:p>
            <a:r>
              <a:rPr lang="en-US" dirty="0"/>
              <a:t>Analyzing the magnitude of an effect is a way to distance from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679552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a journal of analyses you have done</a:t>
            </a:r>
          </a:p>
          <a:p>
            <a:endParaRPr lang="en-US" dirty="0"/>
          </a:p>
          <a:p>
            <a:r>
              <a:rPr lang="en-US" dirty="0"/>
              <a:t>Start thinking about analyses before you even look at your data</a:t>
            </a:r>
          </a:p>
        </p:txBody>
      </p:sp>
    </p:spTree>
    <p:extLst>
      <p:ext uri="{BB962C8B-B14F-4D97-AF65-F5344CB8AC3E}">
        <p14:creationId xmlns:p14="http://schemas.microsoft.com/office/powerpoint/2010/main" val="19571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Articulate some statistical philosophies and describe similarities and differences</a:t>
            </a:r>
          </a:p>
          <a:p>
            <a:endParaRPr lang="en-US" sz="3600" dirty="0"/>
          </a:p>
          <a:p>
            <a:r>
              <a:rPr lang="en-US" sz="3600" dirty="0"/>
              <a:t>Understand P-values and their limitations</a:t>
            </a:r>
          </a:p>
          <a:p>
            <a:endParaRPr lang="en-US" sz="3600" dirty="0"/>
          </a:p>
          <a:p>
            <a:r>
              <a:rPr lang="en-US" sz="3600" dirty="0"/>
              <a:t>Understand effect sizes and their importance</a:t>
            </a:r>
          </a:p>
        </p:txBody>
      </p:sp>
    </p:spTree>
    <p:extLst>
      <p:ext uri="{BB962C8B-B14F-4D97-AF65-F5344CB8AC3E}">
        <p14:creationId xmlns:p14="http://schemas.microsoft.com/office/powerpoint/2010/main" val="39236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i="1" dirty="0"/>
              <a:t>But you said this class was about </a:t>
            </a:r>
            <a:r>
              <a:rPr lang="en-US" sz="5400" b="1" i="1" dirty="0"/>
              <a:t>doing</a:t>
            </a:r>
            <a:r>
              <a:rPr lang="en-US" sz="5400" i="1" dirty="0"/>
              <a:t> things!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23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Formulate a hypothesis about your data, and discuss how you would test it statistically/computationally/mathematically.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633357" y="5012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368-2E92-2A47-B3E4-4DAE0478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DC34-1BE6-2A4D-8B48-E6E9BF98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types of models: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mathematical/computational model </a:t>
            </a:r>
            <a:r>
              <a:rPr lang="en-US" dirty="0"/>
              <a:t>is an abstract model that uses mathematical language to describe the behavior of a system</a:t>
            </a:r>
          </a:p>
          <a:p>
            <a:pPr lvl="2"/>
            <a:r>
              <a:rPr lang="en-US" dirty="0"/>
              <a:t>Techniques vary, but often formulated using ODEs or PDEs</a:t>
            </a:r>
          </a:p>
          <a:p>
            <a:pPr lvl="3"/>
            <a:r>
              <a:rPr lang="en-US" dirty="0"/>
              <a:t>Examples: predator-prey models, species competition models, SIR models</a:t>
            </a:r>
          </a:p>
          <a:p>
            <a:pPr lvl="3"/>
            <a:r>
              <a:rPr lang="en-US" dirty="0"/>
              <a:t>Resources: A Biologists Guide to Mathematical Modeling – Otto &amp; Day; Math-Bio grad class in Math Dept (MAT 5516, alternately taught by Childs, Saucedo, or </a:t>
            </a:r>
            <a:r>
              <a:rPr lang="en-US" dirty="0" err="1"/>
              <a:t>Ciupe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statistical model</a:t>
            </a:r>
            <a:r>
              <a:rPr lang="en-US" dirty="0"/>
              <a:t> attempts to describe relationship between observed quantities and independent variables</a:t>
            </a:r>
          </a:p>
          <a:p>
            <a:pPr lvl="2"/>
            <a:r>
              <a:rPr lang="en-US" dirty="0"/>
              <a:t>Techniques include linear models, generalized linear models, GAMMs, PCAs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Developing mathematical models is different from statistical analyses of data </a:t>
            </a:r>
          </a:p>
        </p:txBody>
      </p:sp>
    </p:spTree>
    <p:extLst>
      <p:ext uri="{BB962C8B-B14F-4D97-AF65-F5344CB8AC3E}">
        <p14:creationId xmlns:p14="http://schemas.microsoft.com/office/powerpoint/2010/main" val="18063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58F8-7120-EC4B-8177-E755DB1B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 a mathematical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E65A-8D19-B846-A3C9-A345CA78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 vary, but often focus on: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Understanding nature and how something changes over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predictions about something that is going to happen in the future</a:t>
            </a:r>
          </a:p>
          <a:p>
            <a:endParaRPr lang="en-US" dirty="0"/>
          </a:p>
          <a:p>
            <a:r>
              <a:rPr lang="en-US" dirty="0"/>
              <a:t>Example: How many COVID-cases will occur on May 15 in Blacksburg?</a:t>
            </a:r>
          </a:p>
          <a:p>
            <a:pPr lvl="1"/>
            <a:r>
              <a:rPr lang="en-US" dirty="0"/>
              <a:t>This is a difficult problem to solve with statistics</a:t>
            </a:r>
          </a:p>
          <a:p>
            <a:pPr lvl="2"/>
            <a:r>
              <a:rPr lang="en-US" dirty="0"/>
              <a:t>Input: cases in previous time point, vaccine distribution, vaccine effectiveness, strain replacement and transmissibility, number of susceptible individuals remaining</a:t>
            </a:r>
          </a:p>
          <a:p>
            <a:pPr lvl="1"/>
            <a:r>
              <a:rPr lang="en-US" dirty="0"/>
              <a:t>A mathematical model is a better tool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55010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2193</Words>
  <Application>Microsoft Macintosh PowerPoint</Application>
  <PresentationFormat>Widescreen</PresentationFormat>
  <Paragraphs>278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Times New Roman</vt:lpstr>
      <vt:lpstr>Office Theme</vt:lpstr>
      <vt:lpstr>Week 4</vt:lpstr>
      <vt:lpstr>One more ggplot2 trick</vt:lpstr>
      <vt:lpstr>A few more project organization notes</vt:lpstr>
      <vt:lpstr>Discussion on Thursday</vt:lpstr>
      <vt:lpstr>Goals</vt:lpstr>
      <vt:lpstr>PowerPoint Presentation</vt:lpstr>
      <vt:lpstr>Discussion</vt:lpstr>
      <vt:lpstr>What is a model?</vt:lpstr>
      <vt:lpstr>Why build a mathematical model?</vt:lpstr>
      <vt:lpstr>Merging mathematical models with statistics</vt:lpstr>
      <vt:lpstr>How to use statistics</vt:lpstr>
      <vt:lpstr>Estimation</vt:lpstr>
      <vt:lpstr>P-values</vt:lpstr>
      <vt:lpstr>What can or can’t we say with P-values?</vt:lpstr>
      <vt:lpstr>Vitamin A example</vt:lpstr>
      <vt:lpstr>Vitamin A example</vt:lpstr>
      <vt:lpstr>What do we hope to learn?</vt:lpstr>
      <vt:lpstr>What does it mean to find a significant P-value for some effect in this experiment?</vt:lpstr>
      <vt:lpstr>Confidence Intervals</vt:lpstr>
      <vt:lpstr>Confidence intervals and P values </vt:lpstr>
      <vt:lpstr>The meaning of P-values</vt:lpstr>
      <vt:lpstr>Types of Statistical Error in Hypothesis Testing</vt:lpstr>
      <vt:lpstr>Improved (?) ways of thinking about error</vt:lpstr>
      <vt:lpstr>Low P-values (e.g. P &lt; 0.05)</vt:lpstr>
      <vt:lpstr>High P-values (e.g. greater than 0.1)</vt:lpstr>
      <vt:lpstr>What causes high P-values? </vt:lpstr>
      <vt:lpstr>Why is weather not causing deaths?</vt:lpstr>
      <vt:lpstr>Confidence intervals tell us much more</vt:lpstr>
      <vt:lpstr>Logical tendencies</vt:lpstr>
      <vt:lpstr>Small effects</vt:lpstr>
      <vt:lpstr>Statistical Paradigms</vt:lpstr>
      <vt:lpstr>Frequentist paradigm</vt:lpstr>
      <vt:lpstr>Height measurements</vt:lpstr>
      <vt:lpstr>Height measurements</vt:lpstr>
      <vt:lpstr>Plot distribution of mean differences (null dist)</vt:lpstr>
      <vt:lpstr>Breaking down the frequentists</vt:lpstr>
      <vt:lpstr>P-value-ists</vt:lpstr>
      <vt:lpstr>Maximum likelihood-ists</vt:lpstr>
      <vt:lpstr>Information theoreticians</vt:lpstr>
      <vt:lpstr>Bayesians</vt:lpstr>
      <vt:lpstr>Bayesian Inference</vt:lpstr>
      <vt:lpstr>What are my hypothesized parameter values?</vt:lpstr>
      <vt:lpstr>Vitamin A study</vt:lpstr>
      <vt:lpstr>Cape Town weather</vt:lpstr>
      <vt:lpstr>Your philosophy</vt:lpstr>
      <vt:lpstr>Honesty</vt:lpstr>
      <vt:lpstr>Good practice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Kate Langwig</dc:creator>
  <cp:lastModifiedBy>Kate Langwig</cp:lastModifiedBy>
  <cp:revision>47</cp:revision>
  <dcterms:created xsi:type="dcterms:W3CDTF">2018-02-05T18:50:27Z</dcterms:created>
  <dcterms:modified xsi:type="dcterms:W3CDTF">2021-02-09T20:42:08Z</dcterms:modified>
</cp:coreProperties>
</file>