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2" r:id="rId2"/>
    <p:sldId id="264" r:id="rId3"/>
    <p:sldId id="265" r:id="rId4"/>
    <p:sldId id="266" r:id="rId5"/>
    <p:sldId id="267" r:id="rId6"/>
    <p:sldId id="289" r:id="rId7"/>
    <p:sldId id="281" r:id="rId8"/>
    <p:sldId id="269" r:id="rId9"/>
    <p:sldId id="271" r:id="rId10"/>
    <p:sldId id="279" r:id="rId11"/>
    <p:sldId id="268" r:id="rId12"/>
    <p:sldId id="274" r:id="rId13"/>
    <p:sldId id="275" r:id="rId14"/>
    <p:sldId id="276" r:id="rId15"/>
    <p:sldId id="291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192"/>
  </p:normalViewPr>
  <p:slideViewPr>
    <p:cSldViewPr snapToGrid="0">
      <p:cViewPr varScale="1">
        <p:scale>
          <a:sx n="119" d="100"/>
          <a:sy n="119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81423-7C25-E047-8AE4-A3A81E6D513F}" type="datetimeFigureOut">
              <a:rPr lang="en-US" smtClean="0"/>
              <a:t>8/5/22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C8E29-6D56-464A-B742-2752BD0E5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2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6CE0-210B-C547-B7C0-679F4950FC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0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6CE0-210B-C547-B7C0-679F4950FC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27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6CE0-210B-C547-B7C0-679F4950FC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48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6CE0-210B-C547-B7C0-679F4950FC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9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CCA3-71F3-86C2-707B-B96179752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5550F-A236-FC01-7C79-DE4ED209E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4B46F-976F-973D-F5D8-9F25EB5B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8370-B95B-4247-9EB4-98FF5BDAA612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25BE6-8D96-02B9-F8E9-B3A47854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FD9DE-6210-36DA-8728-2925ABAD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7600-D3AE-3C47-AF42-E7F42E0F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9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6C3-1FD0-8B6C-57EC-91C303CA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945C9-4184-FDAF-4BF0-FB8452061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7FCF3-899E-7F1C-7ECB-D28C9131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8370-B95B-4247-9EB4-98FF5BDAA612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CBB49-9947-2DCD-E2B0-35FF0BCE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086F1-7061-7232-21CC-B22FD39C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7600-D3AE-3C47-AF42-E7F42E0F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5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8D9434-AF18-39F8-4EF7-C3D57DF19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85E6A-4DC5-E121-9535-0F7196809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67029-7B91-5E1B-0526-73E654AA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8370-B95B-4247-9EB4-98FF5BDAA612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A18B9-4A6C-FA26-C36C-B6AE0BDE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1CBA6-9CA7-3269-C5E6-1561A64B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7600-D3AE-3C47-AF42-E7F42E0F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8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5B04-873E-77AB-A09A-70534D3C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0B0EA-313A-778D-5F93-5021D5D2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50596-0060-7BB2-FDB6-355CE25B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8370-B95B-4247-9EB4-98FF5BDAA612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1BCAA-C8A8-1D63-84AD-857D8372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80F5D-FE04-FE40-5141-992A0937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7600-D3AE-3C47-AF42-E7F42E0F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7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8BEF-F66E-4EA3-11E4-20FB40DA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6D4DA-CA61-0481-6C7C-82BA4E86F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15BC1-F873-E007-3E6B-BF4BE4D6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8370-B95B-4247-9EB4-98FF5BDAA612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21EAA-0EE7-0A6C-2789-01292225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B8A92-526C-30D8-C9D6-6F5BB2CB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7600-D3AE-3C47-AF42-E7F42E0F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1D7F-8FEA-5AAA-1BF5-0CFB18B7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54A27-9C0E-9D61-2354-E50152C5C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CE5CB-B8B5-1645-FE6F-BBB664309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4470C-0CB3-100C-EE2E-4185638B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8370-B95B-4247-9EB4-98FF5BDAA612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E3F72-BA06-5015-23E3-E0DFD60F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1D4A5-6FB5-E718-D79D-7FB1DBA4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7600-D3AE-3C47-AF42-E7F42E0F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2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F0E3-1030-2029-7459-7B5079D3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1E50E-2192-C7BE-E585-F832024A6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8E4D9-A3A3-8BF9-E801-54701963B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D2F0F-C607-4A12-2F9D-CC7C71A20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E5D7E-6094-7C2D-4DCC-5BDD8DF13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A31F8-DBD9-3093-B52D-BB128B75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8370-B95B-4247-9EB4-98FF5BDAA612}" type="datetimeFigureOut">
              <a:rPr lang="en-US" smtClean="0"/>
              <a:t>8/5/22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220EA-CEF5-527D-EDE1-32D719F9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5512D5-6A88-0463-BD6A-16867AFF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7600-D3AE-3C47-AF42-E7F42E0F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5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6E65-A395-5F01-DCA9-4330ED4C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DDF2F-4383-22D9-5440-84E4AC86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8370-B95B-4247-9EB4-98FF5BDAA612}" type="datetimeFigureOut">
              <a:rPr lang="en-US" smtClean="0"/>
              <a:t>8/5/22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AC6C5-11B3-1B25-8C8E-C74715E4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98FFF-F1CF-5935-D1BC-582E0271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7600-D3AE-3C47-AF42-E7F42E0F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1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631A6-7714-2F0A-8040-55CEEC64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8370-B95B-4247-9EB4-98FF5BDAA612}" type="datetimeFigureOut">
              <a:rPr lang="en-US" smtClean="0"/>
              <a:t>8/5/22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E3BC-98D5-0617-C739-F080574B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29D81-71C6-A226-D6B2-280D1B10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7600-D3AE-3C47-AF42-E7F42E0F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E165-65BC-934E-AA1B-A6B1F0F46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73AC3-BD79-24FB-B3E7-0F98E3383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C53D9-197A-7FB9-2DB8-C98B412C6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518DD-E6FE-9FD6-42CB-F7AA39F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8370-B95B-4247-9EB4-98FF5BDAA612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75CF1-66EE-6813-32F9-718EB8EF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9F17B-0B38-2335-C1B2-9E95B47F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7600-D3AE-3C47-AF42-E7F42E0F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6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A9CD-0865-F99F-5D97-9F63AABA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3D501-1868-F477-9E93-99A105B17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494F4-1E71-509B-5360-0DA9D4DF6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0BD5E-88AC-5A70-F71E-316CD4D0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8370-B95B-4247-9EB4-98FF5BDAA612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E76BB-D092-4177-F2DA-06C37472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96DA9-47FE-3166-414E-5D1E69DE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7600-D3AE-3C47-AF42-E7F42E0F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D21EF-68B9-7E91-D11C-4609BCD0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77335-EF5E-DCAA-A55A-A30AF7EEE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0414A-20E2-ADD7-3085-B8BCE36EC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D8370-B95B-4247-9EB4-98FF5BDAA612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961DD-7DE6-B83E-D479-9C20BFCF3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1FA7A-95B8-F461-7DFD-27B9FA4F7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27600-D3AE-3C47-AF42-E7F42E0FC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1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methods.net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a programming language.</a:t>
            </a:r>
          </a:p>
          <a:p>
            <a:endParaRPr lang="en-US" dirty="0"/>
          </a:p>
          <a:p>
            <a:r>
              <a:rPr lang="en-US" dirty="0"/>
              <a:t>It’s open-source, which means any of us could write an contribute packages for R.</a:t>
            </a:r>
          </a:p>
        </p:txBody>
      </p:sp>
    </p:spTree>
    <p:extLst>
      <p:ext uri="{BB962C8B-B14F-4D97-AF65-F5344CB8AC3E}">
        <p14:creationId xmlns:p14="http://schemas.microsoft.com/office/powerpoint/2010/main" val="873744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Factors are used to describe items that can have a known set of values (gender, social class, etc.) - </a:t>
            </a:r>
            <a:r>
              <a:rPr lang="en-US" i="1" dirty="0"/>
              <a:t>categorical variables</a:t>
            </a:r>
            <a:r>
              <a:rPr lang="en-US" dirty="0"/>
              <a:t> in statistical terms. </a:t>
            </a:r>
          </a:p>
          <a:p>
            <a:endParaRPr lang="en-US" dirty="0"/>
          </a:p>
          <a:p>
            <a:r>
              <a:rPr lang="en-US" dirty="0"/>
              <a:t>When you read data into R, many variables containing text will be automatically stored as factors</a:t>
            </a:r>
          </a:p>
          <a:p>
            <a:endParaRPr lang="en-US" dirty="0"/>
          </a:p>
          <a:p>
            <a:r>
              <a:rPr lang="en-US" dirty="0"/>
              <a:t>This is helpful for analyses, but can be kind of annoying if you want to make a change in your data</a:t>
            </a:r>
          </a:p>
        </p:txBody>
      </p:sp>
    </p:spTree>
    <p:extLst>
      <p:ext uri="{BB962C8B-B14F-4D97-AF65-F5344CB8AC3E}">
        <p14:creationId xmlns:p14="http://schemas.microsoft.com/office/powerpoint/2010/main" val="58186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things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&lt;- vs. =</a:t>
            </a:r>
          </a:p>
          <a:p>
            <a:endParaRPr lang="en-US" dirty="0"/>
          </a:p>
          <a:p>
            <a:r>
              <a:rPr lang="en-US" dirty="0"/>
              <a:t>Both assign things in R, but some people think the “=“ is sloppy coding</a:t>
            </a:r>
          </a:p>
          <a:p>
            <a:endParaRPr lang="en-US" dirty="0"/>
          </a:p>
          <a:p>
            <a:r>
              <a:rPr lang="en-US" dirty="0"/>
              <a:t>I also use &lt;- when writing functions</a:t>
            </a:r>
          </a:p>
        </p:txBody>
      </p:sp>
    </p:spTree>
    <p:extLst>
      <p:ext uri="{BB962C8B-B14F-4D97-AF65-F5344CB8AC3E}">
        <p14:creationId xmlns:p14="http://schemas.microsoft.com/office/powerpoint/2010/main" val="124640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Functions (often written by others) are the fundamental backbone of the R environment. They will let us </a:t>
            </a:r>
            <a:r>
              <a:rPr lang="en-US" i="1" dirty="0"/>
              <a:t>do</a:t>
            </a:r>
            <a:r>
              <a:rPr lang="en-US" dirty="0"/>
              <a:t> most of the things we want to in R. </a:t>
            </a:r>
          </a:p>
          <a:p>
            <a:endParaRPr lang="en-US" dirty="0"/>
          </a:p>
          <a:p>
            <a:r>
              <a:rPr lang="en-US" dirty="0"/>
              <a:t>Functions are “called” using parentheses. A function is a set of commands that uses whatever “arguments” are inside the parentheses and does things (including possibly “returning” a result).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Many functions are part of the base environment </a:t>
            </a:r>
            <a:r>
              <a:rPr lang="mr-IN" dirty="0"/>
              <a:t>–</a:t>
            </a:r>
            <a:r>
              <a:rPr lang="en-US" dirty="0"/>
              <a:t> e.g. they come pre-installed with R</a:t>
            </a:r>
          </a:p>
          <a:p>
            <a:endParaRPr lang="en-US" dirty="0"/>
          </a:p>
          <a:p>
            <a:r>
              <a:rPr lang="en-US" dirty="0"/>
              <a:t>Others are part of packages that are installed separately. Some of these packages are particularly useful for ecologists, and we will be using these instead of the base R packages (e.g. ggplot2 instead of plot).</a:t>
            </a:r>
          </a:p>
        </p:txBody>
      </p:sp>
    </p:spTree>
    <p:extLst>
      <p:ext uri="{BB962C8B-B14F-4D97-AF65-F5344CB8AC3E}">
        <p14:creationId xmlns:p14="http://schemas.microsoft.com/office/powerpoint/2010/main" val="1641100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mean() in its simplest form takes a vector argument and returns the mean.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60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 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learn about any built-in function by using R’s help: </a:t>
            </a:r>
          </a:p>
          <a:p>
            <a:pPr lvl="1"/>
            <a:r>
              <a:rPr lang="en-US" dirty="0"/>
              <a:t>type ?"mean" or help("mean").</a:t>
            </a:r>
          </a:p>
          <a:p>
            <a:pPr lvl="1"/>
            <a:r>
              <a:rPr lang="en-US" dirty="0"/>
              <a:t>Arguments can be passed to functions in order, or by using names. For example, mean takes an optional argument trim.</a:t>
            </a:r>
          </a:p>
          <a:p>
            <a:pPr lvl="1"/>
            <a:endParaRPr lang="en-US" dirty="0"/>
          </a:p>
          <a:p>
            <a:r>
              <a:rPr lang="en-US" dirty="0"/>
              <a:t>A major complaint about R is that help pages can be indecipherable, especially for beginners. </a:t>
            </a:r>
          </a:p>
          <a:p>
            <a:endParaRPr lang="en-US" dirty="0"/>
          </a:p>
          <a:p>
            <a:r>
              <a:rPr lang="en-US" dirty="0"/>
              <a:t>Quick-R often has more helpful information when you are just starting:</a:t>
            </a:r>
          </a:p>
          <a:p>
            <a:r>
              <a:rPr lang="en-US" dirty="0">
                <a:hlinkClick r:id="rId2"/>
              </a:rPr>
              <a:t>https://www.statmethods.net/index.html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72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loading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Can search packages to install using “Packages” tab in lower right, and then clicking “Install”  button</a:t>
            </a:r>
          </a:p>
          <a:p>
            <a:r>
              <a:rPr lang="en-US" dirty="0"/>
              <a:t>Load packages with library() </a:t>
            </a:r>
            <a:r>
              <a:rPr lang="mr-IN" dirty="0"/>
              <a:t>–</a:t>
            </a:r>
            <a:r>
              <a:rPr lang="en-US" dirty="0"/>
              <a:t> e.g. library(ggplot2)</a:t>
            </a:r>
          </a:p>
          <a:p>
            <a:endParaRPr lang="en-US" dirty="0"/>
          </a:p>
          <a:p>
            <a:r>
              <a:rPr lang="en-US" i="1" u="sng" dirty="0"/>
              <a:t>Most frequently used R packages by us</a:t>
            </a:r>
          </a:p>
          <a:p>
            <a:r>
              <a:rPr lang="en-US" dirty="0"/>
              <a:t>ggplot2</a:t>
            </a:r>
          </a:p>
          <a:p>
            <a:r>
              <a:rPr lang="en-US" dirty="0" err="1"/>
              <a:t>tidyverse</a:t>
            </a:r>
            <a:endParaRPr lang="en-US" dirty="0"/>
          </a:p>
          <a:p>
            <a:r>
              <a:rPr lang="en-US" dirty="0" err="1"/>
              <a:t>dplyr</a:t>
            </a:r>
            <a:endParaRPr lang="en-US" dirty="0"/>
          </a:p>
          <a:p>
            <a:r>
              <a:rPr lang="en-US" dirty="0"/>
              <a:t>reshape2</a:t>
            </a:r>
          </a:p>
          <a:p>
            <a:r>
              <a:rPr lang="en-US" dirty="0"/>
              <a:t>reshape</a:t>
            </a:r>
          </a:p>
          <a:p>
            <a:r>
              <a:rPr lang="en-US" dirty="0" err="1"/>
              <a:t>gridExtra</a:t>
            </a:r>
            <a:endParaRPr lang="en-US" dirty="0"/>
          </a:p>
          <a:p>
            <a:r>
              <a:rPr lang="en-US" dirty="0"/>
              <a:t>officer</a:t>
            </a:r>
          </a:p>
          <a:p>
            <a:r>
              <a:rPr lang="en-US" dirty="0" err="1"/>
              <a:t>Knitr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4446-08A4-2ABD-28A0-9FA43824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.csv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3CDE-7881-42E5-A005-1218581A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1273" cy="4351338"/>
          </a:xfrm>
        </p:spPr>
        <p:txBody>
          <a:bodyPr/>
          <a:lstStyle/>
          <a:p>
            <a:r>
              <a:rPr lang="en-US" dirty="0" err="1"/>
              <a:t>write.csv</a:t>
            </a:r>
            <a:r>
              <a:rPr lang="en-US" dirty="0"/>
              <a:t>(df1, file = "/Users/</a:t>
            </a:r>
            <a:r>
              <a:rPr lang="en-US" dirty="0" err="1"/>
              <a:t>mkailing</a:t>
            </a:r>
            <a:r>
              <a:rPr lang="en-US" dirty="0"/>
              <a:t>/Dropbox/</a:t>
            </a:r>
            <a:r>
              <a:rPr lang="en-US" dirty="0" err="1"/>
              <a:t>Kailing_Projects</a:t>
            </a:r>
            <a:r>
              <a:rPr lang="en-US" dirty="0"/>
              <a:t>/DATA/</a:t>
            </a:r>
            <a:r>
              <a:rPr lang="en-US" dirty="0" err="1"/>
              <a:t>newfile.csv</a:t>
            </a:r>
            <a:r>
              <a:rPr lang="en-US" dirty="0"/>
              <a:t>", </a:t>
            </a:r>
            <a:r>
              <a:rPr lang="en-US" dirty="0" err="1"/>
              <a:t>row.names</a:t>
            </a:r>
            <a:r>
              <a:rPr lang="en-US" dirty="0"/>
              <a:t> = F)</a:t>
            </a:r>
          </a:p>
          <a:p>
            <a:endParaRPr lang="en-US" dirty="0"/>
          </a:p>
          <a:p>
            <a:r>
              <a:rPr lang="en-US" sz="2400" dirty="0"/>
              <a:t>“df1” is the </a:t>
            </a:r>
            <a:r>
              <a:rPr lang="en-US" sz="2400" dirty="0" err="1"/>
              <a:t>dataframe</a:t>
            </a:r>
            <a:r>
              <a:rPr lang="en-US" sz="2400" dirty="0"/>
              <a:t> object you are wanting to make a .csv</a:t>
            </a:r>
          </a:p>
          <a:p>
            <a:r>
              <a:rPr lang="en-US" sz="2400" dirty="0"/>
              <a:t>“file = ” tells R where to store (file path) the new .csv and to name it </a:t>
            </a:r>
            <a:r>
              <a:rPr lang="en-US" sz="2400" i="1" dirty="0" err="1"/>
              <a:t>newfile</a:t>
            </a:r>
            <a:endParaRPr lang="en-US" sz="2400" i="1" dirty="0"/>
          </a:p>
          <a:p>
            <a:r>
              <a:rPr lang="en-US" sz="2400" dirty="0"/>
              <a:t>Similar to reading in your file, you can paste in your file directory from “Get info” in Finder (or file explorer for PCs)</a:t>
            </a:r>
          </a:p>
        </p:txBody>
      </p:sp>
    </p:spTree>
    <p:extLst>
      <p:ext uri="{BB962C8B-B14F-4D97-AF65-F5344CB8AC3E}">
        <p14:creationId xmlns:p14="http://schemas.microsoft.com/office/powerpoint/2010/main" val="8246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8" y="1390910"/>
            <a:ext cx="8711153" cy="5123093"/>
          </a:xfrm>
        </p:spPr>
      </p:pic>
      <p:sp>
        <p:nvSpPr>
          <p:cNvPr id="5" name="TextBox 4"/>
          <p:cNvSpPr txBox="1"/>
          <p:nvPr/>
        </p:nvSpPr>
        <p:spPr>
          <a:xfrm>
            <a:off x="2984501" y="3002240"/>
            <a:ext cx="265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Write your commands here (command + enter) to run</a:t>
            </a:r>
          </a:p>
        </p:txBody>
      </p:sp>
    </p:spTree>
    <p:extLst>
      <p:ext uri="{BB962C8B-B14F-4D97-AF65-F5344CB8AC3E}">
        <p14:creationId xmlns:p14="http://schemas.microsoft.com/office/powerpoint/2010/main" val="23163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8" y="1390910"/>
            <a:ext cx="8711153" cy="5123093"/>
          </a:xfrm>
        </p:spPr>
      </p:pic>
      <p:sp>
        <p:nvSpPr>
          <p:cNvPr id="5" name="TextBox 4"/>
          <p:cNvSpPr txBox="1"/>
          <p:nvPr/>
        </p:nvSpPr>
        <p:spPr>
          <a:xfrm>
            <a:off x="838200" y="6190837"/>
            <a:ext cx="715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They will be executed here, in the console.</a:t>
            </a:r>
          </a:p>
          <a:p>
            <a:r>
              <a:rPr lang="en-US" dirty="0">
                <a:solidFill>
                  <a:srgbClr val="FF0000"/>
                </a:solidFill>
              </a:rPr>
              <a:t>You can also enter stuff directly into the console. (enter to run, esc to quit)</a:t>
            </a:r>
          </a:p>
        </p:txBody>
      </p:sp>
    </p:spTree>
    <p:extLst>
      <p:ext uri="{BB962C8B-B14F-4D97-AF65-F5344CB8AC3E}">
        <p14:creationId xmlns:p14="http://schemas.microsoft.com/office/powerpoint/2010/main" val="123378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8" y="1390910"/>
            <a:ext cx="8711153" cy="5123093"/>
          </a:xfrm>
        </p:spPr>
      </p:pic>
      <p:sp>
        <p:nvSpPr>
          <p:cNvPr id="5" name="TextBox 4"/>
          <p:cNvSpPr txBox="1"/>
          <p:nvPr/>
        </p:nvSpPr>
        <p:spPr>
          <a:xfrm>
            <a:off x="6151878" y="1021578"/>
            <a:ext cx="458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 studio tells you what is currently </a:t>
            </a:r>
            <a:r>
              <a:rPr lang="en-US">
                <a:solidFill>
                  <a:srgbClr val="FF0000"/>
                </a:solidFill>
              </a:rPr>
              <a:t>loaded here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43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8" y="1390910"/>
            <a:ext cx="8711153" cy="5123093"/>
          </a:xfrm>
        </p:spPr>
      </p:pic>
      <p:sp>
        <p:nvSpPr>
          <p:cNvPr id="5" name="TextBox 4"/>
          <p:cNvSpPr txBox="1"/>
          <p:nvPr/>
        </p:nvSpPr>
        <p:spPr>
          <a:xfrm>
            <a:off x="5626149" y="6494548"/>
            <a:ext cx="639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window is where you visualize most things</a:t>
            </a:r>
            <a:r>
              <a:rPr lang="en-US">
                <a:solidFill>
                  <a:srgbClr val="FF0000"/>
                </a:solidFill>
              </a:rPr>
              <a:t>, also help window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0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into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r2 &lt;- </a:t>
            </a:r>
            <a:r>
              <a:rPr lang="en-US" dirty="0" err="1"/>
              <a:t>read.csv</a:t>
            </a:r>
            <a:r>
              <a:rPr lang="en-US" dirty="0"/>
              <a:t>("/Users/</a:t>
            </a:r>
            <a:r>
              <a:rPr lang="en-US" dirty="0" err="1"/>
              <a:t>klangwig</a:t>
            </a:r>
            <a:r>
              <a:rPr lang="en-US" dirty="0"/>
              <a:t>/Dropbox/Contact rate MS/Network graph/Network data/</a:t>
            </a:r>
            <a:r>
              <a:rPr lang="en-US" dirty="0" err="1"/>
              <a:t>enviro_master.csv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/>
              <a:t>Replace with your own directory (can check with right click and “get info”)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1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Referring to a column in a data frame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(the dollar sign) is used to refer to a column within a data frame</a:t>
            </a:r>
          </a:p>
        </p:txBody>
      </p:sp>
    </p:spTree>
    <p:extLst>
      <p:ext uri="{BB962C8B-B14F-4D97-AF65-F5344CB8AC3E}">
        <p14:creationId xmlns:p14="http://schemas.microsoft.com/office/powerpoint/2010/main" val="18917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keeps track of a variety of objects and functions : </a:t>
            </a:r>
            <a:r>
              <a:rPr lang="en-US" dirty="0" err="1"/>
              <a:t>Dataframes</a:t>
            </a:r>
            <a:r>
              <a:rPr lang="en-US" dirty="0"/>
              <a:t>, Values, Factors, Vectors, Lists, and Functions</a:t>
            </a:r>
          </a:p>
          <a:p>
            <a:endParaRPr lang="en-US" dirty="0"/>
          </a:p>
          <a:p>
            <a:r>
              <a:rPr lang="en-US" dirty="0"/>
              <a:t>You can see all of your user-defined objects by typing objects() (the parentheses mean that you are calling a </a:t>
            </a:r>
            <a:r>
              <a:rPr lang="en-US" i="1" dirty="0"/>
              <a:t>function</a:t>
            </a:r>
            <a:r>
              <a:rPr lang="en-US" dirty="0"/>
              <a:t>; more on this later).</a:t>
            </a:r>
          </a:p>
          <a:p>
            <a:endParaRPr lang="en-US" dirty="0"/>
          </a:p>
          <a:p>
            <a:r>
              <a:rPr lang="en-US" dirty="0"/>
              <a:t>This should also be what is listed in the environment (top right)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5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addition to numbers, R has other kinds of values (also known as “atomic types”). </a:t>
            </a:r>
          </a:p>
          <a:p>
            <a:endParaRPr lang="en-US" dirty="0"/>
          </a:p>
          <a:p>
            <a:r>
              <a:rPr lang="en-US" dirty="0"/>
              <a:t>The main ones we’re interested in are 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character, numeric, factor </a:t>
            </a:r>
            <a:r>
              <a:rPr lang="en-US" dirty="0"/>
              <a:t>and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logical</a:t>
            </a:r>
            <a:r>
              <a:rPr lang="en-US" dirty="0"/>
              <a:t> (</a:t>
            </a:r>
            <a:r>
              <a:rPr lang="en-US" dirty="0" err="1"/>
              <a:t>ie</a:t>
            </a:r>
            <a:r>
              <a:rPr lang="en-US" dirty="0"/>
              <a:t>., TRUE or FALSE).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str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()</a:t>
            </a:r>
            <a:r>
              <a:rPr lang="en-US" dirty="0"/>
              <a:t> is one way to try to figure out what your R object is.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str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(x)</a:t>
            </a:r>
          </a:p>
          <a:p>
            <a:pPr lvl="1"/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>
                <a:ea typeface="Lucida Console" charset="0"/>
                <a:cs typeface="Lucida Console" charset="0"/>
              </a:rPr>
              <a:t>When you read in data, R automatically assigns your field a value type. Sometimes, this value type is wrong. You can often convert among data types with </a:t>
            </a:r>
            <a:r>
              <a:rPr lang="en-US" dirty="0" err="1">
                <a:ea typeface="Lucida Console" charset="0"/>
                <a:cs typeface="Lucida Console" charset="0"/>
              </a:rPr>
              <a:t>new.x</a:t>
            </a:r>
            <a:r>
              <a:rPr lang="en-US" dirty="0">
                <a:ea typeface="Lucida Console" charset="0"/>
                <a:cs typeface="Lucida Console" charset="0"/>
              </a:rPr>
              <a:t> &lt;- </a:t>
            </a:r>
            <a:r>
              <a:rPr lang="en-US" dirty="0" err="1">
                <a:ea typeface="Lucida Console" charset="0"/>
                <a:cs typeface="Lucida Console" charset="0"/>
              </a:rPr>
              <a:t>as.numeric</a:t>
            </a:r>
            <a:r>
              <a:rPr lang="en-US" dirty="0">
                <a:ea typeface="Lucida Console" charset="0"/>
                <a:cs typeface="Lucida Console" charset="0"/>
              </a:rPr>
              <a:t>(x) but BE CAREFUL!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3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841</Words>
  <Application>Microsoft Macintosh PowerPoint</Application>
  <PresentationFormat>Widescreen</PresentationFormat>
  <Paragraphs>86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Lucida Console</vt:lpstr>
      <vt:lpstr>Office Theme</vt:lpstr>
      <vt:lpstr>What is R?</vt:lpstr>
      <vt:lpstr>Exploring R</vt:lpstr>
      <vt:lpstr>Exploring R</vt:lpstr>
      <vt:lpstr>Exploring R</vt:lpstr>
      <vt:lpstr>Exploring R</vt:lpstr>
      <vt:lpstr>Reading data into R</vt:lpstr>
      <vt:lpstr>Referring to a column in a data frame </vt:lpstr>
      <vt:lpstr>Objects in R</vt:lpstr>
      <vt:lpstr>Values</vt:lpstr>
      <vt:lpstr>Factors</vt:lpstr>
      <vt:lpstr>Assigning things in R</vt:lpstr>
      <vt:lpstr>Functions</vt:lpstr>
      <vt:lpstr>Function examples</vt:lpstr>
      <vt:lpstr>Getting help on functions</vt:lpstr>
      <vt:lpstr>Installing and loading packages</vt:lpstr>
      <vt:lpstr>Writing a .csv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R?</dc:title>
  <dc:creator>Kailing, Macy</dc:creator>
  <cp:lastModifiedBy>Kailing, Macy</cp:lastModifiedBy>
  <cp:revision>13</cp:revision>
  <dcterms:created xsi:type="dcterms:W3CDTF">2022-08-03T14:05:11Z</dcterms:created>
  <dcterms:modified xsi:type="dcterms:W3CDTF">2022-08-05T16:40:26Z</dcterms:modified>
</cp:coreProperties>
</file>