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307" r:id="rId15"/>
    <p:sldId id="265" r:id="rId16"/>
    <p:sldId id="266" r:id="rId17"/>
    <p:sldId id="268" r:id="rId18"/>
    <p:sldId id="269" r:id="rId19"/>
    <p:sldId id="301" r:id="rId20"/>
    <p:sldId id="284" r:id="rId21"/>
    <p:sldId id="306" r:id="rId22"/>
    <p:sldId id="289" r:id="rId23"/>
    <p:sldId id="291" r:id="rId24"/>
    <p:sldId id="292" r:id="rId25"/>
    <p:sldId id="293" r:id="rId26"/>
    <p:sldId id="290" r:id="rId27"/>
    <p:sldId id="294" r:id="rId28"/>
    <p:sldId id="271" r:id="rId29"/>
    <p:sldId id="295" r:id="rId30"/>
    <p:sldId id="296" r:id="rId31"/>
    <p:sldId id="297" r:id="rId32"/>
    <p:sldId id="274" r:id="rId33"/>
    <p:sldId id="275" r:id="rId34"/>
    <p:sldId id="299" r:id="rId35"/>
    <p:sldId id="304"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1"/>
    <p:restoredTop sz="92672"/>
  </p:normalViewPr>
  <p:slideViewPr>
    <p:cSldViewPr snapToGrid="0" snapToObjects="1">
      <p:cViewPr varScale="1">
        <p:scale>
          <a:sx n="112" d="100"/>
          <a:sy n="112"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17</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20</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25</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35</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7F52-D4B9-64EA-5723-5B1852A78D1A}"/>
              </a:ext>
            </a:extLst>
          </p:cNvPr>
          <p:cNvSpPr>
            <a:spLocks noGrp="1"/>
          </p:cNvSpPr>
          <p:nvPr>
            <p:ph type="title"/>
          </p:nvPr>
        </p:nvSpPr>
        <p:spPr/>
        <p:txBody>
          <a:bodyPr/>
          <a:lstStyle/>
          <a:p>
            <a:r>
              <a:rPr lang="en-US" dirty="0"/>
              <a:t>Demo! Simulate your own permutation test</a:t>
            </a:r>
          </a:p>
        </p:txBody>
      </p:sp>
      <p:sp>
        <p:nvSpPr>
          <p:cNvPr id="3" name="Content Placeholder 2">
            <a:extLst>
              <a:ext uri="{FF2B5EF4-FFF2-40B4-BE49-F238E27FC236}">
                <a16:creationId xmlns:a16="http://schemas.microsoft.com/office/drawing/2014/main" id="{F9FC47E3-414D-4A3E-AAEB-888FF86C8567}"/>
              </a:ext>
            </a:extLst>
          </p:cNvPr>
          <p:cNvSpPr>
            <a:spLocks noGrp="1"/>
          </p:cNvSpPr>
          <p:nvPr>
            <p:ph idx="1"/>
          </p:nvPr>
        </p:nvSpPr>
        <p:spPr>
          <a:xfrm>
            <a:off x="674370" y="1565910"/>
            <a:ext cx="10679430" cy="4611053"/>
          </a:xfrm>
        </p:spPr>
        <p:txBody>
          <a:bodyPr>
            <a:normAutofit fontScale="85000" lnSpcReduction="10000"/>
          </a:bodyPr>
          <a:lstStyle/>
          <a:p>
            <a:r>
              <a:rPr lang="en-US" dirty="0"/>
              <a:t>You have been given a box filled with ant colonies</a:t>
            </a:r>
          </a:p>
          <a:p>
            <a:pPr lvl="1"/>
            <a:r>
              <a:rPr lang="en-US" dirty="0"/>
              <a:t>Forest: 9, 6, 4, 6, 7, 10</a:t>
            </a:r>
          </a:p>
          <a:p>
            <a:pPr lvl="1"/>
            <a:r>
              <a:rPr lang="en-US" dirty="0"/>
              <a:t>Field: 12, 9, 12, 10</a:t>
            </a:r>
          </a:p>
          <a:p>
            <a:r>
              <a:rPr lang="en-US" dirty="0"/>
              <a:t>The mean difference in the colonies = mean(field) – mean(forest) = 3.75</a:t>
            </a:r>
          </a:p>
          <a:p>
            <a:r>
              <a:rPr lang="en-US" dirty="0"/>
              <a:t>Could this effect be due to chance or is it due to differences in the habitat?</a:t>
            </a:r>
          </a:p>
          <a:p>
            <a:pPr lvl="1"/>
            <a:r>
              <a:rPr lang="en-US" dirty="0"/>
              <a:t>Investigation: </a:t>
            </a:r>
          </a:p>
          <a:p>
            <a:pPr lvl="1"/>
            <a:r>
              <a:rPr lang="en-US" dirty="0"/>
              <a:t>Scramble the colonies and </a:t>
            </a:r>
            <a:r>
              <a:rPr lang="en-US" b="1" u="sng" dirty="0"/>
              <a:t>randomly </a:t>
            </a:r>
            <a:r>
              <a:rPr lang="en-US" dirty="0"/>
              <a:t>assign the either field or forest on your game board</a:t>
            </a:r>
          </a:p>
          <a:p>
            <a:pPr lvl="1"/>
            <a:r>
              <a:rPr lang="en-US" dirty="0"/>
              <a:t>Calculate the mean of your new ”forest boot” and ”field boot” and subtract as above</a:t>
            </a:r>
          </a:p>
          <a:p>
            <a:pPr lvl="1"/>
            <a:r>
              <a:rPr lang="en-US" dirty="0"/>
              <a:t>Write down the difference (not on the game board)</a:t>
            </a:r>
          </a:p>
          <a:p>
            <a:pPr lvl="1"/>
            <a:r>
              <a:rPr lang="en-US" dirty="0"/>
              <a:t>Do this 5 times and draw a histogram of your results</a:t>
            </a:r>
          </a:p>
          <a:p>
            <a:r>
              <a:rPr lang="en-US" dirty="0"/>
              <a:t>You have created a null distribution of outcomes! This distribution reflects what you might get if ant colony distribution was random and not due to habitat</a:t>
            </a:r>
          </a:p>
          <a:p>
            <a:r>
              <a:rPr lang="en-US" dirty="0"/>
              <a:t>Were any of YOUR random samples as extreme as the original result? </a:t>
            </a:r>
          </a:p>
          <a:p>
            <a:pPr lvl="1"/>
            <a:endParaRPr lang="en-US" dirty="0"/>
          </a:p>
          <a:p>
            <a:pPr lvl="1"/>
            <a:endParaRPr lang="en-US" dirty="0"/>
          </a:p>
        </p:txBody>
      </p:sp>
    </p:spTree>
    <p:extLst>
      <p:ext uri="{BB962C8B-B14F-4D97-AF65-F5344CB8AC3E}">
        <p14:creationId xmlns:p14="http://schemas.microsoft.com/office/powerpoint/2010/main" val="169482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20000"/>
          </a:bodyPr>
          <a:lstStyle/>
          <a:p>
            <a:r>
              <a:rPr lang="en-US" dirty="0"/>
              <a:t>Schedule:</a:t>
            </a:r>
          </a:p>
          <a:p>
            <a:pPr lvl="1"/>
            <a:r>
              <a:rPr lang="en-US" dirty="0"/>
              <a:t>Tues Feb 20</a:t>
            </a:r>
            <a:r>
              <a:rPr lang="en-US" baseline="30000" dirty="0"/>
              <a:t>st</a:t>
            </a:r>
            <a:r>
              <a:rPr lang="en-US" dirty="0"/>
              <a:t>: Distributions; Thursday Feb 23rd : Exercise &amp; Practice, No assignment! Quiz!</a:t>
            </a:r>
          </a:p>
          <a:p>
            <a:pPr lvl="1"/>
            <a:r>
              <a:rPr lang="en-US" dirty="0"/>
              <a:t>Tues Feb 27th </a:t>
            </a:r>
            <a:r>
              <a:rPr lang="en-US" b="1" dirty="0"/>
              <a:t>ARC Computing – High performance Computing</a:t>
            </a:r>
          </a:p>
          <a:p>
            <a:pPr lvl="1"/>
            <a:r>
              <a:rPr lang="en-US" b="1" dirty="0"/>
              <a:t>Thurs Feb 29</a:t>
            </a:r>
            <a:r>
              <a:rPr lang="en-US" b="1" baseline="30000" dirty="0"/>
              <a:t>th</a:t>
            </a:r>
            <a:r>
              <a:rPr lang="en-US" b="1" dirty="0"/>
              <a:t> – 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1"/>
            <a:r>
              <a:rPr lang="en-US" dirty="0"/>
              <a:t>March 5 &amp; 7 – Spring Break, No class</a:t>
            </a:r>
          </a:p>
          <a:p>
            <a:pPr lvl="1"/>
            <a:r>
              <a:rPr lang="en-US" dirty="0"/>
              <a:t>Tuesday Mar 12</a:t>
            </a:r>
            <a:r>
              <a:rPr lang="en-US" baseline="30000" dirty="0"/>
              <a:t>th</a:t>
            </a:r>
            <a:r>
              <a:rPr lang="en-US" dirty="0"/>
              <a:t>: </a:t>
            </a:r>
            <a:r>
              <a:rPr lang="en-US" b="1" u="sng" dirty="0"/>
              <a:t>recorded lecture on linear models. Watch on your own. </a:t>
            </a:r>
          </a:p>
          <a:p>
            <a:pPr lvl="2"/>
            <a:r>
              <a:rPr lang="en-US" b="1" u="sng" dirty="0"/>
              <a:t>IMPORTANT: KATE IS UPDATING THIS LECTURE – DO NOT GET TOO FAR AHEAD!</a:t>
            </a:r>
          </a:p>
          <a:p>
            <a:pPr lvl="1"/>
            <a:r>
              <a:rPr lang="en-US" dirty="0"/>
              <a:t>Thurs Mar 17</a:t>
            </a:r>
            <a:r>
              <a:rPr lang="en-US" baseline="30000" dirty="0"/>
              <a:t>th</a:t>
            </a:r>
            <a:r>
              <a:rPr lang="en-US" dirty="0"/>
              <a:t>: meet at usual to practice what you learned on Tuesday</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8714</TotalTime>
  <Words>2637</Words>
  <Application>Microsoft Macintosh PowerPoint</Application>
  <PresentationFormat>Widescreen</PresentationFormat>
  <Paragraphs>260</Paragraphs>
  <Slides>36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Demo! Simulate your own permutation test</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87</cp:revision>
  <dcterms:created xsi:type="dcterms:W3CDTF">2018-02-12T00:02:07Z</dcterms:created>
  <dcterms:modified xsi:type="dcterms:W3CDTF">2024-02-13T17:35:04Z</dcterms:modified>
</cp:coreProperties>
</file>