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3" r:id="rId3"/>
    <p:sldId id="277" r:id="rId4"/>
    <p:sldId id="278" r:id="rId5"/>
    <p:sldId id="290" r:id="rId6"/>
    <p:sldId id="291" r:id="rId7"/>
    <p:sldId id="279" r:id="rId8"/>
    <p:sldId id="261" r:id="rId9"/>
    <p:sldId id="280" r:id="rId10"/>
    <p:sldId id="259" r:id="rId11"/>
    <p:sldId id="282" r:id="rId12"/>
    <p:sldId id="262" r:id="rId13"/>
    <p:sldId id="284" r:id="rId14"/>
    <p:sldId id="283" r:id="rId15"/>
    <p:sldId id="263" r:id="rId16"/>
    <p:sldId id="285" r:id="rId17"/>
    <p:sldId id="269" r:id="rId18"/>
    <p:sldId id="286" r:id="rId19"/>
    <p:sldId id="287" r:id="rId20"/>
    <p:sldId id="288" r:id="rId21"/>
    <p:sldId id="289" r:id="rId22"/>
    <p:sldId id="281" r:id="rId23"/>
    <p:sldId id="292" r:id="rId24"/>
    <p:sldId id="293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299" r:id="rId33"/>
    <p:sldId id="273" r:id="rId34"/>
    <p:sldId id="298" r:id="rId35"/>
    <p:sldId id="265" r:id="rId36"/>
    <p:sldId id="300" r:id="rId37"/>
    <p:sldId id="301" r:id="rId38"/>
    <p:sldId id="274" r:id="rId39"/>
    <p:sldId id="30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bloggers.com/bootstrap-and-cross-validation-for-evaluating-modelling-strateg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4" Type="http://schemas.openxmlformats.org/officeDocument/2006/relationships/hyperlink" Target="http://andrewgelman.com/2014/06/02/hate-stepwise-regression/" TargetMode="External"/><Relationship Id="rId5" Type="http://schemas.openxmlformats.org/officeDocument/2006/relationships/hyperlink" Target="https://www.stata.com/support/faqs/statistics/stepwise-regression-problem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ynamicecology.wordpress.com/2015/05/21/why-aic-appeals-to-ecologists-lowest-instinc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Try to extract biological insight or make predictions from data by fitting models to data.</a:t>
            </a:r>
          </a:p>
          <a:p>
            <a:r>
              <a:rPr lang="en-US" dirty="0" smtClean="0"/>
              <a:t>Univariate analysis: often null hypothesis testing</a:t>
            </a:r>
          </a:p>
          <a:p>
            <a:r>
              <a:rPr lang="en-US" dirty="0" smtClean="0"/>
              <a:t>Multivariate analysis: multiple regression</a:t>
            </a:r>
          </a:p>
          <a:p>
            <a:r>
              <a:rPr lang="en-US" dirty="0" smtClean="0"/>
              <a:t>In both cases we are usually asking the question: does X</a:t>
            </a:r>
            <a:r>
              <a:rPr lang="en-US" baseline="-25000" dirty="0" smtClean="0"/>
              <a:t>1</a:t>
            </a:r>
            <a:r>
              <a:rPr lang="en-US" dirty="0" smtClean="0"/>
              <a:t> (or X</a:t>
            </a:r>
            <a:r>
              <a:rPr lang="en-US" baseline="-25000" dirty="0" smtClean="0"/>
              <a:t>1</a:t>
            </a:r>
            <a:r>
              <a:rPr lang="en-US" dirty="0" smtClean="0"/>
              <a:t> and/or X</a:t>
            </a:r>
            <a:r>
              <a:rPr lang="en-US" baseline="-25000" dirty="0" smtClean="0"/>
              <a:t>2</a:t>
            </a:r>
            <a:r>
              <a:rPr lang="en-US" dirty="0" smtClean="0"/>
              <a:t>) influence Y, or what is the influence of X on Y?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Fit full model and interpret coefficients</a:t>
            </a:r>
          </a:p>
          <a:p>
            <a:pPr lvl="2"/>
            <a:r>
              <a:rPr lang="en-US" dirty="0" smtClean="0"/>
              <a:t>Challenge: weak “noise” predictors can create bias in other parameter estimates, and result poor predictions (“</a:t>
            </a:r>
            <a:r>
              <a:rPr lang="en-US" dirty="0" err="1" smtClean="0"/>
              <a:t>overfitting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Stepwise regression</a:t>
            </a:r>
          </a:p>
          <a:p>
            <a:pPr lvl="2"/>
            <a:r>
              <a:rPr lang="en-US" dirty="0" smtClean="0"/>
              <a:t>Forward/Backward/Both with criteria </a:t>
            </a:r>
            <a:r>
              <a:rPr lang="en-US" dirty="0"/>
              <a:t>– p-value, </a:t>
            </a:r>
            <a:r>
              <a:rPr lang="en-US" dirty="0" smtClean="0"/>
              <a:t>F/t-value</a:t>
            </a:r>
            <a:r>
              <a:rPr lang="en-US" dirty="0"/>
              <a:t>, </a:t>
            </a:r>
            <a:r>
              <a:rPr lang="en-US" dirty="0" smtClean="0"/>
              <a:t>AIC</a:t>
            </a:r>
          </a:p>
          <a:p>
            <a:pPr lvl="1"/>
            <a:r>
              <a:rPr lang="en-US" dirty="0" smtClean="0"/>
              <a:t>Likelihood Ratio Test</a:t>
            </a:r>
            <a:endParaRPr lang="en-US" dirty="0" smtClean="0"/>
          </a:p>
          <a:p>
            <a:pPr lvl="2"/>
            <a:r>
              <a:rPr lang="en-US" dirty="0" smtClean="0"/>
              <a:t>Requires that models are nested versions of each other</a:t>
            </a:r>
            <a:endParaRPr lang="en-US" dirty="0"/>
          </a:p>
          <a:p>
            <a:pPr lvl="1"/>
            <a:r>
              <a:rPr lang="en-US" dirty="0" smtClean="0"/>
              <a:t>AIC (or other IC) model comparison of selected models</a:t>
            </a:r>
          </a:p>
          <a:p>
            <a:pPr lvl="1"/>
            <a:r>
              <a:rPr lang="en-US" dirty="0" smtClean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 smtClean="0"/>
              <a:t>1. Forward stepwise regression</a:t>
            </a:r>
          </a:p>
          <a:p>
            <a:endParaRPr lang="en-US" dirty="0"/>
          </a:p>
          <a:p>
            <a:r>
              <a:rPr lang="en-US" dirty="0" smtClean="0"/>
              <a:t>2. Backward stepwise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Stepwise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</a:t>
            </a:r>
            <a:endParaRPr lang="en-US" dirty="0" smtClean="0"/>
          </a:p>
          <a:p>
            <a:pPr lvl="1"/>
            <a:r>
              <a:rPr lang="en-US" dirty="0" smtClean="0"/>
              <a:t>Correlate all predictors with </a:t>
            </a:r>
            <a:r>
              <a:rPr lang="en-US" dirty="0" smtClean="0"/>
              <a:t>response individually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strongest predictor (by F, t, p-value) to be included in model, assuming it passes threshold (e.g. p&lt;0.05, t&gt;2, F&gt;4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this predictor to your model, and then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 smtClean="0"/>
              <a:t>orrelate the </a:t>
            </a:r>
            <a:r>
              <a:rPr lang="en-US" dirty="0" smtClean="0"/>
              <a:t>remaining </a:t>
            </a:r>
            <a:r>
              <a:rPr lang="en-US" dirty="0" smtClean="0"/>
              <a:t>predictors. Select </a:t>
            </a:r>
            <a:r>
              <a:rPr lang="en-US" dirty="0" smtClean="0"/>
              <a:t>next strongest predictor and add to model and test it against threshold; keep it if it passes</a:t>
            </a:r>
          </a:p>
          <a:p>
            <a:pPr lvl="1"/>
            <a:r>
              <a:rPr lang="en-US" dirty="0" smtClean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Stepwise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Stepwise regression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</a:t>
            </a:r>
            <a:r>
              <a:rPr lang="en-US" dirty="0" smtClean="0"/>
              <a:t>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 smtClean="0"/>
              <a:t>Backwards stepwise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 smtClean="0"/>
              <a:t>Procedure</a:t>
            </a:r>
            <a:endParaRPr lang="en-US" dirty="0" smtClean="0"/>
          </a:p>
          <a:p>
            <a:pPr lvl="1"/>
            <a:r>
              <a:rPr lang="en-US" dirty="0" smtClean="0"/>
              <a:t>Fit model with all predictors</a:t>
            </a:r>
          </a:p>
          <a:p>
            <a:pPr lvl="1"/>
            <a:r>
              <a:rPr lang="en-US" dirty="0" smtClean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 smtClean="0"/>
              <a:t>Repeat until no additional variables are removed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Simple, quick, few total models are examined</a:t>
            </a:r>
          </a:p>
          <a:p>
            <a:pPr lvl="1"/>
            <a:r>
              <a:rPr lang="en-US" dirty="0" smtClean="0"/>
              <a:t>Low to moderately correlated “important” variables will be retained, unlike in forward step-wise </a:t>
            </a:r>
            <a:r>
              <a:rPr lang="en-US" dirty="0" smtClean="0"/>
              <a:t>regression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stepwise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 smtClean="0"/>
              <a:t>Backwards Stepwise </a:t>
            </a:r>
            <a:r>
              <a:rPr lang="en-US" sz="3300" dirty="0" smtClean="0"/>
              <a:t>Regression - Challenges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predictors are </a:t>
            </a:r>
            <a:r>
              <a:rPr lang="en-US" dirty="0" smtClean="0"/>
              <a:t>correlated</a:t>
            </a:r>
            <a:r>
              <a:rPr lang="en-US" dirty="0" smtClean="0"/>
              <a:t>, the </a:t>
            </a:r>
            <a:r>
              <a:rPr lang="en-US" dirty="0"/>
              <a:t>presence of one </a:t>
            </a:r>
            <a:r>
              <a:rPr lang="en-US" dirty="0" smtClean="0"/>
              <a:t>predictor in </a:t>
            </a:r>
            <a:r>
              <a:rPr lang="en-US" dirty="0"/>
              <a:t>the model </a:t>
            </a:r>
            <a:r>
              <a:rPr lang="en-US" dirty="0" smtClean="0"/>
              <a:t>will always change the coefficient, and sometimes change the significance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a result, the </a:t>
            </a:r>
            <a:r>
              <a:rPr lang="en-US" dirty="0"/>
              <a:t>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Eliminating </a:t>
            </a:r>
            <a:r>
              <a:rPr lang="en-US" dirty="0"/>
              <a:t>predictors from models based on a threshold can lead to large differences in the final model </a:t>
            </a:r>
            <a:r>
              <a:rPr lang="en-US" dirty="0" smtClean="0"/>
              <a:t>(</a:t>
            </a:r>
            <a:r>
              <a:rPr lang="en-US" dirty="0"/>
              <a:t>i.e. if predictors have p-values just above or below the threshold), and this can lead to a </a:t>
            </a:r>
            <a:r>
              <a:rPr lang="en-US" dirty="0" smtClean="0"/>
              <a:t>changes </a:t>
            </a:r>
            <a:r>
              <a:rPr lang="en-US" dirty="0"/>
              <a:t>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we also throw out backwards stepwise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 smtClean="0"/>
              <a:t>Some resolution:</a:t>
            </a:r>
            <a:endParaRPr lang="en-US" u="sng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better estimate the effect sizes of removed variables they can be re-added one by one to the reduced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This is a good check to make sure the order of removal hasn’t influenced your results</a:t>
            </a:r>
          </a:p>
          <a:p>
            <a:pPr lvl="1"/>
            <a:r>
              <a:rPr lang="en-US" dirty="0" smtClean="0"/>
              <a:t>We can resample from our original data using bootstrapping to make new models to test model performance</a:t>
            </a:r>
          </a:p>
          <a:p>
            <a:pPr lvl="1"/>
            <a:r>
              <a:rPr lang="en-US" dirty="0" smtClean="0"/>
              <a:t>Cross-validation: data-splitting and </a:t>
            </a:r>
            <a:r>
              <a:rPr lang="en-US" dirty="0"/>
              <a:t>prediction of outside sample dataset is a great test of model predictive ability </a:t>
            </a:r>
            <a:r>
              <a:rPr lang="en-US" dirty="0" smtClean="0"/>
              <a:t>(but often requires </a:t>
            </a:r>
            <a:r>
              <a:rPr lang="en-US" dirty="0"/>
              <a:t>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Model Validation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Resample </a:t>
            </a:r>
            <a:r>
              <a:rPr lang="en-US" dirty="0"/>
              <a:t>with replacement from the original </a:t>
            </a:r>
            <a:r>
              <a:rPr lang="en-US" dirty="0" smtClean="0"/>
              <a:t>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Apply </a:t>
            </a:r>
            <a:r>
              <a:rPr lang="en-US" dirty="0"/>
              <a:t>the </a:t>
            </a:r>
            <a:r>
              <a:rPr lang="en-US" dirty="0" smtClean="0"/>
              <a:t>model from the original dataset to </a:t>
            </a:r>
            <a:r>
              <a:rPr lang="en-US" dirty="0"/>
              <a:t>the </a:t>
            </a:r>
            <a:r>
              <a:rPr lang="en-US" dirty="0" smtClean="0"/>
              <a:t>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more info here: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://www.r-bloggers.com/bootstrap-and-cross-validation-for-evaluating-modelling-strategies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 About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include your results statement write-up. It is easier for me to provide feedback if this is written a word doc and submitted to canvas. </a:t>
            </a:r>
          </a:p>
          <a:p>
            <a:endParaRPr lang="en-US" dirty="0"/>
          </a:p>
          <a:p>
            <a:r>
              <a:rPr lang="en-US" dirty="0" smtClean="0"/>
              <a:t>I can look through those right away (even before I grade the code) so you can have help when starting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your </a:t>
            </a:r>
            <a:r>
              <a:rPr lang="en-US" dirty="0"/>
              <a:t>data into ten </a:t>
            </a:r>
            <a:r>
              <a:rPr lang="en-US" dirty="0" smtClean="0"/>
              <a:t>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turns </a:t>
            </a:r>
            <a:r>
              <a:rPr lang="en-US" dirty="0"/>
              <a:t>to fit the model on 90% of the data and using that model to predict the remaining 10</a:t>
            </a:r>
            <a:r>
              <a:rPr lang="en-US" dirty="0" smtClean="0"/>
              <a:t>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average of the 10 goodness of fit </a:t>
            </a:r>
            <a:r>
              <a:rPr lang="en-US" dirty="0" smtClean="0"/>
              <a:t>statistics (e.g. </a:t>
            </a:r>
            <a:r>
              <a:rPr lang="en-US" dirty="0" err="1" smtClean="0"/>
              <a:t>Rsquared</a:t>
            </a:r>
            <a:r>
              <a:rPr lang="en-US" dirty="0" smtClean="0"/>
              <a:t>) </a:t>
            </a:r>
            <a:r>
              <a:rPr lang="en-US" dirty="0"/>
              <a:t>becomes your estimate of the actual goodness of </a:t>
            </a:r>
            <a:r>
              <a:rPr lang="en-US" dirty="0" smtClean="0"/>
              <a:t>fit.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Issue </a:t>
            </a:r>
            <a:r>
              <a:rPr lang="mr-IN" dirty="0" smtClean="0"/>
              <a:t>–</a:t>
            </a:r>
            <a:r>
              <a:rPr lang="en-US" dirty="0" smtClean="0"/>
              <a:t> this is difficult for small datasets!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ratio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Statisticians have long used LRTs to compare nested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 smtClean="0"/>
              <a:t>Ex: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lm</a:t>
            </a:r>
            <a:r>
              <a:rPr lang="en-US" dirty="0" smtClean="0"/>
              <a:t>(N ~ light*time)</a:t>
            </a:r>
          </a:p>
          <a:p>
            <a:r>
              <a:rPr lang="en-US" dirty="0" err="1" smtClean="0"/>
              <a:t>glm</a:t>
            </a:r>
            <a:r>
              <a:rPr lang="en-US" dirty="0" smtClean="0"/>
              <a:t>(N ~ light + time)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lm</a:t>
            </a:r>
            <a:r>
              <a:rPr lang="en-US" dirty="0" smtClean="0"/>
              <a:t>(</a:t>
            </a:r>
            <a:r>
              <a:rPr lang="en-US" dirty="0" err="1" smtClean="0"/>
              <a:t>N~light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glm</a:t>
            </a:r>
            <a:r>
              <a:rPr lang="en-US" dirty="0" smtClean="0"/>
              <a:t>(N~1)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u="sng" dirty="0" smtClean="0"/>
              <a:t>null model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nested?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N~light</a:t>
            </a:r>
            <a:endParaRPr lang="en-US" dirty="0" smtClean="0"/>
          </a:p>
          <a:p>
            <a:r>
              <a:rPr lang="en-US" dirty="0" err="1" smtClean="0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LRT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anova</a:t>
            </a:r>
            <a:r>
              <a:rPr lang="en-US" dirty="0" smtClean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 smtClean="0"/>
              <a:t>It will automatically calculate the difference in numbers of parameters (e.g.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will test whether the extra goodness of fit is worth the additional complexity of adding parameters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Criteria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 smtClean="0"/>
              <a:t>These are commonly used, but still have many </a:t>
            </a:r>
            <a:r>
              <a:rPr lang="en-US" dirty="0" err="1" smtClean="0"/>
              <a:t>disadvantanges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IC methods find the model that minimizes some criterion that is based on the likelihood and a penalty term, which is usually based on the number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(BIC, etc.)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 smtClean="0"/>
              <a:t>Proposed philosophy is inherently different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 smtClean="0"/>
              <a:t>it is often (ab)used to answer the same questions as null hypothesis </a:t>
            </a:r>
            <a:r>
              <a:rPr lang="en-US" dirty="0" smtClean="0"/>
              <a:t>testing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Frequentist/Null </a:t>
            </a:r>
            <a:r>
              <a:rPr lang="en-US" dirty="0" smtClean="0"/>
              <a:t>hypothesis </a:t>
            </a:r>
            <a:r>
              <a:rPr lang="en-US" dirty="0"/>
              <a:t>testing: do predictor variables X1, X2, and/or X3 influence Y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IC </a:t>
            </a:r>
            <a:r>
              <a:rPr lang="en-US" dirty="0" smtClean="0"/>
              <a:t>approach: which of the proposed models fit the data best?</a:t>
            </a:r>
          </a:p>
          <a:p>
            <a:pPr lvl="2"/>
            <a:r>
              <a:rPr lang="en-US" dirty="0" smtClean="0"/>
              <a:t>E.g. AIC </a:t>
            </a:r>
            <a:r>
              <a:rPr lang="en-US" dirty="0"/>
              <a:t>= 2k - </a:t>
            </a:r>
            <a:r>
              <a:rPr lang="en-US" dirty="0" smtClean="0"/>
              <a:t>2ln(L); k = # parameters, L = </a:t>
            </a:r>
            <a:r>
              <a:rPr lang="en-US" dirty="0" smtClean="0"/>
              <a:t>likelihood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a priori candidate model </a:t>
            </a:r>
            <a:r>
              <a:rPr lang="en-US" dirty="0" smtClean="0"/>
              <a:t>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estimate </a:t>
            </a:r>
            <a:r>
              <a:rPr lang="en-US" dirty="0"/>
              <a:t>model coefficients and make predictions by model averaging using AIC weights of all models making up X% of weights (e.g. X = 95</a:t>
            </a:r>
            <a:r>
              <a:rPr lang="en-US" dirty="0" smtClean="0"/>
              <a:t>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select models with greatest support (must be &gt;2 AIC away)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model selection philosophy and the strengths and weaknesses of different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in 1 or more final models that have “some support” from the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Comparing non-nested models is </a:t>
            </a:r>
            <a:r>
              <a:rPr lang="en-US" dirty="0" smtClean="0"/>
              <a:t>easy</a:t>
            </a:r>
          </a:p>
          <a:p>
            <a:endParaRPr lang="en-US" dirty="0" smtClean="0"/>
          </a:p>
          <a:p>
            <a:r>
              <a:rPr lang="en-US" dirty="0" smtClean="0"/>
              <a:t>Combining </a:t>
            </a:r>
            <a:r>
              <a:rPr lang="en-US" dirty="0" smtClean="0"/>
              <a:t>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172"/>
            <a:ext cx="7886700" cy="50603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the candidate model set?  Omissions or biases in forming model set can result in poor </a:t>
            </a:r>
            <a:r>
              <a:rPr lang="en-US" dirty="0" smtClean="0"/>
              <a:t>inference/prediction</a:t>
            </a:r>
          </a:p>
          <a:p>
            <a:endParaRPr lang="en-US" dirty="0" smtClean="0"/>
          </a:p>
          <a:p>
            <a:r>
              <a:rPr lang="en-US" dirty="0" smtClean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we fit models with several “versions” of a predictor (e.g. Temp, Temp</a:t>
            </a:r>
            <a:r>
              <a:rPr lang="en-US" baseline="30000" dirty="0" smtClean="0"/>
              <a:t>2</a:t>
            </a:r>
            <a:r>
              <a:rPr lang="en-US" dirty="0" smtClean="0"/>
              <a:t>, Log(Temp)) and only one model without this predictor, we are much more likely to find that this predictor is present in one of the best fitting 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AIC will select models as “plausible” (within 2 AIC) that contain non-significant (P&gt;0.05) predictors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Need to examine “goodness of fit” of best models to avoid selecting the best of a bunch of </a:t>
            </a:r>
            <a:r>
              <a:rPr lang="en-US" dirty="0" smtClean="0"/>
              <a:t>terrible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a predictor makes a model better by AIC, this is equivalent to stepwise regression based on a threshold p-value of 0.157 which is much larger than 0.05.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 smtClean="0"/>
              <a:t>This isn’t how Bayesians think about the world (an effect centered on 0 with a range and probability distribution)</a:t>
            </a:r>
          </a:p>
          <a:p>
            <a:r>
              <a:rPr lang="en-US" dirty="0" smtClean="0"/>
              <a:t>They do use Bayes factors which is the ratio of the marginal likelihoods, essentially the odds in favor of one model vs another</a:t>
            </a:r>
          </a:p>
          <a:p>
            <a:r>
              <a:rPr lang="en-US" dirty="0" smtClean="0"/>
              <a:t>Challenge: the marginal likelihood can be challenging to calculate and Bayesian methods are less approachable to many ecologists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a large list of predictor variables will guarantee that your final or best model includes variables that are correlated with the response simply due to </a:t>
            </a:r>
            <a:r>
              <a:rPr lang="en-US" dirty="0" smtClean="0"/>
              <a:t>chance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multiple regression is a form of multiple </a:t>
            </a:r>
            <a:r>
              <a:rPr lang="en-US" dirty="0" smtClean="0"/>
              <a:t>comparisons!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time there is any correlation among predictors, removing or including a predictor will change the coefficient of other correlated predictors</a:t>
            </a:r>
          </a:p>
          <a:p>
            <a:r>
              <a:rPr lang="en-US" dirty="0" smtClean="0"/>
              <a:t>No approach </a:t>
            </a:r>
            <a:r>
              <a:rPr lang="en-US" dirty="0" smtClean="0"/>
              <a:t>fixes </a:t>
            </a:r>
            <a:r>
              <a:rPr lang="en-US" dirty="0" smtClean="0"/>
              <a:t>these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Everyone’s a critic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it was LRT</a:t>
            </a:r>
          </a:p>
          <a:p>
            <a:endParaRPr lang="en-US" dirty="0"/>
          </a:p>
          <a:p>
            <a:r>
              <a:rPr lang="en-US" dirty="0" smtClean="0"/>
              <a:t>Then it was stepwise</a:t>
            </a:r>
          </a:p>
          <a:p>
            <a:endParaRPr lang="en-US" dirty="0"/>
          </a:p>
          <a:p>
            <a:r>
              <a:rPr lang="en-US" dirty="0" smtClean="0"/>
              <a:t>Now it is AIC</a:t>
            </a:r>
          </a:p>
          <a:p>
            <a:endParaRPr lang="en-US" dirty="0"/>
          </a:p>
          <a:p>
            <a:r>
              <a:rPr lang="en-US" dirty="0" smtClean="0"/>
              <a:t>What should we do??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substitute for a priori hypotheses, carefully designed studies or experiments </a:t>
            </a:r>
            <a:r>
              <a:rPr lang="en-US" dirty="0" smtClean="0"/>
              <a:t>that </a:t>
            </a:r>
            <a:r>
              <a:rPr lang="en-US" dirty="0" smtClean="0"/>
              <a:t>maximize orthogonality of </a:t>
            </a:r>
            <a:r>
              <a:rPr lang="en-US" dirty="0" smtClean="0"/>
              <a:t>predictors </a:t>
            </a:r>
          </a:p>
          <a:p>
            <a:pPr lvl="1"/>
            <a:r>
              <a:rPr lang="en-US" dirty="0" smtClean="0"/>
              <a:t>These experiments should have clear-cut hypotheses and measure important </a:t>
            </a:r>
            <a:r>
              <a:rPr lang="en-US" dirty="0" smtClean="0"/>
              <a:t>variables </a:t>
            </a:r>
            <a:r>
              <a:rPr lang="en-US" dirty="0" smtClean="0"/>
              <a:t>(consider exclusion </a:t>
            </a:r>
            <a:r>
              <a:rPr lang="en-US" dirty="0" smtClean="0"/>
              <a:t>of likely “nuisance” variables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Do you need to have soil moisture and soil </a:t>
            </a:r>
            <a:r>
              <a:rPr lang="en-US" dirty="0" err="1" smtClean="0"/>
              <a:t>precip</a:t>
            </a:r>
            <a:r>
              <a:rPr lang="en-US" dirty="0" smtClean="0"/>
              <a:t> in your model?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have to accept that in some </a:t>
            </a:r>
            <a:r>
              <a:rPr lang="en-US" dirty="0" smtClean="0"/>
              <a:t>cases</a:t>
            </a:r>
            <a:r>
              <a:rPr lang="en-US" dirty="0" smtClean="0"/>
              <a:t>, the limited (observational) data we have collected simply cannot provide a simple clear cut answer to the questions we are posing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 smtClean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 smtClean="0"/>
              <a:t>Things to be concerned about: </a:t>
            </a:r>
          </a:p>
          <a:p>
            <a:pPr lvl="2"/>
            <a:r>
              <a:rPr lang="en-US" dirty="0" smtClean="0"/>
              <a:t>when one factor is significant only when another factor is in the model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predictor variables are highly correlated</a:t>
            </a:r>
          </a:p>
          <a:p>
            <a:pPr lvl="1"/>
            <a:r>
              <a:rPr lang="en-US" dirty="0" smtClean="0"/>
              <a:t>What to do:</a:t>
            </a:r>
          </a:p>
          <a:p>
            <a:pPr lvl="2"/>
            <a:r>
              <a:rPr lang="en-US" dirty="0" smtClean="0"/>
              <a:t>What interesting biology might this be explaining?</a:t>
            </a:r>
          </a:p>
          <a:p>
            <a:pPr lvl="2"/>
            <a:r>
              <a:rPr lang="en-US" dirty="0" smtClean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 smtClean="0"/>
              <a:t>AIC is well-established, very easy to implement, and appeals to our desire to rank things</a:t>
            </a:r>
          </a:p>
          <a:p>
            <a:pPr lvl="1"/>
            <a:r>
              <a:rPr lang="en-US" dirty="0" smtClean="0"/>
              <a:t>Things to be concerned about:</a:t>
            </a:r>
          </a:p>
          <a:p>
            <a:pPr lvl="2"/>
            <a:r>
              <a:rPr lang="en-US" dirty="0" smtClean="0"/>
              <a:t>Data dredging and thoughtless model selection</a:t>
            </a:r>
          </a:p>
          <a:p>
            <a:pPr lvl="2"/>
            <a:r>
              <a:rPr lang="en-US" dirty="0" smtClean="0"/>
              <a:t>Overfitting (adding too many variables)</a:t>
            </a:r>
          </a:p>
          <a:p>
            <a:pPr lvl="2"/>
            <a:r>
              <a:rPr lang="en-US" dirty="0" smtClean="0"/>
              <a:t>Bad candidate model sets</a:t>
            </a:r>
          </a:p>
          <a:p>
            <a:pPr lvl="2"/>
            <a:r>
              <a:rPr lang="en-US" dirty="0" smtClean="0"/>
              <a:t>When AIC tells you remove something you </a:t>
            </a:r>
            <a:r>
              <a:rPr lang="en-US" i="1" dirty="0" smtClean="0"/>
              <a:t>know</a:t>
            </a:r>
            <a:r>
              <a:rPr lang="en-US" dirty="0" smtClean="0"/>
              <a:t> is important</a:t>
            </a:r>
          </a:p>
          <a:p>
            <a:pPr lvl="1"/>
            <a:r>
              <a:rPr lang="en-US" dirty="0" smtClean="0"/>
              <a:t>What to do:</a:t>
            </a:r>
          </a:p>
          <a:p>
            <a:pPr lvl="2"/>
            <a:r>
              <a:rPr lang="en-US" dirty="0" smtClean="0"/>
              <a:t>Use for exploratory analysis, but take results with a big grain of salt</a:t>
            </a:r>
          </a:p>
          <a:p>
            <a:pPr lvl="2"/>
            <a:r>
              <a:rPr lang="en-US" dirty="0" smtClean="0"/>
              <a:t>Use as final results only if it agrees with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Own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 smtClean="0"/>
              <a:t>AIC and P-value approaches to understand what is producing the results you are </a:t>
            </a:r>
            <a:r>
              <a:rPr lang="en-US" dirty="0" smtClean="0"/>
              <a:t>getting</a:t>
            </a:r>
          </a:p>
          <a:p>
            <a:endParaRPr lang="en-US" dirty="0"/>
          </a:p>
          <a:p>
            <a:r>
              <a:rPr lang="en-US" dirty="0" smtClean="0"/>
              <a:t>Don’t remove variables you think are important just because of a p-value or AIC threshold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Never use forward stepwise regression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use a manual version of backwards stepwise regression, do it knowledgeably</a:t>
            </a:r>
          </a:p>
          <a:p>
            <a:pPr lvl="1"/>
            <a:r>
              <a:rPr lang="en-US" dirty="0" smtClean="0"/>
              <a:t>Examine correlation among predictors</a:t>
            </a:r>
          </a:p>
          <a:p>
            <a:pPr lvl="1"/>
            <a:r>
              <a:rPr lang="en-US" dirty="0" smtClean="0"/>
              <a:t>Acknowledge that marginal results (e.g. P-values between 0.2 and 0.01) may not be robust in either </a:t>
            </a:r>
            <a:r>
              <a:rPr lang="en-US" dirty="0" smtClean="0"/>
              <a:t>direction</a:t>
            </a:r>
          </a:p>
          <a:p>
            <a:pPr lvl="1"/>
            <a:r>
              <a:rPr lang="en-US" dirty="0" smtClean="0"/>
              <a:t>Don’t remove variables with a p-value of  &lt; 0.5 unless biological validity could actually be considered to be 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cross validation or bootstrapping to assess model accuracy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Interpret </a:t>
            </a:r>
            <a:r>
              <a:rPr lang="en-US" dirty="0"/>
              <a:t>analyses honestly and </a:t>
            </a:r>
            <a:r>
              <a:rPr lang="en-US" dirty="0" smtClean="0"/>
              <a:t>accurately in </a:t>
            </a:r>
            <a:r>
              <a:rPr lang="en-US" dirty="0" smtClean="0"/>
              <a:t>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onlinelibrary.wiley.com/doi/full/10.1111/j.1420-9101.2010.02210.x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Bolker</a:t>
            </a:r>
            <a:r>
              <a:rPr lang="en-US" dirty="0" smtClean="0"/>
              <a:t>: </a:t>
            </a:r>
            <a:r>
              <a:rPr lang="en-US" dirty="0" err="1" smtClean="0"/>
              <a:t>Multimodel</a:t>
            </a:r>
            <a:r>
              <a:rPr lang="en-US" dirty="0" smtClean="0"/>
              <a:t> </a:t>
            </a:r>
            <a:r>
              <a:rPr lang="en-US" dirty="0"/>
              <a:t>approaches are not </a:t>
            </a:r>
            <a:r>
              <a:rPr lang="en-US" dirty="0" smtClean="0"/>
              <a:t>the best </a:t>
            </a:r>
            <a:r>
              <a:rPr lang="en-US" dirty="0"/>
              <a:t>way to </a:t>
            </a:r>
            <a:r>
              <a:rPr lang="en-US" dirty="0" smtClean="0"/>
              <a:t>understand multifactorial systems (posted on canvas)</a:t>
            </a:r>
          </a:p>
          <a:p>
            <a:r>
              <a:rPr lang="en-US" dirty="0" smtClean="0"/>
              <a:t>Rants about stepwise</a:t>
            </a:r>
          </a:p>
          <a:p>
            <a:pPr lvl="1"/>
            <a:r>
              <a:rPr lang="en-US" dirty="0" smtClean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have multiple hypotheses about which factors are most important in influencing something</a:t>
            </a:r>
          </a:p>
          <a:p>
            <a:endParaRPr lang="en-US" dirty="0" smtClean="0"/>
          </a:p>
          <a:p>
            <a:r>
              <a:rPr lang="en-US" dirty="0" smtClean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 smtClean="0"/>
              <a:t>How do we know which models are best at explaining our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sometimes called </a:t>
            </a:r>
            <a:r>
              <a:rPr lang="en-US" i="1" dirty="0" err="1" smtClean="0"/>
              <a:t>Occams</a:t>
            </a:r>
            <a:r>
              <a:rPr lang="en-US" i="1" dirty="0" smtClean="0"/>
              <a:t> razor</a:t>
            </a:r>
            <a:endParaRPr lang="en-US" dirty="0" smtClean="0"/>
          </a:p>
          <a:p>
            <a:r>
              <a:rPr lang="en-US" dirty="0" smtClean="0"/>
              <a:t>This is a general argument for choosing simpler models even though we know the world is complicated</a:t>
            </a:r>
          </a:p>
          <a:p>
            <a:r>
              <a:rPr lang="en-US" dirty="0" smtClean="0"/>
              <a:t>Model selection approaches usually go beyond parsimony to try and determine whether a more complex model is better than a simpler one</a:t>
            </a:r>
          </a:p>
          <a:p>
            <a:r>
              <a:rPr lang="en-US" dirty="0" smtClean="0"/>
              <a:t>This is usually done by seeing whether there is some threshold of “</a:t>
            </a:r>
            <a:r>
              <a:rPr lang="en-US" dirty="0" err="1" smtClean="0"/>
              <a:t>betterness</a:t>
            </a:r>
            <a:r>
              <a:rPr lang="en-US" dirty="0" smtClean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complexity and prediction </a:t>
            </a:r>
            <a:r>
              <a:rPr lang="mr-IN" dirty="0" smtClean="0"/>
              <a:t>–</a:t>
            </a:r>
            <a:r>
              <a:rPr lang="en-US" dirty="0" smtClean="0"/>
              <a:t> the bias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 smtClean="0"/>
              <a:t>However, the precision of our predictions </a:t>
            </a:r>
            <a:r>
              <a:rPr lang="en-US" u="sng" dirty="0" smtClean="0"/>
              <a:t>decreases </a:t>
            </a:r>
            <a:r>
              <a:rPr lang="en-US" dirty="0" smtClean="0"/>
              <a:t> as we add more variables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This is because data contain a fixed amount of information and as we add more predictors, we spread the data thinner and thinner</a:t>
            </a:r>
          </a:p>
          <a:p>
            <a:endParaRPr lang="en-US" dirty="0" smtClean="0"/>
          </a:p>
          <a:p>
            <a:r>
              <a:rPr lang="en-US" dirty="0" smtClean="0"/>
              <a:t>The gain in accuracy from having more details in the model is outweighed by the loss of precision in estimating the effect of each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 smtClean="0"/>
              <a:t>This is in part because all of the methods </a:t>
            </a:r>
            <a:r>
              <a:rPr lang="en-US" u="sng" dirty="0" smtClean="0"/>
              <a:t>get things wrong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in most cases these approaches will give reasonably consistent answers. </a:t>
            </a:r>
          </a:p>
          <a:p>
            <a:pPr lvl="1"/>
            <a:r>
              <a:rPr lang="en-US" dirty="0" smtClean="0"/>
              <a:t>It is important to watch out for these inconsistencies to avoid wrongness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perfectly designed full factorial experiments</a:t>
            </a:r>
          </a:p>
          <a:p>
            <a:pPr lvl="1"/>
            <a:r>
              <a:rPr lang="en-US" dirty="0" smtClean="0"/>
              <a:t>There aren’t many challenges!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smtClean="0"/>
              <a:t>approaches will produce similar results, because predictors are </a:t>
            </a:r>
            <a:r>
              <a:rPr lang="en-US" dirty="0" smtClean="0"/>
              <a:t>uncorrelated </a:t>
            </a:r>
            <a:r>
              <a:rPr lang="en-US" dirty="0" smtClean="0"/>
              <a:t>and hypotheses are clear</a:t>
            </a:r>
          </a:p>
          <a:p>
            <a:r>
              <a:rPr lang="en-US" dirty="0" smtClean="0"/>
              <a:t>In the real world in Ecology and Evolution</a:t>
            </a:r>
          </a:p>
          <a:p>
            <a:pPr lvl="1"/>
            <a:r>
              <a:rPr lang="en-US" dirty="0" smtClean="0"/>
              <a:t>Predictor variables are </a:t>
            </a:r>
            <a:r>
              <a:rPr lang="en-US" dirty="0" smtClean="0"/>
              <a:t>often </a:t>
            </a:r>
            <a:r>
              <a:rPr lang="en-US" dirty="0" smtClean="0"/>
              <a:t>partially correlated</a:t>
            </a:r>
          </a:p>
          <a:p>
            <a:pPr lvl="1"/>
            <a:r>
              <a:rPr lang="en-US" dirty="0" smtClean="0"/>
              <a:t>A priori hypotheses </a:t>
            </a:r>
            <a:r>
              <a:rPr lang="en-US" dirty="0" smtClean="0"/>
              <a:t>may be less clear</a:t>
            </a:r>
            <a:endParaRPr lang="en-US" dirty="0" smtClean="0"/>
          </a:p>
          <a:p>
            <a:r>
              <a:rPr lang="en-US" dirty="0" smtClean="0"/>
              <a:t>This creates challenges in model fitting, interpretation, and prediction, regardless of statistical </a:t>
            </a:r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</a:t>
            </a:r>
            <a:r>
              <a:rPr lang="en-US" dirty="0" smtClean="0"/>
              <a:t>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3133</TotalTime>
  <Words>2227</Words>
  <Application>Microsoft Macintosh PowerPoint</Application>
  <PresentationFormat>On-screen Show (4:3)</PresentationFormat>
  <Paragraphs>252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Helvetica</vt:lpstr>
      <vt:lpstr>Symbol</vt:lpstr>
      <vt:lpstr>Arial</vt:lpstr>
      <vt:lpstr>Office Theme</vt:lpstr>
      <vt:lpstr>Comparing Models</vt:lpstr>
      <vt:lpstr>Important Note About HW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10-fold cross validation</vt:lpstr>
      <vt:lpstr>Likelihood ratio tests</vt:lpstr>
      <vt:lpstr>Nested Model</vt:lpstr>
      <vt:lpstr>Are these nested?</vt:lpstr>
      <vt:lpstr>Running a LRT on models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100</cp:revision>
  <dcterms:created xsi:type="dcterms:W3CDTF">2015-03-31T21:36:40Z</dcterms:created>
  <dcterms:modified xsi:type="dcterms:W3CDTF">2018-04-03T17:14:34Z</dcterms:modified>
</cp:coreProperties>
</file>