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257" r:id="rId3"/>
    <p:sldId id="264" r:id="rId4"/>
    <p:sldId id="265" r:id="rId5"/>
    <p:sldId id="306" r:id="rId6"/>
    <p:sldId id="303" r:id="rId7"/>
    <p:sldId id="304" r:id="rId8"/>
    <p:sldId id="305" r:id="rId9"/>
    <p:sldId id="294" r:id="rId10"/>
    <p:sldId id="302" r:id="rId11"/>
    <p:sldId id="297" r:id="rId12"/>
    <p:sldId id="298" r:id="rId13"/>
    <p:sldId id="296" r:id="rId14"/>
    <p:sldId id="299" r:id="rId15"/>
    <p:sldId id="300" r:id="rId16"/>
    <p:sldId id="301" r:id="rId17"/>
    <p:sldId id="258" r:id="rId18"/>
    <p:sldId id="266" r:id="rId19"/>
    <p:sldId id="267" r:id="rId20"/>
    <p:sldId id="268" r:id="rId21"/>
    <p:sldId id="269" r:id="rId22"/>
    <p:sldId id="270" r:id="rId23"/>
    <p:sldId id="271" r:id="rId24"/>
    <p:sldId id="272" r:id="rId25"/>
    <p:sldId id="292" r:id="rId26"/>
    <p:sldId id="259" r:id="rId27"/>
    <p:sldId id="291" r:id="rId28"/>
    <p:sldId id="273" r:id="rId29"/>
    <p:sldId id="274" r:id="rId30"/>
    <p:sldId id="275" r:id="rId31"/>
    <p:sldId id="276" r:id="rId32"/>
    <p:sldId id="283" r:id="rId33"/>
    <p:sldId id="288" r:id="rId34"/>
    <p:sldId id="289" r:id="rId35"/>
    <p:sldId id="278" r:id="rId36"/>
    <p:sldId id="277" r:id="rId37"/>
    <p:sldId id="285" r:id="rId38"/>
    <p:sldId id="286" r:id="rId39"/>
    <p:sldId id="290" r:id="rId40"/>
    <p:sldId id="279" r:id="rId41"/>
    <p:sldId id="282" r:id="rId42"/>
    <p:sldId id="307" r:id="rId43"/>
    <p:sldId id="308" r:id="rId44"/>
    <p:sldId id="284" r:id="rId45"/>
    <p:sldId id="293" r:id="rId46"/>
    <p:sldId id="260" r:id="rId47"/>
    <p:sldId id="26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68"/>
    <p:restoredTop sz="94702"/>
  </p:normalViewPr>
  <p:slideViewPr>
    <p:cSldViewPr snapToGrid="0" snapToObjects="1">
      <p:cViewPr varScale="1">
        <p:scale>
          <a:sx n="113" d="100"/>
          <a:sy n="113" d="100"/>
        </p:scale>
        <p:origin x="8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658C5-F96F-2B48-913E-225971413D7B}" type="datetimeFigureOut">
              <a:rPr lang="en-US" smtClean="0"/>
              <a:t>3/26/24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45E34-6212-A94B-BA8D-BACF1E419A9B}" type="slidenum">
              <a:rPr lang="en-US" smtClean="0"/>
              <a:t>‹#›</a:t>
            </a:fld>
            <a:endParaRPr lang="en-US"/>
          </a:p>
        </p:txBody>
      </p:sp>
    </p:spTree>
    <p:extLst>
      <p:ext uri="{BB962C8B-B14F-4D97-AF65-F5344CB8AC3E}">
        <p14:creationId xmlns:p14="http://schemas.microsoft.com/office/powerpoint/2010/main" val="343755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445E34-6212-A94B-BA8D-BACF1E419A9B}" type="slidenum">
              <a:rPr lang="en-US" smtClean="0"/>
              <a:t>6</a:t>
            </a:fld>
            <a:endParaRPr lang="en-US"/>
          </a:p>
        </p:txBody>
      </p:sp>
    </p:spTree>
    <p:extLst>
      <p:ext uri="{BB962C8B-B14F-4D97-AF65-F5344CB8AC3E}">
        <p14:creationId xmlns:p14="http://schemas.microsoft.com/office/powerpoint/2010/main" val="1814144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D9FEE1-29C5-B447-AA78-24FC37BCF137}"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5399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5381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75656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19283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D9FEE1-29C5-B447-AA78-24FC37BCF137}"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2972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D9FEE1-29C5-B447-AA78-24FC37BCF137}" type="datetimeFigureOut">
              <a:rPr lang="en-US" smtClean="0"/>
              <a:t>3/26/24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82957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D9FEE1-29C5-B447-AA78-24FC37BCF137}" type="datetimeFigureOut">
              <a:rPr lang="en-US" smtClean="0"/>
              <a:t>3/26/24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00835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D9FEE1-29C5-B447-AA78-24FC37BCF137}" type="datetimeFigureOut">
              <a:rPr lang="en-US" smtClean="0"/>
              <a:t>3/26/24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2962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9FEE1-29C5-B447-AA78-24FC37BCF137}" type="datetimeFigureOut">
              <a:rPr lang="en-US" smtClean="0"/>
              <a:t>3/26/24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36257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3/26/24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6406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3/26/24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8430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9FEE1-29C5-B447-AA78-24FC37BCF137}" type="datetimeFigureOut">
              <a:rPr lang="en-US" smtClean="0"/>
              <a:t>3/26/24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D9ED0-A4AB-C14E-AB85-8AAF6F2DCEDB}" type="slidenum">
              <a:rPr lang="en-US" smtClean="0"/>
              <a:t>‹#›</a:t>
            </a:fld>
            <a:endParaRPr lang="en-US"/>
          </a:p>
        </p:txBody>
      </p:sp>
    </p:spTree>
    <p:extLst>
      <p:ext uri="{BB962C8B-B14F-4D97-AF65-F5344CB8AC3E}">
        <p14:creationId xmlns:p14="http://schemas.microsoft.com/office/powerpoint/2010/main" val="682695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tackoverflow.blog/2018/04/26/stack-overflow-isnt-very-welcoming-its-time-for-that-to-chang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tats.stackexchange.com/questions/466161/different-p-values-using-glmer-vs-gl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tackoverflow.com/help/minimal-reproducible-example" TargetMode="External"/><Relationship Id="rId2" Type="http://schemas.openxmlformats.org/officeDocument/2006/relationships/hyperlink" Target="https://stackoverflow.com/questions/5963269/how-to-make-a-great-r-reproducible-example" TargetMode="External"/><Relationship Id="rId1" Type="http://schemas.openxmlformats.org/officeDocument/2006/relationships/slideLayout" Target="../slideLayouts/slideLayout2.xml"/><Relationship Id="rId4" Type="http://schemas.openxmlformats.org/officeDocument/2006/relationships/hyperlink" Target="https://stats.stackexchange.com/help/how-to-as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cran.r-project.org/web/packages/DHARMa/vignettes/DHARMa.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nicholelaggan@vt.edu" TargetMode="External"/><Relationship Id="rId2" Type="http://schemas.openxmlformats.org/officeDocument/2006/relationships/hyperlink" Target="mailto:klangwig@gmail.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10 - GLMs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2377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D5C6-C026-9D46-866B-7B3D50BA65E3}"/>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67F51863-9B9C-3A4A-ABA6-93AB0A4922EA}"/>
              </a:ext>
            </a:extLst>
          </p:cNvPr>
          <p:cNvSpPr>
            <a:spLocks noGrp="1"/>
          </p:cNvSpPr>
          <p:nvPr>
            <p:ph idx="1"/>
          </p:nvPr>
        </p:nvSpPr>
        <p:spPr/>
        <p:txBody>
          <a:bodyPr/>
          <a:lstStyle/>
          <a:p>
            <a:r>
              <a:rPr lang="en-US" dirty="0"/>
              <a:t>Introduce processes for asking for help in R and stats</a:t>
            </a:r>
          </a:p>
          <a:p>
            <a:endParaRPr lang="en-US" dirty="0"/>
          </a:p>
          <a:p>
            <a:r>
              <a:rPr lang="en-US" dirty="0"/>
              <a:t>Discuss </a:t>
            </a:r>
            <a:r>
              <a:rPr lang="en-US" dirty="0" err="1"/>
              <a:t>glms</a:t>
            </a:r>
            <a:r>
              <a:rPr lang="en-US" dirty="0"/>
              <a:t> and applications</a:t>
            </a:r>
          </a:p>
          <a:p>
            <a:pPr lvl="1"/>
            <a:r>
              <a:rPr lang="en-US" dirty="0"/>
              <a:t>How to interpret</a:t>
            </a:r>
          </a:p>
          <a:p>
            <a:pPr lvl="1"/>
            <a:r>
              <a:rPr lang="en-US" dirty="0"/>
              <a:t>Families and link functions</a:t>
            </a:r>
          </a:p>
          <a:p>
            <a:pPr lvl="1"/>
            <a:r>
              <a:rPr lang="en-US" dirty="0"/>
              <a:t>Predicting </a:t>
            </a:r>
            <a:r>
              <a:rPr lang="en-US" dirty="0" err="1"/>
              <a:t>glms</a:t>
            </a:r>
            <a:endParaRPr lang="en-US" dirty="0"/>
          </a:p>
          <a:p>
            <a:pPr lvl="1"/>
            <a:r>
              <a:rPr lang="en-US" dirty="0"/>
              <a:t>Common mistakes</a:t>
            </a:r>
          </a:p>
          <a:p>
            <a:pPr lvl="1"/>
            <a:endParaRPr lang="en-US" dirty="0"/>
          </a:p>
          <a:p>
            <a:pPr lvl="1"/>
            <a:endParaRPr lang="en-US" dirty="0"/>
          </a:p>
        </p:txBody>
      </p:sp>
    </p:spTree>
    <p:extLst>
      <p:ext uri="{BB962C8B-B14F-4D97-AF65-F5344CB8AC3E}">
        <p14:creationId xmlns:p14="http://schemas.microsoft.com/office/powerpoint/2010/main" val="754212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257B-BEF4-9748-ABE0-74F8314C92B3}"/>
              </a:ext>
            </a:extLst>
          </p:cNvPr>
          <p:cNvSpPr>
            <a:spLocks noGrp="1"/>
          </p:cNvSpPr>
          <p:nvPr>
            <p:ph type="title"/>
          </p:nvPr>
        </p:nvSpPr>
        <p:spPr/>
        <p:txBody>
          <a:bodyPr/>
          <a:lstStyle/>
          <a:p>
            <a:r>
              <a:rPr lang="en-US" dirty="0"/>
              <a:t>Creating minimal working/reproducible examples</a:t>
            </a:r>
          </a:p>
        </p:txBody>
      </p:sp>
      <p:sp>
        <p:nvSpPr>
          <p:cNvPr id="3" name="Content Placeholder 2">
            <a:extLst>
              <a:ext uri="{FF2B5EF4-FFF2-40B4-BE49-F238E27FC236}">
                <a16:creationId xmlns:a16="http://schemas.microsoft.com/office/drawing/2014/main" id="{8A23885E-729C-3545-93E8-97939790819F}"/>
              </a:ext>
            </a:extLst>
          </p:cNvPr>
          <p:cNvSpPr>
            <a:spLocks noGrp="1"/>
          </p:cNvSpPr>
          <p:nvPr>
            <p:ph idx="1"/>
          </p:nvPr>
        </p:nvSpPr>
        <p:spPr/>
        <p:txBody>
          <a:bodyPr/>
          <a:lstStyle/>
          <a:p>
            <a:r>
              <a:rPr lang="en-US" dirty="0"/>
              <a:t>When you ask a question, people can better provide help if they can understand and reproduce the problem</a:t>
            </a:r>
            <a:br>
              <a:rPr lang="en-US" dirty="0"/>
            </a:br>
            <a:endParaRPr lang="en-US" dirty="0"/>
          </a:p>
          <a:p>
            <a:pPr fontAlgn="base"/>
            <a:r>
              <a:rPr lang="en-US" dirty="0"/>
              <a:t>Your code examples should be:</a:t>
            </a:r>
          </a:p>
          <a:p>
            <a:pPr lvl="1" fontAlgn="base"/>
            <a:r>
              <a:rPr lang="en-US" dirty="0"/>
              <a:t>Minimal – Use as little code as possible that still produces the same problem</a:t>
            </a:r>
          </a:p>
          <a:p>
            <a:pPr lvl="1" fontAlgn="base"/>
            <a:r>
              <a:rPr lang="en-US" dirty="0"/>
              <a:t>Complete – Provide all parts someone else needs to reproduce your problem </a:t>
            </a:r>
            <a:r>
              <a:rPr lang="en-US" i="1" dirty="0"/>
              <a:t>in the question itself</a:t>
            </a:r>
          </a:p>
          <a:p>
            <a:pPr lvl="1" fontAlgn="base"/>
            <a:r>
              <a:rPr lang="en-US" dirty="0"/>
              <a:t>Reproducible – Test the code you're about to provide to make sure it reproduces the problem</a:t>
            </a:r>
          </a:p>
          <a:p>
            <a:endParaRPr lang="en-US" dirty="0"/>
          </a:p>
        </p:txBody>
      </p:sp>
    </p:spTree>
    <p:extLst>
      <p:ext uri="{BB962C8B-B14F-4D97-AF65-F5344CB8AC3E}">
        <p14:creationId xmlns:p14="http://schemas.microsoft.com/office/powerpoint/2010/main" val="378737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BA00-DF21-AD4C-9BC5-BBC2BAA145B5}"/>
              </a:ext>
            </a:extLst>
          </p:cNvPr>
          <p:cNvSpPr>
            <a:spLocks noGrp="1"/>
          </p:cNvSpPr>
          <p:nvPr>
            <p:ph type="title"/>
          </p:nvPr>
        </p:nvSpPr>
        <p:spPr/>
        <p:txBody>
          <a:bodyPr/>
          <a:lstStyle/>
          <a:p>
            <a:r>
              <a:rPr lang="en-US" dirty="0"/>
              <a:t>Where to ask for help</a:t>
            </a:r>
          </a:p>
        </p:txBody>
      </p:sp>
      <p:sp>
        <p:nvSpPr>
          <p:cNvPr id="3" name="Content Placeholder 2">
            <a:extLst>
              <a:ext uri="{FF2B5EF4-FFF2-40B4-BE49-F238E27FC236}">
                <a16:creationId xmlns:a16="http://schemas.microsoft.com/office/drawing/2014/main" id="{62A6B392-8F93-5B4D-8BED-EF5AB4CACA48}"/>
              </a:ext>
            </a:extLst>
          </p:cNvPr>
          <p:cNvSpPr>
            <a:spLocks noGrp="1"/>
          </p:cNvSpPr>
          <p:nvPr>
            <p:ph idx="1"/>
          </p:nvPr>
        </p:nvSpPr>
        <p:spPr/>
        <p:txBody>
          <a:bodyPr>
            <a:normAutofit fontScale="77500" lnSpcReduction="20000"/>
          </a:bodyPr>
          <a:lstStyle/>
          <a:p>
            <a:r>
              <a:rPr lang="en-US" dirty="0" err="1"/>
              <a:t>Stackoverflow.com</a:t>
            </a:r>
            <a:r>
              <a:rPr lang="en-US" dirty="0"/>
              <a:t> is q &amp; a site for programming with lots of help coding in R </a:t>
            </a:r>
          </a:p>
          <a:p>
            <a:pPr lvl="1"/>
            <a:r>
              <a:rPr lang="en-US" dirty="0"/>
              <a:t>Most </a:t>
            </a:r>
            <a:r>
              <a:rPr lang="en-US" dirty="0" err="1"/>
              <a:t>googlable</a:t>
            </a:r>
            <a:r>
              <a:rPr lang="en-US" dirty="0"/>
              <a:t> questions will direct you here</a:t>
            </a:r>
          </a:p>
          <a:p>
            <a:endParaRPr lang="en-US" dirty="0"/>
          </a:p>
          <a:p>
            <a:r>
              <a:rPr lang="en-US" dirty="0"/>
              <a:t>Requires a minimal working example in order to get help</a:t>
            </a:r>
          </a:p>
          <a:p>
            <a:endParaRPr lang="en-US" dirty="0"/>
          </a:p>
          <a:p>
            <a:r>
              <a:rPr lang="en-US" dirty="0"/>
              <a:t>It is answered by internet people and therefore is not always approachable for beginners or others</a:t>
            </a:r>
          </a:p>
          <a:p>
            <a:pPr lvl="1"/>
            <a:r>
              <a:rPr lang="en-US" dirty="0"/>
              <a:t>See:</a:t>
            </a:r>
          </a:p>
          <a:p>
            <a:pPr lvl="1"/>
            <a:r>
              <a:rPr lang="en-US" dirty="0">
                <a:hlinkClick r:id="rId2"/>
              </a:rPr>
              <a:t>https://stackoverflow.blog/2018/04/26/stack-overflow-isnt-very-welcoming-its-time-for-that-to-change/</a:t>
            </a:r>
            <a:endParaRPr lang="en-US" dirty="0"/>
          </a:p>
          <a:p>
            <a:r>
              <a:rPr lang="en-US" dirty="0" err="1"/>
              <a:t>stats.stackexchange.com</a:t>
            </a:r>
            <a:r>
              <a:rPr lang="en-US" dirty="0"/>
              <a:t> is for stats, not programming, but the distinction is blurry</a:t>
            </a:r>
          </a:p>
          <a:p>
            <a:endParaRPr lang="en-US" dirty="0"/>
          </a:p>
          <a:p>
            <a:r>
              <a:rPr lang="en-US" dirty="0"/>
              <a:t>Even if you are getting help from a colleague, it is good practice to provide an example</a:t>
            </a:r>
          </a:p>
          <a:p>
            <a:endParaRPr lang="en-US" dirty="0"/>
          </a:p>
        </p:txBody>
      </p:sp>
    </p:spTree>
    <p:extLst>
      <p:ext uri="{BB962C8B-B14F-4D97-AF65-F5344CB8AC3E}">
        <p14:creationId xmlns:p14="http://schemas.microsoft.com/office/powerpoint/2010/main" val="2546879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EA09-7404-9A4A-9D16-D408C1F568A3}"/>
              </a:ext>
            </a:extLst>
          </p:cNvPr>
          <p:cNvSpPr>
            <a:spLocks noGrp="1"/>
          </p:cNvSpPr>
          <p:nvPr>
            <p:ph type="title"/>
          </p:nvPr>
        </p:nvSpPr>
        <p:spPr/>
        <p:txBody>
          <a:bodyPr/>
          <a:lstStyle/>
          <a:p>
            <a:r>
              <a:rPr lang="en-US" dirty="0"/>
              <a:t>Providing a minimal dataset</a:t>
            </a:r>
          </a:p>
        </p:txBody>
      </p:sp>
      <p:sp>
        <p:nvSpPr>
          <p:cNvPr id="3" name="Content Placeholder 2">
            <a:extLst>
              <a:ext uri="{FF2B5EF4-FFF2-40B4-BE49-F238E27FC236}">
                <a16:creationId xmlns:a16="http://schemas.microsoft.com/office/drawing/2014/main" id="{5B02A46F-0272-6C4F-B712-9B3794F2C251}"/>
              </a:ext>
            </a:extLst>
          </p:cNvPr>
          <p:cNvSpPr>
            <a:spLocks noGrp="1"/>
          </p:cNvSpPr>
          <p:nvPr>
            <p:ph idx="1"/>
          </p:nvPr>
        </p:nvSpPr>
        <p:spPr/>
        <p:txBody>
          <a:bodyPr>
            <a:normAutofit/>
          </a:bodyPr>
          <a:lstStyle/>
          <a:p>
            <a:r>
              <a:rPr lang="en-US" dirty="0"/>
              <a:t>Sharing data is hard, so can be better to use a toy dataset like one of the ones built-in</a:t>
            </a:r>
          </a:p>
          <a:p>
            <a:r>
              <a:rPr lang="en-US" dirty="0"/>
              <a:t>If that doesn’t work, you can copy original data using ‘</a:t>
            </a:r>
            <a:r>
              <a:rPr lang="en-US" dirty="0" err="1"/>
              <a:t>dput</a:t>
            </a:r>
            <a:r>
              <a:rPr lang="en-US" dirty="0"/>
              <a:t>’</a:t>
            </a:r>
          </a:p>
          <a:p>
            <a:r>
              <a:rPr lang="en-US" dirty="0"/>
              <a:t>‘</a:t>
            </a:r>
            <a:r>
              <a:rPr lang="en-US" dirty="0" err="1"/>
              <a:t>dput</a:t>
            </a:r>
            <a:r>
              <a:rPr lang="en-US" dirty="0"/>
              <a:t>’ throws all information needed to exactly reproduce your data on your console. You may simply copy the output and paste it into your question.</a:t>
            </a:r>
          </a:p>
        </p:txBody>
      </p:sp>
    </p:spTree>
    <p:extLst>
      <p:ext uri="{BB962C8B-B14F-4D97-AF65-F5344CB8AC3E}">
        <p14:creationId xmlns:p14="http://schemas.microsoft.com/office/powerpoint/2010/main" val="3713645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097E-2148-EE4F-AD4B-FC40335EC01C}"/>
              </a:ext>
            </a:extLst>
          </p:cNvPr>
          <p:cNvSpPr>
            <a:spLocks noGrp="1"/>
          </p:cNvSpPr>
          <p:nvPr>
            <p:ph type="title"/>
          </p:nvPr>
        </p:nvSpPr>
        <p:spPr/>
        <p:txBody>
          <a:bodyPr/>
          <a:lstStyle/>
          <a:p>
            <a:r>
              <a:rPr lang="en-US" dirty="0"/>
              <a:t>Producing minimal code</a:t>
            </a:r>
          </a:p>
        </p:txBody>
      </p:sp>
      <p:sp>
        <p:nvSpPr>
          <p:cNvPr id="3" name="Content Placeholder 2">
            <a:extLst>
              <a:ext uri="{FF2B5EF4-FFF2-40B4-BE49-F238E27FC236}">
                <a16:creationId xmlns:a16="http://schemas.microsoft.com/office/drawing/2014/main" id="{5C1D2C5E-B4B9-364D-8D9D-5243F1D75E85}"/>
              </a:ext>
            </a:extLst>
          </p:cNvPr>
          <p:cNvSpPr>
            <a:spLocks noGrp="1"/>
          </p:cNvSpPr>
          <p:nvPr>
            <p:ph idx="1"/>
          </p:nvPr>
        </p:nvSpPr>
        <p:spPr/>
        <p:txBody>
          <a:bodyPr/>
          <a:lstStyle/>
          <a:p>
            <a:r>
              <a:rPr lang="en-US" dirty="0"/>
              <a:t>Your code should exactly reproduce the problem</a:t>
            </a:r>
          </a:p>
          <a:p>
            <a:r>
              <a:rPr lang="en-US" dirty="0"/>
              <a:t>This may mean isolating a few lines creating the problem (but leaving enough of the stuff before it that someone can figure out where it is going wrong)</a:t>
            </a:r>
          </a:p>
          <a:p>
            <a:r>
              <a:rPr lang="en-US" dirty="0"/>
              <a:t>Making sure packages are run </a:t>
            </a:r>
          </a:p>
          <a:p>
            <a:r>
              <a:rPr lang="en-US" dirty="0"/>
              <a:t>Test your code in a fresh R session</a:t>
            </a:r>
          </a:p>
          <a:p>
            <a:r>
              <a:rPr lang="en-US" dirty="0"/>
              <a:t>Using </a:t>
            </a:r>
            <a:r>
              <a:rPr lang="en-US" dirty="0" err="1"/>
              <a:t>set.seed</a:t>
            </a:r>
            <a:r>
              <a:rPr lang="en-US" dirty="0"/>
              <a:t>()</a:t>
            </a:r>
          </a:p>
          <a:p>
            <a:r>
              <a:rPr lang="en-US" dirty="0"/>
              <a:t>Letting people know your </a:t>
            </a:r>
            <a:r>
              <a:rPr lang="en-US" dirty="0" err="1"/>
              <a:t>sessionInfo</a:t>
            </a:r>
            <a:r>
              <a:rPr lang="en-US" dirty="0"/>
              <a:t>() or package versions</a:t>
            </a:r>
          </a:p>
          <a:p>
            <a:endParaRPr lang="en-US" dirty="0"/>
          </a:p>
        </p:txBody>
      </p:sp>
    </p:spTree>
    <p:extLst>
      <p:ext uri="{BB962C8B-B14F-4D97-AF65-F5344CB8AC3E}">
        <p14:creationId xmlns:p14="http://schemas.microsoft.com/office/powerpoint/2010/main" val="4286372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97E9-C37F-284D-8633-5D0FC1F9CAB6}"/>
              </a:ext>
            </a:extLst>
          </p:cNvPr>
          <p:cNvSpPr>
            <a:spLocks noGrp="1"/>
          </p:cNvSpPr>
          <p:nvPr>
            <p:ph type="title"/>
          </p:nvPr>
        </p:nvSpPr>
        <p:spPr/>
        <p:txBody>
          <a:bodyPr/>
          <a:lstStyle/>
          <a:p>
            <a:r>
              <a:rPr lang="en-US" dirty="0"/>
              <a:t>Reproducible Example</a:t>
            </a:r>
          </a:p>
        </p:txBody>
      </p:sp>
      <p:sp>
        <p:nvSpPr>
          <p:cNvPr id="3" name="Content Placeholder 2">
            <a:extLst>
              <a:ext uri="{FF2B5EF4-FFF2-40B4-BE49-F238E27FC236}">
                <a16:creationId xmlns:a16="http://schemas.microsoft.com/office/drawing/2014/main" id="{39C7EAA8-E7C5-6945-88F5-45138BE208DB}"/>
              </a:ext>
            </a:extLst>
          </p:cNvPr>
          <p:cNvSpPr>
            <a:spLocks noGrp="1"/>
          </p:cNvSpPr>
          <p:nvPr>
            <p:ph idx="1"/>
          </p:nvPr>
        </p:nvSpPr>
        <p:spPr/>
        <p:txBody>
          <a:bodyPr/>
          <a:lstStyle/>
          <a:p>
            <a:r>
              <a:rPr lang="en-US" dirty="0">
                <a:hlinkClick r:id="rId2"/>
              </a:rPr>
              <a:t>https://stats.stackexchange.com/questions/466161/different-p-values-using-glmer-vs-glm</a:t>
            </a:r>
            <a:endParaRPr lang="en-US" dirty="0"/>
          </a:p>
          <a:p>
            <a:endParaRPr lang="en-US" dirty="0"/>
          </a:p>
          <a:p>
            <a:r>
              <a:rPr lang="en-US" dirty="0"/>
              <a:t>Help is sometimes provided by amazing experts! </a:t>
            </a:r>
          </a:p>
        </p:txBody>
      </p:sp>
    </p:spTree>
    <p:extLst>
      <p:ext uri="{BB962C8B-B14F-4D97-AF65-F5344CB8AC3E}">
        <p14:creationId xmlns:p14="http://schemas.microsoft.com/office/powerpoint/2010/main" val="2695069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FCFA-3220-9747-AD41-77246DCF6087}"/>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1FCF6EB9-0583-EB41-AF7F-89EECE356CD7}"/>
              </a:ext>
            </a:extLst>
          </p:cNvPr>
          <p:cNvSpPr>
            <a:spLocks noGrp="1"/>
          </p:cNvSpPr>
          <p:nvPr>
            <p:ph idx="1"/>
          </p:nvPr>
        </p:nvSpPr>
        <p:spPr/>
        <p:txBody>
          <a:bodyPr>
            <a:normAutofit lnSpcReduction="10000"/>
          </a:bodyPr>
          <a:lstStyle/>
          <a:p>
            <a:r>
              <a:rPr lang="en-US" dirty="0"/>
              <a:t>This was the most helpful post in my opinion:</a:t>
            </a:r>
          </a:p>
          <a:p>
            <a:r>
              <a:rPr lang="en-US" dirty="0">
                <a:hlinkClick r:id="rId2"/>
              </a:rPr>
              <a:t>https://stackoverflow.com/questions/5963269/how-to-make-a-great-r-reproducible-example</a:t>
            </a:r>
            <a:endParaRPr lang="en-US" dirty="0"/>
          </a:p>
          <a:p>
            <a:endParaRPr lang="en-US" dirty="0"/>
          </a:p>
          <a:p>
            <a:r>
              <a:rPr lang="en-US" dirty="0"/>
              <a:t>Stack overflow also provides this:</a:t>
            </a:r>
          </a:p>
          <a:p>
            <a:r>
              <a:rPr lang="en-US" dirty="0">
                <a:hlinkClick r:id="rId3"/>
              </a:rPr>
              <a:t>https://stackoverflow.com/help/minimal-reproducible-example</a:t>
            </a:r>
            <a:endParaRPr lang="en-US" dirty="0"/>
          </a:p>
          <a:p>
            <a:endParaRPr lang="en-US" dirty="0"/>
          </a:p>
          <a:p>
            <a:r>
              <a:rPr lang="en-US" dirty="0" err="1"/>
              <a:t>Stackexchange</a:t>
            </a:r>
            <a:r>
              <a:rPr lang="en-US" dirty="0"/>
              <a:t> provides this:</a:t>
            </a:r>
          </a:p>
          <a:p>
            <a:r>
              <a:rPr lang="en-US" dirty="0">
                <a:hlinkClick r:id="rId4"/>
              </a:rPr>
              <a:t>https://stats.stackexchange.com/help/how-to-ask</a:t>
            </a:r>
            <a:endParaRPr lang="en-US" dirty="0"/>
          </a:p>
          <a:p>
            <a:endParaRPr lang="en-US" dirty="0"/>
          </a:p>
          <a:p>
            <a:endParaRPr lang="en-US" dirty="0"/>
          </a:p>
        </p:txBody>
      </p:sp>
    </p:spTree>
    <p:extLst>
      <p:ext uri="{BB962C8B-B14F-4D97-AF65-F5344CB8AC3E}">
        <p14:creationId xmlns:p14="http://schemas.microsoft.com/office/powerpoint/2010/main" val="237418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linear models</a:t>
            </a:r>
          </a:p>
        </p:txBody>
      </p:sp>
      <p:sp>
        <p:nvSpPr>
          <p:cNvPr id="3" name="Content Placeholder 2"/>
          <p:cNvSpPr>
            <a:spLocks noGrp="1"/>
          </p:cNvSpPr>
          <p:nvPr>
            <p:ph idx="1"/>
          </p:nvPr>
        </p:nvSpPr>
        <p:spPr/>
        <p:txBody>
          <a:bodyPr/>
          <a:lstStyle/>
          <a:p>
            <a:r>
              <a:rPr lang="en-US" dirty="0"/>
              <a:t>in R: </a:t>
            </a:r>
            <a:r>
              <a:rPr lang="en-US" dirty="0" err="1"/>
              <a:t>glm</a:t>
            </a:r>
            <a:r>
              <a:rPr lang="en-US" dirty="0"/>
              <a:t>(), model specification as before: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(y~f1+x1+f2+x2, data=..., ...)</a:t>
            </a:r>
          </a:p>
          <a:p>
            <a:r>
              <a:rPr lang="en-US" dirty="0"/>
              <a:t>definition: </a:t>
            </a:r>
            <a:r>
              <a:rPr lang="en-US" i="1" dirty="0"/>
              <a:t>family</a:t>
            </a:r>
            <a:r>
              <a:rPr lang="en-US" dirty="0"/>
              <a:t> + </a:t>
            </a:r>
            <a:r>
              <a:rPr lang="en-US" i="1" dirty="0"/>
              <a:t>link function</a:t>
            </a:r>
            <a:endParaRPr lang="en-US" dirty="0"/>
          </a:p>
          <a:p>
            <a:endParaRPr lang="en-US" dirty="0"/>
          </a:p>
        </p:txBody>
      </p:sp>
    </p:spTree>
    <p:extLst>
      <p:ext uri="{BB962C8B-B14F-4D97-AF65-F5344CB8AC3E}">
        <p14:creationId xmlns:p14="http://schemas.microsoft.com/office/powerpoint/2010/main" val="1622846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glm</a:t>
            </a:r>
            <a:endParaRPr lang="en-US" dirty="0"/>
          </a:p>
        </p:txBody>
      </p:sp>
      <p:sp>
        <p:nvSpPr>
          <p:cNvPr id="3" name="Content Placeholder 2"/>
          <p:cNvSpPr>
            <a:spLocks noGrp="1"/>
          </p:cNvSpPr>
          <p:nvPr>
            <p:ph idx="1"/>
          </p:nvPr>
        </p:nvSpPr>
        <p:spPr/>
        <p:txBody>
          <a:bodyPr/>
          <a:lstStyle/>
          <a:p>
            <a:r>
              <a:rPr lang="en-US" dirty="0"/>
              <a:t>Type “?</a:t>
            </a:r>
            <a:r>
              <a:rPr lang="en-US" dirty="0" err="1"/>
              <a:t>glm</a:t>
            </a:r>
            <a:r>
              <a:rPr lang="en-US" dirty="0"/>
              <a:t>”</a:t>
            </a:r>
          </a:p>
          <a:p>
            <a:endParaRPr lang="en-US" dirty="0"/>
          </a:p>
          <a:p>
            <a:r>
              <a:rPr lang="en-US" dirty="0"/>
              <a:t>What does this tell us?</a:t>
            </a:r>
          </a:p>
        </p:txBody>
      </p:sp>
    </p:spTree>
    <p:extLst>
      <p:ext uri="{BB962C8B-B14F-4D97-AF65-F5344CB8AC3E}">
        <p14:creationId xmlns:p14="http://schemas.microsoft.com/office/powerpoint/2010/main" val="1320289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a:t>
            </a:r>
          </a:p>
        </p:txBody>
      </p:sp>
      <p:sp>
        <p:nvSpPr>
          <p:cNvPr id="3" name="Content Placeholder 2"/>
          <p:cNvSpPr>
            <a:spLocks noGrp="1"/>
          </p:cNvSpPr>
          <p:nvPr>
            <p:ph idx="1"/>
          </p:nvPr>
        </p:nvSpPr>
        <p:spPr/>
        <p:txBody>
          <a:bodyPr>
            <a:normAutofit fontScale="55000" lnSpcReduction="20000"/>
          </a:bodyPr>
          <a:lstStyle/>
          <a:p>
            <a:pPr>
              <a:lnSpc>
                <a:spcPct val="100000"/>
              </a:lnSpc>
              <a:spcBef>
                <a:spcPts val="0"/>
              </a:spcBef>
            </a:pPr>
            <a:r>
              <a:rPr lang="en-US" dirty="0"/>
              <a:t>The </a:t>
            </a:r>
            <a:r>
              <a:rPr lang="en-US" dirty="0">
                <a:latin typeface="Courier New" charset="0"/>
                <a:ea typeface="Courier New" charset="0"/>
                <a:cs typeface="Courier New" charset="0"/>
              </a:rPr>
              <a:t>family = </a:t>
            </a:r>
            <a:r>
              <a:rPr lang="en-US" dirty="0">
                <a:ea typeface="Courier New" charset="0"/>
                <a:cs typeface="Courier New" charset="0"/>
              </a:rPr>
              <a:t>argument specifies the distribution you want to use</a:t>
            </a:r>
          </a:p>
          <a:p>
            <a:pPr>
              <a:lnSpc>
                <a:spcPct val="100000"/>
              </a:lnSpc>
              <a:spcBef>
                <a:spcPts val="0"/>
              </a:spcBef>
            </a:pPr>
            <a:endParaRPr lang="en-US" dirty="0">
              <a:ea typeface="Courier New" charset="0"/>
              <a:cs typeface="Courier New" charset="0"/>
            </a:endParaRPr>
          </a:p>
          <a:p>
            <a:pPr>
              <a:lnSpc>
                <a:spcPct val="100000"/>
              </a:lnSpc>
              <a:spcBef>
                <a:spcPts val="0"/>
              </a:spcBef>
            </a:pPr>
            <a:r>
              <a:rPr lang="en-US" dirty="0">
                <a:ea typeface="Courier New" charset="0"/>
                <a:cs typeface="Courier New" charset="0"/>
              </a:rPr>
              <a:t>The default is </a:t>
            </a:r>
            <a:r>
              <a:rPr lang="en-US" dirty="0" err="1">
                <a:ea typeface="Courier New" charset="0"/>
                <a:cs typeface="Courier New" charset="0"/>
              </a:rPr>
              <a:t>gaussian</a:t>
            </a:r>
            <a:endParaRPr lang="en-US" dirty="0">
              <a:ea typeface="Courier New" charset="0"/>
              <a:cs typeface="Courier New" charset="0"/>
            </a:endParaRPr>
          </a:p>
          <a:p>
            <a:pPr>
              <a:lnSpc>
                <a:spcPct val="100000"/>
              </a:lnSpc>
              <a:spcBef>
                <a:spcPts val="0"/>
              </a:spcBef>
            </a:pPr>
            <a:endParaRPr lang="en-US" dirty="0">
              <a:latin typeface="Courier New" charset="0"/>
              <a:ea typeface="Courier New" charset="0"/>
              <a:cs typeface="Courier New" charset="0"/>
            </a:endParaRPr>
          </a:p>
          <a:p>
            <a:pPr>
              <a:lnSpc>
                <a:spcPct val="100000"/>
              </a:lnSpc>
              <a:spcBef>
                <a:spcPts val="0"/>
              </a:spcBef>
            </a:pPr>
            <a:r>
              <a:rPr lang="en-US" dirty="0">
                <a:ea typeface="Courier New" charset="0"/>
                <a:cs typeface="Courier New" charset="0"/>
              </a:rPr>
              <a:t>in base R, e.g.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a:t>
            </a:r>
            <a:r>
              <a:rPr lang="en-US" dirty="0">
                <a:ea typeface="Courier New" charset="0"/>
                <a:cs typeface="Courier New" charset="0"/>
              </a:rPr>
              <a:t>the possible choices are these:</a:t>
            </a:r>
          </a:p>
          <a:p>
            <a:endParaRPr lang="en-US" dirty="0">
              <a:solidFill>
                <a:prstClr val="black"/>
              </a:solidFill>
              <a:latin typeface="Courier" charset="0"/>
            </a:endParaRPr>
          </a:p>
          <a:p>
            <a:r>
              <a:rPr lang="en-US" dirty="0">
                <a:solidFill>
                  <a:prstClr val="black"/>
                </a:solidFill>
                <a:latin typeface="Courier" charset="0"/>
              </a:rPr>
              <a:t>binomial(link = "logit")</a:t>
            </a:r>
          </a:p>
          <a:p>
            <a:r>
              <a:rPr lang="en-US" dirty="0" err="1">
                <a:solidFill>
                  <a:prstClr val="black"/>
                </a:solidFill>
                <a:latin typeface="Courier" charset="0"/>
              </a:rPr>
              <a:t>gaussian</a:t>
            </a:r>
            <a:r>
              <a:rPr lang="en-US" dirty="0">
                <a:solidFill>
                  <a:prstClr val="black"/>
                </a:solidFill>
                <a:latin typeface="Courier" charset="0"/>
              </a:rPr>
              <a:t>(link = "identity")</a:t>
            </a:r>
          </a:p>
          <a:p>
            <a:r>
              <a:rPr lang="en-US" dirty="0">
                <a:solidFill>
                  <a:prstClr val="black"/>
                </a:solidFill>
                <a:latin typeface="Courier" charset="0"/>
              </a:rPr>
              <a:t>Gamma(link = "inverse")</a:t>
            </a:r>
          </a:p>
          <a:p>
            <a:r>
              <a:rPr lang="en-US" dirty="0" err="1">
                <a:solidFill>
                  <a:prstClr val="black"/>
                </a:solidFill>
                <a:latin typeface="Courier" charset="0"/>
              </a:rPr>
              <a:t>inverse.gaussian</a:t>
            </a:r>
            <a:r>
              <a:rPr lang="en-US" dirty="0">
                <a:solidFill>
                  <a:prstClr val="black"/>
                </a:solidFill>
                <a:latin typeface="Courier" charset="0"/>
              </a:rPr>
              <a:t>(link = "1/mu^2")</a:t>
            </a:r>
          </a:p>
          <a:p>
            <a:r>
              <a:rPr lang="en-US" dirty="0" err="1">
                <a:solidFill>
                  <a:prstClr val="black"/>
                </a:solidFill>
                <a:latin typeface="Courier" charset="0"/>
              </a:rPr>
              <a:t>poisson</a:t>
            </a:r>
            <a:r>
              <a:rPr lang="en-US" dirty="0">
                <a:solidFill>
                  <a:prstClr val="black"/>
                </a:solidFill>
                <a:latin typeface="Courier" charset="0"/>
              </a:rPr>
              <a:t>(link = "log")</a:t>
            </a:r>
          </a:p>
          <a:p>
            <a:r>
              <a:rPr lang="en-US" dirty="0">
                <a:solidFill>
                  <a:prstClr val="black"/>
                </a:solidFill>
                <a:latin typeface="Courier" charset="0"/>
              </a:rPr>
              <a:t>quasi(link = "identity", variance = "constant")</a:t>
            </a:r>
          </a:p>
          <a:p>
            <a:r>
              <a:rPr lang="en-US" dirty="0" err="1">
                <a:solidFill>
                  <a:prstClr val="black"/>
                </a:solidFill>
                <a:latin typeface="Courier" charset="0"/>
              </a:rPr>
              <a:t>quasibinomial</a:t>
            </a:r>
            <a:r>
              <a:rPr lang="en-US" dirty="0">
                <a:solidFill>
                  <a:prstClr val="black"/>
                </a:solidFill>
                <a:latin typeface="Courier" charset="0"/>
              </a:rPr>
              <a:t>(link = "logit")</a:t>
            </a:r>
          </a:p>
          <a:p>
            <a:r>
              <a:rPr lang="en-US" dirty="0" err="1">
                <a:solidFill>
                  <a:prstClr val="black"/>
                </a:solidFill>
                <a:latin typeface="Courier" charset="0"/>
              </a:rPr>
              <a:t>quasipoisson</a:t>
            </a:r>
            <a:r>
              <a:rPr lang="en-US" dirty="0">
                <a:solidFill>
                  <a:prstClr val="black"/>
                </a:solidFill>
                <a:latin typeface="Courier" charset="0"/>
              </a:rPr>
              <a:t>(link = "log")</a:t>
            </a:r>
          </a:p>
          <a:p>
            <a:endParaRPr lang="en-US" dirty="0">
              <a:solidFill>
                <a:prstClr val="black"/>
              </a:solidFill>
              <a:latin typeface="Courier" charset="0"/>
              <a:ea typeface="Courier New" charset="0"/>
              <a:cs typeface="Courier New" charset="0"/>
            </a:endParaRPr>
          </a:p>
          <a:p>
            <a:r>
              <a:rPr lang="en-US" dirty="0">
                <a:solidFill>
                  <a:prstClr val="black"/>
                </a:solidFill>
                <a:ea typeface="Courier New" charset="0"/>
                <a:cs typeface="Courier New" charset="0"/>
              </a:rPr>
              <a:t>What very useful distribution is missing?</a:t>
            </a:r>
          </a:p>
        </p:txBody>
      </p:sp>
    </p:spTree>
    <p:extLst>
      <p:ext uri="{BB962C8B-B14F-4D97-AF65-F5344CB8AC3E}">
        <p14:creationId xmlns:p14="http://schemas.microsoft.com/office/powerpoint/2010/main" val="691661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Housekeeping</a:t>
            </a:r>
          </a:p>
        </p:txBody>
      </p:sp>
      <p:sp>
        <p:nvSpPr>
          <p:cNvPr id="3" name="Content Placeholder 2"/>
          <p:cNvSpPr>
            <a:spLocks noGrp="1"/>
          </p:cNvSpPr>
          <p:nvPr>
            <p:ph idx="1"/>
          </p:nvPr>
        </p:nvSpPr>
        <p:spPr/>
        <p:txBody>
          <a:bodyPr>
            <a:normAutofit/>
          </a:bodyPr>
          <a:lstStyle/>
          <a:p>
            <a:r>
              <a:rPr lang="en-US" dirty="0"/>
              <a:t>We have 2 more weeks of planned material (Model Comparison and Mixed Models)</a:t>
            </a:r>
          </a:p>
          <a:p>
            <a:r>
              <a:rPr lang="en-US" dirty="0"/>
              <a:t>We then have presentations</a:t>
            </a:r>
          </a:p>
        </p:txBody>
      </p:sp>
    </p:spTree>
    <p:extLst>
      <p:ext uri="{BB962C8B-B14F-4D97-AF65-F5344CB8AC3E}">
        <p14:creationId xmlns:p14="http://schemas.microsoft.com/office/powerpoint/2010/main" val="1187018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t>
            </a:r>
            <a:r>
              <a:rPr lang="mr-IN" dirty="0"/>
              <a:t>–</a:t>
            </a:r>
            <a:r>
              <a:rPr lang="en-US" dirty="0"/>
              <a:t> negative binomial</a:t>
            </a:r>
          </a:p>
        </p:txBody>
      </p:sp>
      <p:sp>
        <p:nvSpPr>
          <p:cNvPr id="3" name="Content Placeholder 2"/>
          <p:cNvSpPr>
            <a:spLocks noGrp="1"/>
          </p:cNvSpPr>
          <p:nvPr>
            <p:ph idx="1"/>
          </p:nvPr>
        </p:nvSpPr>
        <p:spPr/>
        <p:txBody>
          <a:bodyPr/>
          <a:lstStyle/>
          <a:p>
            <a:r>
              <a:rPr lang="en-US" dirty="0"/>
              <a:t>To do a </a:t>
            </a:r>
            <a:r>
              <a:rPr lang="en-US" dirty="0" err="1"/>
              <a:t>glm</a:t>
            </a:r>
            <a:r>
              <a:rPr lang="en-US" dirty="0"/>
              <a:t> with a negative binomial distribution we can use </a:t>
            </a:r>
            <a:r>
              <a:rPr lang="en-US" dirty="0" err="1">
                <a:latin typeface="Courier" charset="0"/>
                <a:ea typeface="Courier" charset="0"/>
                <a:cs typeface="Courier" charset="0"/>
              </a:rPr>
              <a:t>glm.nb</a:t>
            </a:r>
            <a:r>
              <a:rPr lang="en-US" dirty="0">
                <a:latin typeface="Courier" charset="0"/>
                <a:ea typeface="Courier" charset="0"/>
                <a:cs typeface="Courier" charset="0"/>
              </a:rPr>
              <a:t> </a:t>
            </a:r>
            <a:r>
              <a:rPr lang="en-US" dirty="0"/>
              <a:t>in the MASS package</a:t>
            </a:r>
          </a:p>
          <a:p>
            <a:endParaRPr lang="en-US" dirty="0"/>
          </a:p>
        </p:txBody>
      </p:sp>
    </p:spTree>
    <p:extLst>
      <p:ext uri="{BB962C8B-B14F-4D97-AF65-F5344CB8AC3E}">
        <p14:creationId xmlns:p14="http://schemas.microsoft.com/office/powerpoint/2010/main" val="1606989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functions</a:t>
            </a:r>
          </a:p>
        </p:txBody>
      </p:sp>
      <p:sp>
        <p:nvSpPr>
          <p:cNvPr id="3" name="Content Placeholder 2"/>
          <p:cNvSpPr>
            <a:spLocks noGrp="1"/>
          </p:cNvSpPr>
          <p:nvPr>
            <p:ph idx="1"/>
          </p:nvPr>
        </p:nvSpPr>
        <p:spPr/>
        <p:txBody>
          <a:bodyPr>
            <a:normAutofit fontScale="92500" lnSpcReduction="10000"/>
          </a:bodyPr>
          <a:lstStyle/>
          <a:p>
            <a:r>
              <a:rPr lang="en-US" dirty="0"/>
              <a:t>Link functions “linearize” the data</a:t>
            </a:r>
          </a:p>
          <a:p>
            <a:endParaRPr lang="en-US" dirty="0"/>
          </a:p>
          <a:p>
            <a:r>
              <a:rPr lang="en-US" dirty="0"/>
              <a:t>Link functions apply a function to fit a data on a linear scale while calculating the expected variance on the untransformed scale in order to correct for distortions that linearization would normally cause</a:t>
            </a:r>
          </a:p>
          <a:p>
            <a:endParaRPr lang="en-US" dirty="0"/>
          </a:p>
          <a:p>
            <a:r>
              <a:rPr lang="en-US" dirty="0"/>
              <a:t>All distributions have a canonical (or standard) link which are generally fine to use</a:t>
            </a:r>
          </a:p>
          <a:p>
            <a:endParaRPr lang="en-US" dirty="0"/>
          </a:p>
          <a:p>
            <a:r>
              <a:rPr lang="en-US" dirty="0"/>
              <a:t>One exception might be the Gamma, often the “log” link is used instead of the standard “inverse” link </a:t>
            </a:r>
          </a:p>
          <a:p>
            <a:endParaRPr lang="en-US" dirty="0"/>
          </a:p>
        </p:txBody>
      </p:sp>
    </p:spTree>
    <p:extLst>
      <p:ext uri="{BB962C8B-B14F-4D97-AF65-F5344CB8AC3E}">
        <p14:creationId xmlns:p14="http://schemas.microsoft.com/office/powerpoint/2010/main" val="752160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anything but the standard link?</a:t>
            </a:r>
          </a:p>
        </p:txBody>
      </p:sp>
      <p:sp>
        <p:nvSpPr>
          <p:cNvPr id="3" name="Content Placeholder 2"/>
          <p:cNvSpPr>
            <a:spLocks noGrp="1"/>
          </p:cNvSpPr>
          <p:nvPr>
            <p:ph idx="1"/>
          </p:nvPr>
        </p:nvSpPr>
        <p:spPr/>
        <p:txBody>
          <a:bodyPr/>
          <a:lstStyle/>
          <a:p>
            <a:r>
              <a:rPr lang="en-US" dirty="0"/>
              <a:t>Depending on how your data are distributed, some link functions might fit your data better than others</a:t>
            </a:r>
          </a:p>
        </p:txBody>
      </p:sp>
    </p:spTree>
    <p:extLst>
      <p:ext uri="{BB962C8B-B14F-4D97-AF65-F5344CB8AC3E}">
        <p14:creationId xmlns:p14="http://schemas.microsoft.com/office/powerpoint/2010/main" val="1799223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GLMs with binomial distributions </a:t>
            </a:r>
            <a:r>
              <a:rPr lang="mr-IN" dirty="0"/>
              <a:t>–</a:t>
            </a:r>
            <a:r>
              <a:rPr lang="en-US" dirty="0"/>
              <a:t> logit vs </a:t>
            </a:r>
            <a:r>
              <a:rPr lang="en-US" dirty="0" err="1"/>
              <a:t>probit</a:t>
            </a:r>
            <a:endParaRPr lang="en-US" dirty="0"/>
          </a:p>
        </p:txBody>
      </p:sp>
      <p:pic>
        <p:nvPicPr>
          <p:cNvPr id="4" name="Picture 3"/>
          <p:cNvPicPr>
            <a:picLocks noChangeAspect="1"/>
          </p:cNvPicPr>
          <p:nvPr/>
        </p:nvPicPr>
        <p:blipFill>
          <a:blip r:embed="rId2"/>
          <a:stretch>
            <a:fillRect/>
          </a:stretch>
        </p:blipFill>
        <p:spPr>
          <a:xfrm>
            <a:off x="1973109" y="1690688"/>
            <a:ext cx="7060924" cy="5029200"/>
          </a:xfrm>
          <a:prstGeom prst="rect">
            <a:avLst/>
          </a:prstGeom>
        </p:spPr>
      </p:pic>
    </p:spTree>
    <p:extLst>
      <p:ext uri="{BB962C8B-B14F-4D97-AF65-F5344CB8AC3E}">
        <p14:creationId xmlns:p14="http://schemas.microsoft.com/office/powerpoint/2010/main" val="1212820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a:lstStyle/>
          <a:p>
            <a:r>
              <a:rPr lang="en-US" dirty="0"/>
              <a:t>GLMs are fit by  maximum likelihood</a:t>
            </a:r>
          </a:p>
          <a:p>
            <a:pPr lvl="1"/>
            <a:r>
              <a:rPr lang="en-US" dirty="0"/>
              <a:t>Specifically, by using an iteratively weighted least squares algorithm (which is different than least squares). </a:t>
            </a:r>
          </a:p>
          <a:p>
            <a:endParaRPr lang="en-US" dirty="0"/>
          </a:p>
          <a:p>
            <a:r>
              <a:rPr lang="en-US" dirty="0"/>
              <a:t>The fit does not apply the link function to the responses, rather is applies the </a:t>
            </a:r>
            <a:r>
              <a:rPr lang="en-US" i="1" dirty="0"/>
              <a:t>inverse</a:t>
            </a:r>
            <a:r>
              <a:rPr lang="en-US" dirty="0"/>
              <a:t> link function to the predictor</a:t>
            </a:r>
          </a:p>
          <a:p>
            <a:pPr marL="0" indent="0">
              <a:buNone/>
            </a:pPr>
            <a:r>
              <a:rPr lang="en-US" dirty="0"/>
              <a:t>e.g. For Poisson, instead of log(y)∼x, we analyze </a:t>
            </a:r>
            <a:r>
              <a:rPr lang="en-US" dirty="0" err="1"/>
              <a:t>y∼Poisson</a:t>
            </a:r>
            <a:r>
              <a:rPr lang="en-US" dirty="0"/>
              <a:t>(</a:t>
            </a:r>
            <a:r>
              <a:rPr lang="en-US" dirty="0" err="1"/>
              <a:t>exp</a:t>
            </a:r>
            <a:r>
              <a:rPr lang="en-US" dirty="0"/>
              <a:t>(x))</a:t>
            </a:r>
          </a:p>
          <a:p>
            <a:pPr lvl="1"/>
            <a:r>
              <a:rPr lang="en-US" dirty="0"/>
              <a:t>This is good because the observed value of y might be 0!	</a:t>
            </a:r>
          </a:p>
          <a:p>
            <a:endParaRPr lang="en-US" dirty="0"/>
          </a:p>
        </p:txBody>
      </p:sp>
    </p:spTree>
    <p:extLst>
      <p:ext uri="{BB962C8B-B14F-4D97-AF65-F5344CB8AC3E}">
        <p14:creationId xmlns:p14="http://schemas.microsoft.com/office/powerpoint/2010/main" val="1858034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0D10-B3D3-5B49-8F6E-109897DCA367}"/>
              </a:ext>
            </a:extLst>
          </p:cNvPr>
          <p:cNvSpPr>
            <a:spLocks noGrp="1"/>
          </p:cNvSpPr>
          <p:nvPr>
            <p:ph type="title"/>
          </p:nvPr>
        </p:nvSpPr>
        <p:spPr/>
        <p:txBody>
          <a:bodyPr/>
          <a:lstStyle/>
          <a:p>
            <a:pPr algn="ctr"/>
            <a:r>
              <a:rPr lang="en-US" dirty="0"/>
              <a:t>Maximum likelihood vs least squares</a:t>
            </a:r>
          </a:p>
        </p:txBody>
      </p:sp>
      <p:sp>
        <p:nvSpPr>
          <p:cNvPr id="3" name="Content Placeholder 2">
            <a:extLst>
              <a:ext uri="{FF2B5EF4-FFF2-40B4-BE49-F238E27FC236}">
                <a16:creationId xmlns:a16="http://schemas.microsoft.com/office/drawing/2014/main" id="{2DC1950C-BEE6-C648-A102-2BFC6B1CD4F4}"/>
              </a:ext>
            </a:extLst>
          </p:cNvPr>
          <p:cNvSpPr>
            <a:spLocks noGrp="1"/>
          </p:cNvSpPr>
          <p:nvPr>
            <p:ph idx="1"/>
          </p:nvPr>
        </p:nvSpPr>
        <p:spPr/>
        <p:txBody>
          <a:bodyPr>
            <a:normAutofit fontScale="92500" lnSpcReduction="10000"/>
          </a:bodyPr>
          <a:lstStyle/>
          <a:p>
            <a:r>
              <a:rPr lang="en-US" dirty="0"/>
              <a:t>Least squares (</a:t>
            </a:r>
            <a:r>
              <a:rPr lang="en-US" dirty="0" err="1"/>
              <a:t>lms</a:t>
            </a:r>
            <a:r>
              <a:rPr lang="en-US" dirty="0"/>
              <a:t>) minimizes the sum of the squared residuals</a:t>
            </a:r>
          </a:p>
          <a:p>
            <a:pPr lvl="1"/>
            <a:r>
              <a:rPr lang="en-US" dirty="0"/>
              <a:t>Fitting with least squares has lots of nice properties, like the ability to calculate and R2 value</a:t>
            </a:r>
          </a:p>
          <a:p>
            <a:pPr lvl="1"/>
            <a:r>
              <a:rPr lang="en-US" dirty="0"/>
              <a:t>R2 tells you how much variability in the dependent variable is explained by the model</a:t>
            </a:r>
          </a:p>
          <a:p>
            <a:endParaRPr lang="en-US" dirty="0"/>
          </a:p>
          <a:p>
            <a:r>
              <a:rPr lang="en-US" dirty="0"/>
              <a:t>Maximum likelihood fitting</a:t>
            </a:r>
          </a:p>
          <a:p>
            <a:pPr lvl="1"/>
            <a:r>
              <a:rPr lang="en-US" dirty="0"/>
              <a:t>Finds the value of parameters that maximize the likelihood function </a:t>
            </a:r>
          </a:p>
          <a:p>
            <a:pPr lvl="2"/>
            <a:r>
              <a:rPr lang="en-US" dirty="0" err="1"/>
              <a:t>Lik</a:t>
            </a:r>
            <a:r>
              <a:rPr lang="en-US" dirty="0"/>
              <a:t> function: is a function of how well the data summarizes the parameters of our selected probability distribution. Not the same as the probability density function (but kind of is). 	</a:t>
            </a:r>
          </a:p>
          <a:p>
            <a:pPr lvl="1"/>
            <a:r>
              <a:rPr lang="en-US" dirty="0"/>
              <a:t>There is no simple way to get an R2. </a:t>
            </a:r>
          </a:p>
          <a:p>
            <a:pPr lvl="2"/>
            <a:r>
              <a:rPr lang="en-US" dirty="0"/>
              <a:t>You can sometimes use pseudo-R2, but these should not be compared to models fit with least squares</a:t>
            </a:r>
          </a:p>
        </p:txBody>
      </p:sp>
    </p:spTree>
    <p:extLst>
      <p:ext uri="{BB962C8B-B14F-4D97-AF65-F5344CB8AC3E}">
        <p14:creationId xmlns:p14="http://schemas.microsoft.com/office/powerpoint/2010/main" val="1247246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example </a:t>
            </a:r>
            <a:r>
              <a:rPr lang="mr-IN" dirty="0"/>
              <a:t>–</a:t>
            </a:r>
            <a:r>
              <a:rPr lang="en-US" dirty="0"/>
              <a:t> Infection and temperature</a:t>
            </a:r>
          </a:p>
        </p:txBody>
      </p:sp>
      <p:sp>
        <p:nvSpPr>
          <p:cNvPr id="3" name="Content Placeholder 2"/>
          <p:cNvSpPr>
            <a:spLocks noGrp="1"/>
          </p:cNvSpPr>
          <p:nvPr>
            <p:ph idx="1"/>
          </p:nvPr>
        </p:nvSpPr>
        <p:spPr/>
        <p:txBody>
          <a:bodyPr/>
          <a:lstStyle/>
          <a:p>
            <a:r>
              <a:rPr lang="en-US" dirty="0"/>
              <a:t>We want to model the effect of </a:t>
            </a:r>
            <a:r>
              <a:rPr lang="en-US" u="sng" dirty="0"/>
              <a:t>Temperature</a:t>
            </a:r>
            <a:r>
              <a:rPr lang="en-US" dirty="0"/>
              <a:t> on </a:t>
            </a:r>
            <a:r>
              <a:rPr lang="en-US" u="sng" dirty="0"/>
              <a:t>Probability of Infection </a:t>
            </a:r>
            <a:r>
              <a:rPr lang="en-US" dirty="0"/>
              <a:t>(e.g. the response variable is an infected individual 0/1)</a:t>
            </a:r>
          </a:p>
          <a:p>
            <a:pPr lvl="1"/>
            <a:r>
              <a:rPr lang="en-US" dirty="0"/>
              <a:t>We know that as temperature increases, infection is higher</a:t>
            </a:r>
          </a:p>
          <a:p>
            <a:pPr lvl="1"/>
            <a:r>
              <a:rPr lang="en-US" dirty="0"/>
              <a:t>Probabilities are bounded on both ends (0,1)</a:t>
            </a:r>
          </a:p>
          <a:p>
            <a:pPr lvl="1"/>
            <a:endParaRPr lang="en-US" dirty="0"/>
          </a:p>
          <a:p>
            <a:pPr lvl="1"/>
            <a:r>
              <a:rPr lang="en-US" dirty="0"/>
              <a:t>If a change of 5 degrees makes an individual twice as likely to be infected, what does this mean in terms of probability?</a:t>
            </a:r>
          </a:p>
          <a:p>
            <a:pPr lvl="2"/>
            <a:r>
              <a:rPr lang="en-US" dirty="0"/>
              <a:t>If probability of infection is 70%, and temperature increases 5 degrees, what happens? (Hint: What happens if we double 70%?)</a:t>
            </a:r>
          </a:p>
          <a:p>
            <a:endParaRPr lang="en-US" dirty="0"/>
          </a:p>
        </p:txBody>
      </p:sp>
    </p:spTree>
    <p:extLst>
      <p:ext uri="{BB962C8B-B14F-4D97-AF65-F5344CB8AC3E}">
        <p14:creationId xmlns:p14="http://schemas.microsoft.com/office/powerpoint/2010/main" val="3553693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E9E3-2C14-AF41-92B8-B6B92F5535B2}"/>
              </a:ext>
            </a:extLst>
          </p:cNvPr>
          <p:cNvSpPr>
            <a:spLocks noGrp="1"/>
          </p:cNvSpPr>
          <p:nvPr>
            <p:ph type="title"/>
          </p:nvPr>
        </p:nvSpPr>
        <p:spPr/>
        <p:txBody>
          <a:bodyPr/>
          <a:lstStyle/>
          <a:p>
            <a:r>
              <a:rPr lang="en-US" dirty="0"/>
              <a:t>Linearity and other distributions	</a:t>
            </a:r>
          </a:p>
        </p:txBody>
      </p:sp>
      <p:sp>
        <p:nvSpPr>
          <p:cNvPr id="3" name="Content Placeholder 2">
            <a:extLst>
              <a:ext uri="{FF2B5EF4-FFF2-40B4-BE49-F238E27FC236}">
                <a16:creationId xmlns:a16="http://schemas.microsoft.com/office/drawing/2014/main" id="{E2F1CD37-8685-D349-9B57-940852F93727}"/>
              </a:ext>
            </a:extLst>
          </p:cNvPr>
          <p:cNvSpPr>
            <a:spLocks noGrp="1"/>
          </p:cNvSpPr>
          <p:nvPr>
            <p:ph idx="1"/>
          </p:nvPr>
        </p:nvSpPr>
        <p:spPr/>
        <p:txBody>
          <a:bodyPr/>
          <a:lstStyle/>
          <a:p>
            <a:r>
              <a:rPr lang="en-US" dirty="0"/>
              <a:t>Increases in a predictor variable don’t always lead to corresponding increases in our outcome variable when the outcome variable is not normally distributed</a:t>
            </a:r>
          </a:p>
        </p:txBody>
      </p:sp>
    </p:spTree>
    <p:extLst>
      <p:ext uri="{BB962C8B-B14F-4D97-AF65-F5344CB8AC3E}">
        <p14:creationId xmlns:p14="http://schemas.microsoft.com/office/powerpoint/2010/main" val="4237838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GLMs output</a:t>
            </a:r>
          </a:p>
        </p:txBody>
      </p:sp>
      <p:sp>
        <p:nvSpPr>
          <p:cNvPr id="3" name="Content Placeholder 2"/>
          <p:cNvSpPr>
            <a:spLocks noGrp="1"/>
          </p:cNvSpPr>
          <p:nvPr>
            <p:ph idx="1"/>
          </p:nvPr>
        </p:nvSpPr>
        <p:spPr/>
        <p:txBody>
          <a:bodyPr/>
          <a:lstStyle/>
          <a:p>
            <a:r>
              <a:rPr lang="en-US" dirty="0"/>
              <a:t>As with </a:t>
            </a:r>
            <a:r>
              <a:rPr lang="en-US" dirty="0" err="1"/>
              <a:t>lms</a:t>
            </a:r>
            <a:r>
              <a:rPr lang="en-US" dirty="0"/>
              <a:t>, the change in the response reflects a change in input</a:t>
            </a:r>
          </a:p>
          <a:p>
            <a:r>
              <a:rPr lang="en-US" dirty="0"/>
              <a:t>However, interpreting GLMs is a bit harder than </a:t>
            </a:r>
            <a:r>
              <a:rPr lang="en-US" dirty="0" err="1"/>
              <a:t>lm’s</a:t>
            </a:r>
            <a:r>
              <a:rPr lang="en-US" dirty="0"/>
              <a:t> because the </a:t>
            </a:r>
            <a:r>
              <a:rPr lang="en-US" dirty="0" err="1"/>
              <a:t>coefs</a:t>
            </a:r>
            <a:r>
              <a:rPr lang="en-US" dirty="0"/>
              <a:t> are on the scale of the link function </a:t>
            </a:r>
          </a:p>
          <a:p>
            <a:pPr lvl="1"/>
            <a:r>
              <a:rPr lang="en-US" dirty="0"/>
              <a:t>e.g. the log scale (</a:t>
            </a:r>
            <a:r>
              <a:rPr lang="en-US" dirty="0" err="1"/>
              <a:t>poisson</a:t>
            </a:r>
            <a:r>
              <a:rPr lang="en-US" dirty="0"/>
              <a:t>)</a:t>
            </a:r>
          </a:p>
          <a:p>
            <a:pPr lvl="1"/>
            <a:r>
              <a:rPr lang="en-US" dirty="0"/>
              <a:t> the logit scale (binomial)</a:t>
            </a:r>
          </a:p>
          <a:p>
            <a:pPr lvl="1"/>
            <a:r>
              <a:rPr lang="en-US" dirty="0"/>
              <a:t>or horribly the inverse scale (gamma default). </a:t>
            </a:r>
          </a:p>
          <a:p>
            <a:pPr lvl="1"/>
            <a:endParaRPr lang="en-US" dirty="0"/>
          </a:p>
          <a:p>
            <a:r>
              <a:rPr lang="en-US" dirty="0"/>
              <a:t>To interpret them, you need to transform them</a:t>
            </a:r>
          </a:p>
        </p:txBody>
      </p:sp>
    </p:spTree>
    <p:extLst>
      <p:ext uri="{BB962C8B-B14F-4D97-AF65-F5344CB8AC3E}">
        <p14:creationId xmlns:p14="http://schemas.microsoft.com/office/powerpoint/2010/main" val="844707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a:t>
            </a:r>
            <a:r>
              <a:rPr lang="mr-IN" dirty="0"/>
              <a:t>–</a:t>
            </a:r>
            <a:r>
              <a:rPr lang="en-US" dirty="0"/>
              <a:t> the default parameters represent</a:t>
            </a:r>
          </a:p>
        </p:txBody>
      </p:sp>
      <p:sp>
        <p:nvSpPr>
          <p:cNvPr id="3" name="Content Placeholder 2"/>
          <p:cNvSpPr>
            <a:spLocks noGrp="1"/>
          </p:cNvSpPr>
          <p:nvPr>
            <p:ph idx="1"/>
          </p:nvPr>
        </p:nvSpPr>
        <p:spPr/>
        <p:txBody>
          <a:bodyPr>
            <a:normAutofit/>
          </a:bodyPr>
          <a:lstStyle/>
          <a:p>
            <a:r>
              <a:rPr lang="en-US" dirty="0"/>
              <a:t>Differences, not absolute values!</a:t>
            </a:r>
          </a:p>
          <a:p>
            <a:endParaRPr lang="en-US" dirty="0"/>
          </a:p>
          <a:p>
            <a:r>
              <a:rPr lang="en-US" dirty="0"/>
              <a:t>Run this line:</a:t>
            </a:r>
          </a:p>
          <a:p>
            <a:r>
              <a:rPr lang="en-US" dirty="0"/>
              <a:t>g1 = </a:t>
            </a:r>
            <a:r>
              <a:rPr lang="en-US" dirty="0" err="1"/>
              <a:t>glm</a:t>
            </a:r>
            <a:r>
              <a:rPr lang="en-US" dirty="0"/>
              <a:t>(</a:t>
            </a:r>
            <a:r>
              <a:rPr lang="en-US" dirty="0" err="1"/>
              <a:t>N~time,data</a:t>
            </a:r>
            <a:r>
              <a:rPr lang="en-US" dirty="0"/>
              <a:t>=</a:t>
            </a:r>
            <a:r>
              <a:rPr lang="en-US" dirty="0" err="1"/>
              <a:t>liz</a:t>
            </a:r>
            <a:r>
              <a:rPr lang="en-US" dirty="0"/>
              <a:t>, family="</a:t>
            </a:r>
            <a:r>
              <a:rPr lang="en-US" dirty="0" err="1"/>
              <a:t>poisson</a:t>
            </a:r>
            <a:r>
              <a:rPr lang="en-US" dirty="0"/>
              <a:t>")</a:t>
            </a:r>
          </a:p>
          <a:p>
            <a:endParaRPr lang="en-US" dirty="0"/>
          </a:p>
          <a:p>
            <a:r>
              <a:rPr lang="en-US" dirty="0"/>
              <a:t>What do you think this is telling you? </a:t>
            </a:r>
          </a:p>
          <a:p>
            <a:endParaRPr lang="en-US" dirty="0"/>
          </a:p>
        </p:txBody>
      </p:sp>
    </p:spTree>
    <p:extLst>
      <p:ext uri="{BB962C8B-B14F-4D97-AF65-F5344CB8AC3E}">
        <p14:creationId xmlns:p14="http://schemas.microsoft.com/office/powerpoint/2010/main" val="1531133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Presentation</a:t>
            </a:r>
          </a:p>
        </p:txBody>
      </p:sp>
      <p:sp>
        <p:nvSpPr>
          <p:cNvPr id="3" name="Content Placeholder 2"/>
          <p:cNvSpPr>
            <a:spLocks noGrp="1"/>
          </p:cNvSpPr>
          <p:nvPr>
            <p:ph idx="1"/>
          </p:nvPr>
        </p:nvSpPr>
        <p:spPr>
          <a:xfrm>
            <a:off x="838200" y="1382751"/>
            <a:ext cx="10515600" cy="4794212"/>
          </a:xfrm>
        </p:spPr>
        <p:txBody>
          <a:bodyPr>
            <a:normAutofit fontScale="70000" lnSpcReduction="20000"/>
          </a:bodyPr>
          <a:lstStyle/>
          <a:p>
            <a:r>
              <a:rPr lang="en-US" dirty="0"/>
              <a:t>Your final presentations will begin on Apr 16.</a:t>
            </a:r>
          </a:p>
          <a:p>
            <a:pPr lvl="1"/>
            <a:r>
              <a:rPr lang="en-US" dirty="0"/>
              <a:t>Stay tuned for a sign up sheet </a:t>
            </a:r>
          </a:p>
          <a:p>
            <a:pPr algn="l">
              <a:buFont typeface="Arial" panose="020B0604020202020204" pitchFamily="34" charset="0"/>
              <a:buChar char="•"/>
            </a:pPr>
            <a:r>
              <a:rPr lang="en-US" b="0" i="0" dirty="0">
                <a:solidFill>
                  <a:srgbClr val="222222"/>
                </a:solidFill>
                <a:effectLst/>
                <a:latin typeface="Lato Extended"/>
              </a:rPr>
              <a:t>The final project will be to discuss and perform a group of statistical analyses, make figures, and present tables. Students are encouraged to use their own data, if available, or the dataset you have been working with over the course of the semester.</a:t>
            </a:r>
          </a:p>
          <a:p>
            <a:pPr algn="l">
              <a:buFont typeface="Arial" panose="020B0604020202020204" pitchFamily="34" charset="0"/>
              <a:buChar char="•"/>
            </a:pPr>
            <a:r>
              <a:rPr lang="en-US" b="0" i="0" dirty="0">
                <a:solidFill>
                  <a:srgbClr val="222222"/>
                </a:solidFill>
                <a:effectLst/>
                <a:latin typeface="Lato Extended"/>
              </a:rPr>
              <a:t>Both the scientific and statistical background should be clearly presented, and future statistical steps you plan to take. These should be presented like the results section of a scientific paper, with a brief introduction, methods, and discussion section sufficient for understanding the results.</a:t>
            </a:r>
          </a:p>
          <a:p>
            <a:pPr algn="l">
              <a:buFont typeface="Arial" panose="020B0604020202020204" pitchFamily="34" charset="0"/>
              <a:buChar char="•"/>
            </a:pPr>
            <a:r>
              <a:rPr lang="en-US" b="0" i="0" dirty="0">
                <a:solidFill>
                  <a:srgbClr val="222222"/>
                </a:solidFill>
                <a:effectLst/>
                <a:latin typeface="Lato Extended"/>
              </a:rPr>
              <a:t>The emphasis is on the question you are asking, whether you have selected the appropriate tool (e.g. statistics for the question), the figures you have made, and the results. </a:t>
            </a:r>
          </a:p>
          <a:p>
            <a:pPr lvl="1"/>
            <a:endParaRPr lang="en-US" dirty="0"/>
          </a:p>
          <a:p>
            <a:r>
              <a:rPr lang="en-US" dirty="0"/>
              <a:t>On </a:t>
            </a:r>
            <a:r>
              <a:rPr lang="en-US" b="1" u="sng" dirty="0"/>
              <a:t>Tues Apr 9</a:t>
            </a:r>
            <a:r>
              <a:rPr lang="en-US" u="sng" dirty="0"/>
              <a:t> </a:t>
            </a:r>
            <a:r>
              <a:rPr lang="en-US" dirty="0"/>
              <a:t> you need to turn in a project plan to me about your x vars, y vars, and the analysis you will complete</a:t>
            </a:r>
          </a:p>
          <a:p>
            <a:endParaRPr lang="en-US" dirty="0"/>
          </a:p>
          <a:p>
            <a:r>
              <a:rPr lang="en-US" dirty="0"/>
              <a:t>On </a:t>
            </a:r>
            <a:r>
              <a:rPr lang="en-US" b="1" u="sng" dirty="0"/>
              <a:t>Thurs Apr 23 </a:t>
            </a:r>
            <a:r>
              <a:rPr lang="en-US" dirty="0"/>
              <a:t> you will turn in a results statement as well as your final presentation</a:t>
            </a:r>
          </a:p>
          <a:p>
            <a:endParaRPr lang="en-US" dirty="0"/>
          </a:p>
        </p:txBody>
      </p:sp>
    </p:spTree>
    <p:extLst>
      <p:ext uri="{BB962C8B-B14F-4D97-AF65-F5344CB8AC3E}">
        <p14:creationId xmlns:p14="http://schemas.microsoft.com/office/powerpoint/2010/main" val="2781139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hints for interpreting output on the </a:t>
            </a:r>
            <a:r>
              <a:rPr lang="en-US" i="1" dirty="0"/>
              <a:t>effect</a:t>
            </a:r>
            <a:r>
              <a:rPr lang="en-US" dirty="0"/>
              <a:t> (e.g. link) scale</a:t>
            </a:r>
          </a:p>
        </p:txBody>
      </p:sp>
      <p:sp>
        <p:nvSpPr>
          <p:cNvPr id="3" name="Content Placeholder 2"/>
          <p:cNvSpPr>
            <a:spLocks noGrp="1"/>
          </p:cNvSpPr>
          <p:nvPr>
            <p:ph idx="1"/>
          </p:nvPr>
        </p:nvSpPr>
        <p:spPr/>
        <p:txBody>
          <a:bodyPr>
            <a:normAutofit/>
          </a:bodyPr>
          <a:lstStyle/>
          <a:p>
            <a:r>
              <a:rPr lang="en-US" dirty="0"/>
              <a:t>log link: proportional for small β changes</a:t>
            </a:r>
          </a:p>
          <a:p>
            <a:pPr lvl="1"/>
            <a:r>
              <a:rPr lang="en-US" dirty="0"/>
              <a:t>e.g. β=0.01→ “1% change/unit change in input”</a:t>
            </a:r>
          </a:p>
          <a:p>
            <a:pPr lvl="1"/>
            <a:r>
              <a:rPr lang="en-US" dirty="0"/>
              <a:t>β=3→ “(e</a:t>
            </a:r>
            <a:r>
              <a:rPr lang="en-US" baseline="30000" dirty="0"/>
              <a:t>3</a:t>
            </a:r>
            <a:r>
              <a:rPr lang="en-US" dirty="0"/>
              <a:t>)=20-fold change/change in input”</a:t>
            </a:r>
          </a:p>
          <a:p>
            <a:pPr lvl="2"/>
            <a:r>
              <a:rPr lang="en-US" dirty="0"/>
              <a:t>Where Euler’s e = 2.72</a:t>
            </a:r>
          </a:p>
          <a:p>
            <a:r>
              <a:rPr lang="en-US" dirty="0"/>
              <a:t>logit link: </a:t>
            </a:r>
            <a:r>
              <a:rPr lang="en-US" b="1" dirty="0"/>
              <a:t>depends on baseline </a:t>
            </a:r>
            <a:r>
              <a:rPr lang="en-US" b="1" dirty="0" err="1"/>
              <a:t>prob</a:t>
            </a:r>
            <a:endParaRPr lang="en-US" dirty="0"/>
          </a:p>
          <a:p>
            <a:pPr lvl="1"/>
            <a:r>
              <a:rPr lang="en-US" dirty="0"/>
              <a:t>low baseline </a:t>
            </a:r>
            <a:r>
              <a:rPr lang="en-US" dirty="0" err="1"/>
              <a:t>prob</a:t>
            </a:r>
            <a:r>
              <a:rPr lang="en-US" dirty="0"/>
              <a:t>: like log link</a:t>
            </a:r>
          </a:p>
          <a:p>
            <a:pPr lvl="1"/>
            <a:r>
              <a:rPr lang="en-US" dirty="0"/>
              <a:t>high baseline </a:t>
            </a:r>
            <a:r>
              <a:rPr lang="en-US" dirty="0" err="1"/>
              <a:t>prob</a:t>
            </a:r>
            <a:r>
              <a:rPr lang="en-US" dirty="0"/>
              <a:t>: prop. change in (1-prob)</a:t>
            </a:r>
          </a:p>
          <a:p>
            <a:pPr lvl="1"/>
            <a:r>
              <a:rPr lang="en-US" dirty="0"/>
              <a:t>medium </a:t>
            </a:r>
            <a:r>
              <a:rPr lang="en-US" dirty="0" err="1"/>
              <a:t>prob</a:t>
            </a:r>
            <a:r>
              <a:rPr lang="en-US" dirty="0"/>
              <a:t>: absolute change ≈ β/4</a:t>
            </a:r>
          </a:p>
          <a:p>
            <a:pPr lvl="1"/>
            <a:r>
              <a:rPr lang="en-US" dirty="0"/>
              <a:t>e.g. β0 (intercept)=0, β1=1; estimated change in </a:t>
            </a:r>
            <a:r>
              <a:rPr lang="en-US" dirty="0" err="1"/>
              <a:t>prob</a:t>
            </a:r>
            <a:r>
              <a:rPr lang="en-US" dirty="0"/>
              <a:t> ≈ 0.25</a:t>
            </a:r>
          </a:p>
        </p:txBody>
      </p:sp>
    </p:spTree>
    <p:extLst>
      <p:ext uri="{BB962C8B-B14F-4D97-AF65-F5344CB8AC3E}">
        <p14:creationId xmlns:p14="http://schemas.microsoft.com/office/powerpoint/2010/main" val="1674951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a:t>
            </a:r>
          </a:p>
        </p:txBody>
      </p:sp>
      <p:sp>
        <p:nvSpPr>
          <p:cNvPr id="3" name="Content Placeholder 2"/>
          <p:cNvSpPr>
            <a:spLocks noGrp="1"/>
          </p:cNvSpPr>
          <p:nvPr>
            <p:ph idx="1"/>
          </p:nvPr>
        </p:nvSpPr>
        <p:spPr/>
        <p:txBody>
          <a:bodyPr/>
          <a:lstStyle/>
          <a:p>
            <a:r>
              <a:rPr lang="en-US" dirty="0"/>
              <a:t>Always use real number data (e.g. the number of individuals infected)</a:t>
            </a:r>
          </a:p>
          <a:p>
            <a:endParaRPr lang="en-US" dirty="0"/>
          </a:p>
          <a:p>
            <a:r>
              <a:rPr lang="en-US" dirty="0"/>
              <a:t>If you have aggregated data, for example, proportion infected is .20 out of a sample size of 10 individuals, you can specify the sample size as weights. </a:t>
            </a:r>
          </a:p>
          <a:p>
            <a:pPr marL="0" indent="0">
              <a:buNone/>
            </a:pPr>
            <a:endParaRPr lang="en-US" dirty="0"/>
          </a:p>
        </p:txBody>
      </p:sp>
    </p:spTree>
    <p:extLst>
      <p:ext uri="{BB962C8B-B14F-4D97-AF65-F5344CB8AC3E}">
        <p14:creationId xmlns:p14="http://schemas.microsoft.com/office/powerpoint/2010/main" val="1367431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Predicting responses from GLMs</a:t>
            </a:r>
          </a:p>
        </p:txBody>
      </p:sp>
      <p:sp>
        <p:nvSpPr>
          <p:cNvPr id="3" name="Content Placeholder 2"/>
          <p:cNvSpPr>
            <a:spLocks noGrp="1"/>
          </p:cNvSpPr>
          <p:nvPr>
            <p:ph idx="1"/>
          </p:nvPr>
        </p:nvSpPr>
        <p:spPr/>
        <p:txBody>
          <a:bodyPr/>
          <a:lstStyle/>
          <a:p>
            <a:r>
              <a:rPr lang="en-US" dirty="0"/>
              <a:t>To predict responses from GLMs we should use type = “response”</a:t>
            </a:r>
          </a:p>
          <a:p>
            <a:endParaRPr lang="en-US" dirty="0"/>
          </a:p>
          <a:p>
            <a:r>
              <a:rPr lang="en-US" dirty="0"/>
              <a:t>This will transform from the effect scale to the scale of our response variable</a:t>
            </a:r>
          </a:p>
          <a:p>
            <a:endParaRPr lang="en-US" dirty="0"/>
          </a:p>
          <a:p>
            <a:r>
              <a:rPr lang="en-US" dirty="0"/>
              <a:t>Go to R</a:t>
            </a:r>
            <a:r>
              <a:rPr lang="mr-IN" dirty="0"/>
              <a:t>…</a:t>
            </a:r>
            <a:endParaRPr lang="en-US" dirty="0"/>
          </a:p>
          <a:p>
            <a:pPr marL="0" indent="0">
              <a:buNone/>
            </a:pPr>
            <a:endParaRPr lang="en-US" dirty="0"/>
          </a:p>
        </p:txBody>
      </p:sp>
    </p:spTree>
    <p:extLst>
      <p:ext uri="{BB962C8B-B14F-4D97-AF65-F5344CB8AC3E}">
        <p14:creationId xmlns:p14="http://schemas.microsoft.com/office/powerpoint/2010/main" val="663436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I do about the confidence intervals?</a:t>
            </a:r>
          </a:p>
        </p:txBody>
      </p:sp>
      <p:sp>
        <p:nvSpPr>
          <p:cNvPr id="3" name="Content Placeholder 2"/>
          <p:cNvSpPr>
            <a:spLocks noGrp="1"/>
          </p:cNvSpPr>
          <p:nvPr>
            <p:ph idx="1"/>
          </p:nvPr>
        </p:nvSpPr>
        <p:spPr/>
        <p:txBody>
          <a:bodyPr/>
          <a:lstStyle/>
          <a:p>
            <a:r>
              <a:rPr lang="en-US" dirty="0"/>
              <a:t>You can not transform the SE’s of the coefficients the same way you have done the </a:t>
            </a:r>
            <a:r>
              <a:rPr lang="en-US" dirty="0" err="1"/>
              <a:t>coefs</a:t>
            </a:r>
            <a:endParaRPr lang="en-US" dirty="0"/>
          </a:p>
          <a:p>
            <a:r>
              <a:rPr lang="en-US" dirty="0"/>
              <a:t>My recommendation: report the untransformed SE’s and </a:t>
            </a:r>
            <a:r>
              <a:rPr lang="en-US" dirty="0" err="1"/>
              <a:t>coefs</a:t>
            </a:r>
            <a:r>
              <a:rPr lang="en-US" dirty="0"/>
              <a:t> and specify the link function you used; do not back transform</a:t>
            </a:r>
          </a:p>
          <a:p>
            <a:r>
              <a:rPr lang="en-US" dirty="0"/>
              <a:t>Report the confidence intervals and standard error of your data points</a:t>
            </a:r>
          </a:p>
          <a:p>
            <a:pPr lvl="1"/>
            <a:r>
              <a:rPr lang="en-US" dirty="0"/>
              <a:t>There are packages that can help to calculate binomial confidence intervals to save you the arithmetic as there are several ways to do this.</a:t>
            </a:r>
          </a:p>
        </p:txBody>
      </p:sp>
    </p:spTree>
    <p:extLst>
      <p:ext uri="{BB962C8B-B14F-4D97-AF65-F5344CB8AC3E}">
        <p14:creationId xmlns:p14="http://schemas.microsoft.com/office/powerpoint/2010/main" val="435211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a:t>
            </a:r>
            <a:r>
              <a:rPr lang="en-US" i="1" dirty="0"/>
              <a:t>really</a:t>
            </a:r>
            <a:r>
              <a:rPr lang="en-US" dirty="0"/>
              <a:t> want prediction intervals</a:t>
            </a:r>
          </a:p>
        </p:txBody>
      </p:sp>
      <p:sp>
        <p:nvSpPr>
          <p:cNvPr id="3" name="Content Placeholder 2"/>
          <p:cNvSpPr>
            <a:spLocks noGrp="1"/>
          </p:cNvSpPr>
          <p:nvPr>
            <p:ph idx="1"/>
          </p:nvPr>
        </p:nvSpPr>
        <p:spPr/>
        <p:txBody>
          <a:bodyPr>
            <a:normAutofit/>
          </a:bodyPr>
          <a:lstStyle/>
          <a:p>
            <a:r>
              <a:rPr lang="en-US" dirty="0"/>
              <a:t>You need to use the inverse of your link function to back transform the confidence intervals, </a:t>
            </a:r>
            <a:r>
              <a:rPr lang="en-US" u="sng" dirty="0"/>
              <a:t>NOT THE SE’s!</a:t>
            </a:r>
          </a:p>
          <a:p>
            <a:endParaRPr lang="en-US" dirty="0"/>
          </a:p>
          <a:p>
            <a:r>
              <a:rPr lang="en-US" dirty="0"/>
              <a:t>See code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78224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Gamma</a:t>
            </a:r>
          </a:p>
        </p:txBody>
      </p:sp>
      <p:sp>
        <p:nvSpPr>
          <p:cNvPr id="3" name="Content Placeholder 2"/>
          <p:cNvSpPr>
            <a:spLocks noGrp="1"/>
          </p:cNvSpPr>
          <p:nvPr>
            <p:ph idx="1"/>
          </p:nvPr>
        </p:nvSpPr>
        <p:spPr/>
        <p:txBody>
          <a:bodyPr/>
          <a:lstStyle/>
          <a:p>
            <a:r>
              <a:rPr lang="en-US" dirty="0"/>
              <a:t>The default link of the Gamma is inverse</a:t>
            </a:r>
          </a:p>
          <a:p>
            <a:endParaRPr lang="en-US" dirty="0"/>
          </a:p>
          <a:p>
            <a:r>
              <a:rPr lang="en-US" dirty="0"/>
              <a:t>Log is typically okay to use and more intuitive</a:t>
            </a:r>
          </a:p>
          <a:p>
            <a:endParaRPr lang="en-US" dirty="0"/>
          </a:p>
          <a:p>
            <a:r>
              <a:rPr lang="en-US" dirty="0"/>
              <a:t>Go to code..</a:t>
            </a:r>
          </a:p>
          <a:p>
            <a:endParaRPr lang="en-US" dirty="0"/>
          </a:p>
          <a:p>
            <a:endParaRPr lang="en-US" dirty="0"/>
          </a:p>
        </p:txBody>
      </p:sp>
    </p:spTree>
    <p:extLst>
      <p:ext uri="{BB962C8B-B14F-4D97-AF65-F5344CB8AC3E}">
        <p14:creationId xmlns:p14="http://schemas.microsoft.com/office/powerpoint/2010/main" val="17637030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a:t>
            </a:r>
          </a:p>
        </p:txBody>
      </p:sp>
      <p:sp>
        <p:nvSpPr>
          <p:cNvPr id="3" name="Content Placeholder 2"/>
          <p:cNvSpPr>
            <a:spLocks noGrp="1"/>
          </p:cNvSpPr>
          <p:nvPr>
            <p:ph idx="1"/>
          </p:nvPr>
        </p:nvSpPr>
        <p:spPr/>
        <p:txBody>
          <a:bodyPr/>
          <a:lstStyle/>
          <a:p>
            <a:r>
              <a:rPr lang="en-US" dirty="0"/>
              <a:t>Remember, that in Poisson distributions the variance is equal to the mean</a:t>
            </a:r>
          </a:p>
          <a:p>
            <a:endParaRPr lang="en-US" dirty="0"/>
          </a:p>
          <a:p>
            <a:r>
              <a:rPr lang="en-US" dirty="0"/>
              <a:t>This means it is sensible to be concerned about </a:t>
            </a:r>
            <a:r>
              <a:rPr lang="en-US" dirty="0" err="1"/>
              <a:t>overdispersion</a:t>
            </a:r>
            <a:endParaRPr lang="en-US" dirty="0"/>
          </a:p>
          <a:p>
            <a:endParaRPr lang="en-US" dirty="0"/>
          </a:p>
          <a:p>
            <a:r>
              <a:rPr lang="en-US" dirty="0"/>
              <a:t>It is a good idea to check for this</a:t>
            </a:r>
          </a:p>
        </p:txBody>
      </p:sp>
    </p:spTree>
    <p:extLst>
      <p:ext uri="{BB962C8B-B14F-4D97-AF65-F5344CB8AC3E}">
        <p14:creationId xmlns:p14="http://schemas.microsoft.com/office/powerpoint/2010/main" val="1813096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Overdispersion</a:t>
            </a:r>
            <a:endParaRPr lang="en-US" dirty="0"/>
          </a:p>
        </p:txBody>
      </p:sp>
      <p:sp>
        <p:nvSpPr>
          <p:cNvPr id="3" name="Content Placeholder 2"/>
          <p:cNvSpPr>
            <a:spLocks noGrp="1"/>
          </p:cNvSpPr>
          <p:nvPr>
            <p:ph idx="1"/>
          </p:nvPr>
        </p:nvSpPr>
        <p:spPr>
          <a:xfrm>
            <a:off x="838200" y="1444487"/>
            <a:ext cx="10515600" cy="4732476"/>
          </a:xfrm>
        </p:spPr>
        <p:txBody>
          <a:bodyPr>
            <a:normAutofit/>
          </a:bodyPr>
          <a:lstStyle/>
          <a:p>
            <a:r>
              <a:rPr lang="en-US" dirty="0"/>
              <a:t>too much variance: </a:t>
            </a:r>
          </a:p>
          <a:p>
            <a:r>
              <a:rPr lang="en-US" i="1" dirty="0"/>
              <a:t>scale parameter</a:t>
            </a:r>
            <a:r>
              <a:rPr lang="en-US" dirty="0"/>
              <a:t> is fixed to 1 for Poisson (variance=mean), binomial (variance=Np(1−p)Np(1−p)</a:t>
            </a:r>
          </a:p>
          <a:p>
            <a:pPr lvl="1"/>
            <a:r>
              <a:rPr lang="en-US" dirty="0"/>
              <a:t>This is often untrue!</a:t>
            </a:r>
            <a:br>
              <a:rPr lang="en-US" dirty="0"/>
            </a:br>
            <a:endParaRPr lang="en-US" dirty="0"/>
          </a:p>
          <a:p>
            <a:r>
              <a:rPr lang="en-US" b="1" dirty="0"/>
              <a:t>(residual deviance)/(residual </a:t>
            </a:r>
            <a:r>
              <a:rPr lang="en-US" b="1" dirty="0" err="1"/>
              <a:t>df</a:t>
            </a:r>
            <a:r>
              <a:rPr lang="en-US" b="1" dirty="0"/>
              <a:t>) should be ≈1. </a:t>
            </a:r>
          </a:p>
          <a:p>
            <a:pPr lvl="1"/>
            <a:r>
              <a:rPr lang="en-US" dirty="0"/>
              <a:t>If the ratio is &gt;1.2, worry a little bit</a:t>
            </a:r>
          </a:p>
          <a:p>
            <a:pPr lvl="1"/>
            <a:r>
              <a:rPr lang="en-US" dirty="0"/>
              <a:t>if the ratio is greater than ≈3, something else might be wrong with your model.</a:t>
            </a:r>
          </a:p>
          <a:p>
            <a:pPr lvl="1"/>
            <a:endParaRPr lang="en-US" dirty="0"/>
          </a:p>
          <a:p>
            <a:r>
              <a:rPr lang="en-US" dirty="0"/>
              <a:t>We can get these directly from our model</a:t>
            </a:r>
          </a:p>
        </p:txBody>
      </p:sp>
    </p:spTree>
    <p:extLst>
      <p:ext uri="{BB962C8B-B14F-4D97-AF65-F5344CB8AC3E}">
        <p14:creationId xmlns:p14="http://schemas.microsoft.com/office/powerpoint/2010/main" val="396760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 test for </a:t>
            </a:r>
            <a:r>
              <a:rPr lang="en-US" dirty="0" err="1"/>
              <a:t>overdispersion</a:t>
            </a:r>
            <a:r>
              <a:rPr lang="en-US" dirty="0"/>
              <a:t>?</a:t>
            </a:r>
          </a:p>
        </p:txBody>
      </p:sp>
      <p:sp>
        <p:nvSpPr>
          <p:cNvPr id="3" name="Content Placeholder 2"/>
          <p:cNvSpPr>
            <a:spLocks noGrp="1"/>
          </p:cNvSpPr>
          <p:nvPr>
            <p:ph idx="1"/>
          </p:nvPr>
        </p:nvSpPr>
        <p:spPr/>
        <p:txBody>
          <a:bodyPr/>
          <a:lstStyle/>
          <a:p>
            <a:r>
              <a:rPr lang="en-US" dirty="0"/>
              <a:t>Can use a dispersion test from the AER package</a:t>
            </a:r>
          </a:p>
          <a:p>
            <a:r>
              <a:rPr lang="en-US" dirty="0"/>
              <a:t>more important to do </a:t>
            </a:r>
            <a:r>
              <a:rPr lang="en-US" b="1" dirty="0"/>
              <a:t>something</a:t>
            </a:r>
            <a:r>
              <a:rPr lang="en-US" dirty="0"/>
              <a:t> about </a:t>
            </a:r>
            <a:r>
              <a:rPr lang="en-US" dirty="0" err="1"/>
              <a:t>overdispersion</a:t>
            </a:r>
            <a:r>
              <a:rPr lang="en-US" dirty="0"/>
              <a:t> than exactly what you do</a:t>
            </a:r>
          </a:p>
          <a:p>
            <a:endParaRPr lang="en-US" dirty="0"/>
          </a:p>
        </p:txBody>
      </p:sp>
    </p:spTree>
    <p:extLst>
      <p:ext uri="{BB962C8B-B14F-4D97-AF65-F5344CB8AC3E}">
        <p14:creationId xmlns:p14="http://schemas.microsoft.com/office/powerpoint/2010/main" val="1215100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a:t>
            </a:r>
            <a:r>
              <a:rPr lang="en-US" dirty="0" err="1"/>
              <a:t>overdispersion</a:t>
            </a:r>
            <a:endParaRPr lang="en-US" dirty="0"/>
          </a:p>
        </p:txBody>
      </p:sp>
      <p:sp>
        <p:nvSpPr>
          <p:cNvPr id="3" name="Content Placeholder 2"/>
          <p:cNvSpPr>
            <a:spLocks noGrp="1"/>
          </p:cNvSpPr>
          <p:nvPr>
            <p:ph idx="1"/>
          </p:nvPr>
        </p:nvSpPr>
        <p:spPr/>
        <p:txBody>
          <a:bodyPr>
            <a:normAutofit lnSpcReduction="10000"/>
          </a:bodyPr>
          <a:lstStyle/>
          <a:p>
            <a:r>
              <a:rPr lang="en-US" dirty="0"/>
              <a:t>Can use quasi-likelihood models (e.g. family=</a:t>
            </a:r>
            <a:r>
              <a:rPr lang="en-US" dirty="0" err="1"/>
              <a:t>quasipoisson</a:t>
            </a:r>
            <a:r>
              <a:rPr lang="en-US" dirty="0"/>
              <a:t>); fit, then adjust CIs/p-values</a:t>
            </a:r>
          </a:p>
          <a:p>
            <a:pPr lvl="1"/>
            <a:r>
              <a:rPr lang="en-US" dirty="0"/>
              <a:t>point estimates </a:t>
            </a:r>
            <a:r>
              <a:rPr lang="en-US" b="1" dirty="0"/>
              <a:t>don’t change</a:t>
            </a:r>
            <a:r>
              <a:rPr lang="en-US" dirty="0"/>
              <a:t>, just adjusts std errors/CIs/p-values</a:t>
            </a:r>
          </a:p>
          <a:p>
            <a:pPr lvl="1"/>
            <a:r>
              <a:rPr lang="en-US" dirty="0"/>
              <a:t>This is less common</a:t>
            </a:r>
          </a:p>
          <a:p>
            <a:r>
              <a:rPr lang="en-US" dirty="0"/>
              <a:t>Can use negative binomial </a:t>
            </a:r>
          </a:p>
          <a:p>
            <a:r>
              <a:rPr lang="en-US" dirty="0"/>
              <a:t>alternatives:</a:t>
            </a:r>
          </a:p>
          <a:p>
            <a:pPr lvl="1"/>
            <a:r>
              <a:rPr lang="en-US" dirty="0"/>
              <a:t>Poisson → negative binomial (MASS::</a:t>
            </a:r>
            <a:r>
              <a:rPr lang="en-US" dirty="0" err="1"/>
              <a:t>glm.nb</a:t>
            </a:r>
            <a:r>
              <a:rPr lang="en-US" dirty="0"/>
              <a:t>)</a:t>
            </a:r>
          </a:p>
          <a:p>
            <a:r>
              <a:rPr lang="en-US" dirty="0" err="1"/>
              <a:t>overdispersion</a:t>
            </a:r>
            <a:r>
              <a:rPr lang="en-US" dirty="0"/>
              <a:t> </a:t>
            </a:r>
            <a:r>
              <a:rPr lang="en-US" b="1" dirty="0"/>
              <a:t>not</a:t>
            </a:r>
            <a:r>
              <a:rPr lang="en-US" dirty="0"/>
              <a:t> relevant for</a:t>
            </a:r>
          </a:p>
          <a:p>
            <a:pPr lvl="1"/>
            <a:r>
              <a:rPr lang="en-US" dirty="0"/>
              <a:t>binary responses</a:t>
            </a:r>
          </a:p>
          <a:p>
            <a:pPr lvl="1"/>
            <a:r>
              <a:rPr lang="en-US" dirty="0"/>
              <a:t>families with estimated scale parameters (</a:t>
            </a:r>
            <a:r>
              <a:rPr lang="en-US" dirty="0" err="1"/>
              <a:t>gaussian</a:t>
            </a:r>
            <a:r>
              <a:rPr lang="en-US" dirty="0"/>
              <a:t>, Gamma, …)</a:t>
            </a:r>
            <a:br>
              <a:rPr lang="en-US" dirty="0"/>
            </a:br>
            <a:endParaRPr lang="en-US" dirty="0"/>
          </a:p>
          <a:p>
            <a:endParaRPr lang="en-US" dirty="0"/>
          </a:p>
        </p:txBody>
      </p:sp>
    </p:spTree>
    <p:extLst>
      <p:ext uri="{BB962C8B-B14F-4D97-AF65-F5344CB8AC3E}">
        <p14:creationId xmlns:p14="http://schemas.microsoft.com/office/powerpoint/2010/main" val="72100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160"/>
            <a:ext cx="10515600" cy="861509"/>
          </a:xfrm>
        </p:spPr>
        <p:txBody>
          <a:bodyPr/>
          <a:lstStyle/>
          <a:p>
            <a:r>
              <a:rPr lang="en-US" dirty="0"/>
              <a:t>Presentation template</a:t>
            </a:r>
          </a:p>
        </p:txBody>
      </p:sp>
      <p:sp>
        <p:nvSpPr>
          <p:cNvPr id="3" name="Content Placeholder 2"/>
          <p:cNvSpPr>
            <a:spLocks noGrp="1"/>
          </p:cNvSpPr>
          <p:nvPr>
            <p:ph idx="1"/>
          </p:nvPr>
        </p:nvSpPr>
        <p:spPr>
          <a:xfrm>
            <a:off x="838200" y="1081669"/>
            <a:ext cx="10515600" cy="5095294"/>
          </a:xfrm>
        </p:spPr>
        <p:txBody>
          <a:bodyPr>
            <a:normAutofit fontScale="70000" lnSpcReduction="20000"/>
          </a:bodyPr>
          <a:lstStyle/>
          <a:p>
            <a:pPr algn="l"/>
            <a:r>
              <a:rPr lang="en-US" b="0" i="0" dirty="0">
                <a:solidFill>
                  <a:srgbClr val="222222"/>
                </a:solidFill>
                <a:effectLst/>
                <a:latin typeface="Lato Extended"/>
              </a:rPr>
              <a:t>Presentation template (12 min, 2 min for Qs)</a:t>
            </a:r>
          </a:p>
          <a:p>
            <a:pPr algn="l">
              <a:buFont typeface="Arial" panose="020B0604020202020204" pitchFamily="34" charset="0"/>
              <a:buChar char="•"/>
            </a:pPr>
            <a:r>
              <a:rPr lang="en-US" b="0" i="0" dirty="0">
                <a:solidFill>
                  <a:srgbClr val="222222"/>
                </a:solidFill>
                <a:effectLst/>
                <a:latin typeface="Lato Extended"/>
              </a:rPr>
              <a:t>Title, Name and authors</a:t>
            </a:r>
          </a:p>
          <a:p>
            <a:pPr algn="l">
              <a:buFont typeface="Arial" panose="020B0604020202020204" pitchFamily="34" charset="0"/>
              <a:buChar char="•"/>
            </a:pPr>
            <a:r>
              <a:rPr lang="en-US" b="0" i="0" dirty="0">
                <a:solidFill>
                  <a:srgbClr val="222222"/>
                </a:solidFill>
                <a:effectLst/>
                <a:latin typeface="Lato Extended"/>
              </a:rPr>
              <a:t>Introduction (1-2 slide background,  bulleted is okay)</a:t>
            </a:r>
          </a:p>
          <a:p>
            <a:pPr algn="l">
              <a:buFont typeface="Arial" panose="020B0604020202020204" pitchFamily="34" charset="0"/>
              <a:buChar char="•"/>
            </a:pPr>
            <a:r>
              <a:rPr lang="en-US" b="0" i="0" dirty="0">
                <a:solidFill>
                  <a:srgbClr val="222222"/>
                </a:solidFill>
                <a:effectLst/>
                <a:latin typeface="Lato Extended"/>
              </a:rPr>
              <a:t>Question/hypothesis slide: this should connect to your statistical results</a:t>
            </a:r>
          </a:p>
          <a:p>
            <a:pPr algn="l">
              <a:buFont typeface="Arial" panose="020B0604020202020204" pitchFamily="34" charset="0"/>
              <a:buChar char="•"/>
            </a:pPr>
            <a:r>
              <a:rPr lang="en-US" b="0" i="0" dirty="0">
                <a:solidFill>
                  <a:srgbClr val="222222"/>
                </a:solidFill>
                <a:effectLst/>
                <a:latin typeface="Lato Extended"/>
              </a:rPr>
              <a:t>Methods (scientific and statistical; bulleted is okay)</a:t>
            </a:r>
            <a:br>
              <a:rPr lang="en-US" b="0" i="0" dirty="0">
                <a:solidFill>
                  <a:srgbClr val="222222"/>
                </a:solidFill>
                <a:effectLst/>
                <a:latin typeface="Lato Extended"/>
              </a:rPr>
            </a:br>
            <a:br>
              <a:rPr lang="en-US" b="0" i="0" dirty="0">
                <a:solidFill>
                  <a:srgbClr val="222222"/>
                </a:solidFill>
                <a:effectLst/>
                <a:latin typeface="Lato Extended"/>
              </a:rPr>
            </a:br>
            <a:endParaRPr lang="en-US" b="0" i="0" dirty="0">
              <a:solidFill>
                <a:srgbClr val="222222"/>
              </a:solidFill>
              <a:effectLst/>
              <a:latin typeface="Lato Extended"/>
            </a:endParaRPr>
          </a:p>
          <a:p>
            <a:pPr marL="742950" lvl="1" indent="-285750" algn="l">
              <a:buFont typeface="Arial" panose="020B0604020202020204" pitchFamily="34" charset="0"/>
              <a:buChar char="•"/>
            </a:pPr>
            <a:r>
              <a:rPr lang="en-US" b="0" i="0" dirty="0">
                <a:solidFill>
                  <a:srgbClr val="222222"/>
                </a:solidFill>
                <a:effectLst/>
                <a:latin typeface="Lato Extended"/>
              </a:rPr>
              <a:t>It should be clear what your x and y variables are and how you chose the statistics you did</a:t>
            </a:r>
          </a:p>
          <a:p>
            <a:pPr algn="l">
              <a:buFont typeface="Arial" panose="020B0604020202020204" pitchFamily="34" charset="0"/>
              <a:buChar char="•"/>
            </a:pPr>
            <a:r>
              <a:rPr lang="en-US" b="0" i="0" dirty="0">
                <a:solidFill>
                  <a:srgbClr val="222222"/>
                </a:solidFill>
                <a:effectLst/>
                <a:latin typeface="Lato Extended"/>
              </a:rPr>
              <a:t>Repost the question slide (remind the listener of the questions you are answering) before each results slides</a:t>
            </a:r>
          </a:p>
          <a:p>
            <a:pPr algn="l">
              <a:buFont typeface="Arial" panose="020B0604020202020204" pitchFamily="34" charset="0"/>
              <a:buChar char="•"/>
            </a:pPr>
            <a:r>
              <a:rPr lang="en-US" b="0" i="0" dirty="0">
                <a:solidFill>
                  <a:srgbClr val="222222"/>
                </a:solidFill>
                <a:effectLst/>
                <a:latin typeface="Lato Extended"/>
              </a:rPr>
              <a:t>Results (you will turn in a results statement written like a scientific paper). Please visit tips for writing results sections (posted).</a:t>
            </a:r>
          </a:p>
          <a:p>
            <a:pPr marL="742950" lvl="1" indent="-285750" algn="l">
              <a:buFont typeface="Arial" panose="020B0604020202020204" pitchFamily="34" charset="0"/>
              <a:buChar char="•"/>
            </a:pPr>
            <a:r>
              <a:rPr lang="en-US" b="0" i="0" dirty="0">
                <a:solidFill>
                  <a:srgbClr val="222222"/>
                </a:solidFill>
                <a:effectLst/>
                <a:latin typeface="Lato Extended"/>
              </a:rPr>
              <a:t>Each slide in the results should be a figure or figure/table. You should include the stats as a caption on your slide some place. You should be able to articulate what the figure is telling you in relation to the question and what the stats are saying. </a:t>
            </a:r>
            <a:br>
              <a:rPr lang="en-US" b="0" i="0" dirty="0">
                <a:solidFill>
                  <a:srgbClr val="222222"/>
                </a:solidFill>
                <a:effectLst/>
                <a:latin typeface="Lato Extended"/>
              </a:rPr>
            </a:br>
            <a:br>
              <a:rPr lang="en-US" b="0" i="0" dirty="0">
                <a:solidFill>
                  <a:srgbClr val="222222"/>
                </a:solidFill>
                <a:effectLst/>
                <a:latin typeface="Lato Extended"/>
              </a:rPr>
            </a:br>
            <a:endParaRPr lang="en-US" b="0" i="0" dirty="0">
              <a:solidFill>
                <a:srgbClr val="222222"/>
              </a:solidFill>
              <a:effectLst/>
              <a:latin typeface="Lato Extended"/>
            </a:endParaRPr>
          </a:p>
          <a:p>
            <a:pPr algn="l">
              <a:buFont typeface="Arial" panose="020B0604020202020204" pitchFamily="34" charset="0"/>
              <a:buChar char="•"/>
            </a:pPr>
            <a:r>
              <a:rPr lang="en-US" b="0" i="0" dirty="0">
                <a:solidFill>
                  <a:srgbClr val="222222"/>
                </a:solidFill>
                <a:effectLst/>
                <a:latin typeface="Lato Extended"/>
              </a:rPr>
              <a:t>Discussion (what do your results mean, future statistical analyses to be conducted, what this tells us about the world; bulleted is okay)</a:t>
            </a:r>
          </a:p>
          <a:p>
            <a:endParaRPr lang="en-US" dirty="0"/>
          </a:p>
        </p:txBody>
      </p:sp>
    </p:spTree>
    <p:extLst>
      <p:ext uri="{BB962C8B-B14F-4D97-AF65-F5344CB8AC3E}">
        <p14:creationId xmlns:p14="http://schemas.microsoft.com/office/powerpoint/2010/main" val="152044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Binomial</a:t>
            </a:r>
          </a:p>
        </p:txBody>
      </p:sp>
      <p:sp>
        <p:nvSpPr>
          <p:cNvPr id="3" name="Content Placeholder 2"/>
          <p:cNvSpPr>
            <a:spLocks noGrp="1"/>
          </p:cNvSpPr>
          <p:nvPr>
            <p:ph idx="1"/>
          </p:nvPr>
        </p:nvSpPr>
        <p:spPr/>
        <p:txBody>
          <a:bodyPr/>
          <a:lstStyle/>
          <a:p>
            <a:r>
              <a:rPr lang="en-US" dirty="0"/>
              <a:t>For </a:t>
            </a:r>
            <a:r>
              <a:rPr lang="en-US" dirty="0" err="1"/>
              <a:t>overdispersed</a:t>
            </a:r>
            <a:r>
              <a:rPr lang="en-US" dirty="0"/>
              <a:t> count data, the negative binomial is a really good solution</a:t>
            </a:r>
          </a:p>
          <a:p>
            <a:endParaRPr lang="en-US" dirty="0"/>
          </a:p>
          <a:p>
            <a:r>
              <a:rPr lang="en-US" dirty="0"/>
              <a:t>What do our updated diagnostics tell us about whether the negative binomial is behaving adequately? </a:t>
            </a:r>
          </a:p>
        </p:txBody>
      </p:sp>
    </p:spTree>
    <p:extLst>
      <p:ext uri="{BB962C8B-B14F-4D97-AF65-F5344CB8AC3E}">
        <p14:creationId xmlns:p14="http://schemas.microsoft.com/office/powerpoint/2010/main" val="1194184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1630"/>
            <a:ext cx="10515600" cy="1325563"/>
          </a:xfrm>
        </p:spPr>
        <p:txBody>
          <a:bodyPr/>
          <a:lstStyle/>
          <a:p>
            <a:r>
              <a:rPr lang="en-US" dirty="0"/>
              <a:t>Diagnostics</a:t>
            </a:r>
          </a:p>
        </p:txBody>
      </p:sp>
      <p:sp>
        <p:nvSpPr>
          <p:cNvPr id="3" name="Content Placeholder 2"/>
          <p:cNvSpPr>
            <a:spLocks noGrp="1"/>
          </p:cNvSpPr>
          <p:nvPr>
            <p:ph idx="1"/>
          </p:nvPr>
        </p:nvSpPr>
        <p:spPr/>
        <p:txBody>
          <a:bodyPr>
            <a:normAutofit/>
          </a:bodyPr>
          <a:lstStyle/>
          <a:p>
            <a:r>
              <a:rPr lang="en-US" dirty="0"/>
              <a:t>Harder than linear models</a:t>
            </a:r>
          </a:p>
          <a:p>
            <a:r>
              <a:rPr lang="en-US" dirty="0"/>
              <a:t>goodness of fit tests, R2 etc. can also be a bit challenging and people have suggested that many of these methods don’t work very well</a:t>
            </a:r>
          </a:p>
          <a:p>
            <a:r>
              <a:rPr lang="en-US" dirty="0"/>
              <a:t>Some people will compare model residual deviance which can give an indication of whether one distribution is preferred over another but this also has limitations</a:t>
            </a:r>
          </a:p>
          <a:p>
            <a:r>
              <a:rPr lang="en-US" dirty="0"/>
              <a:t>Do be wary of general statistical problems </a:t>
            </a:r>
            <a:r>
              <a:rPr lang="mr-IN" dirty="0"/>
              <a:t>–</a:t>
            </a:r>
            <a:r>
              <a:rPr lang="en-US" dirty="0"/>
              <a:t> multicollinearity, constant responses, too many zeros</a:t>
            </a:r>
          </a:p>
          <a:p>
            <a:pPr lvl="1"/>
            <a:r>
              <a:rPr lang="en-US" dirty="0"/>
              <a:t>There is always the gut check test too </a:t>
            </a:r>
            <a:r>
              <a:rPr lang="mr-IN" dirty="0"/>
              <a:t>–</a:t>
            </a:r>
            <a:r>
              <a:rPr lang="en-US" dirty="0"/>
              <a:t> plot your data and model output and ask yourself </a:t>
            </a:r>
            <a:r>
              <a:rPr lang="mr-IN" dirty="0"/>
              <a:t>–</a:t>
            </a:r>
            <a:r>
              <a:rPr lang="en-US" dirty="0"/>
              <a:t> does it look like anything funny is happening here? </a:t>
            </a:r>
          </a:p>
          <a:p>
            <a:endParaRPr lang="en-US" dirty="0"/>
          </a:p>
          <a:p>
            <a:endParaRPr lang="en-US" dirty="0"/>
          </a:p>
        </p:txBody>
      </p:sp>
    </p:spTree>
    <p:extLst>
      <p:ext uri="{BB962C8B-B14F-4D97-AF65-F5344CB8AC3E}">
        <p14:creationId xmlns:p14="http://schemas.microsoft.com/office/powerpoint/2010/main" val="5486657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B7BAB-9210-A8F3-9B12-9AAB1A008CAD}"/>
              </a:ext>
            </a:extLst>
          </p:cNvPr>
          <p:cNvSpPr>
            <a:spLocks noGrp="1"/>
          </p:cNvSpPr>
          <p:nvPr>
            <p:ph type="title"/>
          </p:nvPr>
        </p:nvSpPr>
        <p:spPr/>
        <p:txBody>
          <a:bodyPr/>
          <a:lstStyle/>
          <a:p>
            <a:r>
              <a:rPr lang="en-US" dirty="0"/>
              <a:t>Diagnostics cont.</a:t>
            </a:r>
          </a:p>
        </p:txBody>
      </p:sp>
      <p:sp>
        <p:nvSpPr>
          <p:cNvPr id="3" name="Content Placeholder 2">
            <a:extLst>
              <a:ext uri="{FF2B5EF4-FFF2-40B4-BE49-F238E27FC236}">
                <a16:creationId xmlns:a16="http://schemas.microsoft.com/office/drawing/2014/main" id="{574F1298-ECDC-2775-907C-38718E20E987}"/>
              </a:ext>
            </a:extLst>
          </p:cNvPr>
          <p:cNvSpPr>
            <a:spLocks noGrp="1"/>
          </p:cNvSpPr>
          <p:nvPr>
            <p:ph idx="1"/>
          </p:nvPr>
        </p:nvSpPr>
        <p:spPr/>
        <p:txBody>
          <a:bodyPr/>
          <a:lstStyle/>
          <a:p>
            <a:r>
              <a:rPr lang="en-US" dirty="0"/>
              <a:t>The performance package you learned about previously allows you checks for overdispersion</a:t>
            </a:r>
          </a:p>
          <a:p>
            <a:r>
              <a:rPr lang="en-US" dirty="0"/>
              <a:t>The best package for testing </a:t>
            </a:r>
            <a:r>
              <a:rPr lang="en-US" dirty="0" err="1"/>
              <a:t>glms</a:t>
            </a:r>
            <a:r>
              <a:rPr lang="en-US" dirty="0"/>
              <a:t> is ‘Dharma’</a:t>
            </a:r>
          </a:p>
          <a:p>
            <a:pPr marL="0" indent="0">
              <a:buNone/>
            </a:pPr>
            <a:endParaRPr lang="en-US" dirty="0"/>
          </a:p>
        </p:txBody>
      </p:sp>
    </p:spTree>
    <p:extLst>
      <p:ext uri="{BB962C8B-B14F-4D97-AF65-F5344CB8AC3E}">
        <p14:creationId xmlns:p14="http://schemas.microsoft.com/office/powerpoint/2010/main" val="514201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D205-1AAD-F5EC-AEEA-2F8F2CE2FCBB}"/>
              </a:ext>
            </a:extLst>
          </p:cNvPr>
          <p:cNvSpPr>
            <a:spLocks noGrp="1"/>
          </p:cNvSpPr>
          <p:nvPr>
            <p:ph type="title"/>
          </p:nvPr>
        </p:nvSpPr>
        <p:spPr/>
        <p:txBody>
          <a:bodyPr/>
          <a:lstStyle/>
          <a:p>
            <a:r>
              <a:rPr lang="en-US" dirty="0"/>
              <a:t>Dharma</a:t>
            </a:r>
          </a:p>
        </p:txBody>
      </p:sp>
      <p:sp>
        <p:nvSpPr>
          <p:cNvPr id="3" name="Content Placeholder 2">
            <a:extLst>
              <a:ext uri="{FF2B5EF4-FFF2-40B4-BE49-F238E27FC236}">
                <a16:creationId xmlns:a16="http://schemas.microsoft.com/office/drawing/2014/main" id="{C1ABFA9C-2CD6-710B-1E62-D3877A9D796D}"/>
              </a:ext>
            </a:extLst>
          </p:cNvPr>
          <p:cNvSpPr>
            <a:spLocks noGrp="1"/>
          </p:cNvSpPr>
          <p:nvPr>
            <p:ph idx="1"/>
          </p:nvPr>
        </p:nvSpPr>
        <p:spPr/>
        <p:txBody>
          <a:bodyPr>
            <a:normAutofit lnSpcReduction="10000"/>
          </a:bodyPr>
          <a:lstStyle/>
          <a:p>
            <a:r>
              <a:rPr lang="en-US" dirty="0">
                <a:hlinkClick r:id="rId2"/>
              </a:rPr>
              <a:t>https://cran.r-project.org/web/packages/DHARMa/vignettes/DHARMa.html</a:t>
            </a:r>
            <a:endParaRPr lang="en-US" dirty="0"/>
          </a:p>
          <a:p>
            <a:r>
              <a:rPr lang="en-US" b="0" i="0" dirty="0">
                <a:solidFill>
                  <a:srgbClr val="000000"/>
                </a:solidFill>
                <a:effectLst/>
                <a:latin typeface="Open Sans" panose="020B0606030504020204" pitchFamily="34" charset="0"/>
              </a:rPr>
              <a:t>GLMs residuals are harder to interpret because the expected distribution of the data (aka predictive distribution) changes with the fitted values</a:t>
            </a:r>
          </a:p>
          <a:p>
            <a:r>
              <a:rPr lang="en-US" b="0" i="0" dirty="0" err="1">
                <a:solidFill>
                  <a:srgbClr val="000000"/>
                </a:solidFill>
                <a:effectLst/>
                <a:latin typeface="Open Sans" panose="020B0606030504020204" pitchFamily="34" charset="0"/>
              </a:rPr>
              <a:t>DHARMa</a:t>
            </a:r>
            <a:r>
              <a:rPr lang="en-US" b="0" i="0" dirty="0">
                <a:solidFill>
                  <a:srgbClr val="000000"/>
                </a:solidFill>
                <a:effectLst/>
                <a:latin typeface="Open Sans" panose="020B0606030504020204" pitchFamily="34" charset="0"/>
              </a:rPr>
              <a:t> aims at solving these problems by creating readily interpretable residuals for generalized linear models that are standardized to values between 0 and 1, and that can be interpreted as intuitively as residuals for the linear model. This is achieved by a simulation-based approach.</a:t>
            </a:r>
          </a:p>
          <a:p>
            <a:r>
              <a:rPr lang="en-US" dirty="0">
                <a:solidFill>
                  <a:srgbClr val="000000"/>
                </a:solidFill>
                <a:latin typeface="Open Sans" panose="020B0606030504020204" pitchFamily="34" charset="0"/>
              </a:rPr>
              <a:t>Go to code…</a:t>
            </a:r>
            <a:endParaRPr lang="en-US" dirty="0"/>
          </a:p>
        </p:txBody>
      </p:sp>
    </p:spTree>
    <p:extLst>
      <p:ext uri="{BB962C8B-B14F-4D97-AF65-F5344CB8AC3E}">
        <p14:creationId xmlns:p14="http://schemas.microsoft.com/office/powerpoint/2010/main" val="1217310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mistakes</a:t>
            </a:r>
          </a:p>
        </p:txBody>
      </p:sp>
      <p:sp>
        <p:nvSpPr>
          <p:cNvPr id="3" name="Content Placeholder 2"/>
          <p:cNvSpPr>
            <a:spLocks noGrp="1"/>
          </p:cNvSpPr>
          <p:nvPr>
            <p:ph idx="1"/>
          </p:nvPr>
        </p:nvSpPr>
        <p:spPr>
          <a:xfrm>
            <a:off x="838200" y="1484243"/>
            <a:ext cx="10515600" cy="4692720"/>
          </a:xfrm>
        </p:spPr>
        <p:txBody>
          <a:bodyPr>
            <a:normAutofit/>
          </a:bodyPr>
          <a:lstStyle/>
          <a:p>
            <a:r>
              <a:rPr lang="en-US" sz="2400" dirty="0">
                <a:solidFill>
                  <a:srgbClr val="262626"/>
                </a:solidFill>
                <a:latin typeface="Calibri" charset="0"/>
                <a:ea typeface="Calibri" charset="0"/>
                <a:cs typeface="Calibri" charset="0"/>
              </a:rPr>
              <a:t>ignoring </a:t>
            </a:r>
            <a:r>
              <a:rPr lang="en-US" sz="2400" dirty="0" err="1">
                <a:solidFill>
                  <a:srgbClr val="262626"/>
                </a:solidFill>
                <a:latin typeface="Calibri" charset="0"/>
                <a:ea typeface="Calibri" charset="0"/>
                <a:cs typeface="Calibri" charset="0"/>
              </a:rPr>
              <a:t>overdispersion</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applying discrete models (Poisson, binomial) to non-discrete data: </a:t>
            </a:r>
            <a:r>
              <a:rPr lang="en-US" sz="2400" b="1" dirty="0">
                <a:solidFill>
                  <a:srgbClr val="262626"/>
                </a:solidFill>
                <a:latin typeface="Calibri" charset="0"/>
                <a:ea typeface="Calibri" charset="0"/>
                <a:cs typeface="Calibri" charset="0"/>
              </a:rPr>
              <a:t>don’t divide!</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equating negative binomial with binomial rather than Poisson</a:t>
            </a:r>
          </a:p>
          <a:p>
            <a:r>
              <a:rPr lang="en-US" sz="2400" dirty="0">
                <a:solidFill>
                  <a:srgbClr val="262626"/>
                </a:solidFill>
                <a:latin typeface="Calibri" charset="0"/>
                <a:ea typeface="Calibri" charset="0"/>
                <a:cs typeface="Calibri" charset="0"/>
              </a:rPr>
              <a:t>confusion in interpreting effects</a:t>
            </a:r>
          </a:p>
          <a:p>
            <a:r>
              <a:rPr lang="en-US" sz="2400" dirty="0">
                <a:solidFill>
                  <a:srgbClr val="262626"/>
                </a:solidFill>
                <a:latin typeface="Calibri" charset="0"/>
                <a:ea typeface="Calibri" charset="0"/>
                <a:cs typeface="Calibri" charset="0"/>
              </a:rPr>
              <a:t>back-transforming standard errors</a:t>
            </a:r>
          </a:p>
          <a:p>
            <a:r>
              <a:rPr lang="en-US" sz="2400" dirty="0">
                <a:solidFill>
                  <a:srgbClr val="262626"/>
                </a:solidFill>
                <a:latin typeface="Calibri" charset="0"/>
                <a:ea typeface="Calibri" charset="0"/>
                <a:cs typeface="Calibri" charset="0"/>
              </a:rPr>
              <a:t>getting confused by predictions on the linear predictor scale</a:t>
            </a:r>
          </a:p>
          <a:p>
            <a:r>
              <a:rPr lang="en-US" sz="2400" dirty="0">
                <a:solidFill>
                  <a:srgbClr val="262626"/>
                </a:solidFill>
                <a:latin typeface="Calibri" charset="0"/>
                <a:ea typeface="Calibri" charset="0"/>
                <a:cs typeface="Calibri" charset="0"/>
              </a:rPr>
              <a:t>using GLMs where linear models will do (i.e. </a:t>
            </a:r>
            <a:r>
              <a:rPr lang="en-US" sz="2400" dirty="0" err="1">
                <a:solidFill>
                  <a:srgbClr val="262626"/>
                </a:solidFill>
                <a:latin typeface="Calibri" charset="0"/>
                <a:ea typeface="Calibri" charset="0"/>
                <a:cs typeface="Calibri" charset="0"/>
              </a:rPr>
              <a:t>glm</a:t>
            </a:r>
            <a:r>
              <a:rPr lang="en-US" sz="2400" dirty="0">
                <a:solidFill>
                  <a:srgbClr val="262626"/>
                </a:solidFill>
                <a:latin typeface="Calibri" charset="0"/>
                <a:ea typeface="Calibri" charset="0"/>
                <a:cs typeface="Calibri" charset="0"/>
              </a:rPr>
              <a:t> instead of lm) (</a:t>
            </a:r>
            <a:r>
              <a:rPr lang="en-US" sz="2400" i="1" dirty="0">
                <a:solidFill>
                  <a:srgbClr val="262626"/>
                </a:solidFill>
                <a:latin typeface="Calibri" charset="0"/>
                <a:ea typeface="Calibri" charset="0"/>
                <a:cs typeface="Calibri" charset="0"/>
              </a:rPr>
              <a:t>mostly harmless</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forgetting to use type="response" using </a:t>
            </a:r>
            <a:r>
              <a:rPr lang="en-US" sz="2400" dirty="0" err="1">
                <a:solidFill>
                  <a:srgbClr val="262626"/>
                </a:solidFill>
                <a:latin typeface="Calibri" charset="0"/>
                <a:ea typeface="Calibri" charset="0"/>
                <a:cs typeface="Calibri" charset="0"/>
              </a:rPr>
              <a:t>predict.glm</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ignoring blocking factors (e.g. failing to use mixed models where necessary)</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6338723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361F-E91A-7C4D-9171-EAE07804945C}"/>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2AD760A6-53ED-2745-8126-44C836EC26ED}"/>
              </a:ext>
            </a:extLst>
          </p:cNvPr>
          <p:cNvSpPr>
            <a:spLocks noGrp="1"/>
          </p:cNvSpPr>
          <p:nvPr>
            <p:ph idx="1"/>
          </p:nvPr>
        </p:nvSpPr>
        <p:spPr>
          <a:xfrm>
            <a:off x="838200" y="1424763"/>
            <a:ext cx="10515600" cy="4752200"/>
          </a:xfrm>
        </p:spPr>
        <p:txBody>
          <a:bodyPr>
            <a:normAutofit fontScale="77500" lnSpcReduction="20000"/>
          </a:bodyPr>
          <a:lstStyle/>
          <a:p>
            <a:pPr marL="0" indent="0">
              <a:buNone/>
            </a:pPr>
            <a:r>
              <a:rPr lang="en-US" u="sng" dirty="0"/>
              <a:t>Part 1 - GLMs</a:t>
            </a:r>
            <a:endParaRPr lang="en-US" dirty="0"/>
          </a:p>
          <a:p>
            <a:r>
              <a:rPr lang="en-US" dirty="0"/>
              <a:t>Make a generalized linear model (preferably with more than one variable) for one of your hypotheses. Articulate which hypothesis you are testing.</a:t>
            </a:r>
          </a:p>
          <a:p>
            <a:r>
              <a:rPr lang="en-US" dirty="0"/>
              <a:t>Explain what the R output is telling you about your data, in relation to your hypothesis.</a:t>
            </a:r>
            <a:br>
              <a:rPr lang="en-US" dirty="0"/>
            </a:br>
            <a:r>
              <a:rPr lang="en-US" dirty="0"/>
              <a:t>(Hint: you can use </a:t>
            </a:r>
            <a:r>
              <a:rPr lang="en-US" dirty="0" err="1"/>
              <a:t>emmeans</a:t>
            </a:r>
            <a:r>
              <a:rPr lang="en-US" dirty="0"/>
              <a:t>, effects, relevel, or predict to help you.) </a:t>
            </a:r>
            <a:r>
              <a:rPr lang="en-US" u="sng" dirty="0"/>
              <a:t>You should include this explanation in your code.</a:t>
            </a:r>
            <a:endParaRPr lang="en-US" dirty="0"/>
          </a:p>
          <a:p>
            <a:r>
              <a:rPr lang="en-US" dirty="0"/>
              <a:t>Plot your model (e.g. using predict) and overlay the model on top of the underlying data. Remember that you will need to use “type=response”.</a:t>
            </a:r>
          </a:p>
          <a:p>
            <a:r>
              <a:rPr lang="en-US" dirty="0"/>
              <a:t>Write a results statement (as you would in a scientific paper). If you need to reference a statistical table, you can include this result statement and table as a separate document that you upload with your text entry. (You can title this LASTNAME_WEEK10_Results.) Please remember to also commit and push to </a:t>
            </a:r>
            <a:r>
              <a:rPr lang="en-US" dirty="0" err="1"/>
              <a:t>github</a:t>
            </a:r>
            <a:r>
              <a:rPr lang="en-US" dirty="0"/>
              <a:t>. </a:t>
            </a:r>
            <a:br>
              <a:rPr lang="en-US" dirty="0"/>
            </a:br>
            <a:endParaRPr lang="en-US" dirty="0"/>
          </a:p>
          <a:p>
            <a:r>
              <a:rPr lang="en-US" dirty="0"/>
              <a:t>You will turn in this assignment in </a:t>
            </a:r>
            <a:r>
              <a:rPr lang="en-US" b="1" dirty="0"/>
              <a:t>2</a:t>
            </a:r>
            <a:r>
              <a:rPr lang="en-US" dirty="0"/>
              <a:t> weeks with model comparisons</a:t>
            </a:r>
            <a:br>
              <a:rPr lang="en-US" dirty="0"/>
            </a:br>
            <a:endParaRPr lang="en-US" dirty="0"/>
          </a:p>
          <a:p>
            <a:endParaRPr lang="en-US" dirty="0"/>
          </a:p>
          <a:p>
            <a:endParaRPr lang="en-US" dirty="0"/>
          </a:p>
          <a:p>
            <a:endParaRPr lang="en-US" dirty="0"/>
          </a:p>
        </p:txBody>
      </p:sp>
    </p:spTree>
    <p:extLst>
      <p:ext uri="{BB962C8B-B14F-4D97-AF65-F5344CB8AC3E}">
        <p14:creationId xmlns:p14="http://schemas.microsoft.com/office/powerpoint/2010/main" val="3266337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838200" y="1311965"/>
            <a:ext cx="10515600" cy="4864998"/>
          </a:xfrm>
        </p:spPr>
        <p:txBody>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How does the effect of time of day vary with light conditions on lizard perching behavior?</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Can you think of any issues with the bat data that should be a concern, based on our list of common mistakes? </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Re-run our binomial GLM with a </a:t>
            </a:r>
            <a:r>
              <a:rPr lang="en-US" dirty="0" err="1"/>
              <a:t>probit</a:t>
            </a:r>
            <a:r>
              <a:rPr lang="en-US" dirty="0"/>
              <a:t> link function. How does this change your results? </a:t>
            </a:r>
          </a:p>
        </p:txBody>
      </p:sp>
    </p:spTree>
    <p:extLst>
      <p:ext uri="{BB962C8B-B14F-4D97-AF65-F5344CB8AC3E}">
        <p14:creationId xmlns:p14="http://schemas.microsoft.com/office/powerpoint/2010/main" val="3560348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topics</a:t>
            </a:r>
          </a:p>
        </p:txBody>
      </p:sp>
      <p:sp>
        <p:nvSpPr>
          <p:cNvPr id="3" name="Content Placeholder 2"/>
          <p:cNvSpPr>
            <a:spLocks noGrp="1"/>
          </p:cNvSpPr>
          <p:nvPr>
            <p:ph idx="1"/>
          </p:nvPr>
        </p:nvSpPr>
        <p:spPr/>
        <p:txBody>
          <a:bodyPr/>
          <a:lstStyle/>
          <a:p>
            <a:r>
              <a:rPr lang="en-US" dirty="0"/>
              <a:t>Models with near constant response - Bayesian GLMs and bias-reduction </a:t>
            </a:r>
            <a:r>
              <a:rPr lang="en-US" dirty="0" err="1"/>
              <a:t>glm</a:t>
            </a:r>
            <a:r>
              <a:rPr lang="en-US" dirty="0"/>
              <a:t> (</a:t>
            </a:r>
            <a:r>
              <a:rPr lang="en-US" dirty="0" err="1"/>
              <a:t>brglm</a:t>
            </a:r>
            <a:r>
              <a:rPr lang="en-US" dirty="0"/>
              <a:t>)</a:t>
            </a:r>
          </a:p>
          <a:p>
            <a:endParaRPr lang="en-US" dirty="0"/>
          </a:p>
          <a:p>
            <a:r>
              <a:rPr lang="en-US" dirty="0"/>
              <a:t>Zero-inflated models</a:t>
            </a:r>
          </a:p>
        </p:txBody>
      </p:sp>
    </p:spTree>
    <p:extLst>
      <p:ext uri="{BB962C8B-B14F-4D97-AF65-F5344CB8AC3E}">
        <p14:creationId xmlns:p14="http://schemas.microsoft.com/office/powerpoint/2010/main" val="182414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1BC7-868D-7DFB-5E36-1816A577F30A}"/>
              </a:ext>
            </a:extLst>
          </p:cNvPr>
          <p:cNvSpPr>
            <a:spLocks noGrp="1"/>
          </p:cNvSpPr>
          <p:nvPr>
            <p:ph type="title"/>
          </p:nvPr>
        </p:nvSpPr>
        <p:spPr/>
        <p:txBody>
          <a:bodyPr/>
          <a:lstStyle/>
          <a:p>
            <a:r>
              <a:rPr lang="en-US" dirty="0"/>
              <a:t>Presentation</a:t>
            </a:r>
          </a:p>
        </p:txBody>
      </p:sp>
      <p:sp>
        <p:nvSpPr>
          <p:cNvPr id="3" name="Content Placeholder 2">
            <a:extLst>
              <a:ext uri="{FF2B5EF4-FFF2-40B4-BE49-F238E27FC236}">
                <a16:creationId xmlns:a16="http://schemas.microsoft.com/office/drawing/2014/main" id="{9A0465E6-22AB-0961-330B-3382185787E5}"/>
              </a:ext>
            </a:extLst>
          </p:cNvPr>
          <p:cNvSpPr>
            <a:spLocks noGrp="1"/>
          </p:cNvSpPr>
          <p:nvPr>
            <p:ph idx="1"/>
          </p:nvPr>
        </p:nvSpPr>
        <p:spPr/>
        <p:txBody>
          <a:bodyPr/>
          <a:lstStyle/>
          <a:p>
            <a:r>
              <a:rPr lang="en-US" dirty="0"/>
              <a:t>Please send your presentation to ME (</a:t>
            </a:r>
            <a:r>
              <a:rPr lang="en-US" dirty="0">
                <a:hlinkClick r:id="rId2"/>
              </a:rPr>
              <a:t>klangwig@gmail.com</a:t>
            </a:r>
            <a:r>
              <a:rPr lang="en-US" dirty="0"/>
              <a:t>) and Nichole (</a:t>
            </a:r>
            <a:r>
              <a:rPr lang="en-US" dirty="0">
                <a:hlinkClick r:id="rId3"/>
              </a:rPr>
              <a:t>nicholelaggan@vt.edu</a:t>
            </a:r>
            <a:r>
              <a:rPr lang="en-US" dirty="0"/>
              <a:t>) before class so we can get them loaded onto a single computer or arrive a few minutes early </a:t>
            </a:r>
          </a:p>
          <a:p>
            <a:endParaRPr lang="en-US" dirty="0"/>
          </a:p>
          <a:p>
            <a:r>
              <a:rPr lang="en-US" dirty="0"/>
              <a:t>All materials are due regardless of your presentation date on Apr 23</a:t>
            </a:r>
          </a:p>
        </p:txBody>
      </p:sp>
    </p:spTree>
    <p:extLst>
      <p:ext uri="{BB962C8B-B14F-4D97-AF65-F5344CB8AC3E}">
        <p14:creationId xmlns:p14="http://schemas.microsoft.com/office/powerpoint/2010/main" val="3494608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0111-BC79-BD45-8400-00AF47DD0EBA}"/>
              </a:ext>
            </a:extLst>
          </p:cNvPr>
          <p:cNvSpPr>
            <a:spLocks noGrp="1"/>
          </p:cNvSpPr>
          <p:nvPr>
            <p:ph type="title"/>
          </p:nvPr>
        </p:nvSpPr>
        <p:spPr/>
        <p:txBody>
          <a:bodyPr/>
          <a:lstStyle/>
          <a:p>
            <a:r>
              <a:rPr lang="en-US" dirty="0"/>
              <a:t>Bad </a:t>
            </a:r>
            <a:r>
              <a:rPr lang="en-US" dirty="0" err="1"/>
              <a:t>ggplots</a:t>
            </a:r>
            <a:r>
              <a:rPr lang="en-US" dirty="0"/>
              <a:t> contest</a:t>
            </a:r>
          </a:p>
        </p:txBody>
      </p:sp>
      <p:sp>
        <p:nvSpPr>
          <p:cNvPr id="3" name="Content Placeholder 2">
            <a:extLst>
              <a:ext uri="{FF2B5EF4-FFF2-40B4-BE49-F238E27FC236}">
                <a16:creationId xmlns:a16="http://schemas.microsoft.com/office/drawing/2014/main" id="{10A8F5CE-220E-F349-95D7-5D75B92E61C6}"/>
              </a:ext>
            </a:extLst>
          </p:cNvPr>
          <p:cNvSpPr>
            <a:spLocks noGrp="1"/>
          </p:cNvSpPr>
          <p:nvPr>
            <p:ph idx="1"/>
          </p:nvPr>
        </p:nvSpPr>
        <p:spPr/>
        <p:txBody>
          <a:bodyPr>
            <a:normAutofit fontScale="70000" lnSpcReduction="20000"/>
          </a:bodyPr>
          <a:lstStyle/>
          <a:p>
            <a:r>
              <a:rPr lang="en-US" u="sng" dirty="0"/>
              <a:t>Rules:</a:t>
            </a:r>
          </a:p>
          <a:p>
            <a:pPr marL="0" indent="0">
              <a:buNone/>
            </a:pPr>
            <a:endParaRPr lang="en-US" dirty="0"/>
          </a:p>
          <a:p>
            <a:r>
              <a:rPr lang="en-US" dirty="0"/>
              <a:t>Must use ggplot2</a:t>
            </a:r>
            <a:br>
              <a:rPr lang="en-US" dirty="0"/>
            </a:br>
            <a:br>
              <a:rPr lang="en-US" dirty="0"/>
            </a:br>
            <a:endParaRPr lang="en-US" dirty="0"/>
          </a:p>
          <a:p>
            <a:r>
              <a:rPr lang="en-US" dirty="0"/>
              <a:t>Can be accidental or on purpose</a:t>
            </a:r>
          </a:p>
          <a:p>
            <a:pPr lvl="1"/>
            <a:r>
              <a:rPr lang="en-US" dirty="0"/>
              <a:t>Two categories??</a:t>
            </a:r>
            <a:br>
              <a:rPr lang="en-US" dirty="0"/>
            </a:br>
            <a:br>
              <a:rPr lang="en-US" dirty="0"/>
            </a:br>
            <a:endParaRPr lang="en-US" dirty="0"/>
          </a:p>
          <a:p>
            <a:r>
              <a:rPr lang="en-US" dirty="0"/>
              <a:t>You should include a short caption</a:t>
            </a:r>
          </a:p>
          <a:p>
            <a:endParaRPr lang="en-US" dirty="0"/>
          </a:p>
          <a:p>
            <a:r>
              <a:rPr lang="en-US" dirty="0"/>
              <a:t>Multiple submissions are okay (but &lt;5?)</a:t>
            </a:r>
          </a:p>
          <a:p>
            <a:endParaRPr lang="en-US" dirty="0"/>
          </a:p>
          <a:p>
            <a:r>
              <a:rPr lang="en-US" dirty="0"/>
              <a:t>We will vote for the “best” worst </a:t>
            </a:r>
            <a:r>
              <a:rPr lang="en-US" dirty="0" err="1"/>
              <a:t>ggplot</a:t>
            </a:r>
            <a:r>
              <a:rPr lang="en-US" dirty="0"/>
              <a:t> and the winner will receive a </a:t>
            </a:r>
            <a:r>
              <a:rPr lang="en-US" dirty="0" err="1"/>
              <a:t>starbucks</a:t>
            </a:r>
            <a:r>
              <a:rPr lang="en-US" dirty="0"/>
              <a:t> gift card! </a:t>
            </a:r>
            <a:br>
              <a:rPr lang="en-US" dirty="0"/>
            </a:b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822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50E5-7378-DC4C-A990-9554D8B4F58E}"/>
              </a:ext>
            </a:extLst>
          </p:cNvPr>
          <p:cNvSpPr>
            <a:spLocks noGrp="1"/>
          </p:cNvSpPr>
          <p:nvPr>
            <p:ph type="title"/>
          </p:nvPr>
        </p:nvSpPr>
        <p:spPr/>
        <p:txBody>
          <a:bodyPr/>
          <a:lstStyle/>
          <a:p>
            <a:r>
              <a:rPr lang="en-US" dirty="0"/>
              <a:t>A previous winner</a:t>
            </a:r>
          </a:p>
        </p:txBody>
      </p:sp>
      <p:pic>
        <p:nvPicPr>
          <p:cNvPr id="4" name="Content Placeholder 4">
            <a:extLst>
              <a:ext uri="{FF2B5EF4-FFF2-40B4-BE49-F238E27FC236}">
                <a16:creationId xmlns:a16="http://schemas.microsoft.com/office/drawing/2014/main" id="{654182DE-76E0-2446-88D1-1A5F82E59D91}"/>
              </a:ext>
            </a:extLst>
          </p:cNvPr>
          <p:cNvPicPr>
            <a:picLocks noGrp="1" noChangeAspect="1"/>
          </p:cNvPicPr>
          <p:nvPr>
            <p:ph idx="1"/>
          </p:nvPr>
        </p:nvPicPr>
        <p:blipFill>
          <a:blip r:embed="rId2"/>
          <a:stretch>
            <a:fillRect/>
          </a:stretch>
        </p:blipFill>
        <p:spPr>
          <a:xfrm>
            <a:off x="1644521" y="1882881"/>
            <a:ext cx="6402168" cy="4354963"/>
          </a:xfrm>
        </p:spPr>
      </p:pic>
    </p:spTree>
    <p:extLst>
      <p:ext uri="{BB962C8B-B14F-4D97-AF65-F5344CB8AC3E}">
        <p14:creationId xmlns:p14="http://schemas.microsoft.com/office/powerpoint/2010/main" val="3545583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7E1F4-00D7-3B43-B049-C5DBD7F5820D}"/>
              </a:ext>
            </a:extLst>
          </p:cNvPr>
          <p:cNvSpPr>
            <a:spLocks noGrp="1"/>
          </p:cNvSpPr>
          <p:nvPr>
            <p:ph type="title"/>
          </p:nvPr>
        </p:nvSpPr>
        <p:spPr/>
        <p:txBody>
          <a:bodyPr/>
          <a:lstStyle/>
          <a:p>
            <a:r>
              <a:rPr lang="en-US" dirty="0"/>
              <a:t>Another one of my favorites</a:t>
            </a:r>
          </a:p>
        </p:txBody>
      </p:sp>
      <p:pic>
        <p:nvPicPr>
          <p:cNvPr id="4" name="Content Placeholder 4">
            <a:extLst>
              <a:ext uri="{FF2B5EF4-FFF2-40B4-BE49-F238E27FC236}">
                <a16:creationId xmlns:a16="http://schemas.microsoft.com/office/drawing/2014/main" id="{F8402401-9B1C-AD43-8F05-1B4E9D5588D2}"/>
              </a:ext>
            </a:extLst>
          </p:cNvPr>
          <p:cNvPicPr>
            <a:picLocks noGrp="1" noChangeAspect="1"/>
          </p:cNvPicPr>
          <p:nvPr>
            <p:ph idx="1"/>
          </p:nvPr>
        </p:nvPicPr>
        <p:blipFill>
          <a:blip r:embed="rId2"/>
          <a:stretch>
            <a:fillRect/>
          </a:stretch>
        </p:blipFill>
        <p:spPr>
          <a:xfrm>
            <a:off x="1612384" y="1899959"/>
            <a:ext cx="7964101" cy="3833922"/>
          </a:xfrm>
        </p:spPr>
      </p:pic>
    </p:spTree>
    <p:extLst>
      <p:ext uri="{BB962C8B-B14F-4D97-AF65-F5344CB8AC3E}">
        <p14:creationId xmlns:p14="http://schemas.microsoft.com/office/powerpoint/2010/main" val="3470186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on writing results</a:t>
            </a:r>
          </a:p>
        </p:txBody>
      </p:sp>
      <p:sp>
        <p:nvSpPr>
          <p:cNvPr id="3" name="Content Placeholder 2"/>
          <p:cNvSpPr>
            <a:spLocks noGrp="1"/>
          </p:cNvSpPr>
          <p:nvPr>
            <p:ph idx="1"/>
          </p:nvPr>
        </p:nvSpPr>
        <p:spPr/>
        <p:txBody>
          <a:bodyPr/>
          <a:lstStyle/>
          <a:p>
            <a:r>
              <a:rPr lang="en-US" dirty="0"/>
              <a:t>There is a document on canvas with some tips for writing results statements</a:t>
            </a:r>
          </a:p>
        </p:txBody>
      </p:sp>
    </p:spTree>
    <p:extLst>
      <p:ext uri="{BB962C8B-B14F-4D97-AF65-F5344CB8AC3E}">
        <p14:creationId xmlns:p14="http://schemas.microsoft.com/office/powerpoint/2010/main" val="2383942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10075</TotalTime>
  <Words>2886</Words>
  <Application>Microsoft Macintosh PowerPoint</Application>
  <PresentationFormat>Widescreen</PresentationFormat>
  <Paragraphs>285</Paragraphs>
  <Slides>47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Calibri Light</vt:lpstr>
      <vt:lpstr>Courier</vt:lpstr>
      <vt:lpstr>Courier New</vt:lpstr>
      <vt:lpstr>Lato Extended</vt:lpstr>
      <vt:lpstr>Open Sans</vt:lpstr>
      <vt:lpstr>Office Theme</vt:lpstr>
      <vt:lpstr>Week 10 - GLMs</vt:lpstr>
      <vt:lpstr>Housekeeping</vt:lpstr>
      <vt:lpstr>Final Presentation</vt:lpstr>
      <vt:lpstr>Presentation template</vt:lpstr>
      <vt:lpstr>Presentation</vt:lpstr>
      <vt:lpstr>Bad ggplots contest</vt:lpstr>
      <vt:lpstr>A previous winner</vt:lpstr>
      <vt:lpstr>Another one of my favorites</vt:lpstr>
      <vt:lpstr>Reference on writing results</vt:lpstr>
      <vt:lpstr>Goals</vt:lpstr>
      <vt:lpstr>Creating minimal working/reproducible examples</vt:lpstr>
      <vt:lpstr>Where to ask for help</vt:lpstr>
      <vt:lpstr>Providing a minimal dataset</vt:lpstr>
      <vt:lpstr>Producing minimal code</vt:lpstr>
      <vt:lpstr>Reproducible Example</vt:lpstr>
      <vt:lpstr>Resources</vt:lpstr>
      <vt:lpstr>Generalized linear models</vt:lpstr>
      <vt:lpstr>glm</vt:lpstr>
      <vt:lpstr>Family</vt:lpstr>
      <vt:lpstr>Family – negative binomial</vt:lpstr>
      <vt:lpstr>Link functions</vt:lpstr>
      <vt:lpstr>Why use anything but the standard link?</vt:lpstr>
      <vt:lpstr>For GLMs with binomial distributions – logit vs probit</vt:lpstr>
      <vt:lpstr>How does it work?</vt:lpstr>
      <vt:lpstr>Maximum likelihood vs least squares</vt:lpstr>
      <vt:lpstr>Real world example – Infection and temperature</vt:lpstr>
      <vt:lpstr>Linearity and other distributions </vt:lpstr>
      <vt:lpstr>Interpreting GLMs output</vt:lpstr>
      <vt:lpstr>Reminder – the default parameters represent</vt:lpstr>
      <vt:lpstr>Some hints for interpreting output on the effect (e.g. link) scale</vt:lpstr>
      <vt:lpstr>Binomial</vt:lpstr>
      <vt:lpstr>Predicting responses from GLMs</vt:lpstr>
      <vt:lpstr>What should I do about the confidence intervals?</vt:lpstr>
      <vt:lpstr>If you really want prediction intervals</vt:lpstr>
      <vt:lpstr>Gamma</vt:lpstr>
      <vt:lpstr>Poisson</vt:lpstr>
      <vt:lpstr>Overdispersion</vt:lpstr>
      <vt:lpstr>Is there a test for overdispersion?</vt:lpstr>
      <vt:lpstr>Solutions to overdispersion</vt:lpstr>
      <vt:lpstr>Negative Binomial</vt:lpstr>
      <vt:lpstr>Diagnostics</vt:lpstr>
      <vt:lpstr>Diagnostics cont.</vt:lpstr>
      <vt:lpstr>Dharma</vt:lpstr>
      <vt:lpstr>Common mistakes</vt:lpstr>
      <vt:lpstr>Assignment</vt:lpstr>
      <vt:lpstr>Problems</vt:lpstr>
      <vt:lpstr>Advanced topics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10 - GLMs</dc:title>
  <dc:creator>Kate Langwig</dc:creator>
  <cp:lastModifiedBy>Kate Langwig</cp:lastModifiedBy>
  <cp:revision>99</cp:revision>
  <dcterms:created xsi:type="dcterms:W3CDTF">2018-03-23T19:29:47Z</dcterms:created>
  <dcterms:modified xsi:type="dcterms:W3CDTF">2024-03-26T16:34:21Z</dcterms:modified>
</cp:coreProperties>
</file>