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Langwig" initials="KL" lastIdx="1" clrIdx="0">
    <p:extLst>
      <p:ext uri="{19B8F6BF-5375-455C-9EA6-DF929625EA0E}">
        <p15:presenceInfo xmlns:p15="http://schemas.microsoft.com/office/powerpoint/2012/main" userId="Kate Langwi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90158"/>
  </p:normalViewPr>
  <p:slideViewPr>
    <p:cSldViewPr snapToGrid="0" snapToObjects="1">
      <p:cViewPr varScale="1">
        <p:scale>
          <a:sx n="87" d="100"/>
          <a:sy n="87"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OLD STUFF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and the new </a:t>
            </a:r>
            <a:r>
              <a:rPr lang="en-US" sz="1200" dirty="0" err="1">
                <a:latin typeface="Arial" charset="0"/>
                <a:ea typeface="Arial" charset="0"/>
                <a:cs typeface="Arial" charset="0"/>
              </a:rPr>
              <a:t>README.md</a:t>
            </a:r>
            <a:r>
              <a:rPr lang="en-US" sz="1200" dirty="0">
                <a:latin typeface="Arial" charset="0"/>
                <a:ea typeface="Arial" charset="0"/>
                <a:cs typeface="Arial" charset="0"/>
              </a:rPr>
              <a:t> file you just created using the upload file button. </a:t>
            </a:r>
          </a:p>
          <a:p>
            <a:pPr marL="0" indent="0">
              <a:lnSpc>
                <a:spcPct val="100000"/>
              </a:lnSpc>
              <a:spcBef>
                <a:spcPts val="0"/>
              </a:spcBef>
              <a:buNone/>
            </a:pPr>
            <a:r>
              <a:rPr lang="en-US" sz="1200" dirty="0">
                <a:latin typeface="Arial" charset="0"/>
                <a:ea typeface="Arial" charset="0"/>
                <a:cs typeface="Arial" charset="0"/>
              </a:rPr>
              <a:t>NOW FOR THE GIT STUFF</a:t>
            </a:r>
            <a:r>
              <a:rPr lang="mr-IN" sz="1200" dirty="0">
                <a:latin typeface="Arial" charset="0"/>
                <a:ea typeface="Arial" charset="0"/>
                <a:cs typeface="Arial" charset="0"/>
              </a:rPr>
              <a:t>…</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6. Go to file, new file, </a:t>
            </a:r>
            <a:r>
              <a:rPr lang="en-US" sz="1200" dirty="0" err="1">
                <a:latin typeface="Arial" charset="0"/>
                <a:ea typeface="Arial" charset="0"/>
                <a:cs typeface="Arial" charset="0"/>
              </a:rPr>
              <a:t>Rmarkdown</a:t>
            </a:r>
            <a:r>
              <a:rPr lang="en-US" sz="1200" dirty="0">
                <a:latin typeface="Arial" charset="0"/>
                <a:ea typeface="Arial" charset="0"/>
                <a:cs typeface="Arial" charset="0"/>
              </a:rPr>
              <a:t>. Choose </a:t>
            </a:r>
            <a:r>
              <a:rPr lang="mr-IN" sz="1200" dirty="0">
                <a:latin typeface="Arial" charset="0"/>
                <a:ea typeface="Arial" charset="0"/>
                <a:cs typeface="Arial" charset="0"/>
              </a:rPr>
              <a:t>–</a:t>
            </a:r>
            <a:r>
              <a:rPr lang="en-US" sz="1200" dirty="0">
                <a:latin typeface="Arial" charset="0"/>
                <a:ea typeface="Arial" charset="0"/>
                <a:cs typeface="Arial" charset="0"/>
              </a:rPr>
              <a:t> From Template </a:t>
            </a:r>
            <a:r>
              <a:rPr lang="mr-IN" sz="1200" dirty="0">
                <a:latin typeface="Arial" charset="0"/>
                <a:ea typeface="Arial" charset="0"/>
                <a:cs typeface="Arial" charset="0"/>
              </a:rPr>
              <a:t>–</a:t>
            </a:r>
            <a:r>
              <a:rPr lang="en-US" sz="1200" dirty="0">
                <a:latin typeface="Arial" charset="0"/>
                <a:ea typeface="Arial" charset="0"/>
                <a:cs typeface="Arial" charset="0"/>
              </a:rPr>
              <a:t>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 - this is an </a:t>
            </a:r>
            <a:r>
              <a:rPr lang="en-US" sz="1200" dirty="0" err="1">
                <a:latin typeface="Arial" charset="0"/>
                <a:ea typeface="Arial" charset="0"/>
                <a:cs typeface="Arial" charset="0"/>
              </a:rPr>
              <a:t>Rmarkdown</a:t>
            </a:r>
            <a:r>
              <a:rPr lang="en-US" sz="1200" dirty="0">
                <a:latin typeface="Arial" charset="0"/>
                <a:ea typeface="Arial" charset="0"/>
                <a:cs typeface="Arial" charset="0"/>
              </a:rPr>
              <a:t> file. When you knit, it will make a .md that you can upload to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7. In your markdown doc </a:t>
            </a:r>
            <a:r>
              <a:rPr lang="mr-IN" sz="1200" dirty="0">
                <a:latin typeface="Arial" charset="0"/>
                <a:ea typeface="Arial" charset="0"/>
                <a:cs typeface="Arial" charset="0"/>
              </a:rPr>
              <a:t>–</a:t>
            </a:r>
            <a:r>
              <a:rPr lang="en-US" sz="1200" dirty="0">
                <a:latin typeface="Arial" charset="0"/>
                <a:ea typeface="Arial" charset="0"/>
                <a:cs typeface="Arial" charset="0"/>
              </a:rPr>
              <a:t> call your title “README”. Leave the header in gray alone. Where it says “##</a:t>
            </a:r>
            <a:r>
              <a:rPr lang="en-US" sz="1200" dirty="0" err="1">
                <a:latin typeface="Arial" charset="0"/>
                <a:ea typeface="Arial" charset="0"/>
                <a:cs typeface="Arial" charset="0"/>
              </a:rPr>
              <a:t>Github</a:t>
            </a:r>
            <a:r>
              <a:rPr lang="en-US" sz="1200" dirty="0">
                <a:latin typeface="Arial" charset="0"/>
                <a:ea typeface="Arial" charset="0"/>
                <a:cs typeface="Arial" charset="0"/>
              </a:rPr>
              <a:t> Documents </a:t>
            </a:r>
            <a:r>
              <a:rPr lang="mr-IN" sz="1200" dirty="0">
                <a:latin typeface="Arial" charset="0"/>
                <a:ea typeface="Arial" charset="0"/>
                <a:cs typeface="Arial" charset="0"/>
              </a:rPr>
              <a:t>–</a:t>
            </a:r>
            <a:r>
              <a:rPr lang="en-US" sz="1200" dirty="0">
                <a:latin typeface="Arial" charset="0"/>
                <a:ea typeface="Arial" charset="0"/>
                <a:cs typeface="Arial" charset="0"/>
              </a:rPr>
              <a:t> replace this with the name of your project. Where it says “This an R Markdown</a:t>
            </a:r>
            <a:r>
              <a:rPr lang="mr-IN" sz="1200" dirty="0">
                <a:latin typeface="Arial" charset="0"/>
                <a:ea typeface="Arial" charset="0"/>
                <a:cs typeface="Arial" charset="0"/>
              </a:rPr>
              <a:t>…</a:t>
            </a:r>
            <a:r>
              <a:rPr lang="en-US" sz="12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1200" dirty="0">
                <a:latin typeface="Arial" charset="0"/>
                <a:ea typeface="Arial" charset="0"/>
                <a:cs typeface="Arial" charset="0"/>
              </a:rPr>
              <a:t>8. Start a log of what you have done for your project. 8. Save this in a place you can find it later. Press the knit button on the top of your script. This will render a .md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2</a:t>
            </a:fld>
            <a:endParaRPr lang="en-US"/>
          </a:p>
        </p:txBody>
      </p:sp>
    </p:spTree>
    <p:extLst>
      <p:ext uri="{BB962C8B-B14F-4D97-AF65-F5344CB8AC3E}">
        <p14:creationId xmlns:p14="http://schemas.microsoft.com/office/powerpoint/2010/main" val="12387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TQuantMethodsEEB.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VTQuantMethodsEEB/klangwig/blob/master/README_example.m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3F27-94DD-5843-902F-EAD5E508B898}"/>
              </a:ext>
            </a:extLst>
          </p:cNvPr>
          <p:cNvSpPr>
            <a:spLocks noGrp="1"/>
          </p:cNvSpPr>
          <p:nvPr>
            <p:ph type="ctrTitle"/>
          </p:nvPr>
        </p:nvSpPr>
        <p:spPr/>
        <p:txBody>
          <a:bodyPr>
            <a:normAutofit fontScale="90000"/>
          </a:bodyPr>
          <a:lstStyle/>
          <a:p>
            <a:r>
              <a:rPr lang="en-US" dirty="0"/>
              <a:t>WILL NEED TO CREATE PERSONAL ACCESS TOKENS if using mac!</a:t>
            </a:r>
          </a:p>
        </p:txBody>
      </p:sp>
      <p:sp>
        <p:nvSpPr>
          <p:cNvPr id="3" name="Subtitle 2">
            <a:extLst>
              <a:ext uri="{FF2B5EF4-FFF2-40B4-BE49-F238E27FC236}">
                <a16:creationId xmlns:a16="http://schemas.microsoft.com/office/drawing/2014/main" id="{D4E34250-6F5F-9544-8F22-D2C754E057B5}"/>
              </a:ext>
            </a:extLst>
          </p:cNvPr>
          <p:cNvSpPr>
            <a:spLocks noGrp="1"/>
          </p:cNvSpPr>
          <p:nvPr>
            <p:ph type="subTitle" idx="1"/>
          </p:nvPr>
        </p:nvSpPr>
        <p:spPr/>
        <p:txBody>
          <a:bodyPr/>
          <a:lstStyle/>
          <a:p>
            <a:r>
              <a:rPr lang="en-US" dirty="0"/>
              <a:t>NIGHTMARE in 2023!</a:t>
            </a:r>
          </a:p>
        </p:txBody>
      </p:sp>
    </p:spTree>
    <p:extLst>
      <p:ext uri="{BB962C8B-B14F-4D97-AF65-F5344CB8AC3E}">
        <p14:creationId xmlns:p14="http://schemas.microsoft.com/office/powerpoint/2010/main" val="287973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4" y="776783"/>
            <a:ext cx="10831286" cy="5327778"/>
          </a:xfrm>
        </p:spPr>
        <p:txBody>
          <a:bodyPr>
            <a:noAutofit/>
          </a:bodyPr>
          <a:lstStyle/>
          <a:p>
            <a:pPr marL="0" indent="0">
              <a:lnSpc>
                <a:spcPct val="100000"/>
              </a:lnSpc>
              <a:spcBef>
                <a:spcPts val="0"/>
              </a:spcBef>
              <a:buNone/>
            </a:pPr>
            <a:r>
              <a:rPr lang="en-US" sz="800" dirty="0">
                <a:latin typeface="Arial" charset="0"/>
                <a:ea typeface="Arial" charset="0"/>
                <a:cs typeface="Arial" charset="0"/>
              </a:rPr>
              <a:t>ON GITHUB: </a:t>
            </a:r>
            <a:r>
              <a:rPr lang="en-US" sz="800" b="1" dirty="0" err="1"/>
              <a:t>VTQuantMethodsEEB</a:t>
            </a:r>
            <a:endParaRPr lang="en-US" sz="800" b="1" dirty="0"/>
          </a:p>
          <a:p>
            <a:pPr marL="0" indent="0">
              <a:lnSpc>
                <a:spcPct val="100000"/>
              </a:lnSpc>
              <a:spcBef>
                <a:spcPts val="0"/>
              </a:spcBef>
              <a:buNone/>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Make a directory in the class repo (you should all be invited) named after yourself. </a:t>
            </a:r>
          </a:p>
          <a:p>
            <a:pPr>
              <a:lnSpc>
                <a:spcPct val="100000"/>
              </a:lnSpc>
              <a:spcBef>
                <a:spcPts val="0"/>
              </a:spcBef>
              <a:buAutoNum type="arabicPeriod"/>
            </a:pPr>
            <a:r>
              <a:rPr lang="en-US" sz="800" b="1" dirty="0">
                <a:latin typeface="Arial" charset="0"/>
                <a:ea typeface="Arial" charset="0"/>
                <a:cs typeface="Arial" charset="0"/>
              </a:rPr>
              <a:t>Check the box to initialize with a README file. It doesn’t matter what this says. </a:t>
            </a:r>
          </a:p>
          <a:p>
            <a:pPr>
              <a:lnSpc>
                <a:spcPct val="100000"/>
              </a:lnSpc>
              <a:spcBef>
                <a:spcPts val="0"/>
              </a:spcBef>
              <a:buAutoNum type="arabicPeriod"/>
            </a:pPr>
            <a:r>
              <a:rPr lang="en-US" sz="800" dirty="0">
                <a:latin typeface="Arial" charset="0"/>
                <a:ea typeface="Arial" charset="0"/>
                <a:cs typeface="Arial" charset="0"/>
              </a:rPr>
              <a:t>Add your data, and your week 1 script</a:t>
            </a:r>
          </a:p>
          <a:p>
            <a:pPr>
              <a:lnSpc>
                <a:spcPct val="100000"/>
              </a:lnSpc>
              <a:spcBef>
                <a:spcPts val="0"/>
              </a:spcBef>
              <a:buAutoNum type="arabicPeriod"/>
            </a:pPr>
            <a:r>
              <a:rPr lang="en-US" sz="800" b="1" dirty="0">
                <a:latin typeface="Arial" charset="0"/>
                <a:ea typeface="Arial" charset="0"/>
                <a:cs typeface="Arial" charset="0"/>
              </a:rPr>
              <a:t>Add me as a collaborator</a:t>
            </a:r>
            <a:r>
              <a:rPr lang="en-US" sz="800" dirty="0">
                <a:latin typeface="Arial" charset="0"/>
                <a:ea typeface="Arial" charset="0"/>
                <a:cs typeface="Arial" charset="0"/>
              </a:rPr>
              <a:t>, go to “Settings -&gt; Collaborators &amp; Teams -&gt; Search By </a:t>
            </a:r>
            <a:r>
              <a:rPr lang="en-US" sz="800" dirty="0" err="1">
                <a:latin typeface="Arial" charset="0"/>
                <a:ea typeface="Arial" charset="0"/>
                <a:cs typeface="Arial" charset="0"/>
              </a:rPr>
              <a:t>UserName</a:t>
            </a:r>
            <a:r>
              <a:rPr lang="en-US" sz="800" dirty="0">
                <a:latin typeface="Arial" charset="0"/>
                <a:ea typeface="Arial" charset="0"/>
                <a:cs typeface="Arial" charset="0"/>
              </a:rPr>
              <a:t> -&gt; </a:t>
            </a:r>
            <a:r>
              <a:rPr lang="en-US" sz="800" dirty="0" err="1">
                <a:latin typeface="Arial" charset="0"/>
                <a:ea typeface="Arial" charset="0"/>
                <a:cs typeface="Arial" charset="0"/>
              </a:rPr>
              <a:t>klangwig</a:t>
            </a:r>
            <a:r>
              <a:rPr lang="en-US" sz="800" dirty="0">
                <a:latin typeface="Arial" charset="0"/>
                <a:ea typeface="Arial" charset="0"/>
                <a:cs typeface="Arial" charset="0"/>
              </a:rPr>
              <a:t>”</a:t>
            </a:r>
          </a:p>
          <a:p>
            <a:pPr>
              <a:lnSpc>
                <a:spcPct val="100000"/>
              </a:lnSpc>
              <a:spcBef>
                <a:spcPts val="0"/>
              </a:spcBef>
              <a:buFontTx/>
              <a:buChar char="-"/>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IN RSTUDIO:</a:t>
            </a:r>
          </a:p>
          <a:p>
            <a:pPr>
              <a:lnSpc>
                <a:spcPct val="100000"/>
              </a:lnSpc>
              <a:spcBef>
                <a:spcPts val="0"/>
              </a:spcBef>
              <a:buAutoNum type="arabicPeriod"/>
            </a:pPr>
            <a:r>
              <a:rPr lang="en-US" sz="800" dirty="0">
                <a:latin typeface="Arial" charset="0"/>
                <a:ea typeface="Arial" charset="0"/>
                <a:cs typeface="Arial" charset="0"/>
              </a:rPr>
              <a:t>I</a:t>
            </a:r>
            <a:r>
              <a:rPr lang="en-US" sz="800" dirty="0"/>
              <a:t>n the menus, go to File &gt; New Project &gt; Version Control &gt; </a:t>
            </a:r>
            <a:r>
              <a:rPr lang="en-US" sz="800" dirty="0" err="1"/>
              <a:t>Git</a:t>
            </a:r>
            <a:endParaRPr lang="en-US" sz="800" dirty="0"/>
          </a:p>
          <a:p>
            <a:pPr>
              <a:lnSpc>
                <a:spcPct val="100000"/>
              </a:lnSpc>
              <a:spcBef>
                <a:spcPts val="0"/>
              </a:spcBef>
              <a:buAutoNum type="arabicPeriod"/>
            </a:pPr>
            <a:r>
              <a:rPr lang="en-US" sz="800" dirty="0"/>
              <a:t>Enter </a:t>
            </a:r>
            <a:r>
              <a:rPr lang="en-US" sz="800" dirty="0">
                <a:hlinkClick r:id="rId3"/>
              </a:rPr>
              <a:t>https://github.com/VTQuantMethodsEEB/your_repo.git</a:t>
            </a:r>
            <a:endParaRPr lang="en-US" sz="800" dirty="0"/>
          </a:p>
          <a:p>
            <a:pPr>
              <a:lnSpc>
                <a:spcPct val="100000"/>
              </a:lnSpc>
              <a:spcBef>
                <a:spcPts val="0"/>
              </a:spcBef>
              <a:buAutoNum type="arabicPeriod"/>
            </a:pPr>
            <a:r>
              <a:rPr lang="en-US" sz="800" dirty="0"/>
              <a:t>For the project directory </a:t>
            </a:r>
            <a:r>
              <a:rPr lang="mr-IN" sz="800" dirty="0"/>
              <a:t>–</a:t>
            </a:r>
            <a:r>
              <a:rPr lang="en-US" sz="800" dirty="0"/>
              <a:t> use the name you called your repo on </a:t>
            </a:r>
            <a:r>
              <a:rPr lang="en-US" sz="800" dirty="0" err="1"/>
              <a:t>github</a:t>
            </a:r>
            <a:r>
              <a:rPr lang="en-US" sz="800" dirty="0"/>
              <a:t> (don’t let </a:t>
            </a:r>
            <a:r>
              <a:rPr lang="en-US" sz="800" dirty="0" err="1"/>
              <a:t>Rstudio</a:t>
            </a:r>
            <a:r>
              <a:rPr lang="en-US" sz="800" dirty="0"/>
              <a:t> correct it!). This should be a folder that doesn’t yet exist on your computer (e.g. an empty folder)</a:t>
            </a:r>
          </a:p>
          <a:p>
            <a:pPr>
              <a:lnSpc>
                <a:spcPct val="100000"/>
              </a:lnSpc>
              <a:spcBef>
                <a:spcPts val="0"/>
              </a:spcBef>
              <a:buAutoNum type="arabicPeriod"/>
            </a:pPr>
            <a:r>
              <a:rPr lang="en-US" sz="800" dirty="0"/>
              <a:t>For the where to put it </a:t>
            </a:r>
            <a:r>
              <a:rPr lang="mr-IN" sz="800" dirty="0"/>
              <a:t>–</a:t>
            </a:r>
            <a:r>
              <a:rPr lang="en-US" sz="800" dirty="0"/>
              <a:t> this is the is the place on your computer that your project will live. I store mine here: /Users/</a:t>
            </a:r>
            <a:r>
              <a:rPr lang="en-US" sz="800" dirty="0" err="1"/>
              <a:t>klangwig</a:t>
            </a:r>
            <a:r>
              <a:rPr lang="en-US" sz="800" dirty="0"/>
              <a:t>/Dropbox/teaching/quant grad course/</a:t>
            </a:r>
            <a:r>
              <a:rPr lang="en-US" sz="800" dirty="0" err="1"/>
              <a:t>github</a:t>
            </a:r>
            <a:r>
              <a:rPr lang="en-US" sz="800" dirty="0"/>
              <a:t> . Be thoughtful about this because this is where you will be storing all your assignments for this course as well as code, etc. </a:t>
            </a:r>
          </a:p>
          <a:p>
            <a:pPr>
              <a:lnSpc>
                <a:spcPct val="100000"/>
              </a:lnSpc>
              <a:spcBef>
                <a:spcPts val="0"/>
              </a:spcBef>
              <a:buAutoNum type="arabicPeriod"/>
            </a:pPr>
            <a:r>
              <a:rPr lang="en-US" sz="800" dirty="0"/>
              <a:t>When you press okay, this will create a new directory on your local machine, and copy things from the </a:t>
            </a:r>
            <a:r>
              <a:rPr lang="en-US" sz="800" dirty="0" err="1"/>
              <a:t>github</a:t>
            </a:r>
            <a:r>
              <a:rPr lang="en-US" sz="800" dirty="0"/>
              <a:t> folder to your local folder.</a:t>
            </a:r>
          </a:p>
          <a:p>
            <a:pPr>
              <a:lnSpc>
                <a:spcPct val="100000"/>
              </a:lnSpc>
              <a:spcBef>
                <a:spcPts val="0"/>
              </a:spcBef>
              <a:buAutoNum type="arabicPeriod"/>
            </a:pPr>
            <a:r>
              <a:rPr lang="en-US" sz="800" dirty="0"/>
              <a:t>You should now see whatever you have put in </a:t>
            </a:r>
            <a:r>
              <a:rPr lang="en-US" sz="800" dirty="0" err="1"/>
              <a:t>github</a:t>
            </a:r>
            <a:r>
              <a:rPr lang="en-US" sz="800" dirty="0"/>
              <a:t> on your local machine. If not, copy your code file, your readme file, and data file into this folder. </a:t>
            </a:r>
          </a:p>
          <a:p>
            <a:pPr>
              <a:lnSpc>
                <a:spcPct val="100000"/>
              </a:lnSpc>
              <a:spcBef>
                <a:spcPts val="0"/>
              </a:spcBef>
              <a:buAutoNum type="arabicPeriod"/>
            </a:pPr>
            <a:r>
              <a:rPr lang="en-US" sz="800" dirty="0"/>
              <a:t>Open up your code from your new folder, and make a small change (it could be something like “#testing code change”.  Save the file. </a:t>
            </a:r>
          </a:p>
          <a:p>
            <a:pPr>
              <a:lnSpc>
                <a:spcPct val="100000"/>
              </a:lnSpc>
              <a:spcBef>
                <a:spcPts val="0"/>
              </a:spcBef>
              <a:buAutoNum type="arabicPeriod"/>
            </a:pPr>
            <a:r>
              <a:rPr lang="en-US" sz="800" dirty="0"/>
              <a:t>Locate the </a:t>
            </a:r>
            <a:r>
              <a:rPr lang="en-US" sz="800" dirty="0" err="1"/>
              <a:t>git</a:t>
            </a:r>
            <a:r>
              <a:rPr lang="en-US" sz="800" dirty="0"/>
              <a:t> icon on the menu bar in R studio. </a:t>
            </a:r>
          </a:p>
          <a:p>
            <a:pPr>
              <a:lnSpc>
                <a:spcPct val="100000"/>
              </a:lnSpc>
              <a:spcBef>
                <a:spcPts val="0"/>
              </a:spcBef>
              <a:buAutoNum type="arabicPeriod"/>
            </a:pPr>
            <a:r>
              <a:rPr lang="en-US" sz="800" dirty="0"/>
              <a:t>Click the icon to select </a:t>
            </a:r>
            <a:r>
              <a:rPr lang="en-US" sz="800" b="1" u="sng" dirty="0"/>
              <a:t>Commit</a:t>
            </a:r>
            <a:r>
              <a:rPr lang="en-US" sz="800" dirty="0"/>
              <a:t> from the drop-down menu. This is taking a snapshot of your change.</a:t>
            </a:r>
          </a:p>
          <a:p>
            <a:pPr>
              <a:lnSpc>
                <a:spcPct val="100000"/>
              </a:lnSpc>
              <a:spcBef>
                <a:spcPts val="0"/>
              </a:spcBef>
              <a:buAutoNum type="arabicPeriod"/>
            </a:pPr>
            <a:r>
              <a:rPr lang="en-US" sz="800" dirty="0"/>
              <a:t> Check the boxes next to your new files. </a:t>
            </a:r>
            <a:r>
              <a:rPr lang="en-US" sz="800" dirty="0" err="1"/>
              <a:t>Rstudio</a:t>
            </a:r>
            <a:r>
              <a:rPr lang="en-US" sz="800" dirty="0"/>
              <a:t> will automatically notice files that have changes. </a:t>
            </a:r>
          </a:p>
          <a:p>
            <a:pPr>
              <a:lnSpc>
                <a:spcPct val="100000"/>
              </a:lnSpc>
              <a:spcBef>
                <a:spcPts val="0"/>
              </a:spcBef>
              <a:buAutoNum type="arabicPeriod"/>
            </a:pPr>
            <a:r>
              <a:rPr lang="en-US" sz="800" dirty="0"/>
              <a:t>Type a commit message in the box </a:t>
            </a:r>
            <a:r>
              <a:rPr lang="mr-IN" sz="800" dirty="0"/>
              <a:t>–</a:t>
            </a:r>
            <a:r>
              <a:rPr lang="en-US" sz="800" dirty="0"/>
              <a:t> this is the snapshot </a:t>
            </a:r>
            <a:r>
              <a:rPr lang="mr-IN" sz="800" dirty="0"/>
              <a:t>–</a:t>
            </a:r>
            <a:r>
              <a:rPr lang="en-US" sz="800" dirty="0"/>
              <a:t> so it is like captioning the edits you made to the document. </a:t>
            </a:r>
          </a:p>
          <a:p>
            <a:pPr>
              <a:lnSpc>
                <a:spcPct val="100000"/>
              </a:lnSpc>
              <a:spcBef>
                <a:spcPts val="0"/>
              </a:spcBef>
              <a:buAutoNum type="arabicPeriod"/>
            </a:pPr>
            <a:r>
              <a:rPr lang="en-US" sz="800" dirty="0"/>
              <a:t>Click the </a:t>
            </a:r>
            <a:r>
              <a:rPr lang="en-US" sz="800" b="1" u="sng" dirty="0"/>
              <a:t>Push</a:t>
            </a:r>
            <a:r>
              <a:rPr lang="en-US" sz="800" dirty="0"/>
              <a:t> icon in the upper right.  This is sending the document to GitHub.</a:t>
            </a:r>
          </a:p>
          <a:p>
            <a:pPr>
              <a:lnSpc>
                <a:spcPct val="100000"/>
              </a:lnSpc>
              <a:spcBef>
                <a:spcPts val="0"/>
              </a:spcBef>
              <a:buFont typeface="Arial"/>
              <a:buAutoNum type="arabicPeriod"/>
            </a:pPr>
            <a:r>
              <a:rPr lang="en-US" sz="800" dirty="0"/>
              <a:t>Now, whenever you make a change to your code, you will follow this process of commit and pushing to your </a:t>
            </a:r>
            <a:r>
              <a:rPr lang="en-US" sz="800" dirty="0" err="1"/>
              <a:t>Github</a:t>
            </a:r>
            <a:r>
              <a:rPr lang="en-US" sz="800" dirty="0"/>
              <a:t> directory. </a:t>
            </a:r>
            <a:r>
              <a:rPr lang="en-US" sz="800" dirty="0" err="1"/>
              <a:t>Everytime</a:t>
            </a:r>
            <a:r>
              <a:rPr lang="en-US" sz="800" dirty="0"/>
              <a:t> you open your project folder  after not working on it for a little bit, you will need to first </a:t>
            </a:r>
            <a:r>
              <a:rPr lang="en-US" sz="800" b="1" u="sng" dirty="0"/>
              <a:t>PULL.</a:t>
            </a:r>
            <a:r>
              <a:rPr lang="en-US" sz="800" b="1" dirty="0"/>
              <a:t> Pulling will integrate any changes I made to your code on my computer. </a:t>
            </a:r>
          </a:p>
          <a:p>
            <a:pPr>
              <a:lnSpc>
                <a:spcPct val="100000"/>
              </a:lnSpc>
              <a:spcBef>
                <a:spcPts val="0"/>
              </a:spcBef>
              <a:buFont typeface="Arial"/>
              <a:buAutoNum type="arabicPeriod"/>
            </a:pPr>
            <a:r>
              <a:rPr lang="en-US" sz="800" dirty="0"/>
              <a:t>To summarize, in the future you will always: (1) pull, (2) do your thing (e.g. code, add data, update README), (3) commit, (4) Push. </a:t>
            </a:r>
          </a:p>
          <a:p>
            <a:pPr>
              <a:lnSpc>
                <a:spcPct val="100000"/>
              </a:lnSpc>
              <a:spcBef>
                <a:spcPts val="0"/>
              </a:spcBef>
              <a:buAutoNum type="arabicPeriod"/>
            </a:pPr>
            <a:endParaRPr lang="en-US" sz="800" dirty="0"/>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b="1" u="sng" dirty="0">
                <a:latin typeface="Arial" charset="0"/>
                <a:ea typeface="Arial" charset="0"/>
                <a:cs typeface="Arial" charset="0"/>
              </a:rPr>
              <a:t>Creating a README</a:t>
            </a:r>
          </a:p>
          <a:p>
            <a:pPr>
              <a:lnSpc>
                <a:spcPct val="100000"/>
              </a:lnSpc>
              <a:spcBef>
                <a:spcPts val="0"/>
              </a:spcBef>
              <a:buAutoNum type="arabicPeriod"/>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You should have a file called “</a:t>
            </a:r>
            <a:r>
              <a:rPr lang="en-US" sz="800" dirty="0" err="1">
                <a:latin typeface="Arial" charset="0"/>
                <a:ea typeface="Arial" charset="0"/>
                <a:cs typeface="Arial" charset="0"/>
              </a:rPr>
              <a:t>README.md</a:t>
            </a:r>
            <a:r>
              <a:rPr lang="en-US" sz="800" dirty="0">
                <a:latin typeface="Arial" charset="0"/>
                <a:ea typeface="Arial" charset="0"/>
                <a:cs typeface="Arial" charset="0"/>
              </a:rPr>
              <a:t>” in your project folder that was initialized when you made your repository. </a:t>
            </a:r>
          </a:p>
          <a:p>
            <a:pPr>
              <a:lnSpc>
                <a:spcPct val="100000"/>
              </a:lnSpc>
              <a:spcBef>
                <a:spcPts val="0"/>
              </a:spcBef>
              <a:buAutoNum type="arabicPeriod"/>
            </a:pPr>
            <a:r>
              <a:rPr lang="en-US" sz="800" dirty="0">
                <a:latin typeface="Arial" charset="0"/>
                <a:ea typeface="Arial" charset="0"/>
                <a:cs typeface="Arial" charset="0"/>
              </a:rPr>
              <a:t>Open this document in </a:t>
            </a:r>
            <a:r>
              <a:rPr lang="en-US" sz="800" dirty="0" err="1">
                <a:latin typeface="Arial" charset="0"/>
                <a:ea typeface="Arial" charset="0"/>
                <a:cs typeface="Arial" charset="0"/>
              </a:rPr>
              <a:t>Rstudio</a:t>
            </a:r>
            <a:r>
              <a:rPr lang="en-US" sz="800" dirty="0">
                <a:latin typeface="Arial" charset="0"/>
                <a:ea typeface="Arial" charset="0"/>
                <a:cs typeface="Arial" charset="0"/>
              </a:rPr>
              <a:t>. At the top of the document, paste the paragraph about your data. </a:t>
            </a:r>
          </a:p>
          <a:p>
            <a:pPr>
              <a:lnSpc>
                <a:spcPct val="100000"/>
              </a:lnSpc>
              <a:spcBef>
                <a:spcPts val="0"/>
              </a:spcBef>
              <a:buAutoNum type="arabicPeriod"/>
            </a:pPr>
            <a:r>
              <a:rPr lang="en-US" sz="800" dirty="0">
                <a:latin typeface="Arial" charset="0"/>
                <a:ea typeface="Arial" charset="0"/>
                <a:cs typeface="Arial" charset="0"/>
              </a:rPr>
              <a:t>Below the paragraph about your data, start a log of what you did each week. </a:t>
            </a:r>
          </a:p>
          <a:p>
            <a:pPr>
              <a:lnSpc>
                <a:spcPct val="100000"/>
              </a:lnSpc>
              <a:spcBef>
                <a:spcPts val="0"/>
              </a:spcBef>
              <a:buAutoNum type="arabicPeriod"/>
            </a:pPr>
            <a:r>
              <a:rPr lang="en-US" sz="800" dirty="0">
                <a:latin typeface="Arial" charset="0"/>
                <a:ea typeface="Arial" charset="0"/>
                <a:cs typeface="Arial" charset="0"/>
              </a:rPr>
              <a:t>Each week, you will update this log by describing the type of investigations you might do with your data, and how you will break them up into different components (e.g. I will do xx analysis, and then I will make xx figure..), and you will always include: (1) what data file you used (2) what you called your R script. </a:t>
            </a:r>
          </a:p>
          <a:p>
            <a:pPr>
              <a:lnSpc>
                <a:spcPct val="100000"/>
              </a:lnSpc>
              <a:spcBef>
                <a:spcPts val="0"/>
              </a:spcBef>
              <a:buFont typeface="Arial"/>
              <a:buAutoNum type="arabicPeriod"/>
            </a:pPr>
            <a:r>
              <a:rPr lang="en-US" sz="800" dirty="0">
                <a:latin typeface="Arial" charset="0"/>
                <a:ea typeface="Arial" charset="0"/>
                <a:cs typeface="Arial" charset="0"/>
              </a:rPr>
              <a:t>For example ##WEEK 1## - Intro to R, I made this and that, I used this file and these scripts. See file </a:t>
            </a:r>
            <a:r>
              <a:rPr lang="en-US" sz="800" dirty="0">
                <a:latin typeface="Arial" charset="0"/>
                <a:ea typeface="Arial" charset="0"/>
                <a:cs typeface="Arial" charset="0"/>
                <a:hlinkClick r:id="rId4"/>
              </a:rPr>
              <a:t>https://github.com/VTQuantMethodsEEB/klangwig/blob/master/README_example.md</a:t>
            </a:r>
            <a:r>
              <a:rPr lang="en-US" sz="800" dirty="0">
                <a:latin typeface="Arial" charset="0"/>
                <a:ea typeface="Arial" charset="0"/>
                <a:cs typeface="Arial" charset="0"/>
              </a:rPr>
              <a:t>.</a:t>
            </a:r>
          </a:p>
          <a:p>
            <a:pPr>
              <a:lnSpc>
                <a:spcPct val="100000"/>
              </a:lnSpc>
              <a:spcBef>
                <a:spcPts val="0"/>
              </a:spcBef>
              <a:buFont typeface="Arial"/>
              <a:buAutoNum type="arabicPeriod"/>
            </a:pPr>
            <a:r>
              <a:rPr lang="en-US" sz="800" dirty="0">
                <a:latin typeface="Arial" charset="0"/>
                <a:ea typeface="Arial" charset="0"/>
                <a:cs typeface="Arial" charset="0"/>
              </a:rPr>
              <a:t>Commit your changes. Push to </a:t>
            </a:r>
            <a:r>
              <a:rPr lang="en-US" sz="800" dirty="0" err="1">
                <a:latin typeface="Arial" charset="0"/>
                <a:ea typeface="Arial" charset="0"/>
                <a:cs typeface="Arial" charset="0"/>
              </a:rPr>
              <a:t>Github</a:t>
            </a:r>
            <a:r>
              <a:rPr lang="en-US" sz="800" dirty="0">
                <a:latin typeface="Arial" charset="0"/>
                <a:ea typeface="Arial" charset="0"/>
                <a:cs typeface="Arial" charset="0"/>
              </a:rPr>
              <a:t> as described above. </a:t>
            </a:r>
          </a:p>
          <a:p>
            <a:pPr>
              <a:lnSpc>
                <a:spcPct val="100000"/>
              </a:lnSpc>
              <a:spcBef>
                <a:spcPts val="0"/>
              </a:spcBef>
              <a:buFont typeface="Arial"/>
              <a:buAutoNum type="arabicPeriod"/>
            </a:pPr>
            <a:r>
              <a:rPr lang="en-US" sz="800" dirty="0">
                <a:latin typeface="Arial" charset="0"/>
                <a:ea typeface="Arial" charset="0"/>
                <a:cs typeface="Arial" charset="0"/>
              </a:rPr>
              <a:t>Navigate to your repo on GitHub via your web browser. Check to see if you can see your README file with your changes. If you can’t, (1) read through everything again and make sure you didn’t missing anything, (2) ask for help. </a:t>
            </a:r>
          </a:p>
          <a:p>
            <a:pPr marL="0" indent="0">
              <a:lnSpc>
                <a:spcPct val="100000"/>
              </a:lnSpc>
              <a:spcBef>
                <a:spcPts val="0"/>
              </a:spcBef>
              <a:buNone/>
            </a:pPr>
            <a:endParaRPr lang="en-US" sz="800" dirty="0"/>
          </a:p>
          <a:p>
            <a:pPr marL="0" indent="0">
              <a:lnSpc>
                <a:spcPct val="100000"/>
              </a:lnSpc>
              <a:spcBef>
                <a:spcPts val="0"/>
              </a:spcBef>
              <a:buNone/>
            </a:pPr>
            <a:r>
              <a:rPr lang="en-US" sz="800" b="1" u="sng" dirty="0"/>
              <a:t>Week 2 Coding Stuff –This is the actual assignment part</a:t>
            </a:r>
          </a:p>
          <a:p>
            <a:pPr marL="0" indent="0">
              <a:lnSpc>
                <a:spcPct val="100000"/>
              </a:lnSpc>
              <a:spcBef>
                <a:spcPts val="0"/>
              </a:spcBef>
              <a:buNone/>
            </a:pPr>
            <a:r>
              <a:rPr lang="en-US" altLang="en-US" sz="800" dirty="0">
                <a:solidFill>
                  <a:srgbClr val="000000"/>
                </a:solidFill>
                <a:latin typeface="Arial" charset="0"/>
                <a:ea typeface="Arial" charset="0"/>
                <a:cs typeface="Arial" charset="0"/>
              </a:rPr>
              <a:t>1. Put your data in tidy format </a:t>
            </a:r>
          </a:p>
          <a:p>
            <a:pPr marL="0" indent="0">
              <a:lnSpc>
                <a:spcPct val="100000"/>
              </a:lnSpc>
              <a:spcBef>
                <a:spcPts val="0"/>
              </a:spcBef>
              <a:buNone/>
            </a:pPr>
            <a:r>
              <a:rPr lang="en-US" altLang="en-US" sz="800" dirty="0">
                <a:solidFill>
                  <a:srgbClr val="000000"/>
                </a:solidFill>
                <a:latin typeface="Arial" charset="0"/>
                <a:ea typeface="Arial" charset="0"/>
                <a:cs typeface="Arial" charset="0"/>
              </a:rPr>
              <a:t>2. Input your data into R.</a:t>
            </a:r>
          </a:p>
          <a:p>
            <a:pPr marL="0" indent="0">
              <a:lnSpc>
                <a:spcPct val="100000"/>
              </a:lnSpc>
              <a:spcBef>
                <a:spcPts val="0"/>
              </a:spcBef>
              <a:buNone/>
            </a:pPr>
            <a:r>
              <a:rPr lang="en-US" sz="800" dirty="0">
                <a:latin typeface="Arial" charset="0"/>
                <a:ea typeface="Arial" charset="0"/>
                <a:cs typeface="Arial" charset="0"/>
              </a:rPr>
              <a:t>3. Examine your data for mistakes.</a:t>
            </a:r>
          </a:p>
          <a:p>
            <a:pPr marL="0" indent="0">
              <a:lnSpc>
                <a:spcPct val="100000"/>
              </a:lnSpc>
              <a:spcBef>
                <a:spcPts val="0"/>
              </a:spcBef>
              <a:buNone/>
            </a:pPr>
            <a:r>
              <a:rPr lang="en-US" sz="800" dirty="0">
                <a:latin typeface="Arial" charset="0"/>
                <a:ea typeface="Arial" charset="0"/>
                <a:cs typeface="Arial" charset="0"/>
              </a:rPr>
              <a:t>4. Experiment with “group by” in </a:t>
            </a:r>
            <a:r>
              <a:rPr lang="en-US" sz="800" dirty="0" err="1">
                <a:latin typeface="Arial" charset="0"/>
                <a:ea typeface="Arial" charset="0"/>
                <a:cs typeface="Arial" charset="0"/>
              </a:rPr>
              <a:t>dplyr</a:t>
            </a:r>
            <a:r>
              <a:rPr lang="en-US" sz="800" dirty="0">
                <a:latin typeface="Arial" charset="0"/>
                <a:ea typeface="Arial" charset="0"/>
                <a:cs typeface="Arial" charset="0"/>
              </a:rPr>
              <a:t> to do some calculation. </a:t>
            </a:r>
          </a:p>
          <a:p>
            <a:pPr marL="0" indent="0">
              <a:lnSpc>
                <a:spcPct val="100000"/>
              </a:lnSpc>
              <a:spcBef>
                <a:spcPts val="0"/>
              </a:spcBef>
              <a:buNone/>
            </a:pPr>
            <a:r>
              <a:rPr lang="en-US" sz="800" dirty="0">
                <a:latin typeface="Arial" charset="0"/>
                <a:ea typeface="Arial" charset="0"/>
                <a:cs typeface="Arial" charset="0"/>
              </a:rPr>
              <a:t>5. Use mutate and </a:t>
            </a:r>
            <a:r>
              <a:rPr lang="en-US" sz="800" dirty="0" err="1">
                <a:latin typeface="Arial" charset="0"/>
                <a:ea typeface="Arial" charset="0"/>
                <a:cs typeface="Arial" charset="0"/>
              </a:rPr>
              <a:t>summarise</a:t>
            </a:r>
            <a:r>
              <a:rPr lang="en-US" sz="800" dirty="0">
                <a:latin typeface="Arial" charset="0"/>
                <a:ea typeface="Arial" charset="0"/>
                <a:cs typeface="Arial" charset="0"/>
              </a:rPr>
              <a:t> on your data. How are these different?</a:t>
            </a:r>
          </a:p>
          <a:p>
            <a:pPr marL="0" indent="0">
              <a:lnSpc>
                <a:spcPct val="100000"/>
              </a:lnSpc>
              <a:spcBef>
                <a:spcPts val="0"/>
              </a:spcBef>
              <a:buNone/>
            </a:pPr>
            <a:r>
              <a:rPr lang="en-US" sz="800" dirty="0">
                <a:latin typeface="Arial" charset="0"/>
                <a:ea typeface="Arial" charset="0"/>
                <a:cs typeface="Arial" charset="0"/>
              </a:rPr>
              <a:t>6. Commit and push to GitHub. Be sure to update your README! </a:t>
            </a: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When you have completed the assignment, please let me know by submitting a message through canvas assignments tab which is “DONE – </a:t>
            </a:r>
            <a:r>
              <a:rPr lang="en-US" sz="800" dirty="0" err="1">
                <a:latin typeface="Arial" charset="0"/>
                <a:ea typeface="Arial" charset="0"/>
                <a:cs typeface="Arial" charset="0"/>
              </a:rPr>
              <a:t>github</a:t>
            </a:r>
            <a:r>
              <a:rPr lang="en-US" sz="800" dirty="0">
                <a:latin typeface="Arial" charset="0"/>
                <a:ea typeface="Arial" charset="0"/>
                <a:cs typeface="Arial" charset="0"/>
              </a:rPr>
              <a:t> repo name”. (That way I won’t grade something that is incomplete). </a:t>
            </a:r>
          </a:p>
        </p:txBody>
      </p:sp>
      <p:pic>
        <p:nvPicPr>
          <p:cNvPr id="1028" name="Picture 4" descr="https://mac-theobio.github.io/QMEE/pix/git_commit_button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360" y="1295877"/>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1B42C-C90E-144C-A53F-E056CD472BDE}"/>
              </a:ext>
            </a:extLst>
          </p:cNvPr>
          <p:cNvSpPr/>
          <p:nvPr/>
        </p:nvSpPr>
        <p:spPr>
          <a:xfrm>
            <a:off x="1232003" y="1285875"/>
            <a:ext cx="9672638"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436029-9ADD-7C43-B079-7E5FA4626DDF}"/>
              </a:ext>
            </a:extLst>
          </p:cNvPr>
          <p:cNvSpPr txBox="1"/>
          <p:nvPr/>
        </p:nvSpPr>
        <p:spPr>
          <a:xfrm>
            <a:off x="2546453" y="542925"/>
            <a:ext cx="761747" cy="369332"/>
          </a:xfrm>
          <a:prstGeom prst="rect">
            <a:avLst/>
          </a:prstGeom>
          <a:noFill/>
        </p:spPr>
        <p:txBody>
          <a:bodyPr wrap="none" rtlCol="0">
            <a:spAutoFit/>
          </a:bodyPr>
          <a:lstStyle/>
          <a:p>
            <a:r>
              <a:rPr lang="en-US" dirty="0"/>
              <a:t>QMEE</a:t>
            </a:r>
          </a:p>
        </p:txBody>
      </p:sp>
      <p:sp>
        <p:nvSpPr>
          <p:cNvPr id="6" name="Rectangle 5">
            <a:extLst>
              <a:ext uri="{FF2B5EF4-FFF2-40B4-BE49-F238E27FC236}">
                <a16:creationId xmlns:a16="http://schemas.microsoft.com/office/drawing/2014/main" id="{861B0FAF-D45C-7847-AA44-20ED9A79C5F9}"/>
              </a:ext>
            </a:extLst>
          </p:cNvPr>
          <p:cNvSpPr/>
          <p:nvPr/>
        </p:nvSpPr>
        <p:spPr>
          <a:xfrm>
            <a:off x="1384403" y="1438275"/>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30509E-DBF9-5F4D-89CD-73D988DCCABF}"/>
              </a:ext>
            </a:extLst>
          </p:cNvPr>
          <p:cNvSpPr txBox="1"/>
          <p:nvPr/>
        </p:nvSpPr>
        <p:spPr>
          <a:xfrm>
            <a:off x="1760641" y="1957388"/>
            <a:ext cx="1227324" cy="369332"/>
          </a:xfrm>
          <a:prstGeom prst="rect">
            <a:avLst/>
          </a:prstGeom>
          <a:noFill/>
        </p:spPr>
        <p:txBody>
          <a:bodyPr wrap="none" rtlCol="0">
            <a:spAutoFit/>
          </a:bodyPr>
          <a:lstStyle/>
          <a:p>
            <a:r>
              <a:rPr lang="en-US" dirty="0"/>
              <a:t>Class notes</a:t>
            </a:r>
          </a:p>
        </p:txBody>
      </p:sp>
      <p:sp>
        <p:nvSpPr>
          <p:cNvPr id="8" name="Rectangle 7">
            <a:extLst>
              <a:ext uri="{FF2B5EF4-FFF2-40B4-BE49-F238E27FC236}">
                <a16:creationId xmlns:a16="http://schemas.microsoft.com/office/drawing/2014/main" id="{70AD5C2F-182A-4045-9C42-E9F1B8872117}"/>
              </a:ext>
            </a:extLst>
          </p:cNvPr>
          <p:cNvSpPr/>
          <p:nvPr/>
        </p:nvSpPr>
        <p:spPr>
          <a:xfrm>
            <a:off x="4870552" y="1403866"/>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E044CF-1BE2-D84E-98ED-A0AC33DDFD28}"/>
              </a:ext>
            </a:extLst>
          </p:cNvPr>
          <p:cNvSpPr txBox="1"/>
          <p:nvPr/>
        </p:nvSpPr>
        <p:spPr>
          <a:xfrm>
            <a:off x="5396526" y="1927503"/>
            <a:ext cx="1010213" cy="369332"/>
          </a:xfrm>
          <a:prstGeom prst="rect">
            <a:avLst/>
          </a:prstGeom>
          <a:noFill/>
        </p:spPr>
        <p:txBody>
          <a:bodyPr wrap="none" rtlCol="0">
            <a:spAutoFit/>
          </a:bodyPr>
          <a:lstStyle/>
          <a:p>
            <a:r>
              <a:rPr lang="en-US" dirty="0" err="1"/>
              <a:t>klangwig</a:t>
            </a:r>
            <a:endParaRPr lang="en-US" dirty="0"/>
          </a:p>
        </p:txBody>
      </p:sp>
      <p:sp>
        <p:nvSpPr>
          <p:cNvPr id="10" name="Rectangle 9">
            <a:extLst>
              <a:ext uri="{FF2B5EF4-FFF2-40B4-BE49-F238E27FC236}">
                <a16:creationId xmlns:a16="http://schemas.microsoft.com/office/drawing/2014/main" id="{1C9A4317-0FBC-564A-B261-8FBBC86AA3F7}"/>
              </a:ext>
            </a:extLst>
          </p:cNvPr>
          <p:cNvSpPr/>
          <p:nvPr/>
        </p:nvSpPr>
        <p:spPr>
          <a:xfrm>
            <a:off x="8620591" y="1468160"/>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3043A4-05CE-4E49-A787-70F1D7C5B4FE}"/>
              </a:ext>
            </a:extLst>
          </p:cNvPr>
          <p:cNvSpPr txBox="1"/>
          <p:nvPr/>
        </p:nvSpPr>
        <p:spPr>
          <a:xfrm>
            <a:off x="9085795" y="1949208"/>
            <a:ext cx="1222258" cy="369332"/>
          </a:xfrm>
          <a:prstGeom prst="rect">
            <a:avLst/>
          </a:prstGeom>
          <a:noFill/>
        </p:spPr>
        <p:txBody>
          <a:bodyPr wrap="none" rtlCol="0">
            <a:spAutoFit/>
          </a:bodyPr>
          <a:lstStyle/>
          <a:p>
            <a:r>
              <a:rPr lang="en-US" dirty="0" err="1"/>
              <a:t>Jhoyt</a:t>
            </a:r>
            <a:r>
              <a:rPr lang="en-US" dirty="0"/>
              <a:t> (you)</a:t>
            </a:r>
          </a:p>
        </p:txBody>
      </p:sp>
      <p:sp>
        <p:nvSpPr>
          <p:cNvPr id="13" name="TextBox 12">
            <a:extLst>
              <a:ext uri="{FF2B5EF4-FFF2-40B4-BE49-F238E27FC236}">
                <a16:creationId xmlns:a16="http://schemas.microsoft.com/office/drawing/2014/main" id="{4D0AD46D-EAB6-6843-84CC-A2355035E6CA}"/>
              </a:ext>
            </a:extLst>
          </p:cNvPr>
          <p:cNvSpPr txBox="1"/>
          <p:nvPr/>
        </p:nvSpPr>
        <p:spPr>
          <a:xfrm>
            <a:off x="1232003" y="3159681"/>
            <a:ext cx="2698230" cy="1200329"/>
          </a:xfrm>
          <a:prstGeom prst="rect">
            <a:avLst/>
          </a:prstGeom>
          <a:noFill/>
        </p:spPr>
        <p:txBody>
          <a:bodyPr wrap="square" rtlCol="0">
            <a:spAutoFit/>
          </a:bodyPr>
          <a:lstStyle/>
          <a:p>
            <a:r>
              <a:rPr lang="en-US" dirty="0"/>
              <a:t>Store earlier files you made for the class here and any notes you take while listening to lectures. </a:t>
            </a:r>
          </a:p>
        </p:txBody>
      </p:sp>
      <p:sp>
        <p:nvSpPr>
          <p:cNvPr id="14" name="TextBox 13">
            <a:extLst>
              <a:ext uri="{FF2B5EF4-FFF2-40B4-BE49-F238E27FC236}">
                <a16:creationId xmlns:a16="http://schemas.microsoft.com/office/drawing/2014/main" id="{26244096-A261-E449-A3AE-4685018ECF97}"/>
              </a:ext>
            </a:extLst>
          </p:cNvPr>
          <p:cNvSpPr txBox="1"/>
          <p:nvPr/>
        </p:nvSpPr>
        <p:spPr>
          <a:xfrm>
            <a:off x="4719207" y="2900016"/>
            <a:ext cx="2698230" cy="1754326"/>
          </a:xfrm>
          <a:prstGeom prst="rect">
            <a:avLst/>
          </a:prstGeom>
          <a:noFill/>
        </p:spPr>
        <p:txBody>
          <a:bodyPr wrap="square" rtlCol="0">
            <a:spAutoFit/>
          </a:bodyPr>
          <a:lstStyle/>
          <a:p>
            <a:r>
              <a:rPr lang="en-US" dirty="0"/>
              <a:t>You don’t need to make this folder – you will clone this folder into your local system from GitHub. Every class – </a:t>
            </a:r>
            <a:r>
              <a:rPr lang="en-US" dirty="0" err="1"/>
              <a:t>dbl</a:t>
            </a:r>
            <a:r>
              <a:rPr lang="en-US" dirty="0"/>
              <a:t> click .</a:t>
            </a:r>
            <a:r>
              <a:rPr lang="en-US" dirty="0" err="1"/>
              <a:t>Rproj</a:t>
            </a:r>
            <a:r>
              <a:rPr lang="en-US" dirty="0"/>
              <a:t> file and press ‘pull’. </a:t>
            </a:r>
          </a:p>
        </p:txBody>
      </p:sp>
      <p:sp>
        <p:nvSpPr>
          <p:cNvPr id="15" name="TextBox 14">
            <a:extLst>
              <a:ext uri="{FF2B5EF4-FFF2-40B4-BE49-F238E27FC236}">
                <a16:creationId xmlns:a16="http://schemas.microsoft.com/office/drawing/2014/main" id="{5A9841D3-23D4-3D42-8D6C-E7AD75857060}"/>
              </a:ext>
            </a:extLst>
          </p:cNvPr>
          <p:cNvSpPr txBox="1"/>
          <p:nvPr/>
        </p:nvSpPr>
        <p:spPr>
          <a:xfrm>
            <a:off x="8302557" y="2928849"/>
            <a:ext cx="2698230" cy="2585323"/>
          </a:xfrm>
          <a:prstGeom prst="rect">
            <a:avLst/>
          </a:prstGeom>
          <a:noFill/>
        </p:spPr>
        <p:txBody>
          <a:bodyPr wrap="square" rtlCol="0">
            <a:spAutoFit/>
          </a:bodyPr>
          <a:lstStyle/>
          <a:p>
            <a:r>
              <a:rPr lang="en-US" dirty="0"/>
              <a:t>You don’t need to make this folder – you will clone this folder from GitHub. Every time you work in this folder – </a:t>
            </a:r>
            <a:r>
              <a:rPr lang="en-US" dirty="0" err="1"/>
              <a:t>dbl</a:t>
            </a:r>
            <a:r>
              <a:rPr lang="en-US" dirty="0"/>
              <a:t> click .</a:t>
            </a:r>
            <a:r>
              <a:rPr lang="en-US" dirty="0" err="1"/>
              <a:t>Rproj</a:t>
            </a:r>
            <a:r>
              <a:rPr lang="en-US" dirty="0"/>
              <a:t> file and press ‘pull’. Make change. Type something in the commit box, then press ‘commit’. The push. </a:t>
            </a:r>
          </a:p>
        </p:txBody>
      </p:sp>
    </p:spTree>
    <p:extLst>
      <p:ext uri="{BB962C8B-B14F-4D97-AF65-F5344CB8AC3E}">
        <p14:creationId xmlns:p14="http://schemas.microsoft.com/office/powerpoint/2010/main" val="46037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1288</Words>
  <Application>Microsoft Macintosh PowerPoint</Application>
  <PresentationFormat>Widescreen</PresentationFormat>
  <Paragraphs>74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Mangal</vt:lpstr>
      <vt:lpstr>Tuffy</vt:lpstr>
      <vt:lpstr>Office Theme</vt:lpstr>
      <vt:lpstr>WILL NEED TO CREATE PERSONAL ACCESS TOKENS if using mac!</vt:lpstr>
      <vt:lpstr>Exercise Week 2 – Tidy &amp;Git</vt:lpstr>
      <vt:lpstr>For PC people when Git won’t work</vt:lpstr>
      <vt:lpstr>User name first: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30</cp:revision>
  <cp:lastPrinted>2022-01-27T16:59:03Z</cp:lastPrinted>
  <dcterms:created xsi:type="dcterms:W3CDTF">2018-01-24T15:30:08Z</dcterms:created>
  <dcterms:modified xsi:type="dcterms:W3CDTF">2023-01-26T20:01:12Z</dcterms:modified>
</cp:coreProperties>
</file>