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0"/>
  </p:notesMasterIdLst>
  <p:sldIdLst>
    <p:sldId id="256" r:id="rId2"/>
    <p:sldId id="261" r:id="rId3"/>
    <p:sldId id="260" r:id="rId4"/>
    <p:sldId id="295" r:id="rId5"/>
    <p:sldId id="299" r:id="rId6"/>
    <p:sldId id="300" r:id="rId7"/>
    <p:sldId id="296" r:id="rId8"/>
    <p:sldId id="298" r:id="rId9"/>
    <p:sldId id="297" r:id="rId10"/>
    <p:sldId id="257" r:id="rId11"/>
    <p:sldId id="303" r:id="rId12"/>
    <p:sldId id="258" r:id="rId13"/>
    <p:sldId id="259" r:id="rId14"/>
    <p:sldId id="262" r:id="rId15"/>
    <p:sldId id="264" r:id="rId16"/>
    <p:sldId id="265" r:id="rId17"/>
    <p:sldId id="266" r:id="rId18"/>
    <p:sldId id="267" r:id="rId19"/>
    <p:sldId id="263" r:id="rId20"/>
    <p:sldId id="268" r:id="rId21"/>
    <p:sldId id="269" r:id="rId22"/>
    <p:sldId id="270" r:id="rId23"/>
    <p:sldId id="279" r:id="rId24"/>
    <p:sldId id="271" r:id="rId25"/>
    <p:sldId id="272" r:id="rId26"/>
    <p:sldId id="273" r:id="rId27"/>
    <p:sldId id="274" r:id="rId28"/>
    <p:sldId id="275" r:id="rId29"/>
    <p:sldId id="276" r:id="rId30"/>
    <p:sldId id="277" r:id="rId31"/>
    <p:sldId id="280" r:id="rId32"/>
    <p:sldId id="278" r:id="rId33"/>
    <p:sldId id="281" r:id="rId34"/>
    <p:sldId id="282" r:id="rId35"/>
    <p:sldId id="284" r:id="rId36"/>
    <p:sldId id="283" r:id="rId37"/>
    <p:sldId id="285" r:id="rId38"/>
    <p:sldId id="286" r:id="rId39"/>
    <p:sldId id="287" r:id="rId40"/>
    <p:sldId id="301" r:id="rId41"/>
    <p:sldId id="302" r:id="rId42"/>
    <p:sldId id="288" r:id="rId43"/>
    <p:sldId id="289" r:id="rId44"/>
    <p:sldId id="294" r:id="rId45"/>
    <p:sldId id="292" r:id="rId46"/>
    <p:sldId id="293" r:id="rId47"/>
    <p:sldId id="290" r:id="rId48"/>
    <p:sldId id="291" r:id="rId4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4BF2209-2079-6942-915E-7EACB3862CA8}">
          <p14:sldIdLst>
            <p14:sldId id="256"/>
            <p14:sldId id="261"/>
            <p14:sldId id="260"/>
            <p14:sldId id="295"/>
            <p14:sldId id="299"/>
            <p14:sldId id="300"/>
            <p14:sldId id="296"/>
            <p14:sldId id="298"/>
            <p14:sldId id="297"/>
            <p14:sldId id="257"/>
            <p14:sldId id="303"/>
            <p14:sldId id="258"/>
            <p14:sldId id="259"/>
            <p14:sldId id="262"/>
            <p14:sldId id="264"/>
            <p14:sldId id="265"/>
            <p14:sldId id="266"/>
            <p14:sldId id="267"/>
            <p14:sldId id="263"/>
            <p14:sldId id="268"/>
            <p14:sldId id="269"/>
            <p14:sldId id="270"/>
            <p14:sldId id="279"/>
            <p14:sldId id="271"/>
            <p14:sldId id="272"/>
            <p14:sldId id="273"/>
            <p14:sldId id="274"/>
            <p14:sldId id="275"/>
            <p14:sldId id="276"/>
            <p14:sldId id="277"/>
            <p14:sldId id="280"/>
            <p14:sldId id="278"/>
            <p14:sldId id="281"/>
            <p14:sldId id="282"/>
            <p14:sldId id="284"/>
            <p14:sldId id="283"/>
            <p14:sldId id="285"/>
            <p14:sldId id="286"/>
            <p14:sldId id="287"/>
            <p14:sldId id="301"/>
            <p14:sldId id="302"/>
            <p14:sldId id="288"/>
            <p14:sldId id="289"/>
            <p14:sldId id="294"/>
            <p14:sldId id="292"/>
            <p14:sldId id="293"/>
            <p14:sldId id="290"/>
            <p14:sldId id="29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020"/>
    <p:restoredTop sz="83422"/>
  </p:normalViewPr>
  <p:slideViewPr>
    <p:cSldViewPr snapToGrid="0" snapToObjects="1">
      <p:cViewPr varScale="1">
        <p:scale>
          <a:sx n="79" d="100"/>
          <a:sy n="79" d="100"/>
        </p:scale>
        <p:origin x="1656"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EA08848-EDDF-DE45-82E6-68606771EFB5}" type="datetimeFigureOut">
              <a:rPr lang="en-US" smtClean="0"/>
              <a:t>1/18/22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D06CE0-210B-C547-B7C0-679F4950FCC7}" type="slidenum">
              <a:rPr lang="en-US" smtClean="0"/>
              <a:t>‹#›</a:t>
            </a:fld>
            <a:endParaRPr lang="en-US"/>
          </a:p>
        </p:txBody>
      </p:sp>
    </p:spTree>
    <p:extLst>
      <p:ext uri="{BB962C8B-B14F-4D97-AF65-F5344CB8AC3E}">
        <p14:creationId xmlns:p14="http://schemas.microsoft.com/office/powerpoint/2010/main" val="41598957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Kate! Login to https://</a:t>
            </a:r>
            <a:r>
              <a:rPr lang="en-US" dirty="0" err="1"/>
              <a:t>www.polleverywhere.com</a:t>
            </a:r>
            <a:r>
              <a:rPr lang="en-US" dirty="0"/>
              <a:t>/surveys/LeG3iNudDKXmiXo9hC9oR. Enter standard password. Need to activate poll. </a:t>
            </a:r>
          </a:p>
        </p:txBody>
      </p:sp>
      <p:sp>
        <p:nvSpPr>
          <p:cNvPr id="4" name="Slide Number Placeholder 3"/>
          <p:cNvSpPr>
            <a:spLocks noGrp="1"/>
          </p:cNvSpPr>
          <p:nvPr>
            <p:ph type="sldNum" sz="quarter" idx="5"/>
          </p:nvPr>
        </p:nvSpPr>
        <p:spPr/>
        <p:txBody>
          <a:bodyPr/>
          <a:lstStyle/>
          <a:p>
            <a:fld id="{18D06CE0-210B-C547-B7C0-679F4950FCC7}" type="slidenum">
              <a:rPr lang="en-US" smtClean="0"/>
              <a:t>4</a:t>
            </a:fld>
            <a:endParaRPr lang="en-US"/>
          </a:p>
        </p:txBody>
      </p:sp>
    </p:spTree>
    <p:extLst>
      <p:ext uri="{BB962C8B-B14F-4D97-AF65-F5344CB8AC3E}">
        <p14:creationId xmlns:p14="http://schemas.microsoft.com/office/powerpoint/2010/main" val="7439307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8D06CE0-210B-C547-B7C0-679F4950FCC7}" type="slidenum">
              <a:rPr lang="en-US" smtClean="0"/>
              <a:t>15</a:t>
            </a:fld>
            <a:endParaRPr lang="en-US"/>
          </a:p>
        </p:txBody>
      </p:sp>
    </p:spTree>
    <p:extLst>
      <p:ext uri="{BB962C8B-B14F-4D97-AF65-F5344CB8AC3E}">
        <p14:creationId xmlns:p14="http://schemas.microsoft.com/office/powerpoint/2010/main" val="37741087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8D06CE0-210B-C547-B7C0-679F4950FCC7}" type="slidenum">
              <a:rPr lang="en-US" smtClean="0"/>
              <a:t>16</a:t>
            </a:fld>
            <a:endParaRPr lang="en-US"/>
          </a:p>
        </p:txBody>
      </p:sp>
    </p:spTree>
    <p:extLst>
      <p:ext uri="{BB962C8B-B14F-4D97-AF65-F5344CB8AC3E}">
        <p14:creationId xmlns:p14="http://schemas.microsoft.com/office/powerpoint/2010/main" val="30126273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8D06CE0-210B-C547-B7C0-679F4950FCC7}" type="slidenum">
              <a:rPr lang="en-US" smtClean="0"/>
              <a:t>22</a:t>
            </a:fld>
            <a:endParaRPr lang="en-US"/>
          </a:p>
        </p:txBody>
      </p:sp>
    </p:spTree>
    <p:extLst>
      <p:ext uri="{BB962C8B-B14F-4D97-AF65-F5344CB8AC3E}">
        <p14:creationId xmlns:p14="http://schemas.microsoft.com/office/powerpoint/2010/main" val="25596487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8D06CE0-210B-C547-B7C0-679F4950FCC7}" type="slidenum">
              <a:rPr lang="en-US" smtClean="0"/>
              <a:t>48</a:t>
            </a:fld>
            <a:endParaRPr lang="en-US"/>
          </a:p>
        </p:txBody>
      </p:sp>
    </p:spTree>
    <p:extLst>
      <p:ext uri="{BB962C8B-B14F-4D97-AF65-F5344CB8AC3E}">
        <p14:creationId xmlns:p14="http://schemas.microsoft.com/office/powerpoint/2010/main" val="40602919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8285510-ACEB-5F4A-B0F5-DAD86194FF96}" type="datetimeFigureOut">
              <a:rPr lang="en-US" smtClean="0"/>
              <a:t>1/18/22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C490AE-AB13-4041-A30F-D7668AEE4AAF}" type="slidenum">
              <a:rPr lang="en-US" smtClean="0"/>
              <a:t>‹#›</a:t>
            </a:fld>
            <a:endParaRPr lang="en-US"/>
          </a:p>
        </p:txBody>
      </p:sp>
    </p:spTree>
    <p:extLst>
      <p:ext uri="{BB962C8B-B14F-4D97-AF65-F5344CB8AC3E}">
        <p14:creationId xmlns:p14="http://schemas.microsoft.com/office/powerpoint/2010/main" val="13859791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8285510-ACEB-5F4A-B0F5-DAD86194FF96}" type="datetimeFigureOut">
              <a:rPr lang="en-US" smtClean="0"/>
              <a:t>1/18/22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C490AE-AB13-4041-A30F-D7668AEE4AAF}" type="slidenum">
              <a:rPr lang="en-US" smtClean="0"/>
              <a:t>‹#›</a:t>
            </a:fld>
            <a:endParaRPr lang="en-US"/>
          </a:p>
        </p:txBody>
      </p:sp>
    </p:spTree>
    <p:extLst>
      <p:ext uri="{BB962C8B-B14F-4D97-AF65-F5344CB8AC3E}">
        <p14:creationId xmlns:p14="http://schemas.microsoft.com/office/powerpoint/2010/main" val="19639975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8285510-ACEB-5F4A-B0F5-DAD86194FF96}" type="datetimeFigureOut">
              <a:rPr lang="en-US" smtClean="0"/>
              <a:t>1/18/22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C490AE-AB13-4041-A30F-D7668AEE4AAF}" type="slidenum">
              <a:rPr lang="en-US" smtClean="0"/>
              <a:t>‹#›</a:t>
            </a:fld>
            <a:endParaRPr lang="en-US"/>
          </a:p>
        </p:txBody>
      </p:sp>
    </p:spTree>
    <p:extLst>
      <p:ext uri="{BB962C8B-B14F-4D97-AF65-F5344CB8AC3E}">
        <p14:creationId xmlns:p14="http://schemas.microsoft.com/office/powerpoint/2010/main" val="20829667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8285510-ACEB-5F4A-B0F5-DAD86194FF96}" type="datetimeFigureOut">
              <a:rPr lang="en-US" smtClean="0"/>
              <a:t>1/18/22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C490AE-AB13-4041-A30F-D7668AEE4AAF}" type="slidenum">
              <a:rPr lang="en-US" smtClean="0"/>
              <a:t>‹#›</a:t>
            </a:fld>
            <a:endParaRPr lang="en-US"/>
          </a:p>
        </p:txBody>
      </p:sp>
    </p:spTree>
    <p:extLst>
      <p:ext uri="{BB962C8B-B14F-4D97-AF65-F5344CB8AC3E}">
        <p14:creationId xmlns:p14="http://schemas.microsoft.com/office/powerpoint/2010/main" val="3965726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8285510-ACEB-5F4A-B0F5-DAD86194FF96}" type="datetimeFigureOut">
              <a:rPr lang="en-US" smtClean="0"/>
              <a:t>1/18/22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C490AE-AB13-4041-A30F-D7668AEE4AAF}" type="slidenum">
              <a:rPr lang="en-US" smtClean="0"/>
              <a:t>‹#›</a:t>
            </a:fld>
            <a:endParaRPr lang="en-US"/>
          </a:p>
        </p:txBody>
      </p:sp>
    </p:spTree>
    <p:extLst>
      <p:ext uri="{BB962C8B-B14F-4D97-AF65-F5344CB8AC3E}">
        <p14:creationId xmlns:p14="http://schemas.microsoft.com/office/powerpoint/2010/main" val="15554441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8285510-ACEB-5F4A-B0F5-DAD86194FF96}" type="datetimeFigureOut">
              <a:rPr lang="en-US" smtClean="0"/>
              <a:t>1/18/22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EC490AE-AB13-4041-A30F-D7668AEE4AAF}" type="slidenum">
              <a:rPr lang="en-US" smtClean="0"/>
              <a:t>‹#›</a:t>
            </a:fld>
            <a:endParaRPr lang="en-US"/>
          </a:p>
        </p:txBody>
      </p:sp>
    </p:spTree>
    <p:extLst>
      <p:ext uri="{BB962C8B-B14F-4D97-AF65-F5344CB8AC3E}">
        <p14:creationId xmlns:p14="http://schemas.microsoft.com/office/powerpoint/2010/main" val="10320495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8285510-ACEB-5F4A-B0F5-DAD86194FF96}" type="datetimeFigureOut">
              <a:rPr lang="en-US" smtClean="0"/>
              <a:t>1/18/22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EC490AE-AB13-4041-A30F-D7668AEE4AAF}" type="slidenum">
              <a:rPr lang="en-US" smtClean="0"/>
              <a:t>‹#›</a:t>
            </a:fld>
            <a:endParaRPr lang="en-US"/>
          </a:p>
        </p:txBody>
      </p:sp>
    </p:spTree>
    <p:extLst>
      <p:ext uri="{BB962C8B-B14F-4D97-AF65-F5344CB8AC3E}">
        <p14:creationId xmlns:p14="http://schemas.microsoft.com/office/powerpoint/2010/main" val="4320759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8285510-ACEB-5F4A-B0F5-DAD86194FF96}" type="datetimeFigureOut">
              <a:rPr lang="en-US" smtClean="0"/>
              <a:t>1/18/22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EC490AE-AB13-4041-A30F-D7668AEE4AAF}" type="slidenum">
              <a:rPr lang="en-US" smtClean="0"/>
              <a:t>‹#›</a:t>
            </a:fld>
            <a:endParaRPr lang="en-US"/>
          </a:p>
        </p:txBody>
      </p:sp>
    </p:spTree>
    <p:extLst>
      <p:ext uri="{BB962C8B-B14F-4D97-AF65-F5344CB8AC3E}">
        <p14:creationId xmlns:p14="http://schemas.microsoft.com/office/powerpoint/2010/main" val="12578609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8285510-ACEB-5F4A-B0F5-DAD86194FF96}" type="datetimeFigureOut">
              <a:rPr lang="en-US" smtClean="0"/>
              <a:t>1/18/22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EC490AE-AB13-4041-A30F-D7668AEE4AAF}" type="slidenum">
              <a:rPr lang="en-US" smtClean="0"/>
              <a:t>‹#›</a:t>
            </a:fld>
            <a:endParaRPr lang="en-US"/>
          </a:p>
        </p:txBody>
      </p:sp>
    </p:spTree>
    <p:extLst>
      <p:ext uri="{BB962C8B-B14F-4D97-AF65-F5344CB8AC3E}">
        <p14:creationId xmlns:p14="http://schemas.microsoft.com/office/powerpoint/2010/main" val="10402681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8285510-ACEB-5F4A-B0F5-DAD86194FF96}" type="datetimeFigureOut">
              <a:rPr lang="en-US" smtClean="0"/>
              <a:t>1/18/22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EC490AE-AB13-4041-A30F-D7668AEE4AAF}" type="slidenum">
              <a:rPr lang="en-US" smtClean="0"/>
              <a:t>‹#›</a:t>
            </a:fld>
            <a:endParaRPr lang="en-US"/>
          </a:p>
        </p:txBody>
      </p:sp>
    </p:spTree>
    <p:extLst>
      <p:ext uri="{BB962C8B-B14F-4D97-AF65-F5344CB8AC3E}">
        <p14:creationId xmlns:p14="http://schemas.microsoft.com/office/powerpoint/2010/main" val="11217209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8285510-ACEB-5F4A-B0F5-DAD86194FF96}" type="datetimeFigureOut">
              <a:rPr lang="en-US" smtClean="0"/>
              <a:t>1/18/22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EC490AE-AB13-4041-A30F-D7668AEE4AAF}" type="slidenum">
              <a:rPr lang="en-US" smtClean="0"/>
              <a:t>‹#›</a:t>
            </a:fld>
            <a:endParaRPr lang="en-US"/>
          </a:p>
        </p:txBody>
      </p:sp>
    </p:spTree>
    <p:extLst>
      <p:ext uri="{BB962C8B-B14F-4D97-AF65-F5344CB8AC3E}">
        <p14:creationId xmlns:p14="http://schemas.microsoft.com/office/powerpoint/2010/main" val="47166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8285510-ACEB-5F4A-B0F5-DAD86194FF96}" type="datetimeFigureOut">
              <a:rPr lang="en-US" smtClean="0"/>
              <a:t>1/18/22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EC490AE-AB13-4041-A30F-D7668AEE4AAF}" type="slidenum">
              <a:rPr lang="en-US" smtClean="0"/>
              <a:t>‹#›</a:t>
            </a:fld>
            <a:endParaRPr lang="en-US"/>
          </a:p>
        </p:txBody>
      </p:sp>
    </p:spTree>
    <p:extLst>
      <p:ext uri="{BB962C8B-B14F-4D97-AF65-F5344CB8AC3E}">
        <p14:creationId xmlns:p14="http://schemas.microsoft.com/office/powerpoint/2010/main" val="16194796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cran.r-project.org/" TargetMode="External"/><Relationship Id="rId2" Type="http://schemas.openxmlformats.org/officeDocument/2006/relationships/hyperlink" Target="http://cran.r-project.org/"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github.com/VTQuantMethodsEEB/klangwig"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hyperlink" Target="https://www.statmethods.net/index.html"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Bio 5984</a:t>
            </a:r>
          </a:p>
        </p:txBody>
      </p:sp>
      <p:sp>
        <p:nvSpPr>
          <p:cNvPr id="3" name="Subtitle 2"/>
          <p:cNvSpPr>
            <a:spLocks noGrp="1"/>
          </p:cNvSpPr>
          <p:nvPr>
            <p:ph type="subTitle" idx="1"/>
          </p:nvPr>
        </p:nvSpPr>
        <p:spPr/>
        <p:txBody>
          <a:bodyPr/>
          <a:lstStyle/>
          <a:p>
            <a:r>
              <a:rPr lang="en-US" dirty="0"/>
              <a:t>Quantitative methods in ecology and evolution</a:t>
            </a:r>
          </a:p>
        </p:txBody>
      </p:sp>
    </p:spTree>
    <p:extLst>
      <p:ext uri="{BB962C8B-B14F-4D97-AF65-F5344CB8AC3E}">
        <p14:creationId xmlns:p14="http://schemas.microsoft.com/office/powerpoint/2010/main" val="1441908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Preparation</a:t>
            </a:r>
          </a:p>
        </p:txBody>
      </p:sp>
      <p:sp>
        <p:nvSpPr>
          <p:cNvPr id="3" name="Content Placeholder 2"/>
          <p:cNvSpPr>
            <a:spLocks noGrp="1"/>
          </p:cNvSpPr>
          <p:nvPr>
            <p:ph idx="1"/>
          </p:nvPr>
        </p:nvSpPr>
        <p:spPr/>
        <p:txBody>
          <a:bodyPr/>
          <a:lstStyle/>
          <a:p>
            <a:r>
              <a:rPr lang="en-US" dirty="0"/>
              <a:t>Bring your laptop</a:t>
            </a:r>
          </a:p>
          <a:p>
            <a:endParaRPr lang="en-US" dirty="0"/>
          </a:p>
          <a:p>
            <a:r>
              <a:rPr lang="en-US" dirty="0"/>
              <a:t>Install (or update) R</a:t>
            </a:r>
          </a:p>
          <a:p>
            <a:pPr lvl="1"/>
            <a:r>
              <a:rPr lang="en-US" dirty="0"/>
              <a:t>Open source via  </a:t>
            </a:r>
            <a:r>
              <a:rPr lang="en-US" dirty="0">
                <a:hlinkClick r:id="rId2"/>
              </a:rPr>
              <a:t>the Comprehensive R Archive Network</a:t>
            </a:r>
            <a:r>
              <a:rPr lang="en-US" dirty="0"/>
              <a:t> - </a:t>
            </a:r>
            <a:r>
              <a:rPr lang="en-US" dirty="0">
                <a:hlinkClick r:id="rId3"/>
              </a:rPr>
              <a:t>https://cran.r-project.org</a:t>
            </a:r>
            <a:endParaRPr lang="en-US" dirty="0"/>
          </a:p>
          <a:p>
            <a:pPr lvl="1"/>
            <a:r>
              <a:rPr lang="en-US" dirty="0"/>
              <a:t>Link is at the top of the page</a:t>
            </a:r>
          </a:p>
          <a:p>
            <a:pPr lvl="1"/>
            <a:endParaRPr lang="en-US" dirty="0"/>
          </a:p>
          <a:p>
            <a:r>
              <a:rPr lang="en-US" dirty="0"/>
              <a:t>Also, install </a:t>
            </a:r>
            <a:r>
              <a:rPr lang="en-US" dirty="0" err="1"/>
              <a:t>Rstudio</a:t>
            </a:r>
            <a:r>
              <a:rPr lang="en-US" dirty="0"/>
              <a:t> </a:t>
            </a:r>
          </a:p>
          <a:p>
            <a:pPr lvl="1"/>
            <a:r>
              <a:rPr lang="en-US" dirty="0"/>
              <a:t>You want the desktop version</a:t>
            </a:r>
          </a:p>
          <a:p>
            <a:pPr lvl="1"/>
            <a:r>
              <a:rPr lang="en-US" dirty="0"/>
              <a:t>https://</a:t>
            </a:r>
            <a:r>
              <a:rPr lang="en-US" dirty="0" err="1"/>
              <a:t>www.rstudio.com</a:t>
            </a:r>
            <a:r>
              <a:rPr lang="en-US" dirty="0"/>
              <a:t>/products/</a:t>
            </a:r>
            <a:r>
              <a:rPr lang="en-US" dirty="0" err="1"/>
              <a:t>rstudio</a:t>
            </a:r>
            <a:r>
              <a:rPr lang="en-US" dirty="0"/>
              <a:t>/</a:t>
            </a:r>
          </a:p>
        </p:txBody>
      </p:sp>
    </p:spTree>
    <p:extLst>
      <p:ext uri="{BB962C8B-B14F-4D97-AF65-F5344CB8AC3E}">
        <p14:creationId xmlns:p14="http://schemas.microsoft.com/office/powerpoint/2010/main" val="1795956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63B353-C08A-974B-8E78-013C2CCB1A7F}"/>
              </a:ext>
            </a:extLst>
          </p:cNvPr>
          <p:cNvSpPr>
            <a:spLocks noGrp="1"/>
          </p:cNvSpPr>
          <p:nvPr>
            <p:ph type="title"/>
          </p:nvPr>
        </p:nvSpPr>
        <p:spPr/>
        <p:txBody>
          <a:bodyPr/>
          <a:lstStyle/>
          <a:p>
            <a:r>
              <a:rPr lang="en-US" dirty="0"/>
              <a:t>Where to find info about the course:</a:t>
            </a:r>
          </a:p>
        </p:txBody>
      </p:sp>
      <p:sp>
        <p:nvSpPr>
          <p:cNvPr id="3" name="Content Placeholder 2">
            <a:extLst>
              <a:ext uri="{FF2B5EF4-FFF2-40B4-BE49-F238E27FC236}">
                <a16:creationId xmlns:a16="http://schemas.microsoft.com/office/drawing/2014/main" id="{F4B29030-BE69-FD43-AC28-592FE7DF581E}"/>
              </a:ext>
            </a:extLst>
          </p:cNvPr>
          <p:cNvSpPr>
            <a:spLocks noGrp="1"/>
          </p:cNvSpPr>
          <p:nvPr>
            <p:ph idx="1"/>
          </p:nvPr>
        </p:nvSpPr>
        <p:spPr/>
        <p:txBody>
          <a:bodyPr/>
          <a:lstStyle/>
          <a:p>
            <a:r>
              <a:rPr lang="en-US" dirty="0">
                <a:hlinkClick r:id="rId2"/>
              </a:rPr>
              <a:t>https://github.com/VTQuantMethodsEEB/klangwig</a:t>
            </a:r>
            <a:endParaRPr lang="en-US" dirty="0"/>
          </a:p>
          <a:p>
            <a:endParaRPr lang="en-US" dirty="0"/>
          </a:p>
          <a:p>
            <a:r>
              <a:rPr lang="en-US" dirty="0"/>
              <a:t>Look at README</a:t>
            </a:r>
          </a:p>
          <a:p>
            <a:endParaRPr lang="en-US" dirty="0"/>
          </a:p>
          <a:p>
            <a:r>
              <a:rPr lang="en-US" dirty="0"/>
              <a:t>This will have more information than Canvas! Canvas files may be out of date compared to this folder. </a:t>
            </a:r>
          </a:p>
          <a:p>
            <a:pPr lvl="1"/>
            <a:r>
              <a:rPr lang="en-US" dirty="0"/>
              <a:t>When we learn about GitHub next week, you could add this folder directly and pull to get updates. </a:t>
            </a:r>
          </a:p>
          <a:p>
            <a:pPr marL="457200" lvl="1" indent="0">
              <a:buNone/>
            </a:pPr>
            <a:endParaRPr lang="en-US" dirty="0"/>
          </a:p>
        </p:txBody>
      </p:sp>
    </p:spTree>
    <p:extLst>
      <p:ext uri="{BB962C8B-B14F-4D97-AF65-F5344CB8AC3E}">
        <p14:creationId xmlns:p14="http://schemas.microsoft.com/office/powerpoint/2010/main" val="10027186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structure</a:t>
            </a:r>
          </a:p>
        </p:txBody>
      </p:sp>
      <p:sp>
        <p:nvSpPr>
          <p:cNvPr id="3" name="Content Placeholder 2"/>
          <p:cNvSpPr>
            <a:spLocks noGrp="1"/>
          </p:cNvSpPr>
          <p:nvPr>
            <p:ph idx="1"/>
          </p:nvPr>
        </p:nvSpPr>
        <p:spPr/>
        <p:txBody>
          <a:bodyPr>
            <a:normAutofit fontScale="92500" lnSpcReduction="10000"/>
          </a:bodyPr>
          <a:lstStyle/>
          <a:p>
            <a:r>
              <a:rPr lang="en-US" dirty="0"/>
              <a:t>Tuesdays</a:t>
            </a:r>
          </a:p>
          <a:p>
            <a:pPr lvl="1"/>
            <a:r>
              <a:rPr lang="en-US" dirty="0"/>
              <a:t>Lecture</a:t>
            </a:r>
          </a:p>
          <a:p>
            <a:pPr lvl="1"/>
            <a:endParaRPr lang="en-US" dirty="0"/>
          </a:p>
          <a:p>
            <a:r>
              <a:rPr lang="en-US" dirty="0"/>
              <a:t>Thursdays</a:t>
            </a:r>
          </a:p>
          <a:p>
            <a:pPr lvl="1"/>
            <a:r>
              <a:rPr lang="en-US" dirty="0"/>
              <a:t>Working lab</a:t>
            </a:r>
          </a:p>
          <a:p>
            <a:pPr lvl="1"/>
            <a:endParaRPr lang="en-US" dirty="0"/>
          </a:p>
          <a:p>
            <a:r>
              <a:rPr lang="en-US" dirty="0"/>
              <a:t>Assignments will typically be given on Thursdays, and due by midnight on the following Wednesday.</a:t>
            </a:r>
          </a:p>
          <a:p>
            <a:pPr lvl="1"/>
            <a:r>
              <a:rPr lang="en-US" dirty="0"/>
              <a:t>Most important: </a:t>
            </a:r>
            <a:r>
              <a:rPr lang="en-US" b="1" dirty="0"/>
              <a:t>Code should be reproducible. </a:t>
            </a:r>
          </a:p>
          <a:p>
            <a:pPr lvl="1"/>
            <a:r>
              <a:rPr lang="en-US" dirty="0"/>
              <a:t>Email me if you need more time, participation is 10% of your grade. See late policy in syllabus. </a:t>
            </a:r>
          </a:p>
          <a:p>
            <a:pPr lvl="1"/>
            <a:r>
              <a:rPr lang="en-US" dirty="0"/>
              <a:t>Don’t agonize over these. </a:t>
            </a:r>
          </a:p>
          <a:p>
            <a:pPr lvl="1"/>
            <a:endParaRPr lang="en-US" dirty="0"/>
          </a:p>
          <a:p>
            <a:pPr lvl="1"/>
            <a:endParaRPr lang="en-US" dirty="0"/>
          </a:p>
          <a:p>
            <a:endParaRPr lang="en-US" dirty="0"/>
          </a:p>
        </p:txBody>
      </p:sp>
    </p:spTree>
    <p:extLst>
      <p:ext uri="{BB962C8B-B14F-4D97-AF65-F5344CB8AC3E}">
        <p14:creationId xmlns:p14="http://schemas.microsoft.com/office/powerpoint/2010/main" val="17183449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a:t>
            </a:r>
          </a:p>
        </p:txBody>
      </p:sp>
      <p:sp>
        <p:nvSpPr>
          <p:cNvPr id="3" name="Content Placeholder 2"/>
          <p:cNvSpPr>
            <a:spLocks noGrp="1"/>
          </p:cNvSpPr>
          <p:nvPr>
            <p:ph idx="1"/>
          </p:nvPr>
        </p:nvSpPr>
        <p:spPr/>
        <p:txBody>
          <a:bodyPr>
            <a:normAutofit fontScale="92500" lnSpcReduction="20000"/>
          </a:bodyPr>
          <a:lstStyle/>
          <a:p>
            <a:r>
              <a:rPr lang="en-US" dirty="0"/>
              <a:t>The goal of this course is teach you useful skills for exploring your own data.</a:t>
            </a:r>
          </a:p>
          <a:p>
            <a:endParaRPr lang="en-US" dirty="0"/>
          </a:p>
          <a:p>
            <a:r>
              <a:rPr lang="en-US" dirty="0"/>
              <a:t>The best scenario is you use actual data from your thesis. </a:t>
            </a:r>
          </a:p>
          <a:p>
            <a:endParaRPr lang="en-US" dirty="0"/>
          </a:p>
          <a:p>
            <a:r>
              <a:rPr lang="en-US" dirty="0"/>
              <a:t>Also acceptable: borrow a dataset that will be similar to your thesis dataset, ask your advisor – they may be thrilled to share something from their file cabinet. </a:t>
            </a:r>
          </a:p>
          <a:p>
            <a:endParaRPr lang="en-US" dirty="0"/>
          </a:p>
          <a:p>
            <a:r>
              <a:rPr lang="en-US" dirty="0"/>
              <a:t>Online repositories are also great places to get data! Please let me know ASAP if you do not have any dataset or have any way of obtaining one so we can brainstorm some solutions.</a:t>
            </a:r>
          </a:p>
        </p:txBody>
      </p:sp>
    </p:spTree>
    <p:extLst>
      <p:ext uri="{BB962C8B-B14F-4D97-AF65-F5344CB8AC3E}">
        <p14:creationId xmlns:p14="http://schemas.microsoft.com/office/powerpoint/2010/main" val="5221814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R?</a:t>
            </a:r>
          </a:p>
        </p:txBody>
      </p:sp>
      <p:sp>
        <p:nvSpPr>
          <p:cNvPr id="3" name="Content Placeholder 2"/>
          <p:cNvSpPr>
            <a:spLocks noGrp="1"/>
          </p:cNvSpPr>
          <p:nvPr>
            <p:ph idx="1"/>
          </p:nvPr>
        </p:nvSpPr>
        <p:spPr/>
        <p:txBody>
          <a:bodyPr/>
          <a:lstStyle/>
          <a:p>
            <a:r>
              <a:rPr lang="en-US" dirty="0"/>
              <a:t>R is a programming language.</a:t>
            </a:r>
          </a:p>
          <a:p>
            <a:endParaRPr lang="en-US" dirty="0"/>
          </a:p>
          <a:p>
            <a:r>
              <a:rPr lang="en-US" dirty="0"/>
              <a:t>It’s open-source, which means any of us could write an contribute packages for R.</a:t>
            </a:r>
          </a:p>
          <a:p>
            <a:endParaRPr lang="en-US" dirty="0"/>
          </a:p>
          <a:p>
            <a:r>
              <a:rPr lang="en-US" dirty="0"/>
              <a:t>This is both awesome and terrible. </a:t>
            </a:r>
          </a:p>
          <a:p>
            <a:pPr lvl="1"/>
            <a:r>
              <a:rPr lang="en-US" dirty="0"/>
              <a:t>What are some of the pros and cons of this? </a:t>
            </a:r>
          </a:p>
        </p:txBody>
      </p:sp>
    </p:spTree>
    <p:extLst>
      <p:ext uri="{BB962C8B-B14F-4D97-AF65-F5344CB8AC3E}">
        <p14:creationId xmlns:p14="http://schemas.microsoft.com/office/powerpoint/2010/main" val="8737445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Exploring R</a:t>
            </a: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557108" y="1390910"/>
            <a:ext cx="8711153" cy="5123093"/>
          </a:xfrm>
        </p:spPr>
      </p:pic>
      <p:sp>
        <p:nvSpPr>
          <p:cNvPr id="5" name="TextBox 4"/>
          <p:cNvSpPr txBox="1"/>
          <p:nvPr/>
        </p:nvSpPr>
        <p:spPr>
          <a:xfrm>
            <a:off x="2984501" y="3002240"/>
            <a:ext cx="2654300" cy="923330"/>
          </a:xfrm>
          <a:prstGeom prst="rect">
            <a:avLst/>
          </a:prstGeom>
          <a:noFill/>
        </p:spPr>
        <p:txBody>
          <a:bodyPr wrap="square" rtlCol="0">
            <a:spAutoFit/>
          </a:bodyPr>
          <a:lstStyle/>
          <a:p>
            <a:r>
              <a:rPr lang="en-US" dirty="0">
                <a:solidFill>
                  <a:srgbClr val="FF0000"/>
                </a:solidFill>
              </a:rPr>
              <a:t>Write your commands here (command + enter) to run</a:t>
            </a:r>
          </a:p>
        </p:txBody>
      </p:sp>
    </p:spTree>
    <p:extLst>
      <p:ext uri="{BB962C8B-B14F-4D97-AF65-F5344CB8AC3E}">
        <p14:creationId xmlns:p14="http://schemas.microsoft.com/office/powerpoint/2010/main" val="2316328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Exploring R</a:t>
            </a: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557108" y="1390910"/>
            <a:ext cx="8711153" cy="5123093"/>
          </a:xfrm>
        </p:spPr>
      </p:pic>
      <p:sp>
        <p:nvSpPr>
          <p:cNvPr id="5" name="TextBox 4"/>
          <p:cNvSpPr txBox="1"/>
          <p:nvPr/>
        </p:nvSpPr>
        <p:spPr>
          <a:xfrm>
            <a:off x="838200" y="6190837"/>
            <a:ext cx="7155677" cy="646331"/>
          </a:xfrm>
          <a:prstGeom prst="rect">
            <a:avLst/>
          </a:prstGeom>
          <a:noFill/>
        </p:spPr>
        <p:txBody>
          <a:bodyPr wrap="none" rtlCol="0">
            <a:spAutoFit/>
          </a:bodyPr>
          <a:lstStyle/>
          <a:p>
            <a:r>
              <a:rPr lang="en-US" dirty="0">
                <a:solidFill>
                  <a:srgbClr val="FF0000"/>
                </a:solidFill>
              </a:rPr>
              <a:t>They will be executed here, in the console.</a:t>
            </a:r>
          </a:p>
          <a:p>
            <a:r>
              <a:rPr lang="en-US" dirty="0">
                <a:solidFill>
                  <a:srgbClr val="FF0000"/>
                </a:solidFill>
              </a:rPr>
              <a:t>You can also enter stuff directly into the console. (enter to run, esc to quit)</a:t>
            </a:r>
          </a:p>
        </p:txBody>
      </p:sp>
    </p:spTree>
    <p:extLst>
      <p:ext uri="{BB962C8B-B14F-4D97-AF65-F5344CB8AC3E}">
        <p14:creationId xmlns:p14="http://schemas.microsoft.com/office/powerpoint/2010/main" val="12337829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Exploring R</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57108" y="1390910"/>
            <a:ext cx="8711153" cy="5123093"/>
          </a:xfrm>
        </p:spPr>
      </p:pic>
      <p:sp>
        <p:nvSpPr>
          <p:cNvPr id="5" name="TextBox 4"/>
          <p:cNvSpPr txBox="1"/>
          <p:nvPr/>
        </p:nvSpPr>
        <p:spPr>
          <a:xfrm>
            <a:off x="6151878" y="1021578"/>
            <a:ext cx="4581767" cy="369332"/>
          </a:xfrm>
          <a:prstGeom prst="rect">
            <a:avLst/>
          </a:prstGeom>
          <a:noFill/>
        </p:spPr>
        <p:txBody>
          <a:bodyPr wrap="none" rtlCol="0">
            <a:spAutoFit/>
          </a:bodyPr>
          <a:lstStyle/>
          <a:p>
            <a:r>
              <a:rPr lang="en-US" dirty="0">
                <a:solidFill>
                  <a:srgbClr val="FF0000"/>
                </a:solidFill>
              </a:rPr>
              <a:t>R studio tells you what is currently </a:t>
            </a:r>
            <a:r>
              <a:rPr lang="en-US">
                <a:solidFill>
                  <a:srgbClr val="FF0000"/>
                </a:solidFill>
              </a:rPr>
              <a:t>loaded here</a:t>
            </a:r>
            <a:endParaRPr lang="en-US" dirty="0">
              <a:solidFill>
                <a:srgbClr val="FF0000"/>
              </a:solidFill>
            </a:endParaRPr>
          </a:p>
        </p:txBody>
      </p:sp>
    </p:spTree>
    <p:extLst>
      <p:ext uri="{BB962C8B-B14F-4D97-AF65-F5344CB8AC3E}">
        <p14:creationId xmlns:p14="http://schemas.microsoft.com/office/powerpoint/2010/main" val="11814302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Exploring R</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57108" y="1390910"/>
            <a:ext cx="8711153" cy="5123093"/>
          </a:xfrm>
        </p:spPr>
      </p:pic>
      <p:sp>
        <p:nvSpPr>
          <p:cNvPr id="5" name="TextBox 4"/>
          <p:cNvSpPr txBox="1"/>
          <p:nvPr/>
        </p:nvSpPr>
        <p:spPr>
          <a:xfrm>
            <a:off x="5626149" y="6494548"/>
            <a:ext cx="6396110" cy="369332"/>
          </a:xfrm>
          <a:prstGeom prst="rect">
            <a:avLst/>
          </a:prstGeom>
          <a:noFill/>
        </p:spPr>
        <p:txBody>
          <a:bodyPr wrap="none" rtlCol="0">
            <a:spAutoFit/>
          </a:bodyPr>
          <a:lstStyle/>
          <a:p>
            <a:r>
              <a:rPr lang="en-US" dirty="0">
                <a:solidFill>
                  <a:srgbClr val="FF0000"/>
                </a:solidFill>
              </a:rPr>
              <a:t>This window is where you visualize most things</a:t>
            </a:r>
            <a:r>
              <a:rPr lang="en-US">
                <a:solidFill>
                  <a:srgbClr val="FF0000"/>
                </a:solidFill>
              </a:rPr>
              <a:t>, also help window </a:t>
            </a:r>
            <a:endParaRPr lang="en-US" dirty="0">
              <a:solidFill>
                <a:srgbClr val="FF0000"/>
              </a:solidFill>
            </a:endParaRPr>
          </a:p>
        </p:txBody>
      </p:sp>
    </p:spTree>
    <p:extLst>
      <p:ext uri="{BB962C8B-B14F-4D97-AF65-F5344CB8AC3E}">
        <p14:creationId xmlns:p14="http://schemas.microsoft.com/office/powerpoint/2010/main" val="11376042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Calculation	</a:t>
            </a:r>
          </a:p>
        </p:txBody>
      </p:sp>
      <p:sp>
        <p:nvSpPr>
          <p:cNvPr id="3" name="Content Placeholder 2"/>
          <p:cNvSpPr>
            <a:spLocks noGrp="1"/>
          </p:cNvSpPr>
          <p:nvPr>
            <p:ph idx="1"/>
          </p:nvPr>
        </p:nvSpPr>
        <p:spPr>
          <a:xfrm>
            <a:off x="838200" y="1845080"/>
            <a:ext cx="10515600" cy="4351338"/>
          </a:xfrm>
        </p:spPr>
        <p:txBody>
          <a:bodyPr/>
          <a:lstStyle/>
          <a:p>
            <a:r>
              <a:rPr lang="en-US" dirty="0"/>
              <a:t>R works as a calculator</a:t>
            </a:r>
          </a:p>
          <a:p>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16413" y="2457856"/>
            <a:ext cx="8123406" cy="4089334"/>
          </a:xfrm>
          <a:prstGeom prst="rect">
            <a:avLst/>
          </a:prstGeom>
        </p:spPr>
      </p:pic>
    </p:spTree>
    <p:extLst>
      <p:ext uri="{BB962C8B-B14F-4D97-AF65-F5344CB8AC3E}">
        <p14:creationId xmlns:p14="http://schemas.microsoft.com/office/powerpoint/2010/main" val="14206197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About me</a:t>
            </a:r>
          </a:p>
        </p:txBody>
      </p:sp>
      <p:sp>
        <p:nvSpPr>
          <p:cNvPr id="3" name="Content Placeholder 2"/>
          <p:cNvSpPr>
            <a:spLocks noGrp="1"/>
          </p:cNvSpPr>
          <p:nvPr>
            <p:ph idx="1"/>
          </p:nvPr>
        </p:nvSpPr>
        <p:spPr/>
        <p:txBody>
          <a:bodyPr>
            <a:normAutofit fontScale="85000" lnSpcReduction="20000"/>
          </a:bodyPr>
          <a:lstStyle/>
          <a:p>
            <a:r>
              <a:rPr lang="en-US" dirty="0"/>
              <a:t>Hi, I’m Kate, and I’m a </a:t>
            </a:r>
            <a:r>
              <a:rPr lang="en-US" b="1" u="sng" dirty="0"/>
              <a:t>biologist</a:t>
            </a:r>
            <a:r>
              <a:rPr lang="en-US" dirty="0"/>
              <a:t>. </a:t>
            </a:r>
          </a:p>
          <a:p>
            <a:pPr lvl="1"/>
            <a:endParaRPr lang="en-US" dirty="0"/>
          </a:p>
          <a:p>
            <a:pPr lvl="1"/>
            <a:r>
              <a:rPr lang="en-US" dirty="0"/>
              <a:t>This is not a class in math or statistics, and there are better courses to find all the “why” details.</a:t>
            </a:r>
          </a:p>
          <a:p>
            <a:pPr lvl="1"/>
            <a:endParaRPr lang="en-US" dirty="0"/>
          </a:p>
          <a:p>
            <a:pPr lvl="1"/>
            <a:r>
              <a:rPr lang="en-US" dirty="0"/>
              <a:t>This is a class to offer some applied skills that (I hope) will help students explore more complicated statistical and mathematical concepts, either independently or through more specialized coursework.</a:t>
            </a:r>
          </a:p>
          <a:p>
            <a:pPr lvl="1"/>
            <a:endParaRPr lang="en-US" dirty="0"/>
          </a:p>
          <a:p>
            <a:pPr lvl="1"/>
            <a:r>
              <a:rPr lang="en-US" dirty="0"/>
              <a:t>The course focus is on actually </a:t>
            </a:r>
            <a:r>
              <a:rPr lang="en-US" i="1" dirty="0"/>
              <a:t>doing</a:t>
            </a:r>
            <a:r>
              <a:rPr lang="en-US" dirty="0"/>
              <a:t> stuff, particularly on how to do it in R. We aren’t going to spend a lot of time on the details of any particular type of model, but instead help to build the dichotomous tree of types of analyses one might use, and how to actually implement them in R.</a:t>
            </a:r>
          </a:p>
          <a:p>
            <a:pPr lvl="1"/>
            <a:endParaRPr lang="en-US" dirty="0"/>
          </a:p>
          <a:p>
            <a:pPr lvl="1"/>
            <a:r>
              <a:rPr lang="en-US" dirty="0"/>
              <a:t>The course will be organized in the way that one actually interfaces with their data, so for the first few weeks we will be mainly talking about data wrangling and visualization.</a:t>
            </a:r>
          </a:p>
        </p:txBody>
      </p:sp>
    </p:spTree>
    <p:extLst>
      <p:ext uri="{BB962C8B-B14F-4D97-AF65-F5344CB8AC3E}">
        <p14:creationId xmlns:p14="http://schemas.microsoft.com/office/powerpoint/2010/main" val="10830831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Assigning things in R</a:t>
            </a:r>
          </a:p>
        </p:txBody>
      </p:sp>
      <p:sp>
        <p:nvSpPr>
          <p:cNvPr id="3" name="Content Placeholder 2"/>
          <p:cNvSpPr>
            <a:spLocks noGrp="1"/>
          </p:cNvSpPr>
          <p:nvPr>
            <p:ph idx="1"/>
          </p:nvPr>
        </p:nvSpPr>
        <p:spPr/>
        <p:txBody>
          <a:bodyPr/>
          <a:lstStyle/>
          <a:p>
            <a:r>
              <a:rPr lang="en-US" dirty="0"/>
              <a:t>&lt;- vs. =</a:t>
            </a:r>
          </a:p>
          <a:p>
            <a:r>
              <a:rPr lang="en-US" dirty="0"/>
              <a:t>Both assign things in R, but some people think the “=“ is sloppy coding</a:t>
            </a:r>
          </a:p>
          <a:p>
            <a:endParaRPr lang="en-US" dirty="0"/>
          </a:p>
          <a:p>
            <a:r>
              <a:rPr lang="en-US" dirty="0"/>
              <a:t>I also use &lt;- when writing functions</a:t>
            </a:r>
          </a:p>
          <a:p>
            <a:endParaRPr lang="en-US" b="1" i="1" dirty="0"/>
          </a:p>
          <a:p>
            <a:r>
              <a:rPr lang="en-US" b="1" i="1" dirty="0"/>
              <a:t>(switch to R console)</a:t>
            </a:r>
          </a:p>
          <a:p>
            <a:endParaRPr lang="en-US" dirty="0"/>
          </a:p>
        </p:txBody>
      </p:sp>
    </p:spTree>
    <p:extLst>
      <p:ext uri="{BB962C8B-B14F-4D97-AF65-F5344CB8AC3E}">
        <p14:creationId xmlns:p14="http://schemas.microsoft.com/office/powerpoint/2010/main" val="12464066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Objects in R</a:t>
            </a:r>
          </a:p>
        </p:txBody>
      </p:sp>
      <p:sp>
        <p:nvSpPr>
          <p:cNvPr id="3" name="Content Placeholder 2"/>
          <p:cNvSpPr>
            <a:spLocks noGrp="1"/>
          </p:cNvSpPr>
          <p:nvPr>
            <p:ph idx="1"/>
          </p:nvPr>
        </p:nvSpPr>
        <p:spPr/>
        <p:txBody>
          <a:bodyPr/>
          <a:lstStyle/>
          <a:p>
            <a:r>
              <a:rPr lang="en-US" dirty="0"/>
              <a:t>R keeps track of a variety of objects and functions</a:t>
            </a:r>
          </a:p>
          <a:p>
            <a:endParaRPr lang="en-US" dirty="0"/>
          </a:p>
          <a:p>
            <a:r>
              <a:rPr lang="en-US" dirty="0"/>
              <a:t>You can see all of your user-defined objects by typing objects() (the parentheses mean that you are calling a </a:t>
            </a:r>
            <a:r>
              <a:rPr lang="en-US" i="1" dirty="0"/>
              <a:t>function</a:t>
            </a:r>
            <a:r>
              <a:rPr lang="en-US" dirty="0"/>
              <a:t>; more on this later).</a:t>
            </a:r>
          </a:p>
          <a:p>
            <a:endParaRPr lang="en-US" dirty="0"/>
          </a:p>
          <a:p>
            <a:r>
              <a:rPr lang="en-US" dirty="0"/>
              <a:t>This should also be what is listed in the environment (top right)</a:t>
            </a:r>
            <a:br>
              <a:rPr lang="en-US" dirty="0"/>
            </a:br>
            <a:endParaRPr lang="en-US" dirty="0"/>
          </a:p>
        </p:txBody>
      </p:sp>
    </p:spTree>
    <p:extLst>
      <p:ext uri="{BB962C8B-B14F-4D97-AF65-F5344CB8AC3E}">
        <p14:creationId xmlns:p14="http://schemas.microsoft.com/office/powerpoint/2010/main" val="4788541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Values</a:t>
            </a:r>
          </a:p>
        </p:txBody>
      </p:sp>
      <p:sp>
        <p:nvSpPr>
          <p:cNvPr id="3" name="Content Placeholder 2"/>
          <p:cNvSpPr>
            <a:spLocks noGrp="1"/>
          </p:cNvSpPr>
          <p:nvPr>
            <p:ph idx="1"/>
          </p:nvPr>
        </p:nvSpPr>
        <p:spPr/>
        <p:txBody>
          <a:bodyPr>
            <a:normAutofit lnSpcReduction="10000"/>
          </a:bodyPr>
          <a:lstStyle/>
          <a:p>
            <a:r>
              <a:rPr lang="en-US" dirty="0"/>
              <a:t>In addition to numbers, R has other kinds of values (also known as “atomic types”). </a:t>
            </a:r>
          </a:p>
          <a:p>
            <a:endParaRPr lang="en-US" dirty="0"/>
          </a:p>
          <a:p>
            <a:r>
              <a:rPr lang="en-US" dirty="0"/>
              <a:t>The main ones we’re interested in are  </a:t>
            </a:r>
            <a:r>
              <a:rPr lang="en-US" dirty="0">
                <a:latin typeface="Lucida Console" charset="0"/>
                <a:ea typeface="Lucida Console" charset="0"/>
                <a:cs typeface="Lucida Console" charset="0"/>
              </a:rPr>
              <a:t>character, numeric, factor </a:t>
            </a:r>
            <a:r>
              <a:rPr lang="en-US" dirty="0"/>
              <a:t>and </a:t>
            </a:r>
            <a:r>
              <a:rPr lang="en-US" dirty="0">
                <a:latin typeface="Lucida Console" charset="0"/>
                <a:ea typeface="Lucida Console" charset="0"/>
                <a:cs typeface="Lucida Console" charset="0"/>
              </a:rPr>
              <a:t>logical</a:t>
            </a:r>
            <a:r>
              <a:rPr lang="en-US" dirty="0"/>
              <a:t> (</a:t>
            </a:r>
            <a:r>
              <a:rPr lang="en-US" dirty="0" err="1"/>
              <a:t>ie</a:t>
            </a:r>
            <a:r>
              <a:rPr lang="en-US" dirty="0"/>
              <a:t>., TRUE or FALSE). </a:t>
            </a:r>
            <a:r>
              <a:rPr lang="en-US" dirty="0" err="1">
                <a:latin typeface="Lucida Console" charset="0"/>
                <a:ea typeface="Lucida Console" charset="0"/>
                <a:cs typeface="Lucida Console" charset="0"/>
              </a:rPr>
              <a:t>str</a:t>
            </a:r>
            <a:r>
              <a:rPr lang="en-US" dirty="0">
                <a:latin typeface="Lucida Console" charset="0"/>
                <a:ea typeface="Lucida Console" charset="0"/>
                <a:cs typeface="Lucida Console" charset="0"/>
              </a:rPr>
              <a:t>()</a:t>
            </a:r>
            <a:r>
              <a:rPr lang="en-US" dirty="0"/>
              <a:t> is one way to try to figure out what your R object is.</a:t>
            </a:r>
          </a:p>
          <a:p>
            <a:pPr lvl="1"/>
            <a:r>
              <a:rPr lang="en-US" dirty="0" err="1"/>
              <a:t>Eg</a:t>
            </a:r>
            <a:r>
              <a:rPr lang="en-US" dirty="0"/>
              <a:t>. </a:t>
            </a:r>
            <a:r>
              <a:rPr lang="en-US" dirty="0" err="1">
                <a:latin typeface="Lucida Console" charset="0"/>
                <a:ea typeface="Lucida Console" charset="0"/>
                <a:cs typeface="Lucida Console" charset="0"/>
              </a:rPr>
              <a:t>str</a:t>
            </a:r>
            <a:r>
              <a:rPr lang="en-US" dirty="0">
                <a:latin typeface="Lucida Console" charset="0"/>
                <a:ea typeface="Lucida Console" charset="0"/>
                <a:cs typeface="Lucida Console" charset="0"/>
              </a:rPr>
              <a:t>(x)</a:t>
            </a:r>
          </a:p>
          <a:p>
            <a:pPr lvl="1"/>
            <a:endParaRPr lang="en-US" dirty="0">
              <a:latin typeface="Lucida Console" charset="0"/>
              <a:ea typeface="Lucida Console" charset="0"/>
              <a:cs typeface="Lucida Console" charset="0"/>
            </a:endParaRPr>
          </a:p>
          <a:p>
            <a:r>
              <a:rPr lang="en-US" dirty="0">
                <a:ea typeface="Lucida Console" charset="0"/>
                <a:cs typeface="Lucida Console" charset="0"/>
              </a:rPr>
              <a:t>When you read in data, R automatically assigns your field a value type. Sometimes, this value type is wrong. You can often convert among data types with </a:t>
            </a:r>
            <a:r>
              <a:rPr lang="en-US" dirty="0" err="1">
                <a:ea typeface="Lucida Console" charset="0"/>
                <a:cs typeface="Lucida Console" charset="0"/>
              </a:rPr>
              <a:t>new.x</a:t>
            </a:r>
            <a:r>
              <a:rPr lang="en-US" dirty="0">
                <a:ea typeface="Lucida Console" charset="0"/>
                <a:cs typeface="Lucida Console" charset="0"/>
              </a:rPr>
              <a:t> &lt;- </a:t>
            </a:r>
            <a:r>
              <a:rPr lang="en-US" dirty="0" err="1">
                <a:ea typeface="Lucida Console" charset="0"/>
                <a:cs typeface="Lucida Console" charset="0"/>
              </a:rPr>
              <a:t>as.numeric</a:t>
            </a:r>
            <a:r>
              <a:rPr lang="en-US" dirty="0">
                <a:ea typeface="Lucida Console" charset="0"/>
                <a:cs typeface="Lucida Console" charset="0"/>
              </a:rPr>
              <a:t>(x) but BE CAREFUL!</a:t>
            </a:r>
          </a:p>
          <a:p>
            <a:endParaRPr lang="en-US" dirty="0"/>
          </a:p>
        </p:txBody>
      </p:sp>
    </p:spTree>
    <p:extLst>
      <p:ext uri="{BB962C8B-B14F-4D97-AF65-F5344CB8AC3E}">
        <p14:creationId xmlns:p14="http://schemas.microsoft.com/office/powerpoint/2010/main" val="18497318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Factors</a:t>
            </a:r>
          </a:p>
        </p:txBody>
      </p:sp>
      <p:sp>
        <p:nvSpPr>
          <p:cNvPr id="3" name="Content Placeholder 2"/>
          <p:cNvSpPr>
            <a:spLocks noGrp="1"/>
          </p:cNvSpPr>
          <p:nvPr>
            <p:ph idx="1"/>
          </p:nvPr>
        </p:nvSpPr>
        <p:spPr/>
        <p:txBody>
          <a:bodyPr>
            <a:normAutofit lnSpcReduction="10000"/>
          </a:bodyPr>
          <a:lstStyle/>
          <a:p>
            <a:r>
              <a:rPr lang="en-US" dirty="0"/>
              <a:t>Factors are used to describe items that can have a known set of values (gender, social class, etc.) - </a:t>
            </a:r>
            <a:r>
              <a:rPr lang="en-US" i="1" dirty="0"/>
              <a:t>categorical variables</a:t>
            </a:r>
            <a:r>
              <a:rPr lang="en-US" dirty="0"/>
              <a:t> in statistical terms. </a:t>
            </a:r>
          </a:p>
          <a:p>
            <a:endParaRPr lang="en-US" dirty="0"/>
          </a:p>
          <a:p>
            <a:r>
              <a:rPr lang="en-US" dirty="0"/>
              <a:t>When you read data into R, many variables containing text will be automatically stored as factors</a:t>
            </a:r>
          </a:p>
          <a:p>
            <a:endParaRPr lang="en-US" dirty="0"/>
          </a:p>
          <a:p>
            <a:r>
              <a:rPr lang="en-US" dirty="0"/>
              <a:t>This is helpful for analyses, but can be kind of annoying if you want to make a change in your data</a:t>
            </a:r>
          </a:p>
          <a:p>
            <a:pPr lvl="1"/>
            <a:r>
              <a:rPr lang="en-US" b="1" i="1" dirty="0"/>
              <a:t>(Switch to console)</a:t>
            </a:r>
          </a:p>
        </p:txBody>
      </p:sp>
    </p:spTree>
    <p:extLst>
      <p:ext uri="{BB962C8B-B14F-4D97-AF65-F5344CB8AC3E}">
        <p14:creationId xmlns:p14="http://schemas.microsoft.com/office/powerpoint/2010/main" val="5818667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Vectors, lists, and functions</a:t>
            </a:r>
          </a:p>
        </p:txBody>
      </p:sp>
      <p:sp>
        <p:nvSpPr>
          <p:cNvPr id="3" name="Content Placeholder 2"/>
          <p:cNvSpPr>
            <a:spLocks noGrp="1"/>
          </p:cNvSpPr>
          <p:nvPr>
            <p:ph idx="1"/>
          </p:nvPr>
        </p:nvSpPr>
        <p:spPr/>
        <p:txBody>
          <a:bodyPr/>
          <a:lstStyle/>
          <a:p>
            <a:r>
              <a:rPr lang="en-US" dirty="0"/>
              <a:t>A vector consists of zero or more values of the same </a:t>
            </a:r>
            <a:r>
              <a:rPr lang="en-US" i="1" dirty="0"/>
              <a:t>storage mode</a:t>
            </a:r>
            <a:r>
              <a:rPr lang="en-US" dirty="0"/>
              <a:t>:</a:t>
            </a:r>
            <a:br>
              <a:rPr lang="en-US" dirty="0"/>
            </a:br>
            <a:endParaRPr lang="en-US" dirty="0"/>
          </a:p>
          <a:p>
            <a:endParaRPr lang="en-US" dirty="0"/>
          </a:p>
          <a:p>
            <a:endParaRPr lang="en-US" dirty="0"/>
          </a:p>
          <a:p>
            <a:endParaRPr lang="en-US" dirty="0"/>
          </a:p>
          <a:p>
            <a:endParaRPr lang="en-US" dirty="0"/>
          </a:p>
          <a:p>
            <a:r>
              <a:rPr lang="en-US" dirty="0"/>
              <a:t>R uses vectors very efficiently </a:t>
            </a:r>
            <a:r>
              <a:rPr lang="mr-IN" dirty="0"/>
              <a:t>–</a:t>
            </a:r>
            <a:r>
              <a:rPr lang="en-US" dirty="0"/>
              <a:t> these are typically the data types that R works fastest with. </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098" y="2553890"/>
            <a:ext cx="12192000" cy="1960951"/>
          </a:xfrm>
          <a:prstGeom prst="rect">
            <a:avLst/>
          </a:prstGeom>
        </p:spPr>
      </p:pic>
    </p:spTree>
    <p:extLst>
      <p:ext uri="{BB962C8B-B14F-4D97-AF65-F5344CB8AC3E}">
        <p14:creationId xmlns:p14="http://schemas.microsoft.com/office/powerpoint/2010/main" val="14140545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Vector math</a:t>
            </a:r>
          </a:p>
        </p:txBody>
      </p:sp>
      <p:sp>
        <p:nvSpPr>
          <p:cNvPr id="3" name="Content Placeholder 2"/>
          <p:cNvSpPr>
            <a:spLocks noGrp="1"/>
          </p:cNvSpPr>
          <p:nvPr>
            <p:ph idx="1"/>
          </p:nvPr>
        </p:nvSpPr>
        <p:spPr/>
        <p:txBody>
          <a:bodyPr>
            <a:normAutofit fontScale="85000" lnSpcReduction="10000"/>
          </a:bodyPr>
          <a:lstStyle/>
          <a:p>
            <a:r>
              <a:rPr lang="en-US" dirty="0"/>
              <a:t>R does math on vectors directly.</a:t>
            </a:r>
          </a:p>
          <a:p>
            <a:endParaRPr lang="en-US" dirty="0"/>
          </a:p>
          <a:p>
            <a:r>
              <a:rPr lang="en-US" dirty="0"/>
              <a:t>If we add (for example) two vectors we add each pair of corresponding elements.</a:t>
            </a:r>
          </a:p>
          <a:p>
            <a:endParaRPr lang="en-US" dirty="0"/>
          </a:p>
          <a:p>
            <a:r>
              <a:rPr lang="en-US" dirty="0"/>
              <a:t>If we multiply a vector by a scalar (a single number) we multiply each element by the scalar.</a:t>
            </a:r>
          </a:p>
          <a:p>
            <a:endParaRPr lang="en-US" dirty="0"/>
          </a:p>
          <a:p>
            <a:r>
              <a:rPr lang="en-US" dirty="0"/>
              <a:t>Avoid arithmetic involving two vectors of different length (except the scalar case, above)</a:t>
            </a:r>
          </a:p>
          <a:p>
            <a:endParaRPr lang="en-US" dirty="0"/>
          </a:p>
          <a:p>
            <a:r>
              <a:rPr lang="en-US" b="1" i="1" dirty="0"/>
              <a:t>Switch to console</a:t>
            </a:r>
          </a:p>
        </p:txBody>
      </p:sp>
    </p:spTree>
    <p:extLst>
      <p:ext uri="{BB962C8B-B14F-4D97-AF65-F5344CB8AC3E}">
        <p14:creationId xmlns:p14="http://schemas.microsoft.com/office/powerpoint/2010/main" val="4093088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Lists</a:t>
            </a:r>
          </a:p>
        </p:txBody>
      </p:sp>
      <p:sp>
        <p:nvSpPr>
          <p:cNvPr id="3" name="Content Placeholder 2"/>
          <p:cNvSpPr>
            <a:spLocks noGrp="1"/>
          </p:cNvSpPr>
          <p:nvPr>
            <p:ph idx="1"/>
          </p:nvPr>
        </p:nvSpPr>
        <p:spPr/>
        <p:txBody>
          <a:bodyPr>
            <a:normAutofit lnSpcReduction="10000"/>
          </a:bodyPr>
          <a:lstStyle/>
          <a:p>
            <a:r>
              <a:rPr lang="en-US" dirty="0"/>
              <a:t>A list is a bunch of things in order. Those things can be any R object - vectors, functions, other lists …</a:t>
            </a:r>
          </a:p>
          <a:p>
            <a:endParaRPr lang="en-US" dirty="0"/>
          </a:p>
          <a:p>
            <a:r>
              <a:rPr lang="en-US" dirty="0"/>
              <a:t>Lists are annoying to deal with because each element needs to be extracted to work with</a:t>
            </a:r>
          </a:p>
          <a:p>
            <a:endParaRPr lang="en-US" dirty="0"/>
          </a:p>
          <a:p>
            <a:r>
              <a:rPr lang="en-US" dirty="0"/>
              <a:t>There are ways to convert lists to other data types, but it usually involves some annoying coding to change column names, or remove row names</a:t>
            </a:r>
            <a:br>
              <a:rPr lang="en-US" dirty="0"/>
            </a:br>
            <a:endParaRPr lang="en-US" dirty="0"/>
          </a:p>
          <a:p>
            <a:endParaRPr lang="en-US" dirty="0"/>
          </a:p>
        </p:txBody>
      </p:sp>
    </p:spTree>
    <p:extLst>
      <p:ext uri="{BB962C8B-B14F-4D97-AF65-F5344CB8AC3E}">
        <p14:creationId xmlns:p14="http://schemas.microsoft.com/office/powerpoint/2010/main" val="60821248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Functions</a:t>
            </a:r>
          </a:p>
        </p:txBody>
      </p:sp>
      <p:sp>
        <p:nvSpPr>
          <p:cNvPr id="3" name="Content Placeholder 2"/>
          <p:cNvSpPr>
            <a:spLocks noGrp="1"/>
          </p:cNvSpPr>
          <p:nvPr>
            <p:ph idx="1"/>
          </p:nvPr>
        </p:nvSpPr>
        <p:spPr/>
        <p:txBody>
          <a:bodyPr>
            <a:normAutofit fontScale="85000" lnSpcReduction="20000"/>
          </a:bodyPr>
          <a:lstStyle/>
          <a:p>
            <a:r>
              <a:rPr lang="en-US" dirty="0"/>
              <a:t>Functions are “called” using parentheses. A function is a set of commands that uses whatever “arguments” are inside the parentheses and does things (including possibly “returning” a result).</a:t>
            </a:r>
          </a:p>
          <a:p>
            <a:endParaRPr lang="en-US" dirty="0"/>
          </a:p>
          <a:p>
            <a:r>
              <a:rPr lang="en-US" dirty="0"/>
              <a:t>Functions (often written by others) are the fundamental backbone of the R environment. They will let us </a:t>
            </a:r>
            <a:r>
              <a:rPr lang="en-US" i="1" dirty="0"/>
              <a:t>do</a:t>
            </a:r>
            <a:r>
              <a:rPr lang="en-US" dirty="0"/>
              <a:t> most of the things we want to in R. </a:t>
            </a:r>
          </a:p>
          <a:p>
            <a:endParaRPr lang="en-US" dirty="0"/>
          </a:p>
          <a:p>
            <a:r>
              <a:rPr lang="en-US" dirty="0"/>
              <a:t>Many functions are part of the base environment </a:t>
            </a:r>
            <a:r>
              <a:rPr lang="mr-IN" dirty="0"/>
              <a:t>–</a:t>
            </a:r>
            <a:r>
              <a:rPr lang="en-US" dirty="0"/>
              <a:t> e.g. they come pre-installed with R</a:t>
            </a:r>
          </a:p>
          <a:p>
            <a:endParaRPr lang="en-US" dirty="0"/>
          </a:p>
          <a:p>
            <a:r>
              <a:rPr lang="en-US" dirty="0"/>
              <a:t>Others are part of packages that are installed separately. Some of these packages are particularly useful for ecologists, and we will be using these instead of the base R packages (e.g. ggplot2 instead of plot).</a:t>
            </a:r>
          </a:p>
        </p:txBody>
      </p:sp>
    </p:spTree>
    <p:extLst>
      <p:ext uri="{BB962C8B-B14F-4D97-AF65-F5344CB8AC3E}">
        <p14:creationId xmlns:p14="http://schemas.microsoft.com/office/powerpoint/2010/main" val="16411002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 examples</a:t>
            </a:r>
          </a:p>
        </p:txBody>
      </p:sp>
      <p:sp>
        <p:nvSpPr>
          <p:cNvPr id="3" name="Content Placeholder 2"/>
          <p:cNvSpPr>
            <a:spLocks noGrp="1"/>
          </p:cNvSpPr>
          <p:nvPr>
            <p:ph idx="1"/>
          </p:nvPr>
        </p:nvSpPr>
        <p:spPr/>
        <p:txBody>
          <a:bodyPr/>
          <a:lstStyle/>
          <a:p>
            <a:r>
              <a:rPr lang="en-US" dirty="0"/>
              <a:t>Example: mean() in its simplest form takes a vector argument and returns the mean.</a:t>
            </a:r>
          </a:p>
          <a:p>
            <a:endParaRPr lang="en-US" dirty="0"/>
          </a:p>
        </p:txBody>
      </p:sp>
    </p:spTree>
    <p:extLst>
      <p:ext uri="{BB962C8B-B14F-4D97-AF65-F5344CB8AC3E}">
        <p14:creationId xmlns:p14="http://schemas.microsoft.com/office/powerpoint/2010/main" val="10240605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Getting help on functions</a:t>
            </a:r>
          </a:p>
        </p:txBody>
      </p:sp>
      <p:sp>
        <p:nvSpPr>
          <p:cNvPr id="3" name="Content Placeholder 2"/>
          <p:cNvSpPr>
            <a:spLocks noGrp="1"/>
          </p:cNvSpPr>
          <p:nvPr>
            <p:ph idx="1"/>
          </p:nvPr>
        </p:nvSpPr>
        <p:spPr/>
        <p:txBody>
          <a:bodyPr>
            <a:normAutofit fontScale="92500" lnSpcReduction="10000"/>
          </a:bodyPr>
          <a:lstStyle/>
          <a:p>
            <a:r>
              <a:rPr lang="en-US" dirty="0"/>
              <a:t>You can learn about any built-in function by using R’s help: </a:t>
            </a:r>
          </a:p>
          <a:p>
            <a:pPr lvl="1"/>
            <a:r>
              <a:rPr lang="en-US" dirty="0"/>
              <a:t>type ?"mean" or help("mean").</a:t>
            </a:r>
          </a:p>
          <a:p>
            <a:pPr lvl="1"/>
            <a:r>
              <a:rPr lang="en-US" dirty="0"/>
              <a:t>Arguments can be passed to functions in order, or by using names. For example, mean takes an optional argument trim.</a:t>
            </a:r>
          </a:p>
          <a:p>
            <a:pPr lvl="1"/>
            <a:endParaRPr lang="en-US" dirty="0"/>
          </a:p>
          <a:p>
            <a:r>
              <a:rPr lang="en-US" dirty="0"/>
              <a:t>A major complaint about R is that help pages can be indecipherable, especially for beginners. </a:t>
            </a:r>
          </a:p>
          <a:p>
            <a:endParaRPr lang="en-US" dirty="0"/>
          </a:p>
          <a:p>
            <a:r>
              <a:rPr lang="en-US" dirty="0"/>
              <a:t>Quick-R often has more helpful information when you are just starting:</a:t>
            </a:r>
          </a:p>
          <a:p>
            <a:r>
              <a:rPr lang="en-US" dirty="0">
                <a:hlinkClick r:id="rId2"/>
              </a:rPr>
              <a:t>https://www.statmethods.net/index.html</a:t>
            </a:r>
            <a:endParaRPr lang="en-US" dirty="0"/>
          </a:p>
          <a:p>
            <a:r>
              <a:rPr lang="en-US" dirty="0"/>
              <a:t>(</a:t>
            </a:r>
            <a:r>
              <a:rPr lang="en-US" i="1" dirty="0"/>
              <a:t>switch to console)</a:t>
            </a:r>
            <a:endParaRPr lang="en-US" dirty="0"/>
          </a:p>
          <a:p>
            <a:endParaRPr lang="en-US" dirty="0"/>
          </a:p>
          <a:p>
            <a:endParaRPr lang="en-US" dirty="0"/>
          </a:p>
        </p:txBody>
      </p:sp>
    </p:spTree>
    <p:extLst>
      <p:ext uri="{BB962C8B-B14F-4D97-AF65-F5344CB8AC3E}">
        <p14:creationId xmlns:p14="http://schemas.microsoft.com/office/powerpoint/2010/main" val="20594720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Send me a message on Canvas with…</a:t>
            </a:r>
          </a:p>
        </p:txBody>
      </p:sp>
      <p:sp>
        <p:nvSpPr>
          <p:cNvPr id="3" name="Content Placeholder 2"/>
          <p:cNvSpPr>
            <a:spLocks noGrp="1"/>
          </p:cNvSpPr>
          <p:nvPr>
            <p:ph idx="1"/>
          </p:nvPr>
        </p:nvSpPr>
        <p:spPr/>
        <p:txBody>
          <a:bodyPr/>
          <a:lstStyle/>
          <a:p>
            <a:r>
              <a:rPr lang="en-US" dirty="0"/>
              <a:t>Name and email</a:t>
            </a:r>
          </a:p>
          <a:p>
            <a:r>
              <a:rPr lang="en-US" dirty="0"/>
              <a:t>Advisor</a:t>
            </a:r>
          </a:p>
          <a:p>
            <a:r>
              <a:rPr lang="en-US" dirty="0"/>
              <a:t>Likely thesis topic</a:t>
            </a:r>
          </a:p>
          <a:p>
            <a:r>
              <a:rPr lang="en-US" dirty="0"/>
              <a:t>Do you have a dataset?</a:t>
            </a:r>
          </a:p>
          <a:p>
            <a:pPr lvl="1"/>
            <a:r>
              <a:rPr lang="en-US" dirty="0"/>
              <a:t>Please provide a one-sentence description of this.</a:t>
            </a:r>
          </a:p>
          <a:p>
            <a:r>
              <a:rPr lang="en-US" dirty="0"/>
              <a:t>What is your enrollment status in this course? (e.g. enrolled A-F, enrolled audit, enrolled P/F)</a:t>
            </a:r>
          </a:p>
          <a:p>
            <a:r>
              <a:rPr lang="en-US" dirty="0"/>
              <a:t>Please provide a previous description of your R experience. </a:t>
            </a:r>
          </a:p>
        </p:txBody>
      </p:sp>
    </p:spTree>
    <p:extLst>
      <p:ext uri="{BB962C8B-B14F-4D97-AF65-F5344CB8AC3E}">
        <p14:creationId xmlns:p14="http://schemas.microsoft.com/office/powerpoint/2010/main" val="142308887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Variable names</a:t>
            </a:r>
          </a:p>
        </p:txBody>
      </p:sp>
      <p:sp>
        <p:nvSpPr>
          <p:cNvPr id="3" name="Content Placeholder 2"/>
          <p:cNvSpPr>
            <a:spLocks noGrp="1"/>
          </p:cNvSpPr>
          <p:nvPr>
            <p:ph idx="1"/>
          </p:nvPr>
        </p:nvSpPr>
        <p:spPr/>
        <p:txBody>
          <a:bodyPr>
            <a:normAutofit fontScale="92500" lnSpcReduction="10000"/>
          </a:bodyPr>
          <a:lstStyle/>
          <a:p>
            <a:r>
              <a:rPr lang="en-US" dirty="0"/>
              <a:t>R variable names are case-sensitive. This means that m and M are different variables. In general, you should not try to take advantage of this, because it may cause confusion.</a:t>
            </a:r>
          </a:p>
          <a:p>
            <a:r>
              <a:rPr lang="en-US" dirty="0"/>
              <a:t>R variable names have to start with a letter, and certain characters (particularly space characters) are not allowed. Good naming conventions include:</a:t>
            </a:r>
          </a:p>
          <a:p>
            <a:r>
              <a:rPr lang="en-US" dirty="0"/>
              <a:t>Using mostly letters, underscores (_) and dots (.)</a:t>
            </a:r>
          </a:p>
          <a:p>
            <a:r>
              <a:rPr lang="en-US" dirty="0"/>
              <a:t>Not using potentially confusing names like l or O.</a:t>
            </a:r>
          </a:p>
          <a:p>
            <a:r>
              <a:rPr lang="en-US" dirty="0"/>
              <a:t>Not using built-in names (like c, list, or data) for variables.</a:t>
            </a:r>
          </a:p>
          <a:p>
            <a:r>
              <a:rPr lang="en-US" dirty="0"/>
              <a:t>Make readable variable names using </a:t>
            </a:r>
            <a:r>
              <a:rPr lang="en-US" dirty="0" err="1"/>
              <a:t>camelCase</a:t>
            </a:r>
            <a:r>
              <a:rPr lang="en-US" dirty="0"/>
              <a:t>, </a:t>
            </a:r>
            <a:r>
              <a:rPr lang="en-US" dirty="0" err="1"/>
              <a:t>snake_case</a:t>
            </a:r>
            <a:r>
              <a:rPr lang="en-US" dirty="0"/>
              <a:t>, or </a:t>
            </a:r>
            <a:r>
              <a:rPr lang="en-US" dirty="0" err="1"/>
              <a:t>kebab.case</a:t>
            </a:r>
            <a:endParaRPr lang="en-US" dirty="0"/>
          </a:p>
          <a:p>
            <a:r>
              <a:rPr lang="en-US" dirty="0"/>
              <a:t>Avoid </a:t>
            </a:r>
            <a:r>
              <a:rPr lang="en-US" dirty="0" err="1"/>
              <a:t>variableNamesThatAreExcessivelyLong</a:t>
            </a:r>
            <a:endParaRPr lang="en-US" dirty="0"/>
          </a:p>
          <a:p>
            <a:endParaRPr lang="en-US" dirty="0"/>
          </a:p>
        </p:txBody>
      </p:sp>
    </p:spTree>
    <p:extLst>
      <p:ext uri="{BB962C8B-B14F-4D97-AF65-F5344CB8AC3E}">
        <p14:creationId xmlns:p14="http://schemas.microsoft.com/office/powerpoint/2010/main" val="124211675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Operators</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67925" y="1027905"/>
            <a:ext cx="5220432" cy="5686543"/>
          </a:xfrm>
        </p:spPr>
      </p:pic>
    </p:spTree>
    <p:extLst>
      <p:ext uri="{BB962C8B-B14F-4D97-AF65-F5344CB8AC3E}">
        <p14:creationId xmlns:p14="http://schemas.microsoft.com/office/powerpoint/2010/main" val="26528409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Matrices vs Data frames</a:t>
            </a:r>
          </a:p>
        </p:txBody>
      </p:sp>
      <p:sp>
        <p:nvSpPr>
          <p:cNvPr id="3" name="Content Placeholder 2"/>
          <p:cNvSpPr>
            <a:spLocks noGrp="1"/>
          </p:cNvSpPr>
          <p:nvPr>
            <p:ph idx="1"/>
          </p:nvPr>
        </p:nvSpPr>
        <p:spPr/>
        <p:txBody>
          <a:bodyPr>
            <a:normAutofit/>
          </a:bodyPr>
          <a:lstStyle/>
          <a:p>
            <a:r>
              <a:rPr lang="en-US" dirty="0"/>
              <a:t>In R, matrices are basically vectors that understand that they have a shape. R knows how to do matrix multiplication on them. There are many ways to make a matrix: use ?"matrix" to get more information.</a:t>
            </a:r>
          </a:p>
          <a:p>
            <a:endParaRPr lang="en-US" dirty="0"/>
          </a:p>
          <a:p>
            <a:r>
              <a:rPr lang="en-US" dirty="0"/>
              <a:t>Data frames are lists that have a rectangular shape (they look like, and can be used a like matrices, but don’t have to be of a single “mode” - in particular you can mix numbers, factors (see below), dates, …).</a:t>
            </a:r>
          </a:p>
          <a:p>
            <a:pPr lvl="1"/>
            <a:r>
              <a:rPr lang="en-US" dirty="0"/>
              <a:t>These are primarily what you will use in R when working with your own data</a:t>
            </a:r>
          </a:p>
          <a:p>
            <a:pPr lvl="1"/>
            <a:r>
              <a:rPr lang="en-US" dirty="0"/>
              <a:t>(Much more on this later)</a:t>
            </a:r>
          </a:p>
        </p:txBody>
      </p:sp>
    </p:spTree>
    <p:extLst>
      <p:ext uri="{BB962C8B-B14F-4D97-AF65-F5344CB8AC3E}">
        <p14:creationId xmlns:p14="http://schemas.microsoft.com/office/powerpoint/2010/main" val="137116816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Referring to a column in a data frame	</a:t>
            </a:r>
          </a:p>
        </p:txBody>
      </p:sp>
      <p:sp>
        <p:nvSpPr>
          <p:cNvPr id="3" name="Content Placeholder 2"/>
          <p:cNvSpPr>
            <a:spLocks noGrp="1"/>
          </p:cNvSpPr>
          <p:nvPr>
            <p:ph idx="1"/>
          </p:nvPr>
        </p:nvSpPr>
        <p:spPr/>
        <p:txBody>
          <a:bodyPr/>
          <a:lstStyle/>
          <a:p>
            <a:r>
              <a:rPr lang="en-US" dirty="0"/>
              <a:t>$ (the dollar sign) is used to refer to a column within a data frame</a:t>
            </a:r>
          </a:p>
          <a:p>
            <a:endParaRPr lang="en-US" dirty="0"/>
          </a:p>
          <a:p>
            <a:r>
              <a:rPr lang="en-US" i="1" dirty="0"/>
              <a:t>(switch to console - #</a:t>
            </a:r>
            <a:r>
              <a:rPr lang="en-US" i="1" dirty="0" err="1"/>
              <a:t>dataframes</a:t>
            </a:r>
            <a:r>
              <a:rPr lang="en-US" i="1" dirty="0"/>
              <a:t>)</a:t>
            </a:r>
          </a:p>
        </p:txBody>
      </p:sp>
    </p:spTree>
    <p:extLst>
      <p:ext uri="{BB962C8B-B14F-4D97-AF65-F5344CB8AC3E}">
        <p14:creationId xmlns:p14="http://schemas.microsoft.com/office/powerpoint/2010/main" val="18917117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Selecting</a:t>
            </a:r>
          </a:p>
        </p:txBody>
      </p:sp>
      <p:sp>
        <p:nvSpPr>
          <p:cNvPr id="3" name="Content Placeholder 2"/>
          <p:cNvSpPr>
            <a:spLocks noGrp="1"/>
          </p:cNvSpPr>
          <p:nvPr>
            <p:ph idx="1"/>
          </p:nvPr>
        </p:nvSpPr>
        <p:spPr/>
        <p:txBody>
          <a:bodyPr/>
          <a:lstStyle/>
          <a:p>
            <a:r>
              <a:rPr lang="en-US" dirty="0"/>
              <a:t>You can select items using [] (square brackets)</a:t>
            </a:r>
          </a:p>
          <a:p>
            <a:endParaRPr lang="en-US" dirty="0"/>
          </a:p>
          <a:p>
            <a:r>
              <a:rPr lang="en-US" dirty="0"/>
              <a:t>Try an example using a built in dataset (</a:t>
            </a:r>
            <a:r>
              <a:rPr lang="en-US" dirty="0" err="1"/>
              <a:t>InsectSprays</a:t>
            </a:r>
            <a:r>
              <a:rPr lang="en-US" dirty="0"/>
              <a:t>)</a:t>
            </a:r>
          </a:p>
          <a:p>
            <a:pPr marL="0" indent="0">
              <a:buNone/>
            </a:pPr>
            <a:endParaRPr lang="en-US" dirty="0"/>
          </a:p>
        </p:txBody>
      </p:sp>
    </p:spTree>
    <p:extLst>
      <p:ext uri="{BB962C8B-B14F-4D97-AF65-F5344CB8AC3E}">
        <p14:creationId xmlns:p14="http://schemas.microsoft.com/office/powerpoint/2010/main" val="211896969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Dates</a:t>
            </a:r>
          </a:p>
        </p:txBody>
      </p:sp>
      <p:sp>
        <p:nvSpPr>
          <p:cNvPr id="3" name="Content Placeholder 2"/>
          <p:cNvSpPr>
            <a:spLocks noGrp="1"/>
          </p:cNvSpPr>
          <p:nvPr>
            <p:ph idx="1"/>
          </p:nvPr>
        </p:nvSpPr>
        <p:spPr/>
        <p:txBody>
          <a:bodyPr>
            <a:normAutofit fontScale="92500" lnSpcReduction="20000"/>
          </a:bodyPr>
          <a:lstStyle/>
          <a:p>
            <a:r>
              <a:rPr lang="en-US" dirty="0"/>
              <a:t>Working with dates can be a bit frustrating because as time units get larger, they become more variable. For example, at what day does the 75</a:t>
            </a:r>
            <a:r>
              <a:rPr lang="en-US" baseline="30000" dirty="0"/>
              <a:t>th</a:t>
            </a:r>
            <a:r>
              <a:rPr lang="en-US" dirty="0"/>
              <a:t> percentile of the month fall?</a:t>
            </a:r>
          </a:p>
          <a:p>
            <a:endParaRPr lang="en-US" dirty="0"/>
          </a:p>
          <a:p>
            <a:r>
              <a:rPr lang="en-US" dirty="0"/>
              <a:t>An important note </a:t>
            </a:r>
            <a:r>
              <a:rPr lang="mr-IN" dirty="0"/>
              <a:t>–</a:t>
            </a:r>
            <a:r>
              <a:rPr lang="en-US" dirty="0"/>
              <a:t> macs and windows machines often handle dates differently and the default is different in excel. </a:t>
            </a:r>
          </a:p>
          <a:p>
            <a:endParaRPr lang="en-US" dirty="0"/>
          </a:p>
          <a:p>
            <a:r>
              <a:rPr lang="en-US" dirty="0"/>
              <a:t>One a mac the default is </a:t>
            </a:r>
            <a:r>
              <a:rPr lang="en-US" dirty="0" err="1"/>
              <a:t>mo</a:t>
            </a:r>
            <a:r>
              <a:rPr lang="en-US" dirty="0"/>
              <a:t>/day/two digit year </a:t>
            </a:r>
            <a:r>
              <a:rPr lang="mr-IN" dirty="0"/>
              <a:t>–</a:t>
            </a:r>
            <a:r>
              <a:rPr lang="en-US" dirty="0"/>
              <a:t> e.g. 01/13/18 is January 13, 2018, but on a PC the default is “01/13/2018”. This can result in some frustration between people sharing scripts!</a:t>
            </a:r>
          </a:p>
          <a:p>
            <a:endParaRPr lang="en-US" dirty="0"/>
          </a:p>
          <a:p>
            <a:pPr lvl="1"/>
            <a:r>
              <a:rPr lang="en-US" dirty="0"/>
              <a:t>Typically, dates will be loaded in as factors. If you want them to be dates, you need to tell R this. </a:t>
            </a:r>
          </a:p>
        </p:txBody>
      </p:sp>
    </p:spTree>
    <p:extLst>
      <p:ext uri="{BB962C8B-B14F-4D97-AF65-F5344CB8AC3E}">
        <p14:creationId xmlns:p14="http://schemas.microsoft.com/office/powerpoint/2010/main" val="128656848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Working with data in R</a:t>
            </a:r>
          </a:p>
        </p:txBody>
      </p:sp>
      <p:sp>
        <p:nvSpPr>
          <p:cNvPr id="3" name="Content Placeholder 2"/>
          <p:cNvSpPr>
            <a:spLocks noGrp="1"/>
          </p:cNvSpPr>
          <p:nvPr>
            <p:ph idx="1"/>
          </p:nvPr>
        </p:nvSpPr>
        <p:spPr/>
        <p:txBody>
          <a:bodyPr>
            <a:normAutofit fontScale="85000" lnSpcReduction="20000"/>
          </a:bodyPr>
          <a:lstStyle/>
          <a:p>
            <a:r>
              <a:rPr lang="en-US" dirty="0"/>
              <a:t>Save files as .csv</a:t>
            </a:r>
          </a:p>
          <a:p>
            <a:endParaRPr lang="en-US" dirty="0"/>
          </a:p>
          <a:p>
            <a:r>
              <a:rPr lang="en-US" dirty="0"/>
              <a:t>IMPORTANT </a:t>
            </a:r>
            <a:r>
              <a:rPr lang="mr-IN" dirty="0"/>
              <a:t>–</a:t>
            </a:r>
            <a:r>
              <a:rPr lang="en-US" dirty="0"/>
              <a:t> saving an excel file as a CSV means that you will lose some data</a:t>
            </a:r>
          </a:p>
          <a:p>
            <a:r>
              <a:rPr lang="en-US" dirty="0"/>
              <a:t>For example, if you used excel to calculate a formula, the formula will be gone as R will just store this as plain text</a:t>
            </a:r>
          </a:p>
          <a:p>
            <a:pPr lvl="1"/>
            <a:r>
              <a:rPr lang="en-US" dirty="0"/>
              <a:t>DON</a:t>
            </a:r>
            <a:r>
              <a:rPr lang="mr-IN" dirty="0"/>
              <a:t>’</a:t>
            </a:r>
            <a:r>
              <a:rPr lang="en-US" dirty="0"/>
              <a:t>T USE EXCEL TO DO CALCULATIONS </a:t>
            </a:r>
            <a:r>
              <a:rPr lang="mr-IN" dirty="0"/>
              <a:t>–</a:t>
            </a:r>
            <a:r>
              <a:rPr lang="en-US" dirty="0"/>
              <a:t> JUST ADD THIS TO YOUR CODE IN R</a:t>
            </a:r>
          </a:p>
          <a:p>
            <a:r>
              <a:rPr lang="en-US" dirty="0"/>
              <a:t>Use smart column names. R can’t handle spaces in your column names, so get rid of those. Also don’t use a bunch of capitals unnecessarily because it slows down your coding. </a:t>
            </a:r>
          </a:p>
          <a:p>
            <a:r>
              <a:rPr lang="en-US" dirty="0"/>
              <a:t>e.g. use “species” not “Species”</a:t>
            </a:r>
          </a:p>
          <a:p>
            <a:r>
              <a:rPr lang="en-US" dirty="0"/>
              <a:t>There are packages that allow you to read in .</a:t>
            </a:r>
            <a:r>
              <a:rPr lang="en-US" dirty="0" err="1"/>
              <a:t>xls</a:t>
            </a:r>
            <a:r>
              <a:rPr lang="en-US" dirty="0"/>
              <a:t> files (</a:t>
            </a:r>
            <a:r>
              <a:rPr lang="en-US" dirty="0" err="1"/>
              <a:t>gdata</a:t>
            </a:r>
            <a:r>
              <a:rPr lang="en-US" dirty="0"/>
              <a:t> in JD), but I think using .csv is easier</a:t>
            </a:r>
          </a:p>
        </p:txBody>
      </p:sp>
    </p:spTree>
    <p:extLst>
      <p:ext uri="{BB962C8B-B14F-4D97-AF65-F5344CB8AC3E}">
        <p14:creationId xmlns:p14="http://schemas.microsoft.com/office/powerpoint/2010/main" val="147751559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Making your excel file</a:t>
            </a:r>
          </a:p>
        </p:txBody>
      </p:sp>
      <p:sp>
        <p:nvSpPr>
          <p:cNvPr id="3" name="Content Placeholder 2"/>
          <p:cNvSpPr>
            <a:spLocks noGrp="1"/>
          </p:cNvSpPr>
          <p:nvPr>
            <p:ph idx="1"/>
          </p:nvPr>
        </p:nvSpPr>
        <p:spPr/>
        <p:txBody>
          <a:bodyPr/>
          <a:lstStyle/>
          <a:p>
            <a:r>
              <a:rPr lang="en-US" dirty="0"/>
              <a:t>Excel files should have a list of column names at the top only and variable values</a:t>
            </a:r>
          </a:p>
          <a:p>
            <a:r>
              <a:rPr lang="en-US" dirty="0"/>
              <a:t>Your excel file should not look like your field data sheet</a:t>
            </a:r>
          </a:p>
        </p:txBody>
      </p:sp>
    </p:spTree>
    <p:extLst>
      <p:ext uri="{BB962C8B-B14F-4D97-AF65-F5344CB8AC3E}">
        <p14:creationId xmlns:p14="http://schemas.microsoft.com/office/powerpoint/2010/main" val="122664328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wrong with this excel entry?</a:t>
            </a:r>
          </a:p>
        </p:txBody>
      </p:sp>
      <p:pic>
        <p:nvPicPr>
          <p:cNvPr id="4" name="Picture 3"/>
          <p:cNvPicPr>
            <a:picLocks noChangeAspect="1"/>
          </p:cNvPicPr>
          <p:nvPr/>
        </p:nvPicPr>
        <p:blipFill>
          <a:blip r:embed="rId2"/>
          <a:stretch>
            <a:fillRect/>
          </a:stretch>
        </p:blipFill>
        <p:spPr>
          <a:xfrm>
            <a:off x="596337" y="1690688"/>
            <a:ext cx="7060163" cy="2647561"/>
          </a:xfrm>
          <a:prstGeom prst="rect">
            <a:avLst/>
          </a:prstGeom>
        </p:spPr>
      </p:pic>
      <p:pic>
        <p:nvPicPr>
          <p:cNvPr id="5" name="Picture 4"/>
          <p:cNvPicPr>
            <a:picLocks noChangeAspect="1"/>
          </p:cNvPicPr>
          <p:nvPr/>
        </p:nvPicPr>
        <p:blipFill>
          <a:blip r:embed="rId3"/>
          <a:stretch>
            <a:fillRect/>
          </a:stretch>
        </p:blipFill>
        <p:spPr>
          <a:xfrm>
            <a:off x="3417358" y="4338249"/>
            <a:ext cx="6921500" cy="2425700"/>
          </a:xfrm>
          <a:prstGeom prst="rect">
            <a:avLst/>
          </a:prstGeom>
        </p:spPr>
      </p:pic>
    </p:spTree>
    <p:extLst>
      <p:ext uri="{BB962C8B-B14F-4D97-AF65-F5344CB8AC3E}">
        <p14:creationId xmlns:p14="http://schemas.microsoft.com/office/powerpoint/2010/main" val="200494907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Excel corrected</a:t>
            </a:r>
          </a:p>
        </p:txBody>
      </p:sp>
      <p:pic>
        <p:nvPicPr>
          <p:cNvPr id="4" name="Picture 3"/>
          <p:cNvPicPr>
            <a:picLocks noChangeAspect="1"/>
          </p:cNvPicPr>
          <p:nvPr/>
        </p:nvPicPr>
        <p:blipFill>
          <a:blip r:embed="rId2"/>
          <a:stretch>
            <a:fillRect/>
          </a:stretch>
        </p:blipFill>
        <p:spPr>
          <a:xfrm>
            <a:off x="838200" y="2144120"/>
            <a:ext cx="10042908" cy="2194415"/>
          </a:xfrm>
          <a:prstGeom prst="rect">
            <a:avLst/>
          </a:prstGeom>
        </p:spPr>
      </p:pic>
    </p:spTree>
    <p:extLst>
      <p:ext uri="{BB962C8B-B14F-4D97-AF65-F5344CB8AC3E}">
        <p14:creationId xmlns:p14="http://schemas.microsoft.com/office/powerpoint/2010/main" val="12192021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B03412-4DB1-DA4C-8D05-8B402A9E0996}"/>
              </a:ext>
            </a:extLst>
          </p:cNvPr>
          <p:cNvSpPr>
            <a:spLocks noGrp="1"/>
          </p:cNvSpPr>
          <p:nvPr>
            <p:ph type="title"/>
          </p:nvPr>
        </p:nvSpPr>
        <p:spPr/>
        <p:txBody>
          <a:bodyPr/>
          <a:lstStyle/>
          <a:p>
            <a:r>
              <a:rPr lang="en-US" dirty="0"/>
              <a:t>Poll everywhere</a:t>
            </a:r>
          </a:p>
        </p:txBody>
      </p:sp>
      <p:sp>
        <p:nvSpPr>
          <p:cNvPr id="3" name="Content Placeholder 2">
            <a:extLst>
              <a:ext uri="{FF2B5EF4-FFF2-40B4-BE49-F238E27FC236}">
                <a16:creationId xmlns:a16="http://schemas.microsoft.com/office/drawing/2014/main" id="{80AE334E-20B4-F943-AE4B-F32F9DED40A7}"/>
              </a:ext>
            </a:extLst>
          </p:cNvPr>
          <p:cNvSpPr>
            <a:spLocks noGrp="1"/>
          </p:cNvSpPr>
          <p:nvPr>
            <p:ph idx="1"/>
          </p:nvPr>
        </p:nvSpPr>
        <p:spPr/>
        <p:txBody>
          <a:bodyPr/>
          <a:lstStyle/>
          <a:p>
            <a:r>
              <a:rPr lang="en-US" dirty="0"/>
              <a:t>Please navigate to this page to anonymously describe your experiences with R and statistics</a:t>
            </a:r>
          </a:p>
          <a:p>
            <a:endParaRPr lang="en-US" dirty="0"/>
          </a:p>
          <a:p>
            <a:r>
              <a:rPr lang="en-US" dirty="0"/>
              <a:t>Respond at: </a:t>
            </a:r>
            <a:r>
              <a:rPr lang="en-US" dirty="0" err="1"/>
              <a:t>PollEv.com</a:t>
            </a:r>
            <a:r>
              <a:rPr lang="en-US" dirty="0"/>
              <a:t>/katelangwig411</a:t>
            </a:r>
          </a:p>
          <a:p>
            <a:pPr marL="0" indent="0">
              <a:buNone/>
            </a:pPr>
            <a:endParaRPr lang="en-US" dirty="0"/>
          </a:p>
        </p:txBody>
      </p:sp>
    </p:spTree>
    <p:extLst>
      <p:ext uri="{BB962C8B-B14F-4D97-AF65-F5344CB8AC3E}">
        <p14:creationId xmlns:p14="http://schemas.microsoft.com/office/powerpoint/2010/main" val="380457610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1ED9D1-3FD0-974C-A7BB-44B2D11BFE3D}"/>
              </a:ext>
            </a:extLst>
          </p:cNvPr>
          <p:cNvSpPr>
            <a:spLocks noGrp="1"/>
          </p:cNvSpPr>
          <p:nvPr>
            <p:ph type="title"/>
          </p:nvPr>
        </p:nvSpPr>
        <p:spPr/>
        <p:txBody>
          <a:bodyPr/>
          <a:lstStyle/>
          <a:p>
            <a:r>
              <a:rPr lang="en-US" dirty="0"/>
              <a:t>Spaces, special characters, commas, </a:t>
            </a:r>
            <a:r>
              <a:rPr lang="en-US" dirty="0" err="1"/>
              <a:t>etc</a:t>
            </a:r>
            <a:endParaRPr lang="en-US" dirty="0"/>
          </a:p>
        </p:txBody>
      </p:sp>
      <p:sp>
        <p:nvSpPr>
          <p:cNvPr id="3" name="Content Placeholder 2">
            <a:extLst>
              <a:ext uri="{FF2B5EF4-FFF2-40B4-BE49-F238E27FC236}">
                <a16:creationId xmlns:a16="http://schemas.microsoft.com/office/drawing/2014/main" id="{E73330C0-E323-6142-BEE3-D365AAC1A87C}"/>
              </a:ext>
            </a:extLst>
          </p:cNvPr>
          <p:cNvSpPr>
            <a:spLocks noGrp="1"/>
          </p:cNvSpPr>
          <p:nvPr>
            <p:ph idx="1"/>
          </p:nvPr>
        </p:nvSpPr>
        <p:spPr/>
        <p:txBody>
          <a:bodyPr/>
          <a:lstStyle/>
          <a:p>
            <a:r>
              <a:rPr lang="en-US" dirty="0"/>
              <a:t>Do not use:</a:t>
            </a:r>
          </a:p>
          <a:p>
            <a:r>
              <a:rPr lang="en-US" dirty="0"/>
              <a:t>;</a:t>
            </a:r>
          </a:p>
          <a:p>
            <a:r>
              <a:rPr lang="en-US" dirty="0"/>
              <a:t>,</a:t>
            </a:r>
          </a:p>
          <a:p>
            <a:r>
              <a:rPr lang="en-US" dirty="0"/>
              <a:t>-</a:t>
            </a:r>
          </a:p>
          <a:p>
            <a:r>
              <a:rPr lang="en-US" dirty="0"/>
              <a:t>“ “ (space)</a:t>
            </a:r>
          </a:p>
          <a:p>
            <a:r>
              <a:rPr lang="en-US" dirty="0"/>
              <a:t>#</a:t>
            </a:r>
          </a:p>
          <a:p>
            <a:r>
              <a:rPr lang="en-US" dirty="0"/>
              <a:t>*</a:t>
            </a:r>
          </a:p>
          <a:p>
            <a:r>
              <a:rPr lang="en-US" dirty="0"/>
              <a:t>~</a:t>
            </a:r>
          </a:p>
        </p:txBody>
      </p:sp>
    </p:spTree>
    <p:extLst>
      <p:ext uri="{BB962C8B-B14F-4D97-AF65-F5344CB8AC3E}">
        <p14:creationId xmlns:p14="http://schemas.microsoft.com/office/powerpoint/2010/main" val="275381627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ADE79C-57FC-9341-9609-CC428C12F7DB}"/>
              </a:ext>
            </a:extLst>
          </p:cNvPr>
          <p:cNvSpPr>
            <a:spLocks noGrp="1"/>
          </p:cNvSpPr>
          <p:nvPr>
            <p:ph type="title"/>
          </p:nvPr>
        </p:nvSpPr>
        <p:spPr/>
        <p:txBody>
          <a:bodyPr/>
          <a:lstStyle/>
          <a:p>
            <a:r>
              <a:rPr lang="en-US" dirty="0"/>
              <a:t>Things are R recognizes as different, but you might not:</a:t>
            </a:r>
          </a:p>
        </p:txBody>
      </p:sp>
      <p:sp>
        <p:nvSpPr>
          <p:cNvPr id="3" name="Content Placeholder 2">
            <a:extLst>
              <a:ext uri="{FF2B5EF4-FFF2-40B4-BE49-F238E27FC236}">
                <a16:creationId xmlns:a16="http://schemas.microsoft.com/office/drawing/2014/main" id="{C6F4FAAF-D327-E649-BEAC-BFED252B0DA9}"/>
              </a:ext>
            </a:extLst>
          </p:cNvPr>
          <p:cNvSpPr>
            <a:spLocks noGrp="1"/>
          </p:cNvSpPr>
          <p:nvPr>
            <p:ph idx="1"/>
          </p:nvPr>
        </p:nvSpPr>
        <p:spPr/>
        <p:txBody>
          <a:bodyPr>
            <a:normAutofit fontScale="92500" lnSpcReduction="20000"/>
          </a:bodyPr>
          <a:lstStyle/>
          <a:p>
            <a:r>
              <a:rPr lang="en-US" dirty="0"/>
              <a:t>Imagine you have a column called ‘species’ in your dataset:</a:t>
            </a:r>
          </a:p>
          <a:p>
            <a:r>
              <a:rPr lang="en-US" dirty="0"/>
              <a:t>‘maple’</a:t>
            </a:r>
          </a:p>
          <a:p>
            <a:r>
              <a:rPr lang="en-US" dirty="0"/>
              <a:t>‘Maple’</a:t>
            </a:r>
          </a:p>
          <a:p>
            <a:r>
              <a:rPr lang="en-US" dirty="0"/>
              <a:t>‘MAPLE’</a:t>
            </a:r>
          </a:p>
          <a:p>
            <a:r>
              <a:rPr lang="en-US" dirty="0"/>
              <a:t>‘ MAPLE’</a:t>
            </a:r>
          </a:p>
          <a:p>
            <a:r>
              <a:rPr lang="en-US" dirty="0"/>
              <a:t>‘MAPLE ‘</a:t>
            </a:r>
          </a:p>
          <a:p>
            <a:r>
              <a:rPr lang="en-US" dirty="0"/>
              <a:t>‘ maple’</a:t>
            </a:r>
          </a:p>
          <a:p>
            <a:r>
              <a:rPr lang="en-US" dirty="0"/>
              <a:t>‘</a:t>
            </a:r>
            <a:r>
              <a:rPr lang="en-US" dirty="0" err="1"/>
              <a:t>mapel</a:t>
            </a:r>
            <a:r>
              <a:rPr lang="en-US" dirty="0"/>
              <a:t>’</a:t>
            </a:r>
          </a:p>
          <a:p>
            <a:endParaRPr lang="en-US" dirty="0"/>
          </a:p>
          <a:p>
            <a:r>
              <a:rPr lang="en-US" dirty="0"/>
              <a:t>Fix these in excel! Start now. The best way to do this is using the ‘filter’ functions in excel. </a:t>
            </a:r>
          </a:p>
        </p:txBody>
      </p:sp>
    </p:spTree>
    <p:extLst>
      <p:ext uri="{BB962C8B-B14F-4D97-AF65-F5344CB8AC3E}">
        <p14:creationId xmlns:p14="http://schemas.microsoft.com/office/powerpoint/2010/main" val="399122712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Missing data	</a:t>
            </a:r>
          </a:p>
        </p:txBody>
      </p:sp>
      <p:sp>
        <p:nvSpPr>
          <p:cNvPr id="3" name="Content Placeholder 2"/>
          <p:cNvSpPr>
            <a:spLocks noGrp="1"/>
          </p:cNvSpPr>
          <p:nvPr>
            <p:ph idx="1"/>
          </p:nvPr>
        </p:nvSpPr>
        <p:spPr/>
        <p:txBody>
          <a:bodyPr/>
          <a:lstStyle/>
          <a:p>
            <a:r>
              <a:rPr lang="en-US" dirty="0"/>
              <a:t>Ecologists often have a bunch of missing data (e.g. a frog got loose and you didn’t get a weight, you ran out of bands, etc.)</a:t>
            </a:r>
          </a:p>
          <a:p>
            <a:endParaRPr lang="en-US" dirty="0"/>
          </a:p>
          <a:p>
            <a:r>
              <a:rPr lang="en-US" dirty="0"/>
              <a:t>R understands NA (all caps) and </a:t>
            </a:r>
            <a:r>
              <a:rPr lang="en-US" i="1" dirty="0"/>
              <a:t>usually </a:t>
            </a:r>
            <a:r>
              <a:rPr lang="en-US" dirty="0"/>
              <a:t>blank cells. </a:t>
            </a:r>
          </a:p>
          <a:p>
            <a:pPr lvl="1"/>
            <a:r>
              <a:rPr lang="en-US" dirty="0"/>
              <a:t>Sometimes if you re-use a spreadsheet template, R thinks there are a bunch of blank cells at the bottom of the file. </a:t>
            </a:r>
          </a:p>
          <a:p>
            <a:pPr lvl="1"/>
            <a:r>
              <a:rPr lang="en-US" dirty="0"/>
              <a:t>Sometimes if you have typed values in cells, or formatted them funny, R thinks these cells are empty</a:t>
            </a:r>
          </a:p>
          <a:p>
            <a:pPr lvl="1"/>
            <a:r>
              <a:rPr lang="en-US" dirty="0"/>
              <a:t>You can always find and replace in excel</a:t>
            </a:r>
          </a:p>
          <a:p>
            <a:pPr lvl="1"/>
            <a:r>
              <a:rPr lang="en-US" dirty="0"/>
              <a:t>You can also tell R how to deal with missing values when you read in data</a:t>
            </a:r>
          </a:p>
        </p:txBody>
      </p:sp>
    </p:spTree>
    <p:extLst>
      <p:ext uri="{BB962C8B-B14F-4D97-AF65-F5344CB8AC3E}">
        <p14:creationId xmlns:p14="http://schemas.microsoft.com/office/powerpoint/2010/main" val="106377092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Reading data</a:t>
            </a:r>
          </a:p>
        </p:txBody>
      </p:sp>
      <p:sp>
        <p:nvSpPr>
          <p:cNvPr id="3" name="Content Placeholder 2"/>
          <p:cNvSpPr>
            <a:spLocks noGrp="1"/>
          </p:cNvSpPr>
          <p:nvPr>
            <p:ph idx="1"/>
          </p:nvPr>
        </p:nvSpPr>
        <p:spPr/>
        <p:txBody>
          <a:bodyPr/>
          <a:lstStyle/>
          <a:p>
            <a:r>
              <a:rPr lang="en-US" dirty="0"/>
              <a:t>r2 &lt;- </a:t>
            </a:r>
            <a:r>
              <a:rPr lang="en-US" dirty="0" err="1"/>
              <a:t>read.csv</a:t>
            </a:r>
            <a:r>
              <a:rPr lang="en-US" dirty="0"/>
              <a:t>("/Users/</a:t>
            </a:r>
            <a:r>
              <a:rPr lang="en-US" dirty="0" err="1"/>
              <a:t>klangwig</a:t>
            </a:r>
            <a:r>
              <a:rPr lang="en-US" dirty="0"/>
              <a:t>/Dropbox/Contact rate MS/Network graph/Network data/</a:t>
            </a:r>
            <a:r>
              <a:rPr lang="en-US" dirty="0" err="1"/>
              <a:t>enviro_master.csv</a:t>
            </a:r>
            <a:r>
              <a:rPr lang="en-US" dirty="0"/>
              <a:t>")</a:t>
            </a:r>
          </a:p>
          <a:p>
            <a:endParaRPr lang="en-US" dirty="0"/>
          </a:p>
          <a:p>
            <a:r>
              <a:rPr lang="en-US" dirty="0"/>
              <a:t>Replace with your own directory (can check with right click and “get info”)</a:t>
            </a:r>
          </a:p>
          <a:p>
            <a:endParaRPr lang="en-US" dirty="0"/>
          </a:p>
          <a:p>
            <a:pPr marL="0" indent="0">
              <a:buNone/>
            </a:pPr>
            <a:endParaRPr lang="en-US" dirty="0"/>
          </a:p>
        </p:txBody>
      </p:sp>
    </p:spTree>
    <p:extLst>
      <p:ext uri="{BB962C8B-B14F-4D97-AF65-F5344CB8AC3E}">
        <p14:creationId xmlns:p14="http://schemas.microsoft.com/office/powerpoint/2010/main" val="176271057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5A9086-77EA-0B44-AE79-9B9A2F331E15}"/>
              </a:ext>
            </a:extLst>
          </p:cNvPr>
          <p:cNvSpPr>
            <a:spLocks noGrp="1"/>
          </p:cNvSpPr>
          <p:nvPr>
            <p:ph type="title"/>
          </p:nvPr>
        </p:nvSpPr>
        <p:spPr/>
        <p:txBody>
          <a:bodyPr/>
          <a:lstStyle/>
          <a:p>
            <a:r>
              <a:rPr lang="en-US" dirty="0"/>
              <a:t>Overview of file organization for course</a:t>
            </a:r>
          </a:p>
        </p:txBody>
      </p:sp>
      <p:sp>
        <p:nvSpPr>
          <p:cNvPr id="3" name="Content Placeholder 2">
            <a:extLst>
              <a:ext uri="{FF2B5EF4-FFF2-40B4-BE49-F238E27FC236}">
                <a16:creationId xmlns:a16="http://schemas.microsoft.com/office/drawing/2014/main" id="{20EACB04-4DD1-6042-AE8E-006CD800B158}"/>
              </a:ext>
            </a:extLst>
          </p:cNvPr>
          <p:cNvSpPr>
            <a:spLocks noGrp="1"/>
          </p:cNvSpPr>
          <p:nvPr>
            <p:ph idx="1"/>
          </p:nvPr>
        </p:nvSpPr>
        <p:spPr/>
        <p:txBody>
          <a:bodyPr/>
          <a:lstStyle/>
          <a:p>
            <a:r>
              <a:rPr lang="en-US" dirty="0"/>
              <a:t>You will have a folder on your computer that will ALL the files associated with this course (data files, documents, R scripts). </a:t>
            </a:r>
          </a:p>
          <a:p>
            <a:endParaRPr lang="en-US" dirty="0"/>
          </a:p>
          <a:p>
            <a:r>
              <a:rPr lang="en-US" dirty="0"/>
              <a:t>This folder may have subfolders which you should denote in your scripts</a:t>
            </a:r>
          </a:p>
          <a:p>
            <a:endParaRPr lang="en-US" dirty="0"/>
          </a:p>
          <a:p>
            <a:r>
              <a:rPr lang="en-US" dirty="0"/>
              <a:t>This folder will be associated with an R project file and a </a:t>
            </a:r>
            <a:r>
              <a:rPr lang="en-US" dirty="0" err="1"/>
              <a:t>Github</a:t>
            </a:r>
            <a:r>
              <a:rPr lang="en-US" dirty="0"/>
              <a:t> repository (e.g. folder)</a:t>
            </a:r>
          </a:p>
        </p:txBody>
      </p:sp>
    </p:spTree>
    <p:extLst>
      <p:ext uri="{BB962C8B-B14F-4D97-AF65-F5344CB8AC3E}">
        <p14:creationId xmlns:p14="http://schemas.microsoft.com/office/powerpoint/2010/main" val="172839978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E713AB-3B6A-ED4D-9165-AB18492B1BD7}"/>
              </a:ext>
            </a:extLst>
          </p:cNvPr>
          <p:cNvSpPr>
            <a:spLocks noGrp="1"/>
          </p:cNvSpPr>
          <p:nvPr>
            <p:ph type="title"/>
          </p:nvPr>
        </p:nvSpPr>
        <p:spPr/>
        <p:txBody>
          <a:bodyPr/>
          <a:lstStyle/>
          <a:p>
            <a:r>
              <a:rPr lang="en-US" dirty="0"/>
              <a:t>Creating a project</a:t>
            </a:r>
          </a:p>
        </p:txBody>
      </p:sp>
      <p:sp>
        <p:nvSpPr>
          <p:cNvPr id="3" name="Content Placeholder 2">
            <a:extLst>
              <a:ext uri="{FF2B5EF4-FFF2-40B4-BE49-F238E27FC236}">
                <a16:creationId xmlns:a16="http://schemas.microsoft.com/office/drawing/2014/main" id="{775D7CB6-9E06-3D4C-8F01-FABD6B0C7DD1}"/>
              </a:ext>
            </a:extLst>
          </p:cNvPr>
          <p:cNvSpPr>
            <a:spLocks noGrp="1"/>
          </p:cNvSpPr>
          <p:nvPr>
            <p:ph idx="1"/>
          </p:nvPr>
        </p:nvSpPr>
        <p:spPr/>
        <p:txBody>
          <a:bodyPr/>
          <a:lstStyle/>
          <a:p>
            <a:r>
              <a:rPr lang="en-US" dirty="0"/>
              <a:t>Creating project allows for directory free reading of files and is more generalizable across users</a:t>
            </a:r>
          </a:p>
          <a:p>
            <a:endParaRPr lang="en-US" dirty="0"/>
          </a:p>
          <a:p>
            <a:r>
              <a:rPr lang="en-US" dirty="0"/>
              <a:t>This will also allow us to better synchronize and share code</a:t>
            </a:r>
          </a:p>
          <a:p>
            <a:endParaRPr lang="en-US" dirty="0"/>
          </a:p>
          <a:p>
            <a:r>
              <a:rPr lang="en-US" dirty="0"/>
              <a:t>A project is associated with a folder on your computer. The folder can contain sub-folders. Next week, we will learn how to use Git to work on projects using version control. </a:t>
            </a:r>
          </a:p>
        </p:txBody>
      </p:sp>
    </p:spTree>
    <p:extLst>
      <p:ext uri="{BB962C8B-B14F-4D97-AF65-F5344CB8AC3E}">
        <p14:creationId xmlns:p14="http://schemas.microsoft.com/office/powerpoint/2010/main" val="223809749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1F88EF-BB29-A44E-B5AB-33ED49C8D8EA}"/>
              </a:ext>
            </a:extLst>
          </p:cNvPr>
          <p:cNvSpPr>
            <a:spLocks noGrp="1"/>
          </p:cNvSpPr>
          <p:nvPr>
            <p:ph type="title"/>
          </p:nvPr>
        </p:nvSpPr>
        <p:spPr/>
        <p:txBody>
          <a:bodyPr/>
          <a:lstStyle/>
          <a:p>
            <a:r>
              <a:rPr lang="en-US" dirty="0"/>
              <a:t>Instructions for creating an R project</a:t>
            </a:r>
          </a:p>
        </p:txBody>
      </p:sp>
      <p:sp>
        <p:nvSpPr>
          <p:cNvPr id="3" name="Content Placeholder 2">
            <a:extLst>
              <a:ext uri="{FF2B5EF4-FFF2-40B4-BE49-F238E27FC236}">
                <a16:creationId xmlns:a16="http://schemas.microsoft.com/office/drawing/2014/main" id="{7E461093-49F1-F14A-9B24-F34E45483A80}"/>
              </a:ext>
            </a:extLst>
          </p:cNvPr>
          <p:cNvSpPr>
            <a:spLocks noGrp="1"/>
          </p:cNvSpPr>
          <p:nvPr>
            <p:ph idx="1"/>
          </p:nvPr>
        </p:nvSpPr>
        <p:spPr/>
        <p:txBody>
          <a:bodyPr>
            <a:normAutofit fontScale="92500" lnSpcReduction="20000"/>
          </a:bodyPr>
          <a:lstStyle/>
          <a:p>
            <a:r>
              <a:rPr lang="en-US" dirty="0"/>
              <a:t>File --&gt;New Project</a:t>
            </a:r>
          </a:p>
          <a:p>
            <a:endParaRPr lang="en-US" dirty="0"/>
          </a:p>
          <a:p>
            <a:endParaRPr lang="en-US" dirty="0"/>
          </a:p>
          <a:p>
            <a:endParaRPr lang="en-US" dirty="0"/>
          </a:p>
          <a:p>
            <a:endParaRPr lang="en-US" dirty="0"/>
          </a:p>
          <a:p>
            <a:r>
              <a:rPr lang="en-US" dirty="0"/>
              <a:t>Click either “New Directory” or “Existing Directory” if you already have a named folder. Next week we will create a new project directory for the course that will be compatible with GitHub, but for now, we will demonstrate how to do this on your local computer.</a:t>
            </a:r>
          </a:p>
          <a:p>
            <a:endParaRPr lang="en-US" dirty="0"/>
          </a:p>
          <a:p>
            <a:r>
              <a:rPr lang="en-US" dirty="0"/>
              <a:t>[GO TO R]</a:t>
            </a:r>
          </a:p>
          <a:p>
            <a:endParaRPr lang="en-US" dirty="0"/>
          </a:p>
        </p:txBody>
      </p:sp>
      <p:pic>
        <p:nvPicPr>
          <p:cNvPr id="4" name="Picture 3">
            <a:extLst>
              <a:ext uri="{FF2B5EF4-FFF2-40B4-BE49-F238E27FC236}">
                <a16:creationId xmlns:a16="http://schemas.microsoft.com/office/drawing/2014/main" id="{F033E39C-70B2-3648-8B5C-CE4991E507B7}"/>
              </a:ext>
            </a:extLst>
          </p:cNvPr>
          <p:cNvPicPr>
            <a:picLocks noChangeAspect="1"/>
          </p:cNvPicPr>
          <p:nvPr/>
        </p:nvPicPr>
        <p:blipFill>
          <a:blip r:embed="rId2"/>
          <a:stretch>
            <a:fillRect/>
          </a:stretch>
        </p:blipFill>
        <p:spPr>
          <a:xfrm>
            <a:off x="4221510" y="1534900"/>
            <a:ext cx="3479024" cy="2050272"/>
          </a:xfrm>
          <a:prstGeom prst="rect">
            <a:avLst/>
          </a:prstGeom>
        </p:spPr>
      </p:pic>
    </p:spTree>
    <p:extLst>
      <p:ext uri="{BB962C8B-B14F-4D97-AF65-F5344CB8AC3E}">
        <p14:creationId xmlns:p14="http://schemas.microsoft.com/office/powerpoint/2010/main" val="270411855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	</a:t>
            </a:r>
          </a:p>
        </p:txBody>
      </p:sp>
      <p:sp>
        <p:nvSpPr>
          <p:cNvPr id="3" name="Content Placeholder 2"/>
          <p:cNvSpPr>
            <a:spLocks noGrp="1"/>
          </p:cNvSpPr>
          <p:nvPr>
            <p:ph idx="1"/>
          </p:nvPr>
        </p:nvSpPr>
        <p:spPr/>
        <p:txBody>
          <a:bodyPr/>
          <a:lstStyle/>
          <a:p>
            <a:r>
              <a:rPr lang="en-US" dirty="0"/>
              <a:t>Try reading data into R, viewing the data, selecting a column, selecting a row</a:t>
            </a:r>
          </a:p>
          <a:p>
            <a:endParaRPr lang="en-US" dirty="0"/>
          </a:p>
          <a:p>
            <a:endParaRPr lang="en-US" dirty="0"/>
          </a:p>
          <a:p>
            <a:endParaRPr lang="en-US" dirty="0"/>
          </a:p>
          <a:p>
            <a:r>
              <a:rPr lang="en-US" dirty="0"/>
              <a:t>There is some example data on the canvas site if you don’t have your own </a:t>
            </a:r>
          </a:p>
        </p:txBody>
      </p:sp>
    </p:spTree>
    <p:extLst>
      <p:ext uri="{BB962C8B-B14F-4D97-AF65-F5344CB8AC3E}">
        <p14:creationId xmlns:p14="http://schemas.microsoft.com/office/powerpoint/2010/main" val="177207669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Packages to install</a:t>
            </a:r>
          </a:p>
        </p:txBody>
      </p:sp>
      <p:sp>
        <p:nvSpPr>
          <p:cNvPr id="3" name="Content Placeholder 2"/>
          <p:cNvSpPr>
            <a:spLocks noGrp="1"/>
          </p:cNvSpPr>
          <p:nvPr>
            <p:ph idx="1"/>
          </p:nvPr>
        </p:nvSpPr>
        <p:spPr/>
        <p:txBody>
          <a:bodyPr>
            <a:normAutofit fontScale="62500" lnSpcReduction="20000"/>
          </a:bodyPr>
          <a:lstStyle/>
          <a:p>
            <a:r>
              <a:rPr lang="en-US" dirty="0"/>
              <a:t>Outside of R: </a:t>
            </a:r>
            <a:r>
              <a:rPr lang="en-US" dirty="0" err="1"/>
              <a:t>xcode</a:t>
            </a:r>
            <a:r>
              <a:rPr lang="en-US" dirty="0"/>
              <a:t> (mac only) – see </a:t>
            </a:r>
            <a:r>
              <a:rPr lang="en-US" dirty="0" err="1"/>
              <a:t>HappyGitWithR</a:t>
            </a:r>
            <a:endParaRPr lang="en-US" dirty="0"/>
          </a:p>
          <a:p>
            <a:r>
              <a:rPr lang="en-US" dirty="0"/>
              <a:t>ggplot2</a:t>
            </a:r>
          </a:p>
          <a:p>
            <a:r>
              <a:rPr lang="en-US" dirty="0" err="1"/>
              <a:t>tidyverse</a:t>
            </a:r>
            <a:endParaRPr lang="en-US" dirty="0"/>
          </a:p>
          <a:p>
            <a:r>
              <a:rPr lang="en-US" dirty="0" err="1"/>
              <a:t>dplyr</a:t>
            </a:r>
            <a:endParaRPr lang="en-US" dirty="0"/>
          </a:p>
          <a:p>
            <a:r>
              <a:rPr lang="en-US" dirty="0"/>
              <a:t>reshape2</a:t>
            </a:r>
          </a:p>
          <a:p>
            <a:r>
              <a:rPr lang="en-US" dirty="0"/>
              <a:t>reshape</a:t>
            </a:r>
          </a:p>
          <a:p>
            <a:r>
              <a:rPr lang="en-US" dirty="0" err="1"/>
              <a:t>gridExtra</a:t>
            </a:r>
            <a:endParaRPr lang="en-US" dirty="0"/>
          </a:p>
          <a:p>
            <a:r>
              <a:rPr lang="en-US" dirty="0"/>
              <a:t>officer</a:t>
            </a:r>
          </a:p>
          <a:p>
            <a:r>
              <a:rPr lang="en-US" dirty="0" err="1"/>
              <a:t>Knitr</a:t>
            </a:r>
            <a:endParaRPr lang="en-US" dirty="0"/>
          </a:p>
          <a:p>
            <a:br>
              <a:rPr lang="en-US" dirty="0"/>
            </a:br>
            <a:r>
              <a:rPr lang="en-US" dirty="0"/>
              <a:t>Load packages with library() </a:t>
            </a:r>
            <a:r>
              <a:rPr lang="mr-IN" dirty="0"/>
              <a:t>–</a:t>
            </a:r>
            <a:r>
              <a:rPr lang="en-US" dirty="0"/>
              <a:t> e.g. library(ggplot2)</a:t>
            </a:r>
          </a:p>
          <a:p>
            <a:endParaRPr lang="en-US" dirty="0"/>
          </a:p>
          <a:p>
            <a:r>
              <a:rPr lang="en-US" dirty="0"/>
              <a:t>Can search packages to install using “Packages” tab in lower right, and then clicking “Install”  button</a:t>
            </a:r>
          </a:p>
        </p:txBody>
      </p:sp>
    </p:spTree>
    <p:extLst>
      <p:ext uri="{BB962C8B-B14F-4D97-AF65-F5344CB8AC3E}">
        <p14:creationId xmlns:p14="http://schemas.microsoft.com/office/powerpoint/2010/main" val="242446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08F1BC-5FF7-2D42-A330-35045AEDFFAF}"/>
              </a:ext>
            </a:extLst>
          </p:cNvPr>
          <p:cNvSpPr>
            <a:spLocks noGrp="1"/>
          </p:cNvSpPr>
          <p:nvPr>
            <p:ph type="title"/>
          </p:nvPr>
        </p:nvSpPr>
        <p:spPr/>
        <p:txBody>
          <a:bodyPr/>
          <a:lstStyle/>
          <a:p>
            <a:r>
              <a:rPr lang="en-US" dirty="0"/>
              <a:t>R experience</a:t>
            </a:r>
          </a:p>
        </p:txBody>
      </p:sp>
      <p:sp>
        <p:nvSpPr>
          <p:cNvPr id="3" name="Content Placeholder 2">
            <a:extLst>
              <a:ext uri="{FF2B5EF4-FFF2-40B4-BE49-F238E27FC236}">
                <a16:creationId xmlns:a16="http://schemas.microsoft.com/office/drawing/2014/main" id="{D1CF3E7D-E8A2-D54F-B4A0-4F9ED96FA1D0}"/>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D3FE3ED3-DE26-C644-BCB4-A3CE51861DB1}"/>
              </a:ext>
            </a:extLst>
          </p:cNvPr>
          <p:cNvPicPr>
            <a:picLocks noChangeAspect="1"/>
          </p:cNvPicPr>
          <p:nvPr/>
        </p:nvPicPr>
        <p:blipFill>
          <a:blip r:embed="rId2"/>
          <a:stretch>
            <a:fillRect/>
          </a:stretch>
        </p:blipFill>
        <p:spPr>
          <a:xfrm>
            <a:off x="601435" y="1967620"/>
            <a:ext cx="10989129" cy="4344280"/>
          </a:xfrm>
          <a:prstGeom prst="rect">
            <a:avLst/>
          </a:prstGeom>
        </p:spPr>
      </p:pic>
    </p:spTree>
    <p:extLst>
      <p:ext uri="{BB962C8B-B14F-4D97-AF65-F5344CB8AC3E}">
        <p14:creationId xmlns:p14="http://schemas.microsoft.com/office/powerpoint/2010/main" val="41737949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F6E02A-7B37-2C42-89CE-34E0DE1E5F8B}"/>
              </a:ext>
            </a:extLst>
          </p:cNvPr>
          <p:cNvSpPr>
            <a:spLocks noGrp="1"/>
          </p:cNvSpPr>
          <p:nvPr>
            <p:ph type="title"/>
          </p:nvPr>
        </p:nvSpPr>
        <p:spPr/>
        <p:txBody>
          <a:bodyPr/>
          <a:lstStyle/>
          <a:p>
            <a:pPr algn="ctr"/>
            <a:r>
              <a:rPr lang="en-US" dirty="0"/>
              <a:t>Statistics</a:t>
            </a:r>
          </a:p>
        </p:txBody>
      </p:sp>
      <p:sp>
        <p:nvSpPr>
          <p:cNvPr id="3" name="Content Placeholder 2">
            <a:extLst>
              <a:ext uri="{FF2B5EF4-FFF2-40B4-BE49-F238E27FC236}">
                <a16:creationId xmlns:a16="http://schemas.microsoft.com/office/drawing/2014/main" id="{029CCF27-EAEF-C84E-8F5C-A55116EE277A}"/>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A0FF13AE-5F25-474E-9C0E-B9D33CF3E888}"/>
              </a:ext>
            </a:extLst>
          </p:cNvPr>
          <p:cNvPicPr>
            <a:picLocks noChangeAspect="1"/>
          </p:cNvPicPr>
          <p:nvPr/>
        </p:nvPicPr>
        <p:blipFill>
          <a:blip r:embed="rId2"/>
          <a:stretch>
            <a:fillRect/>
          </a:stretch>
        </p:blipFill>
        <p:spPr>
          <a:xfrm>
            <a:off x="0" y="1419095"/>
            <a:ext cx="12192000" cy="4508176"/>
          </a:xfrm>
          <a:prstGeom prst="rect">
            <a:avLst/>
          </a:prstGeom>
        </p:spPr>
      </p:pic>
    </p:spTree>
    <p:extLst>
      <p:ext uri="{BB962C8B-B14F-4D97-AF65-F5344CB8AC3E}">
        <p14:creationId xmlns:p14="http://schemas.microsoft.com/office/powerpoint/2010/main" val="32997240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D3ECB-57AD-CF42-BC7C-2082CBF35D2A}"/>
              </a:ext>
            </a:extLst>
          </p:cNvPr>
          <p:cNvSpPr>
            <a:spLocks noGrp="1"/>
          </p:cNvSpPr>
          <p:nvPr>
            <p:ph type="title"/>
          </p:nvPr>
        </p:nvSpPr>
        <p:spPr/>
        <p:txBody>
          <a:bodyPr/>
          <a:lstStyle/>
          <a:p>
            <a:pPr algn="ctr"/>
            <a:r>
              <a:rPr lang="en-US" dirty="0"/>
              <a:t>Diverse learners</a:t>
            </a:r>
          </a:p>
        </p:txBody>
      </p:sp>
      <p:sp>
        <p:nvSpPr>
          <p:cNvPr id="3" name="Content Placeholder 2">
            <a:extLst>
              <a:ext uri="{FF2B5EF4-FFF2-40B4-BE49-F238E27FC236}">
                <a16:creationId xmlns:a16="http://schemas.microsoft.com/office/drawing/2014/main" id="{40764F4E-56FF-CB4B-887C-99C72C0986CA}"/>
              </a:ext>
            </a:extLst>
          </p:cNvPr>
          <p:cNvSpPr>
            <a:spLocks noGrp="1"/>
          </p:cNvSpPr>
          <p:nvPr>
            <p:ph idx="1"/>
          </p:nvPr>
        </p:nvSpPr>
        <p:spPr/>
        <p:txBody>
          <a:bodyPr>
            <a:normAutofit fontScale="70000" lnSpcReduction="20000"/>
          </a:bodyPr>
          <a:lstStyle/>
          <a:p>
            <a:r>
              <a:rPr lang="en-US" dirty="0"/>
              <a:t>This class is likely to have a diversity of learners with different experiences</a:t>
            </a:r>
          </a:p>
          <a:p>
            <a:endParaRPr lang="en-US" dirty="0"/>
          </a:p>
          <a:p>
            <a:r>
              <a:rPr lang="en-US" dirty="0"/>
              <a:t>It’s important to remember that something that is boring to one person might be extremely challenging to another</a:t>
            </a:r>
          </a:p>
          <a:p>
            <a:endParaRPr lang="en-US" dirty="0"/>
          </a:p>
          <a:p>
            <a:r>
              <a:rPr lang="en-US" dirty="0"/>
              <a:t>Things I’ll try to do:</a:t>
            </a:r>
          </a:p>
          <a:p>
            <a:pPr lvl="1"/>
            <a:r>
              <a:rPr lang="en-US" dirty="0"/>
              <a:t>Provide assignments with additional opportunities for advanced learners to keep everyone challenged</a:t>
            </a:r>
          </a:p>
          <a:p>
            <a:pPr lvl="1"/>
            <a:r>
              <a:rPr lang="en-US" dirty="0"/>
              <a:t>Teach at a pace and level that doesn’t lose beginners while emphasizing tips and tricks that even the most advanced learners might learn something new</a:t>
            </a:r>
          </a:p>
          <a:p>
            <a:pPr lvl="1"/>
            <a:r>
              <a:rPr lang="en-US" dirty="0"/>
              <a:t>Provide feedback on your thesis project (statistical, visualization, clarity, content) – hopefully helpful regardless of your skill level</a:t>
            </a:r>
            <a:br>
              <a:rPr lang="en-US" dirty="0"/>
            </a:br>
            <a:endParaRPr lang="en-US" dirty="0"/>
          </a:p>
          <a:p>
            <a:r>
              <a:rPr lang="en-US" dirty="0"/>
              <a:t>Things you can do:</a:t>
            </a:r>
          </a:p>
          <a:p>
            <a:pPr lvl="1"/>
            <a:r>
              <a:rPr lang="en-US" dirty="0"/>
              <a:t>Help each other! </a:t>
            </a:r>
          </a:p>
          <a:p>
            <a:pPr lvl="1"/>
            <a:r>
              <a:rPr lang="en-US" dirty="0"/>
              <a:t>Don’t just do the minimum – make an effort. Use this as an opportunity to work on your thesis!</a:t>
            </a:r>
          </a:p>
          <a:p>
            <a:pPr lvl="1"/>
            <a:r>
              <a:rPr lang="en-US" dirty="0"/>
              <a:t>Set goals that will help to advance your thesis and make me aware of these goals so I can help to foster them.</a:t>
            </a:r>
          </a:p>
          <a:p>
            <a:pPr lvl="1"/>
            <a:endParaRPr lang="en-US" dirty="0"/>
          </a:p>
        </p:txBody>
      </p:sp>
    </p:spTree>
    <p:extLst>
      <p:ext uri="{BB962C8B-B14F-4D97-AF65-F5344CB8AC3E}">
        <p14:creationId xmlns:p14="http://schemas.microsoft.com/office/powerpoint/2010/main" val="17634590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538952-CD20-B144-8754-C69EC106FF76}"/>
              </a:ext>
            </a:extLst>
          </p:cNvPr>
          <p:cNvSpPr>
            <a:spLocks noGrp="1"/>
          </p:cNvSpPr>
          <p:nvPr>
            <p:ph type="title"/>
          </p:nvPr>
        </p:nvSpPr>
        <p:spPr/>
        <p:txBody>
          <a:bodyPr/>
          <a:lstStyle/>
          <a:p>
            <a:pPr algn="ctr"/>
            <a:r>
              <a:rPr lang="en-US" dirty="0"/>
              <a:t>Providing feedback</a:t>
            </a:r>
          </a:p>
        </p:txBody>
      </p:sp>
      <p:sp>
        <p:nvSpPr>
          <p:cNvPr id="3" name="Content Placeholder 2">
            <a:extLst>
              <a:ext uri="{FF2B5EF4-FFF2-40B4-BE49-F238E27FC236}">
                <a16:creationId xmlns:a16="http://schemas.microsoft.com/office/drawing/2014/main" id="{B26AC415-8213-A843-AFA8-5085C78D6712}"/>
              </a:ext>
            </a:extLst>
          </p:cNvPr>
          <p:cNvSpPr>
            <a:spLocks noGrp="1"/>
          </p:cNvSpPr>
          <p:nvPr>
            <p:ph idx="1"/>
          </p:nvPr>
        </p:nvSpPr>
        <p:spPr/>
        <p:txBody>
          <a:bodyPr>
            <a:normAutofit/>
          </a:bodyPr>
          <a:lstStyle/>
          <a:p>
            <a:r>
              <a:rPr lang="en-US" dirty="0"/>
              <a:t>Early, always and whenever you are frustrated.</a:t>
            </a:r>
            <a:br>
              <a:rPr lang="en-US" dirty="0"/>
            </a:br>
            <a:endParaRPr lang="en-US" dirty="0"/>
          </a:p>
          <a:p>
            <a:pPr lvl="1"/>
            <a:r>
              <a:rPr lang="en-US" dirty="0"/>
              <a:t>We will have extended topics where I’ll teach special things you are interested in learning about (via class vote) in the last couple of weeks.</a:t>
            </a:r>
            <a:br>
              <a:rPr lang="en-US" dirty="0"/>
            </a:br>
            <a:endParaRPr lang="en-US" dirty="0"/>
          </a:p>
          <a:p>
            <a:pPr lvl="1"/>
            <a:r>
              <a:rPr lang="en-US" dirty="0"/>
              <a:t>We won’t be able to cover everything you want to learn, so please mention other things you’d like to learn early! I can try to integrate them into existing lectures. </a:t>
            </a:r>
          </a:p>
          <a:p>
            <a:r>
              <a:rPr lang="en-US" dirty="0"/>
              <a:t>Less helpful:</a:t>
            </a:r>
          </a:p>
          <a:p>
            <a:pPr lvl="1"/>
            <a:r>
              <a:rPr lang="en-US" dirty="0"/>
              <a:t>Anonymously, after the class has ended. </a:t>
            </a:r>
            <a:r>
              <a:rPr lang="en-US" dirty="0">
                <a:sym typeface="Wingdings" pitchFamily="2" charset="2"/>
              </a:rPr>
              <a:t></a:t>
            </a:r>
            <a:endParaRPr lang="en-US" dirty="0"/>
          </a:p>
        </p:txBody>
      </p:sp>
    </p:spTree>
    <p:extLst>
      <p:ext uri="{BB962C8B-B14F-4D97-AF65-F5344CB8AC3E}">
        <p14:creationId xmlns:p14="http://schemas.microsoft.com/office/powerpoint/2010/main" val="1495037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E52A8B-2424-9E4B-951B-81F743991718}"/>
              </a:ext>
            </a:extLst>
          </p:cNvPr>
          <p:cNvSpPr>
            <a:spLocks noGrp="1"/>
          </p:cNvSpPr>
          <p:nvPr>
            <p:ph type="title"/>
          </p:nvPr>
        </p:nvSpPr>
        <p:spPr>
          <a:xfrm>
            <a:off x="560614" y="2847068"/>
            <a:ext cx="10515600" cy="1325563"/>
          </a:xfrm>
        </p:spPr>
        <p:txBody>
          <a:bodyPr/>
          <a:lstStyle/>
          <a:p>
            <a:pPr algn="ctr"/>
            <a:r>
              <a:rPr lang="en-US" dirty="0"/>
              <a:t>Regardless of your current abilities, </a:t>
            </a:r>
            <a:r>
              <a:rPr lang="en-US" b="1" dirty="0"/>
              <a:t>you</a:t>
            </a:r>
            <a:r>
              <a:rPr lang="en-US" dirty="0"/>
              <a:t> are my favorite student!</a:t>
            </a:r>
          </a:p>
        </p:txBody>
      </p:sp>
    </p:spTree>
    <p:extLst>
      <p:ext uri="{BB962C8B-B14F-4D97-AF65-F5344CB8AC3E}">
        <p14:creationId xmlns:p14="http://schemas.microsoft.com/office/powerpoint/2010/main" val="33705818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3942</TotalTime>
  <Words>2794</Words>
  <Application>Microsoft Macintosh PowerPoint</Application>
  <PresentationFormat>Widescreen</PresentationFormat>
  <Paragraphs>294</Paragraphs>
  <Slides>48</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48</vt:i4>
      </vt:variant>
    </vt:vector>
  </HeadingPairs>
  <TitlesOfParts>
    <vt:vector size="55" baseType="lpstr">
      <vt:lpstr>Arial</vt:lpstr>
      <vt:lpstr>Calibri</vt:lpstr>
      <vt:lpstr>Calibri Light</vt:lpstr>
      <vt:lpstr>Lucida Console</vt:lpstr>
      <vt:lpstr>Mangal</vt:lpstr>
      <vt:lpstr>Wingdings</vt:lpstr>
      <vt:lpstr>Office Theme</vt:lpstr>
      <vt:lpstr>Bio 5984</vt:lpstr>
      <vt:lpstr>About me</vt:lpstr>
      <vt:lpstr>Send me a message on Canvas with…</vt:lpstr>
      <vt:lpstr>Poll everywhere</vt:lpstr>
      <vt:lpstr>R experience</vt:lpstr>
      <vt:lpstr>Statistics</vt:lpstr>
      <vt:lpstr>Diverse learners</vt:lpstr>
      <vt:lpstr>Providing feedback</vt:lpstr>
      <vt:lpstr>Regardless of your current abilities, you are my favorite student!</vt:lpstr>
      <vt:lpstr>Preparation</vt:lpstr>
      <vt:lpstr>Where to find info about the course:</vt:lpstr>
      <vt:lpstr>Class structure</vt:lpstr>
      <vt:lpstr>Data</vt:lpstr>
      <vt:lpstr>What is R?</vt:lpstr>
      <vt:lpstr>Exploring R</vt:lpstr>
      <vt:lpstr>Exploring R</vt:lpstr>
      <vt:lpstr>Exploring R</vt:lpstr>
      <vt:lpstr>Exploring R</vt:lpstr>
      <vt:lpstr>Calculation </vt:lpstr>
      <vt:lpstr>Assigning things in R</vt:lpstr>
      <vt:lpstr>Objects in R</vt:lpstr>
      <vt:lpstr>Values</vt:lpstr>
      <vt:lpstr>Factors</vt:lpstr>
      <vt:lpstr>Vectors, lists, and functions</vt:lpstr>
      <vt:lpstr>Vector math</vt:lpstr>
      <vt:lpstr>Lists</vt:lpstr>
      <vt:lpstr>Functions</vt:lpstr>
      <vt:lpstr>Function examples</vt:lpstr>
      <vt:lpstr>Getting help on functions</vt:lpstr>
      <vt:lpstr>Variable names</vt:lpstr>
      <vt:lpstr>Operators</vt:lpstr>
      <vt:lpstr>Matrices vs Data frames</vt:lpstr>
      <vt:lpstr>Referring to a column in a data frame </vt:lpstr>
      <vt:lpstr>Selecting</vt:lpstr>
      <vt:lpstr>Dates</vt:lpstr>
      <vt:lpstr>Working with data in R</vt:lpstr>
      <vt:lpstr>Making your excel file</vt:lpstr>
      <vt:lpstr>What is wrong with this excel entry?</vt:lpstr>
      <vt:lpstr>Excel corrected</vt:lpstr>
      <vt:lpstr>Spaces, special characters, commas, etc</vt:lpstr>
      <vt:lpstr>Things are R recognizes as different, but you might not:</vt:lpstr>
      <vt:lpstr>Missing data </vt:lpstr>
      <vt:lpstr>Reading data</vt:lpstr>
      <vt:lpstr>Overview of file organization for course</vt:lpstr>
      <vt:lpstr>Creating a project</vt:lpstr>
      <vt:lpstr>Instructions for creating an R project</vt:lpstr>
      <vt:lpstr>Exercise </vt:lpstr>
      <vt:lpstr>Packages to install</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Bio 5984</dc:title>
  <dc:creator>Microsoft Office User</dc:creator>
  <cp:lastModifiedBy>Kate Langwig</cp:lastModifiedBy>
  <cp:revision>61</cp:revision>
  <dcterms:created xsi:type="dcterms:W3CDTF">2018-01-13T19:15:02Z</dcterms:created>
  <dcterms:modified xsi:type="dcterms:W3CDTF">2022-01-18T16:54:49Z</dcterms:modified>
</cp:coreProperties>
</file>