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2" r:id="rId4"/>
    <p:sldId id="293" r:id="rId5"/>
    <p:sldId id="258" r:id="rId6"/>
    <p:sldId id="291" r:id="rId7"/>
    <p:sldId id="259" r:id="rId8"/>
    <p:sldId id="294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/>
    <p:restoredTop sz="94705"/>
  </p:normalViewPr>
  <p:slideViewPr>
    <p:cSldViewPr snapToGrid="0" snapToObjects="1">
      <p:cViewPr varScale="1">
        <p:scale>
          <a:sx n="101" d="100"/>
          <a:sy n="101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5388-6A8F-1341-9D1E-B023B27BE3D5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D9E3-8CBD-C548-8121-77C8970F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CAEB-8D0B-374A-844C-9FD20E9D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0D5F-DA23-7449-BA0B-7890A97A9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06F1-9D2A-4A4F-922C-C6D32C87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D7E2-AEE2-C444-B0F7-9744AC4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4423-1352-CF43-A855-447C064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FF5-F8F7-964C-9598-7B558A4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4B3-376E-1243-81A0-4E639C49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33E8-AE4A-524F-8329-9C1E9997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8D69-071F-D94B-A699-F1372E30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1841-FC93-0B48-A9E1-E996C76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42973-4BC3-1F4E-9479-8D86BEC55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B2AD-349E-BE42-83AB-CDCFF77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2679-F7EB-5F4B-AA1F-F2CF2C5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AE23-06A4-044F-8F90-6FC6D41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2650-395B-0C44-831C-459F0E8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4D3-1F66-6648-B633-F762CBC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BE4A-C65C-0C4B-9C58-AE3A4BCE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462F-EF35-344F-AB50-9D95C015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4114-11CA-EF49-841E-903A5B5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8D2A-F453-2549-8678-0FD111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67CA-DCEB-DD47-8F19-5DDBD1E7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EF74-8E64-004C-B001-FE8732F7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BD9F-6E19-3B4A-94BE-E5F0565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9A8-F41B-8C4B-8439-0BC4686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9EBE-8A94-8A41-8B3E-C204A57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DAB-5EF2-1C4A-9DEC-2CBD01E7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35D3-19C3-5947-8C4D-FDEDCBFD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13EAF-6EAD-6042-AE5D-ACC9E91C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9CFA-3003-A247-BB20-317CCD9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5D21-A81E-0E48-8120-49CD8038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8D9B-C11F-374F-B178-CF8B1604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C947-22FF-1043-82D8-71FC4D4A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A33F-34F5-E249-A2E5-E3F34503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A43D-BDB3-944E-9668-F15DC169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A56E-42BF-914C-909B-DB299DB4D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7B6C-2964-6346-A884-36D4755D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AE7F-7F9E-7F46-ACD3-845C908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340-EFB0-C540-B77F-39AEEC0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A57-3B0D-F948-82BC-0B672B41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DF8-B963-F640-AB8B-19CDC46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9AA49-5562-264F-86F4-78DBFD1A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B966F-ECD3-5E4E-B113-350CE8F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B1E9-5ACD-554C-A723-FB8403C3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D068-19F2-764A-A061-1F5B327F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D55F6-3603-3048-8495-3A3C0E03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EE4A-F73B-7444-9F01-712B6694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9772-C086-3B4D-BB42-B799A79A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5E2B-8DEC-7048-9406-3533044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170E-E6A8-4C47-B69D-9DFB0327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1B5F4-2F60-3146-800E-9B3B4CB9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BC69-A67A-5241-B460-DF4926FA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FC4E-637B-2B44-BE72-E8A8C0A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F50-B8C6-664B-9338-1E603AC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9EC16-9980-7F42-8A40-12A1C625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B3B8-6467-5242-846D-39224A56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D355-C54A-B342-94D8-86CC8E6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872A-0817-A544-A0AE-C7BE9FA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BFCE-23DA-5C4D-8B19-41DB6F3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BCF7A-181F-A948-9687-D37517F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7F30-4E0F-EA4E-B10C-F8F5551E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F4DD-9601-0D4F-A468-344C892C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DF2A-8048-BB44-864C-819C200F781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AFBC-32DB-764E-91FD-2D28E9D50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6A24-6D50-BA4B-A5AF-7AF59FBB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install-git.html#install-git&#160;" TargetMode="External"/><Relationship Id="rId2" Type="http://schemas.openxmlformats.org/officeDocument/2006/relationships/hyperlink" Target="http://happygitwithr.com/github-ac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pple.com/downloa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e-r-tutor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6B93-D2DE-7847-BB0C-E59BAFA4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</a:t>
            </a:r>
            <a:br>
              <a:rPr lang="en-US" dirty="0"/>
            </a:br>
            <a:r>
              <a:rPr lang="en-US" dirty="0"/>
              <a:t>Intro to R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9F2F-50F4-1D42-BCF7-238E99F4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Pre-lecture</a:t>
            </a:r>
          </a:p>
        </p:txBody>
      </p:sp>
    </p:spTree>
    <p:extLst>
      <p:ext uri="{BB962C8B-B14F-4D97-AF65-F5344CB8AC3E}">
        <p14:creationId xmlns:p14="http://schemas.microsoft.com/office/powerpoint/2010/main" val="34958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&lt;- </a:t>
            </a:r>
            <a:r>
              <a:rPr lang="en-US" dirty="0" err="1"/>
              <a:t>read.csv</a:t>
            </a:r>
            <a:r>
              <a:rPr lang="en-US" dirty="0"/>
              <a:t>("/Users/</a:t>
            </a:r>
            <a:r>
              <a:rPr lang="en-US" dirty="0" err="1"/>
              <a:t>klangwig</a:t>
            </a:r>
            <a:r>
              <a:rPr lang="en-US" dirty="0"/>
              <a:t>/Dropbox/Contact rate MS/Network graph/Network data/</a:t>
            </a:r>
            <a:r>
              <a:rPr lang="en-US" dirty="0" err="1"/>
              <a:t>enviro_master.csv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Replace with your own directory (can check with right click and “get info”)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13AB-3B6A-ED4D-9165-AB18492B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7CB6-9E06-3D4C-8F01-FABD6B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project allows for directory free reading of files and is more generalizable across users</a:t>
            </a:r>
          </a:p>
          <a:p>
            <a:endParaRPr lang="en-US" dirty="0"/>
          </a:p>
          <a:p>
            <a:r>
              <a:rPr lang="en-US" dirty="0"/>
              <a:t>This will also allow us to better synchronize and share code</a:t>
            </a:r>
          </a:p>
          <a:p>
            <a:endParaRPr lang="en-US" dirty="0"/>
          </a:p>
          <a:p>
            <a:r>
              <a:rPr lang="en-US" dirty="0"/>
              <a:t>A project is associated with a folder on your computer. The folder can contain sub-folders. Next week, we will learn how to use Git to work on projects using version control. </a:t>
            </a:r>
          </a:p>
        </p:txBody>
      </p:sp>
    </p:spTree>
    <p:extLst>
      <p:ext uri="{BB962C8B-B14F-4D97-AF65-F5344CB8AC3E}">
        <p14:creationId xmlns:p14="http://schemas.microsoft.com/office/powerpoint/2010/main" val="41723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88EF-BB29-A44E-B5AB-33ED49C8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creating an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1093-49F1-F14A-9B24-F34E4548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--&gt;New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either “New Directory” or “Existing Directory” if you already have a named folder. Next week we will create a new project directory for the course that will be compatible with GitHub, but for now, we will demonstrate how to do this on your local computer.</a:t>
            </a:r>
          </a:p>
          <a:p>
            <a:endParaRPr lang="en-US" dirty="0"/>
          </a:p>
          <a:p>
            <a:r>
              <a:rPr lang="en-US" dirty="0"/>
              <a:t>[GO TO R]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E39C-70B2-3648-8B5C-CE4991E5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10" y="1534900"/>
            <a:ext cx="3479024" cy="20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0F3-93FF-AA4D-8714-9AB0CBD7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my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DE4-5CDC-E743-A776-CA191D8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Preferably you have a dataset with a couple different variables with some numerical quantity that you have measured</a:t>
            </a:r>
          </a:p>
          <a:p>
            <a:endParaRPr lang="en-US" dirty="0"/>
          </a:p>
          <a:p>
            <a:r>
              <a:rPr lang="en-US" dirty="0"/>
              <a:t>Most datasets should therefore have at least 3 columns</a:t>
            </a:r>
          </a:p>
          <a:p>
            <a:endParaRPr lang="en-US" dirty="0"/>
          </a:p>
          <a:p>
            <a:r>
              <a:rPr lang="en-US" dirty="0"/>
              <a:t>The predictor variables can be very simple – e.g. site, species, collector or date are all fine. </a:t>
            </a:r>
          </a:p>
          <a:p>
            <a:pPr lvl="1"/>
            <a:r>
              <a:rPr lang="en-US" dirty="0"/>
              <a:t>Most of the time, you won’t need a minimum number of observations, although you might need to simulate (e.g. fake) some data for some analyses if your dataset is very small. </a:t>
            </a:r>
          </a:p>
          <a:p>
            <a:endParaRPr lang="en-US" dirty="0"/>
          </a:p>
          <a:p>
            <a:r>
              <a:rPr lang="en-US" dirty="0"/>
              <a:t>For example, you have weighed animals, you have identified each animal to a species (of which you have more than one), and you caught those animals on different dates. </a:t>
            </a:r>
          </a:p>
        </p:txBody>
      </p:sp>
    </p:spTree>
    <p:extLst>
      <p:ext uri="{BB962C8B-B14F-4D97-AF65-F5344CB8AC3E}">
        <p14:creationId xmlns:p14="http://schemas.microsoft.com/office/powerpoint/2010/main" val="59887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ggplot2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reshape2</a:t>
            </a:r>
          </a:p>
          <a:p>
            <a:r>
              <a:rPr lang="en-US" dirty="0"/>
              <a:t>reshape</a:t>
            </a:r>
          </a:p>
          <a:p>
            <a:r>
              <a:rPr lang="en-US" dirty="0" err="1"/>
              <a:t>gridExtra</a:t>
            </a:r>
            <a:endParaRPr lang="en-US" dirty="0"/>
          </a:p>
          <a:p>
            <a:r>
              <a:rPr lang="en-US" dirty="0"/>
              <a:t>officer</a:t>
            </a:r>
          </a:p>
          <a:p>
            <a:r>
              <a:rPr lang="en-US" dirty="0" err="1"/>
              <a:t>knitr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Load packages with library() </a:t>
            </a:r>
            <a:r>
              <a:rPr lang="mr-IN" dirty="0"/>
              <a:t>–</a:t>
            </a:r>
            <a:r>
              <a:rPr lang="en-US" dirty="0"/>
              <a:t> e.g. library(ggplot2)</a:t>
            </a:r>
          </a:p>
          <a:p>
            <a:endParaRPr lang="en-US" dirty="0"/>
          </a:p>
          <a:p>
            <a:r>
              <a:rPr lang="en-US" dirty="0"/>
              <a:t>Can search packages to install using “Packages” tab in lower right, and then clicking “Install”  button</a:t>
            </a:r>
          </a:p>
        </p:txBody>
      </p:sp>
    </p:spTree>
    <p:extLst>
      <p:ext uri="{BB962C8B-B14F-4D97-AF65-F5344CB8AC3E}">
        <p14:creationId xmlns:p14="http://schemas.microsoft.com/office/powerpoint/2010/main" val="107098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Git and </a:t>
            </a:r>
            <a:r>
              <a:rPr lang="en-US" dirty="0" err="1"/>
              <a:t>Github</a:t>
            </a:r>
            <a:r>
              <a:rPr lang="en-US" dirty="0"/>
              <a:t>	- DUE WED!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for a GitHub account: you can just go straight to https://</a:t>
            </a:r>
            <a:r>
              <a:rPr lang="en-US" dirty="0" err="1"/>
              <a:t>github.com</a:t>
            </a:r>
            <a:r>
              <a:rPr lang="en-US" dirty="0"/>
              <a:t> to do this (by clicking on either of the green “Sign up” buttons). The one thing you may want to read first is </a:t>
            </a:r>
            <a:r>
              <a:rPr lang="en-US" dirty="0">
                <a:hlinkClick r:id="rId2"/>
              </a:rPr>
              <a:t>this advice on picking a GitHub user name</a:t>
            </a:r>
            <a:r>
              <a:rPr lang="en-US" dirty="0"/>
              <a:t>.</a:t>
            </a:r>
          </a:p>
          <a:p>
            <a:r>
              <a:rPr lang="en-US" dirty="0"/>
              <a:t>Install Git on your machine. This website provides some helpful instructions for getting started with Git:</a:t>
            </a:r>
          </a:p>
          <a:p>
            <a:r>
              <a:rPr lang="en-US" u="sng" dirty="0">
                <a:hlinkClick r:id="rId3"/>
              </a:rPr>
              <a:t>http://happygitwithr.com/install-git.html#install-git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you’re on MacOS, it can be helpful to install </a:t>
            </a:r>
            <a:r>
              <a:rPr lang="en-US" dirty="0" err="1"/>
              <a:t>Xcode</a:t>
            </a:r>
            <a:r>
              <a:rPr lang="en-US" dirty="0"/>
              <a:t> ahead of time (</a:t>
            </a:r>
            <a:r>
              <a:rPr lang="en-US" dirty="0">
                <a:hlinkClick r:id="rId4"/>
              </a:rPr>
              <a:t>https://developer.apple.com/download/</a:t>
            </a:r>
            <a:r>
              <a:rPr lang="en-US" dirty="0"/>
              <a:t>) if you aren’t comfortable with command line</a:t>
            </a:r>
          </a:p>
          <a:p>
            <a:r>
              <a:rPr lang="en-US" dirty="0"/>
              <a:t>Please send me your </a:t>
            </a:r>
            <a:r>
              <a:rPr lang="en-US" dirty="0" err="1"/>
              <a:t>github</a:t>
            </a:r>
            <a:r>
              <a:rPr lang="en-US" dirty="0"/>
              <a:t> user name (via canvas)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%&gt;% (Piping)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Piping makes code more readable</a:t>
            </a:r>
          </a:p>
          <a:p>
            <a:endParaRPr lang="en-US" dirty="0"/>
          </a:p>
          <a:p>
            <a:r>
              <a:rPr lang="en-US" dirty="0"/>
              <a:t>It passes the object on the left side as the first argument of the function on the right side</a:t>
            </a:r>
          </a:p>
          <a:p>
            <a:endParaRPr lang="en-US" dirty="0"/>
          </a:p>
          <a:p>
            <a:r>
              <a:rPr lang="en-US" dirty="0"/>
              <a:t>You can think of the pipe as saying the word “then”</a:t>
            </a:r>
          </a:p>
          <a:p>
            <a:endParaRPr lang="en-US" dirty="0"/>
          </a:p>
          <a:p>
            <a:r>
              <a:rPr lang="en-US" dirty="0"/>
              <a:t>It can save you from using a bunch of parentheses</a:t>
            </a:r>
          </a:p>
          <a:p>
            <a:endParaRPr lang="en-US" dirty="0"/>
          </a:p>
          <a:p>
            <a:r>
              <a:rPr lang="en-US" dirty="0"/>
              <a:t>They are implemented via the </a:t>
            </a:r>
            <a:r>
              <a:rPr lang="en-US" dirty="0" err="1"/>
              <a:t>magrittr</a:t>
            </a:r>
            <a:r>
              <a:rPr lang="en-US" dirty="0"/>
              <a:t> package</a:t>
            </a:r>
          </a:p>
          <a:p>
            <a:r>
              <a:rPr lang="en-US" dirty="0"/>
              <a:t>http://</a:t>
            </a:r>
            <a:r>
              <a:rPr lang="en-US" dirty="0" err="1"/>
              <a:t>blog.revolutionanalytics.com</a:t>
            </a:r>
            <a:r>
              <a:rPr lang="en-US" dirty="0"/>
              <a:t>/2014/07/</a:t>
            </a:r>
            <a:r>
              <a:rPr lang="en-US" dirty="0" err="1"/>
              <a:t>magrittr</a:t>
            </a:r>
            <a:r>
              <a:rPr lang="en-US" dirty="0"/>
              <a:t>-simplifying-r-code-with-</a:t>
            </a:r>
            <a:r>
              <a:rPr lang="en-US" dirty="0" err="1"/>
              <a:t>pipes.html</a:t>
            </a:r>
            <a:endParaRPr lang="en-US" dirty="0"/>
          </a:p>
          <a:p>
            <a:r>
              <a:rPr lang="en-US" dirty="0">
                <a:hlinkClick r:id="rId2"/>
              </a:rPr>
              <a:t>https://www.datacamp.com/community/tutorials/pipe-r-tutorial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week, we’ll start 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1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-3448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/>
              <a:t>Assignment – if you don’t have data yet, you can use some of the data on canvas, but the paragraph you turn in should be about YOUR data </a:t>
            </a:r>
            <a:br>
              <a:rPr lang="en-US" sz="1400" b="1" dirty="0"/>
            </a:b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5600"/>
            <a:ext cx="12192000" cy="6502400"/>
          </a:xfrm>
        </p:spPr>
        <p:txBody>
          <a:bodyPr tIns="0" bIns="0">
            <a:normAutofit lnSpcReduction="10000"/>
          </a:bodyPr>
          <a:lstStyle/>
          <a:p>
            <a:pPr marL="342900" indent="-342900" algn="just">
              <a:buAutoNum type="arabicPeriod"/>
            </a:pPr>
            <a:r>
              <a:rPr lang="en-US" sz="1400" dirty="0"/>
              <a:t>Choose a data set that will be fun to explore for this class, and possibly for the final project. Acquire the data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Do the following:</a:t>
            </a:r>
          </a:p>
          <a:p>
            <a:pPr algn="just">
              <a:buFontTx/>
              <a:buChar char="-"/>
            </a:pPr>
            <a:r>
              <a:rPr lang="en-US" sz="1400" dirty="0"/>
              <a:t>reading data into R</a:t>
            </a:r>
          </a:p>
          <a:p>
            <a:pPr algn="just">
              <a:buFontTx/>
              <a:buChar char="-"/>
            </a:pPr>
            <a:r>
              <a:rPr lang="en-US" sz="1400" dirty="0"/>
              <a:t>Use View to viewing the data</a:t>
            </a:r>
          </a:p>
          <a:p>
            <a:pPr algn="just">
              <a:buFontTx/>
              <a:buChar char="-"/>
            </a:pPr>
            <a:r>
              <a:rPr lang="en-US" sz="1400" dirty="0"/>
              <a:t>Selecting a column</a:t>
            </a:r>
          </a:p>
          <a:p>
            <a:pPr algn="just">
              <a:buFontTx/>
              <a:buChar char="-"/>
            </a:pPr>
            <a:r>
              <a:rPr lang="en-US" sz="1400" dirty="0"/>
              <a:t>Selecting a row. </a:t>
            </a:r>
          </a:p>
          <a:p>
            <a:pPr algn="just">
              <a:buFontTx/>
              <a:buChar char="-"/>
            </a:pPr>
            <a:r>
              <a:rPr lang="en-US" sz="1400" dirty="0"/>
              <a:t>Type summary(</a:t>
            </a:r>
            <a:r>
              <a:rPr lang="en-US" sz="1400" dirty="0" err="1"/>
              <a:t>yourdata</a:t>
            </a:r>
            <a:r>
              <a:rPr lang="en-US" sz="1400" dirty="0"/>
              <a:t>). What does this give you?</a:t>
            </a:r>
          </a:p>
          <a:p>
            <a:pPr algn="just">
              <a:buFontTx/>
              <a:buChar char="-"/>
            </a:pPr>
            <a:r>
              <a:rPr lang="en-US" sz="1400" dirty="0"/>
              <a:t>Do a calculations with your data </a:t>
            </a:r>
            <a:r>
              <a:rPr lang="en-US" sz="1400" dirty="0" err="1"/>
              <a:t>whre</a:t>
            </a:r>
            <a:r>
              <a:rPr lang="en-US" sz="1400" dirty="0"/>
              <a:t> you add a column (e.g. log a variable, add 1 to a columns value)</a:t>
            </a:r>
          </a:p>
          <a:p>
            <a:pPr algn="just">
              <a:buFontTx/>
              <a:buChar char="-"/>
            </a:pPr>
            <a:r>
              <a:rPr lang="en-US" sz="1400" dirty="0"/>
              <a:t>Use base R to aggregate your data. See ?”aggregate” for help. Also, make a data table.  </a:t>
            </a:r>
          </a:p>
          <a:p>
            <a:pPr marL="0" indent="0">
              <a:buNone/>
            </a:pPr>
            <a:r>
              <a:rPr lang="en-US" sz="1400" i="1" dirty="0"/>
              <a:t>Basic code: </a:t>
            </a:r>
            <a:br>
              <a:rPr lang="en-US" sz="1400" i="1" dirty="0"/>
            </a:br>
            <a:r>
              <a:rPr lang="en-US" sz="1400" i="1" dirty="0"/>
              <a:t>f1 &lt;- aggregate(</a:t>
            </a:r>
            <a:r>
              <a:rPr lang="en-US" sz="1400" i="1" dirty="0" err="1"/>
              <a:t>tally~site+date+species,FUN</a:t>
            </a:r>
            <a:r>
              <a:rPr lang="en-US" sz="1400" i="1" dirty="0"/>
              <a:t>=</a:t>
            </a:r>
            <a:r>
              <a:rPr lang="en-US" sz="1400" i="1" dirty="0" err="1"/>
              <a:t>sum,data</a:t>
            </a:r>
            <a:r>
              <a:rPr lang="en-US" sz="1400" i="1" dirty="0"/>
              <a:t>=</a:t>
            </a:r>
            <a:r>
              <a:rPr lang="en-US" sz="1400" i="1" dirty="0" err="1"/>
              <a:t>dm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tab1 &lt;- table(</a:t>
            </a:r>
            <a:r>
              <a:rPr lang="en-US" sz="1400" i="1" dirty="0" err="1"/>
              <a:t>dm$site_date,dm$species</a:t>
            </a:r>
            <a:r>
              <a:rPr lang="en-US" sz="1400" i="1" dirty="0"/>
              <a:t>)</a:t>
            </a:r>
          </a:p>
          <a:p>
            <a:pPr marL="0" indent="0">
              <a:buNone/>
            </a:pPr>
            <a:r>
              <a:rPr lang="en-US" sz="1400" dirty="0"/>
              <a:t>Modify your functions for aggregate – don’t just use sum. Do a couple of different style tables as if you were writing a report. See R script for example.</a:t>
            </a:r>
          </a:p>
          <a:p>
            <a:pPr marL="0" indent="0">
              <a:buNone/>
            </a:pPr>
            <a:r>
              <a:rPr lang="en-US" sz="1400" b="1" i="1" u="sng" dirty="0"/>
              <a:t>For all students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5. Send in a paragraph describing your data. You can copy and paste your output and summary tables into the file to provide some additional context. In this paragraph: Include a list of goals you would like to make for your dataset/thesis project.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6. You will upload your annotated code and data file of the above on GitHub on week 2 where you have completed the above. Be sure to also upload your data file. </a:t>
            </a:r>
          </a:p>
          <a:p>
            <a:pPr marL="0" indent="0">
              <a:buNone/>
            </a:pPr>
            <a:r>
              <a:rPr lang="en-US" sz="1400" b="1" i="1" u="sng" dirty="0"/>
              <a:t>For more advanced R users:</a:t>
            </a:r>
          </a:p>
          <a:p>
            <a:pPr marL="0" indent="0">
              <a:buNone/>
            </a:pPr>
            <a:r>
              <a:rPr lang="en-US" sz="1400" i="1" dirty="0"/>
              <a:t>6. Using the </a:t>
            </a:r>
            <a:r>
              <a:rPr lang="en-US" sz="1400" i="1" dirty="0" err="1"/>
              <a:t>cheatsheets</a:t>
            </a:r>
            <a:r>
              <a:rPr lang="en-US" sz="1400" i="1" dirty="0"/>
              <a:t> on canvas, use </a:t>
            </a:r>
            <a:r>
              <a:rPr lang="en-US" sz="1400" i="1" dirty="0" err="1"/>
              <a:t>tidyverse</a:t>
            </a:r>
            <a:r>
              <a:rPr lang="en-US" sz="1400" i="1" dirty="0"/>
              <a:t> functions paired with piping to make the same table I do with base R.</a:t>
            </a:r>
            <a:br>
              <a:rPr lang="en-US" sz="1400" i="1" dirty="0"/>
            </a:br>
            <a:r>
              <a:rPr lang="en-US" sz="1400" dirty="0"/>
              <a:t>7. Using the officers package, output your tables into a word document (see the code in files for example with officer). Try something fancier than I have in my example and play around with table formatting. If you have a mac, you will need </a:t>
            </a:r>
            <a:r>
              <a:rPr lang="en-US" sz="1400" dirty="0" err="1"/>
              <a:t>xquartz</a:t>
            </a:r>
            <a:r>
              <a:rPr lang="en-US" sz="1400" dirty="0"/>
              <a:t> to get officers to work. </a:t>
            </a:r>
          </a:p>
          <a:p>
            <a:pPr marL="0" indent="0">
              <a:buNone/>
            </a:pPr>
            <a:r>
              <a:rPr lang="en-US" sz="1400" b="1" i="1" u="sng" dirty="0"/>
              <a:t>For the very advanced R users: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8. All the steps above, but make an </a:t>
            </a:r>
            <a:r>
              <a:rPr lang="en-US" sz="1400" dirty="0" err="1"/>
              <a:t>Rmarkdown</a:t>
            </a:r>
            <a:r>
              <a:rPr lang="en-US" sz="1400" dirty="0"/>
              <a:t> file, knit your document and upload the .html too. </a:t>
            </a:r>
          </a:p>
        </p:txBody>
      </p:sp>
    </p:spTree>
    <p:extLst>
      <p:ext uri="{BB962C8B-B14F-4D97-AF65-F5344CB8AC3E}">
        <p14:creationId xmlns:p14="http://schemas.microsoft.com/office/powerpoint/2010/main" val="18040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8867</TotalTime>
  <Words>1018</Words>
  <Application>Microsoft Macintosh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Week 1  Intro to R Exercises</vt:lpstr>
      <vt:lpstr>Reading data</vt:lpstr>
      <vt:lpstr>Creating a project</vt:lpstr>
      <vt:lpstr>Instructions for creating an R project</vt:lpstr>
      <vt:lpstr>What should my dataset look like?</vt:lpstr>
      <vt:lpstr>Packages to install</vt:lpstr>
      <vt:lpstr>Installing Git and Github - DUE WED!</vt:lpstr>
      <vt:lpstr>%&gt;% (Piping)</vt:lpstr>
      <vt:lpstr>Assignment – if you don’t have data yet, you can use some of the data on canvas, but the paragraph you turn in should be about YOUR data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22</cp:revision>
  <cp:lastPrinted>2023-01-19T18:26:48Z</cp:lastPrinted>
  <dcterms:created xsi:type="dcterms:W3CDTF">2019-01-24T15:22:03Z</dcterms:created>
  <dcterms:modified xsi:type="dcterms:W3CDTF">2023-01-20T18:17:12Z</dcterms:modified>
</cp:coreProperties>
</file>