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304" r:id="rId15"/>
    <p:sldId id="305" r:id="rId16"/>
    <p:sldId id="306" r:id="rId17"/>
    <p:sldId id="307" r:id="rId18"/>
    <p:sldId id="308" r:id="rId19"/>
    <p:sldId id="262" r:id="rId20"/>
    <p:sldId id="264" r:id="rId21"/>
    <p:sldId id="265" r:id="rId22"/>
    <p:sldId id="266" r:id="rId23"/>
    <p:sldId id="267" r:id="rId24"/>
    <p:sldId id="263" r:id="rId25"/>
    <p:sldId id="268" r:id="rId26"/>
    <p:sldId id="269" r:id="rId27"/>
    <p:sldId id="270" r:id="rId28"/>
    <p:sldId id="279" r:id="rId29"/>
    <p:sldId id="271" r:id="rId30"/>
    <p:sldId id="272" r:id="rId31"/>
    <p:sldId id="273" r:id="rId32"/>
    <p:sldId id="274" r:id="rId33"/>
    <p:sldId id="275" r:id="rId34"/>
    <p:sldId id="276" r:id="rId35"/>
    <p:sldId id="277" r:id="rId36"/>
    <p:sldId id="280" r:id="rId37"/>
    <p:sldId id="278" r:id="rId38"/>
    <p:sldId id="281" r:id="rId39"/>
    <p:sldId id="282" r:id="rId40"/>
    <p:sldId id="284" r:id="rId41"/>
    <p:sldId id="283" r:id="rId42"/>
    <p:sldId id="285" r:id="rId43"/>
    <p:sldId id="286" r:id="rId44"/>
    <p:sldId id="287" r:id="rId45"/>
    <p:sldId id="301" r:id="rId46"/>
    <p:sldId id="302" r:id="rId47"/>
    <p:sldId id="288" r:id="rId48"/>
    <p:sldId id="309" r:id="rId49"/>
    <p:sldId id="289" r:id="rId50"/>
    <p:sldId id="294" r:id="rId51"/>
    <p:sldId id="292" r:id="rId52"/>
    <p:sldId id="293" r:id="rId53"/>
    <p:sldId id="290" r:id="rId54"/>
    <p:sldId id="29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304"/>
            <p14:sldId id="305"/>
            <p14:sldId id="306"/>
            <p14:sldId id="307"/>
            <p14:sldId id="308"/>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309"/>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p:restoredTop sz="95238"/>
  </p:normalViewPr>
  <p:slideViewPr>
    <p:cSldViewPr snapToGrid="0" snapToObjects="1">
      <p:cViewPr>
        <p:scale>
          <a:sx n="110" d="100"/>
          <a:sy n="110" d="100"/>
        </p:scale>
        <p:origin x="28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10</a:t>
            </a:fld>
            <a:endParaRPr lang="en-US"/>
          </a:p>
        </p:txBody>
      </p:sp>
    </p:spTree>
    <p:extLst>
      <p:ext uri="{BB962C8B-B14F-4D97-AF65-F5344CB8AC3E}">
        <p14:creationId xmlns:p14="http://schemas.microsoft.com/office/powerpoint/2010/main" val="87815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20</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21</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27</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54</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an.r-project.org/"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3"/>
              </a:rPr>
              <a:t>the Comprehensive R Archive Network</a:t>
            </a:r>
            <a:r>
              <a:rPr lang="en-US" dirty="0"/>
              <a:t> - </a:t>
            </a:r>
            <a:r>
              <a:rPr lang="en-US" dirty="0">
                <a:hlinkClick r:id="rId4"/>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(now called Posit)</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BDC1-07B0-6948-9F27-6E7C4C2EC0AB}"/>
              </a:ext>
            </a:extLst>
          </p:cNvPr>
          <p:cNvSpPr>
            <a:spLocks noGrp="1"/>
          </p:cNvSpPr>
          <p:nvPr>
            <p:ph type="title"/>
          </p:nvPr>
        </p:nvSpPr>
        <p:spPr/>
        <p:txBody>
          <a:bodyPr/>
          <a:lstStyle/>
          <a:p>
            <a:r>
              <a:rPr lang="en-US" dirty="0"/>
              <a:t>Before we get into R…</a:t>
            </a:r>
          </a:p>
        </p:txBody>
      </p:sp>
      <p:sp>
        <p:nvSpPr>
          <p:cNvPr id="3" name="Content Placeholder 2">
            <a:extLst>
              <a:ext uri="{FF2B5EF4-FFF2-40B4-BE49-F238E27FC236}">
                <a16:creationId xmlns:a16="http://schemas.microsoft.com/office/drawing/2014/main" id="{B4B0F295-9450-D94A-AAF4-9003487104FA}"/>
              </a:ext>
            </a:extLst>
          </p:cNvPr>
          <p:cNvSpPr>
            <a:spLocks noGrp="1"/>
          </p:cNvSpPr>
          <p:nvPr>
            <p:ph idx="1"/>
          </p:nvPr>
        </p:nvSpPr>
        <p:spPr/>
        <p:txBody>
          <a:bodyPr/>
          <a:lstStyle/>
          <a:p>
            <a:r>
              <a:rPr lang="en-US" dirty="0"/>
              <a:t>In recent years, I’ve come to understand that knowledge of computers has changed!</a:t>
            </a:r>
          </a:p>
          <a:p>
            <a:pPr lvl="1"/>
            <a:r>
              <a:rPr lang="en-US" dirty="0"/>
              <a:t>I grew up in this generation: </a:t>
            </a:r>
          </a:p>
        </p:txBody>
      </p:sp>
      <p:pic>
        <p:nvPicPr>
          <p:cNvPr id="4" name="Picture 3">
            <a:extLst>
              <a:ext uri="{FF2B5EF4-FFF2-40B4-BE49-F238E27FC236}">
                <a16:creationId xmlns:a16="http://schemas.microsoft.com/office/drawing/2014/main" id="{B6BE944D-07EF-5443-9E6F-8E06809D6070}"/>
              </a:ext>
            </a:extLst>
          </p:cNvPr>
          <p:cNvPicPr>
            <a:picLocks noChangeAspect="1"/>
          </p:cNvPicPr>
          <p:nvPr/>
        </p:nvPicPr>
        <p:blipFill>
          <a:blip r:embed="rId2"/>
          <a:stretch>
            <a:fillRect/>
          </a:stretch>
        </p:blipFill>
        <p:spPr>
          <a:xfrm>
            <a:off x="5530850" y="2721841"/>
            <a:ext cx="5480622" cy="3590059"/>
          </a:xfrm>
          <a:prstGeom prst="rect">
            <a:avLst/>
          </a:prstGeom>
        </p:spPr>
      </p:pic>
    </p:spTree>
    <p:extLst>
      <p:ext uri="{BB962C8B-B14F-4D97-AF65-F5344CB8AC3E}">
        <p14:creationId xmlns:p14="http://schemas.microsoft.com/office/powerpoint/2010/main" val="219236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9AB1-AF6C-6140-A2C5-D13E0D457FFE}"/>
              </a:ext>
            </a:extLst>
          </p:cNvPr>
          <p:cNvSpPr>
            <a:spLocks noGrp="1"/>
          </p:cNvSpPr>
          <p:nvPr>
            <p:ph type="title"/>
          </p:nvPr>
        </p:nvSpPr>
        <p:spPr/>
        <p:txBody>
          <a:bodyPr/>
          <a:lstStyle/>
          <a:p>
            <a:r>
              <a:rPr lang="en-US" dirty="0"/>
              <a:t>To play this exciting game, we needed to do something like this:</a:t>
            </a:r>
          </a:p>
        </p:txBody>
      </p:sp>
      <p:pic>
        <p:nvPicPr>
          <p:cNvPr id="5" name="Picture 4">
            <a:extLst>
              <a:ext uri="{FF2B5EF4-FFF2-40B4-BE49-F238E27FC236}">
                <a16:creationId xmlns:a16="http://schemas.microsoft.com/office/drawing/2014/main" id="{6CF0ECCC-1E84-5F4C-99C4-C1F8ECCE7B74}"/>
              </a:ext>
            </a:extLst>
          </p:cNvPr>
          <p:cNvPicPr>
            <a:picLocks noChangeAspect="1"/>
          </p:cNvPicPr>
          <p:nvPr/>
        </p:nvPicPr>
        <p:blipFill>
          <a:blip r:embed="rId2"/>
          <a:stretch>
            <a:fillRect/>
          </a:stretch>
        </p:blipFill>
        <p:spPr>
          <a:xfrm>
            <a:off x="2252913" y="1690688"/>
            <a:ext cx="7373390" cy="4822407"/>
          </a:xfrm>
          <a:prstGeom prst="rect">
            <a:avLst/>
          </a:prstGeom>
        </p:spPr>
      </p:pic>
    </p:spTree>
    <p:extLst>
      <p:ext uri="{BB962C8B-B14F-4D97-AF65-F5344CB8AC3E}">
        <p14:creationId xmlns:p14="http://schemas.microsoft.com/office/powerpoint/2010/main" val="222276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AACF-0294-6748-93B2-79189102F8E6}"/>
              </a:ext>
            </a:extLst>
          </p:cNvPr>
          <p:cNvSpPr>
            <a:spLocks noGrp="1"/>
          </p:cNvSpPr>
          <p:nvPr>
            <p:ph type="title"/>
          </p:nvPr>
        </p:nvSpPr>
        <p:spPr/>
        <p:txBody>
          <a:bodyPr/>
          <a:lstStyle/>
          <a:p>
            <a:r>
              <a:rPr lang="en-US" dirty="0"/>
              <a:t>Now…</a:t>
            </a:r>
          </a:p>
        </p:txBody>
      </p:sp>
      <p:pic>
        <p:nvPicPr>
          <p:cNvPr id="4" name="Content Placeholder 3">
            <a:extLst>
              <a:ext uri="{FF2B5EF4-FFF2-40B4-BE49-F238E27FC236}">
                <a16:creationId xmlns:a16="http://schemas.microsoft.com/office/drawing/2014/main" id="{43D331B2-1555-C745-9E88-313BB81886D5}"/>
              </a:ext>
            </a:extLst>
          </p:cNvPr>
          <p:cNvPicPr>
            <a:picLocks noGrp="1" noChangeAspect="1"/>
          </p:cNvPicPr>
          <p:nvPr>
            <p:ph idx="1"/>
          </p:nvPr>
        </p:nvPicPr>
        <p:blipFill>
          <a:blip r:embed="rId2"/>
          <a:stretch>
            <a:fillRect/>
          </a:stretch>
        </p:blipFill>
        <p:spPr>
          <a:xfrm>
            <a:off x="3511550" y="2121694"/>
            <a:ext cx="5168900" cy="3759200"/>
          </a:xfrm>
          <a:prstGeom prst="rect">
            <a:avLst/>
          </a:prstGeom>
        </p:spPr>
      </p:pic>
    </p:spTree>
    <p:extLst>
      <p:ext uri="{BB962C8B-B14F-4D97-AF65-F5344CB8AC3E}">
        <p14:creationId xmlns:p14="http://schemas.microsoft.com/office/powerpoint/2010/main" val="105508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41C0-1CCF-534A-9466-F939EFA37D06}"/>
              </a:ext>
            </a:extLst>
          </p:cNvPr>
          <p:cNvSpPr>
            <a:spLocks noGrp="1"/>
          </p:cNvSpPr>
          <p:nvPr>
            <p:ph type="title"/>
          </p:nvPr>
        </p:nvSpPr>
        <p:spPr/>
        <p:txBody>
          <a:bodyPr>
            <a:normAutofit fontScale="90000"/>
          </a:bodyPr>
          <a:lstStyle/>
          <a:p>
            <a:r>
              <a:rPr lang="en-US" dirty="0"/>
              <a:t>If you played Oregon Trail, the next part might be stuff you know, but here is a bit of a refresher…</a:t>
            </a:r>
          </a:p>
        </p:txBody>
      </p:sp>
      <p:sp>
        <p:nvSpPr>
          <p:cNvPr id="3" name="Content Placeholder 2">
            <a:extLst>
              <a:ext uri="{FF2B5EF4-FFF2-40B4-BE49-F238E27FC236}">
                <a16:creationId xmlns:a16="http://schemas.microsoft.com/office/drawing/2014/main" id="{D96D7CD0-9260-B746-B97E-C08BCE084226}"/>
              </a:ext>
            </a:extLst>
          </p:cNvPr>
          <p:cNvSpPr>
            <a:spLocks noGrp="1"/>
          </p:cNvSpPr>
          <p:nvPr>
            <p:ph idx="1"/>
          </p:nvPr>
        </p:nvSpPr>
        <p:spPr>
          <a:xfrm>
            <a:off x="838200" y="1825625"/>
            <a:ext cx="7169727" cy="4351338"/>
          </a:xfrm>
        </p:spPr>
        <p:txBody>
          <a:bodyPr/>
          <a:lstStyle/>
          <a:p>
            <a:r>
              <a:rPr lang="en-US" dirty="0"/>
              <a:t>Computers are organized into hierarchical structures</a:t>
            </a:r>
          </a:p>
          <a:p>
            <a:endParaRPr lang="en-US" dirty="0"/>
          </a:p>
          <a:p>
            <a:r>
              <a:rPr lang="en-US" dirty="0"/>
              <a:t>Files live in folders</a:t>
            </a:r>
          </a:p>
          <a:p>
            <a:endParaRPr lang="en-US" dirty="0"/>
          </a:p>
          <a:p>
            <a:r>
              <a:rPr lang="en-US" dirty="0"/>
              <a:t>Folders live in more folders that are located on hard drives (e.g. C: for a PC)</a:t>
            </a:r>
          </a:p>
          <a:p>
            <a:endParaRPr lang="en-US" dirty="0"/>
          </a:p>
        </p:txBody>
      </p:sp>
      <p:pic>
        <p:nvPicPr>
          <p:cNvPr id="5" name="Picture 4">
            <a:extLst>
              <a:ext uri="{FF2B5EF4-FFF2-40B4-BE49-F238E27FC236}">
                <a16:creationId xmlns:a16="http://schemas.microsoft.com/office/drawing/2014/main" id="{4003F620-5234-CA45-BF0C-A2B20A35985E}"/>
              </a:ext>
            </a:extLst>
          </p:cNvPr>
          <p:cNvPicPr>
            <a:picLocks noChangeAspect="1"/>
          </p:cNvPicPr>
          <p:nvPr/>
        </p:nvPicPr>
        <p:blipFill>
          <a:blip r:embed="rId2"/>
          <a:stretch>
            <a:fillRect/>
          </a:stretch>
        </p:blipFill>
        <p:spPr>
          <a:xfrm>
            <a:off x="8139786" y="1995054"/>
            <a:ext cx="3577012" cy="3660198"/>
          </a:xfrm>
          <a:prstGeom prst="rect">
            <a:avLst/>
          </a:prstGeom>
        </p:spPr>
      </p:pic>
    </p:spTree>
    <p:extLst>
      <p:ext uri="{BB962C8B-B14F-4D97-AF65-F5344CB8AC3E}">
        <p14:creationId xmlns:p14="http://schemas.microsoft.com/office/powerpoint/2010/main" val="116180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9A3D-D0CF-B944-AB8F-4A5B40DB1B40}"/>
              </a:ext>
            </a:extLst>
          </p:cNvPr>
          <p:cNvSpPr>
            <a:spLocks noGrp="1"/>
          </p:cNvSpPr>
          <p:nvPr>
            <p:ph type="title"/>
          </p:nvPr>
        </p:nvSpPr>
        <p:spPr/>
        <p:txBody>
          <a:bodyPr/>
          <a:lstStyle/>
          <a:p>
            <a:r>
              <a:rPr lang="en-US" dirty="0"/>
              <a:t>How to find where your files are</a:t>
            </a:r>
          </a:p>
        </p:txBody>
      </p:sp>
      <p:sp>
        <p:nvSpPr>
          <p:cNvPr id="3" name="Content Placeholder 2">
            <a:extLst>
              <a:ext uri="{FF2B5EF4-FFF2-40B4-BE49-F238E27FC236}">
                <a16:creationId xmlns:a16="http://schemas.microsoft.com/office/drawing/2014/main" id="{724FF43B-DB49-134D-83B4-756C4EA5C865}"/>
              </a:ext>
            </a:extLst>
          </p:cNvPr>
          <p:cNvSpPr>
            <a:spLocks noGrp="1"/>
          </p:cNvSpPr>
          <p:nvPr>
            <p:ph idx="1"/>
          </p:nvPr>
        </p:nvSpPr>
        <p:spPr>
          <a:xfrm>
            <a:off x="838200" y="1825625"/>
            <a:ext cx="6948055" cy="4351338"/>
          </a:xfrm>
        </p:spPr>
        <p:txBody>
          <a:bodyPr/>
          <a:lstStyle/>
          <a:p>
            <a:r>
              <a:rPr lang="en-US" dirty="0"/>
              <a:t>New computers make it hard to figure out where your files live</a:t>
            </a:r>
          </a:p>
          <a:p>
            <a:endParaRPr lang="en-US" dirty="0"/>
          </a:p>
          <a:p>
            <a:r>
              <a:rPr lang="en-US" dirty="0"/>
              <a:t>To figure this out right click, and choose get info or properties</a:t>
            </a:r>
          </a:p>
          <a:p>
            <a:endParaRPr lang="en-US" dirty="0"/>
          </a:p>
          <a:p>
            <a:r>
              <a:rPr lang="en-US" dirty="0"/>
              <a:t>This is extremely important for working in R and GitHub because you need to tell the computer and Git where to find files</a:t>
            </a:r>
          </a:p>
          <a:p>
            <a:pPr marL="0" indent="0">
              <a:buNone/>
            </a:pPr>
            <a:endParaRPr lang="en-US" dirty="0"/>
          </a:p>
        </p:txBody>
      </p:sp>
      <p:pic>
        <p:nvPicPr>
          <p:cNvPr id="5" name="Picture 4">
            <a:extLst>
              <a:ext uri="{FF2B5EF4-FFF2-40B4-BE49-F238E27FC236}">
                <a16:creationId xmlns:a16="http://schemas.microsoft.com/office/drawing/2014/main" id="{C98D7FA4-DBDB-E24C-8A65-53FBEEB0F1C4}"/>
              </a:ext>
            </a:extLst>
          </p:cNvPr>
          <p:cNvPicPr>
            <a:picLocks noChangeAspect="1"/>
          </p:cNvPicPr>
          <p:nvPr/>
        </p:nvPicPr>
        <p:blipFill>
          <a:blip r:embed="rId2"/>
          <a:stretch>
            <a:fillRect/>
          </a:stretch>
        </p:blipFill>
        <p:spPr>
          <a:xfrm>
            <a:off x="8058972" y="1825625"/>
            <a:ext cx="3849976" cy="4667041"/>
          </a:xfrm>
          <a:prstGeom prst="rect">
            <a:avLst/>
          </a:prstGeom>
        </p:spPr>
      </p:pic>
      <p:sp>
        <p:nvSpPr>
          <p:cNvPr id="6" name="Rectangle 5">
            <a:extLst>
              <a:ext uri="{FF2B5EF4-FFF2-40B4-BE49-F238E27FC236}">
                <a16:creationId xmlns:a16="http://schemas.microsoft.com/office/drawing/2014/main" id="{7244844E-CCD6-F545-8EAD-F340601C855B}"/>
              </a:ext>
            </a:extLst>
          </p:cNvPr>
          <p:cNvSpPr/>
          <p:nvPr/>
        </p:nvSpPr>
        <p:spPr>
          <a:xfrm>
            <a:off x="10684042" y="2582779"/>
            <a:ext cx="1138990" cy="28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72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me a message on Canvas with…</a:t>
            </a:r>
          </a:p>
        </p:txBody>
      </p:sp>
      <p:sp>
        <p:nvSpPr>
          <p:cNvPr id="3" name="Content Placeholder 2"/>
          <p:cNvSpPr>
            <a:spLocks noGrp="1"/>
          </p:cNvSpPr>
          <p:nvPr>
            <p:ph idx="1"/>
          </p:nvPr>
        </p:nvSpPr>
        <p:spPr/>
        <p:txBody>
          <a:bodyPr/>
          <a:lstStyle/>
          <a:p>
            <a:r>
              <a:rPr lang="en-US" dirty="0"/>
              <a:t>Name, email, pronouns</a:t>
            </a:r>
          </a:p>
          <a:p>
            <a:r>
              <a:rPr lang="en-US" dirty="0"/>
              <a:t>Advisor and Dept</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ECF1-FA27-3740-A685-0104310D60D4}"/>
              </a:ext>
            </a:extLst>
          </p:cNvPr>
          <p:cNvSpPr>
            <a:spLocks noGrp="1"/>
          </p:cNvSpPr>
          <p:nvPr>
            <p:ph type="title"/>
          </p:nvPr>
        </p:nvSpPr>
        <p:spPr/>
        <p:txBody>
          <a:bodyPr/>
          <a:lstStyle/>
          <a:p>
            <a:r>
              <a:rPr lang="en-US" dirty="0"/>
              <a:t>STOPPED HERE</a:t>
            </a:r>
          </a:p>
        </p:txBody>
      </p:sp>
      <p:sp>
        <p:nvSpPr>
          <p:cNvPr id="3" name="Content Placeholder 2">
            <a:extLst>
              <a:ext uri="{FF2B5EF4-FFF2-40B4-BE49-F238E27FC236}">
                <a16:creationId xmlns:a16="http://schemas.microsoft.com/office/drawing/2014/main" id="{8363DD0F-FAE7-1B40-8F60-B96302C430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2748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xcode</a:t>
            </a:r>
            <a:r>
              <a:rPr lang="en-US" dirty="0"/>
              <a:t> (mac only) – see </a:t>
            </a:r>
            <a:r>
              <a:rPr lang="en-US" dirty="0" err="1"/>
              <a:t>HappyGitWithR</a:t>
            </a:r>
            <a:endParaRPr lang="en-US" dirty="0"/>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a:xfrm>
            <a:off x="665018" y="1413164"/>
            <a:ext cx="10688782" cy="4763799"/>
          </a:xfrm>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r>
              <a:rPr lang="en-US" dirty="0"/>
              <a:t>New this year – official 1 assignment waiver for providing 1 </a:t>
            </a:r>
            <a:r>
              <a:rPr lang="en-US" dirty="0" err="1"/>
              <a:t>hr</a:t>
            </a:r>
            <a:r>
              <a:rPr lang="en-US" dirty="0"/>
              <a:t> of help to another student (upload photo or short description with the name of the assignment). </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8621</TotalTime>
  <Words>2990</Words>
  <Application>Microsoft Macintosh PowerPoint</Application>
  <PresentationFormat>Widescreen</PresentationFormat>
  <Paragraphs>314</Paragraphs>
  <Slides>54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Lucida Console</vt:lpstr>
      <vt:lpstr>Mangal</vt:lpstr>
      <vt:lpstr>Wingdings</vt:lpstr>
      <vt:lpstr>Office Theme</vt:lpstr>
      <vt:lpstr>Bio 5984</vt:lpstr>
      <vt:lpstr>About me</vt:lpstr>
      <vt:lpstr>Send me a message on Canvas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Before we get into R…</vt:lpstr>
      <vt:lpstr>To play this exciting game, we needed to do something like this:</vt:lpstr>
      <vt:lpstr>Now…</vt:lpstr>
      <vt:lpstr>If you played Oregon Trail, the next part might be stuff you know, but here is a bit of a refresher…</vt:lpstr>
      <vt:lpstr>How to find where your files are</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R recognizes as different, but you might not:</vt:lpstr>
      <vt:lpstr>Missing data </vt:lpstr>
      <vt:lpstr>STOPPED HERE</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74</cp:revision>
  <dcterms:created xsi:type="dcterms:W3CDTF">2018-01-13T19:15:02Z</dcterms:created>
  <dcterms:modified xsi:type="dcterms:W3CDTF">2023-01-17T20:53:29Z</dcterms:modified>
</cp:coreProperties>
</file>