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73" r:id="rId2"/>
    <p:sldId id="314" r:id="rId3"/>
    <p:sldId id="315" r:id="rId4"/>
    <p:sldId id="316" r:id="rId5"/>
    <p:sldId id="278" r:id="rId6"/>
    <p:sldId id="276"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262" autoAdjust="0"/>
  </p:normalViewPr>
  <p:slideViewPr>
    <p:cSldViewPr snapToGrid="0">
      <p:cViewPr varScale="1">
        <p:scale>
          <a:sx n="73" d="100"/>
          <a:sy n="73" d="100"/>
        </p:scale>
        <p:origin x="48" y="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95C53-09EB-4965-BD7C-6BE0AB96C1A5}" type="datetimeFigureOut">
              <a:rPr lang="en-IN" smtClean="0"/>
              <a:t>06-04-2019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03A6E-6D45-4EF8-A897-45CBBB4995D5}" type="slidenum">
              <a:rPr lang="en-IN" smtClean="0"/>
              <a:t>‹#›</a:t>
            </a:fld>
            <a:endParaRPr lang="en-IN"/>
          </a:p>
        </p:txBody>
      </p:sp>
    </p:spTree>
    <p:extLst>
      <p:ext uri="{BB962C8B-B14F-4D97-AF65-F5344CB8AC3E}">
        <p14:creationId xmlns:p14="http://schemas.microsoft.com/office/powerpoint/2010/main" val="184166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4077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6984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81741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9368420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20484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8523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52372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882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77650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80167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75496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80628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smtClean="0">
                <a:solidFill>
                  <a:prstClr val="black">
                    <a:lumMod val="65000"/>
                    <a:lumOff val="35000"/>
                  </a:prstClr>
                </a:solidFill>
              </a:rPr>
              <a:pPr>
                <a:defRPr/>
              </a:pPr>
              <a:t>6-Apr-19</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42618960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238"/>
            <a:ext cx="10972800" cy="1143000"/>
          </a:xfrm>
        </p:spPr>
        <p:txBody>
          <a:bodyPr>
            <a:normAutofit/>
          </a:bodyPr>
          <a:lstStyle/>
          <a:p>
            <a:r>
              <a:rPr lang="en-IN" sz="4900" b="1" baseline="30000" dirty="0">
                <a:solidFill>
                  <a:schemeClr val="accent1">
                    <a:lumMod val="75000"/>
                  </a:schemeClr>
                </a:solidFill>
                <a:latin typeface="+mn-lt"/>
              </a:rPr>
              <a:t>Z Test example</a:t>
            </a:r>
            <a:endParaRPr lang="en-IN" dirty="0"/>
          </a:p>
        </p:txBody>
      </p:sp>
      <p:sp>
        <p:nvSpPr>
          <p:cNvPr id="3" name="Content Placeholder 2"/>
          <p:cNvSpPr>
            <a:spLocks noGrp="1"/>
          </p:cNvSpPr>
          <p:nvPr>
            <p:ph idx="1"/>
          </p:nvPr>
        </p:nvSpPr>
        <p:spPr>
          <a:xfrm>
            <a:off x="609600" y="1600200"/>
            <a:ext cx="10972800" cy="4754417"/>
          </a:xfrm>
        </p:spPr>
        <p:txBody>
          <a:bodyPr>
            <a:normAutofit/>
          </a:bodyPr>
          <a:lstStyle/>
          <a:p>
            <a:pPr marL="0" indent="0">
              <a:buNone/>
            </a:pPr>
            <a:r>
              <a:rPr lang="en-US" sz="2400" dirty="0">
                <a:latin typeface="Arial" panose="020B0604020202020204" pitchFamily="34" charset="0"/>
                <a:cs typeface="Arial" panose="020B0604020202020204" pitchFamily="34" charset="0"/>
              </a:rPr>
              <a:t>A County Council is concerned about a news published in a local news paper regarding low wages paid to farm laborers. According to the news report, the farm laborers in the county are paid lower than the state level average. The state level average wage of farm workers is 700 per week with standard deviation of 10. </a:t>
            </a:r>
          </a:p>
          <a:p>
            <a:pPr marL="0" indent="0">
              <a:buNone/>
            </a:pPr>
            <a:r>
              <a:rPr lang="en-US" sz="2400" dirty="0">
                <a:latin typeface="Arial" panose="020B0604020202020204" pitchFamily="34" charset="0"/>
                <a:cs typeface="Arial" panose="020B0604020202020204" pitchFamily="34" charset="0"/>
              </a:rPr>
              <a:t>The council conducted survey of randomly selected 100 farm laborers in the county. The mean weekly wage of surveyed farm laborers is 698.5. </a:t>
            </a:r>
          </a:p>
          <a:p>
            <a:pPr marL="0" indent="0">
              <a:buNone/>
            </a:pPr>
            <a:r>
              <a:rPr lang="en-US" sz="2400" dirty="0">
                <a:latin typeface="Arial" panose="020B0604020202020204" pitchFamily="34" charset="0"/>
                <a:cs typeface="Arial" panose="020B0604020202020204" pitchFamily="34" charset="0"/>
              </a:rPr>
              <a:t>What is the conclusion at 5% level of significance?</a:t>
            </a:r>
          </a:p>
        </p:txBody>
      </p:sp>
    </p:spTree>
    <p:extLst>
      <p:ext uri="{BB962C8B-B14F-4D97-AF65-F5344CB8AC3E}">
        <p14:creationId xmlns:p14="http://schemas.microsoft.com/office/powerpoint/2010/main" val="50081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9336"/>
            <a:ext cx="10972800" cy="1143000"/>
          </a:xfrm>
        </p:spPr>
        <p:txBody>
          <a:bodyPr>
            <a:normAutofit/>
          </a:bodyPr>
          <a:lstStyle/>
          <a:p>
            <a:r>
              <a:rPr lang="en-IN" sz="3600" b="1" dirty="0">
                <a:solidFill>
                  <a:schemeClr val="accent1">
                    <a:lumMod val="75000"/>
                  </a:schemeClr>
                </a:solidFill>
              </a:rPr>
              <a:t>Example – Farm worker wage</a:t>
            </a:r>
            <a:endParaRPr lang="en-IN" b="1" dirty="0">
              <a:solidFill>
                <a:schemeClr val="accent1">
                  <a:lumMod val="75000"/>
                </a:schemeClr>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sz="2400" dirty="0">
                    <a:latin typeface="Arial" panose="020B0604020202020204" pitchFamily="34" charset="0"/>
                    <a:cs typeface="Arial" panose="020B0604020202020204" pitchFamily="34" charset="0"/>
                  </a:rPr>
                  <a:t>Step 1: Given: n = 100, </a:t>
                </a:r>
                <a14:m>
                  <m:oMath xmlns:m="http://schemas.openxmlformats.org/officeDocument/2006/math">
                    <m:acc>
                      <m:accPr>
                        <m:chr m:val="̅"/>
                        <m:ctrlPr>
                          <a:rPr lang="en-IN" sz="2400" b="0" i="1" smtClean="0">
                            <a:latin typeface="Cambria Math" panose="02040503050406030204" pitchFamily="18" charset="0"/>
                            <a:cs typeface="Arial" panose="020B0604020202020204" pitchFamily="34" charset="0"/>
                          </a:rPr>
                        </m:ctrlPr>
                      </m:accPr>
                      <m:e>
                        <m:r>
                          <a:rPr lang="en-IN" sz="2400" b="0" i="1" smtClean="0">
                            <a:latin typeface="Cambria Math" panose="02040503050406030204" pitchFamily="18" charset="0"/>
                            <a:cs typeface="Arial" panose="020B0604020202020204" pitchFamily="34" charset="0"/>
                          </a:rPr>
                          <m:t>𝑥</m:t>
                        </m:r>
                      </m:e>
                    </m:acc>
                  </m:oMath>
                </a14:m>
                <a:r>
                  <a:rPr lang="en-IN" sz="2400" dirty="0">
                    <a:latin typeface="Arial" panose="020B0604020202020204" pitchFamily="34" charset="0"/>
                    <a:cs typeface="Arial" panose="020B0604020202020204" pitchFamily="34" charset="0"/>
                  </a:rPr>
                  <a:t> = 698.5, </a:t>
                </a:r>
                <a:r>
                  <a:rPr lang="el-GR" sz="2400" dirty="0">
                    <a:latin typeface="Arial" panose="020B0604020202020204" pitchFamily="34" charset="0"/>
                    <a:cs typeface="Arial" panose="020B0604020202020204" pitchFamily="34" charset="0"/>
                  </a:rPr>
                  <a:t>σ</a:t>
                </a:r>
                <a:r>
                  <a:rPr lang="en-US"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 10</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Step 2: Formulate Hypothesis</a:t>
                </a:r>
              </a:p>
              <a:p>
                <a:pPr marL="400050" lvl="1" indent="0">
                  <a:buNone/>
                </a:pPr>
                <a:r>
                  <a:rPr lang="en-IN" sz="2400" dirty="0">
                    <a:latin typeface="Arial" panose="020B0604020202020204" pitchFamily="34" charset="0"/>
                    <a:cs typeface="Arial" panose="020B0604020202020204" pitchFamily="34" charset="0"/>
                  </a:rPr>
                  <a:t>H</a:t>
                </a:r>
                <a:r>
                  <a:rPr lang="en-IN" sz="2400" baseline="-25000" dirty="0">
                    <a:latin typeface="Arial" panose="020B0604020202020204" pitchFamily="34" charset="0"/>
                    <a:cs typeface="Arial" panose="020B0604020202020204" pitchFamily="34" charset="0"/>
                  </a:rPr>
                  <a:t>0</a:t>
                </a:r>
                <a:r>
                  <a:rPr lang="en-IN" sz="2400" dirty="0">
                    <a:latin typeface="Arial" panose="020B0604020202020204" pitchFamily="34" charset="0"/>
                    <a:cs typeface="Arial" panose="020B0604020202020204" pitchFamily="34" charset="0"/>
                  </a:rPr>
                  <a:t> : </a:t>
                </a:r>
                <a:r>
                  <a:rPr lang="el-GR" sz="2400" dirty="0">
                    <a:latin typeface="Arial" panose="020B0604020202020204" pitchFamily="34" charset="0"/>
                    <a:cs typeface="Arial" panose="020B0604020202020204" pitchFamily="34" charset="0"/>
                  </a:rPr>
                  <a:t>µ</a:t>
                </a:r>
                <a:r>
                  <a:rPr lang="en-IN" sz="2400" dirty="0">
                    <a:latin typeface="Arial" panose="020B0604020202020204" pitchFamily="34" charset="0"/>
                    <a:cs typeface="Arial" panose="020B0604020202020204" pitchFamily="34" charset="0"/>
                  </a:rPr>
                  <a:t> &gt;= 700 </a:t>
                </a:r>
              </a:p>
              <a:p>
                <a:pPr marL="400050" lvl="1" indent="0">
                  <a:buNone/>
                </a:pPr>
                <a:r>
                  <a:rPr lang="en-IN" sz="2400" dirty="0">
                    <a:latin typeface="Arial" panose="020B0604020202020204" pitchFamily="34" charset="0"/>
                    <a:cs typeface="Arial" panose="020B0604020202020204" pitchFamily="34" charset="0"/>
                  </a:rPr>
                  <a:t>H</a:t>
                </a:r>
                <a:r>
                  <a:rPr lang="en-IN" sz="2400" baseline="-25000" dirty="0">
                    <a:latin typeface="Arial" panose="020B0604020202020204" pitchFamily="34" charset="0"/>
                    <a:cs typeface="Arial" panose="020B0604020202020204" pitchFamily="34" charset="0"/>
                  </a:rPr>
                  <a:t>1</a:t>
                </a:r>
                <a:r>
                  <a:rPr lang="en-IN" sz="2400" dirty="0">
                    <a:latin typeface="Arial" panose="020B0604020202020204" pitchFamily="34" charset="0"/>
                    <a:cs typeface="Arial" panose="020B0604020202020204" pitchFamily="34" charset="0"/>
                  </a:rPr>
                  <a:t> : </a:t>
                </a:r>
                <a:r>
                  <a:rPr lang="el-GR" sz="2400" dirty="0">
                    <a:latin typeface="Arial" panose="020B0604020202020204" pitchFamily="34" charset="0"/>
                    <a:cs typeface="Arial" panose="020B0604020202020204" pitchFamily="34" charset="0"/>
                  </a:rPr>
                  <a:t>µ</a:t>
                </a:r>
                <a:r>
                  <a:rPr lang="en-IN" sz="2400" dirty="0">
                    <a:latin typeface="Arial" panose="020B0604020202020204" pitchFamily="34" charset="0"/>
                    <a:cs typeface="Arial" panose="020B0604020202020204" pitchFamily="34" charset="0"/>
                  </a:rPr>
                  <a:t>  &lt; 700</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Step 3: Define test statistic</a:t>
                </a:r>
              </a:p>
              <a:p>
                <a:pPr marL="400050" lvl="1" indent="0">
                  <a:buNone/>
                </a:pPr>
                <a:r>
                  <a:rPr lang="en-IN" sz="2400" dirty="0" err="1">
                    <a:latin typeface="Arial" panose="020B0604020202020204" pitchFamily="34" charset="0"/>
                    <a:cs typeface="Arial" panose="020B0604020202020204" pitchFamily="34" charset="0"/>
                  </a:rPr>
                  <a:t>Z</a:t>
                </a:r>
                <a:r>
                  <a:rPr lang="en-IN" sz="2400" baseline="-25000" dirty="0" err="1">
                    <a:latin typeface="Arial" panose="020B0604020202020204" pitchFamily="34" charset="0"/>
                    <a:cs typeface="Arial" panose="020B0604020202020204" pitchFamily="34" charset="0"/>
                  </a:rPr>
                  <a:t>stat</a:t>
                </a:r>
                <a:r>
                  <a:rPr lang="en-IN" sz="2400" dirty="0">
                    <a:latin typeface="Arial" panose="020B0604020202020204" pitchFamily="34" charset="0"/>
                    <a:cs typeface="Arial" panose="020B0604020202020204" pitchFamily="34" charset="0"/>
                  </a:rPr>
                  <a:t> = </a:t>
                </a:r>
                <a:r>
                  <a:rPr lang="en-IN" altLang="en-US" sz="2400" dirty="0"/>
                  <a:t>(</a:t>
                </a:r>
                <a14:m>
                  <m:oMath xmlns:m="http://schemas.openxmlformats.org/officeDocument/2006/math">
                    <m:acc>
                      <m:accPr>
                        <m:chr m:val="̅"/>
                        <m:ctrlPr>
                          <a:rPr lang="en-IN" altLang="en-US" sz="2400" i="1">
                            <a:latin typeface="Cambria Math" panose="02040503050406030204" pitchFamily="18" charset="0"/>
                          </a:rPr>
                        </m:ctrlPr>
                      </m:accPr>
                      <m:e>
                        <m:r>
                          <a:rPr lang="en-IN" altLang="en-US" sz="2400" i="1">
                            <a:latin typeface="Cambria Math" panose="02040503050406030204" pitchFamily="18" charset="0"/>
                          </a:rPr>
                          <m:t>𝑥</m:t>
                        </m:r>
                      </m:e>
                    </m:acc>
                    <m:r>
                      <a:rPr lang="en-IN" altLang="en-US" sz="2400" i="1">
                        <a:latin typeface="Cambria Math" panose="02040503050406030204" pitchFamily="18" charset="0"/>
                      </a:rPr>
                      <m:t> − </m:t>
                    </m:r>
                    <m:r>
                      <a:rPr lang="en-IN" altLang="en-US" sz="2400" i="1">
                        <a:latin typeface="Cambria Math" panose="02040503050406030204" pitchFamily="18" charset="0"/>
                        <a:ea typeface="Cambria Math" panose="02040503050406030204" pitchFamily="18" charset="0"/>
                      </a:rPr>
                      <m:t>𝜇</m:t>
                    </m:r>
                    <m:r>
                      <a:rPr lang="en-IN" altLang="en-US" sz="2400" i="1">
                        <a:latin typeface="Cambria Math" panose="02040503050406030204" pitchFamily="18" charset="0"/>
                        <a:ea typeface="Cambria Math" panose="02040503050406030204" pitchFamily="18" charset="0"/>
                      </a:rPr>
                      <m:t>) /</m:t>
                    </m:r>
                  </m:oMath>
                </a14:m>
                <a:r>
                  <a:rPr lang="en-IN" altLang="en-US" sz="2400" dirty="0"/>
                  <a:t> (</a:t>
                </a:r>
                <a14:m>
                  <m:oMath xmlns:m="http://schemas.openxmlformats.org/officeDocument/2006/math">
                    <m:r>
                      <a:rPr lang="en-IN" altLang="en-US" sz="2400" i="1">
                        <a:latin typeface="Cambria Math" panose="02040503050406030204" pitchFamily="18" charset="0"/>
                        <a:ea typeface="Cambria Math" panose="02040503050406030204" pitchFamily="18" charset="0"/>
                      </a:rPr>
                      <m:t>𝜎</m:t>
                    </m:r>
                    <m:r>
                      <a:rPr lang="en-IN" altLang="en-US" sz="2400" i="1">
                        <a:latin typeface="Cambria Math" panose="02040503050406030204" pitchFamily="18" charset="0"/>
                        <a:ea typeface="Cambria Math" panose="02040503050406030204" pitchFamily="18" charset="0"/>
                      </a:rPr>
                      <m:t> /</m:t>
                    </m:r>
                    <m:rad>
                      <m:radPr>
                        <m:degHide m:val="on"/>
                        <m:ctrlPr>
                          <a:rPr lang="en-IN" altLang="en-US" sz="2400" i="1">
                            <a:latin typeface="Cambria Math" panose="02040503050406030204" pitchFamily="18" charset="0"/>
                            <a:ea typeface="Cambria Math" panose="02040503050406030204" pitchFamily="18" charset="0"/>
                          </a:rPr>
                        </m:ctrlPr>
                      </m:radPr>
                      <m:deg/>
                      <m:e>
                        <m:r>
                          <a:rPr lang="en-IN" altLang="en-US" sz="2400" i="1">
                            <a:latin typeface="Cambria Math" panose="02040503050406030204" pitchFamily="18" charset="0"/>
                            <a:ea typeface="Cambria Math" panose="02040503050406030204" pitchFamily="18" charset="0"/>
                          </a:rPr>
                          <m:t>𝑛</m:t>
                        </m:r>
                      </m:e>
                    </m:rad>
                    <m:r>
                      <a:rPr lang="en-IN" altLang="en-US" sz="2400" i="1">
                        <a:latin typeface="Cambria Math" panose="02040503050406030204" pitchFamily="18" charset="0"/>
                        <a:ea typeface="Cambria Math" panose="02040503050406030204" pitchFamily="18" charset="0"/>
                      </a:rPr>
                      <m:t>)</m:t>
                    </m:r>
                  </m:oMath>
                </a14:m>
                <a:r>
                  <a:rPr lang="en-IN" sz="2400" dirty="0">
                    <a:latin typeface="Arial" panose="020B0604020202020204" pitchFamily="34" charset="0"/>
                    <a:cs typeface="Arial" panose="020B0604020202020204" pitchFamily="34" charset="0"/>
                  </a:rPr>
                  <a:t>    But </a:t>
                </a:r>
                <a14:m>
                  <m:oMath xmlns:m="http://schemas.openxmlformats.org/officeDocument/2006/math">
                    <m:r>
                      <a:rPr lang="en-IN" altLang="en-US" sz="2400" i="1">
                        <a:latin typeface="Cambria Math" panose="02040503050406030204" pitchFamily="18" charset="0"/>
                        <a:ea typeface="Cambria Math" panose="02040503050406030204" pitchFamily="18" charset="0"/>
                      </a:rPr>
                      <m:t>𝜎</m:t>
                    </m:r>
                  </m:oMath>
                </a14:m>
                <a:r>
                  <a:rPr lang="en-IN" sz="2400" dirty="0">
                    <a:latin typeface="Arial" panose="020B0604020202020204" pitchFamily="34" charset="0"/>
                    <a:cs typeface="Arial" panose="020B0604020202020204" pitchFamily="34" charset="0"/>
                  </a:rPr>
                  <a:t> is not known</a:t>
                </a:r>
              </a:p>
              <a:p>
                <a:pPr marL="400050" lvl="1" indent="0">
                  <a:buNone/>
                </a:pPr>
                <a:r>
                  <a:rPr lang="en-IN" sz="2400" dirty="0">
                    <a:latin typeface="Arial" panose="020B0604020202020204" pitchFamily="34" charset="0"/>
                    <a:cs typeface="Arial" panose="020B0604020202020204" pitchFamily="34" charset="0"/>
                  </a:rPr>
                  <a:t>= (698.5 - 700) / (10/</a:t>
                </a:r>
                <a14:m>
                  <m:oMath xmlns:m="http://schemas.openxmlformats.org/officeDocument/2006/math">
                    <m:rad>
                      <m:radPr>
                        <m:degHide m:val="on"/>
                        <m:ctrlPr>
                          <a:rPr lang="en-IN" altLang="en-US" sz="2400" i="1">
                            <a:latin typeface="Cambria Math" panose="02040503050406030204" pitchFamily="18" charset="0"/>
                            <a:ea typeface="Cambria Math" panose="02040503050406030204" pitchFamily="18" charset="0"/>
                          </a:rPr>
                        </m:ctrlPr>
                      </m:radPr>
                      <m:deg/>
                      <m:e>
                        <m:r>
                          <a:rPr lang="en-US" altLang="en-US" sz="2400" b="0" i="1" smtClean="0">
                            <a:latin typeface="Cambria Math" panose="02040503050406030204" pitchFamily="18" charset="0"/>
                            <a:ea typeface="Cambria Math" panose="02040503050406030204" pitchFamily="18" charset="0"/>
                          </a:rPr>
                          <m:t>100</m:t>
                        </m:r>
                      </m:e>
                    </m:rad>
                  </m:oMath>
                </a14:m>
                <a:r>
                  <a:rPr lang="en-IN" sz="2400" dirty="0">
                    <a:latin typeface="Arial" panose="020B0604020202020204" pitchFamily="34" charset="0"/>
                    <a:cs typeface="Arial" panose="020B0604020202020204" pitchFamily="34" charset="0"/>
                  </a:rPr>
                  <a:t>)   =  -1.5</a:t>
                </a:r>
              </a:p>
              <a:p>
                <a:endParaRPr lang="en-IN" sz="24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943"/>
                </a:stretch>
              </a:blipFill>
            </p:spPr>
            <p:txBody>
              <a:bodyPr/>
              <a:lstStyle/>
              <a:p>
                <a:r>
                  <a:rPr lang="en-IN">
                    <a:noFill/>
                  </a:rPr>
                  <a:t> </a:t>
                </a:r>
              </a:p>
            </p:txBody>
          </p:sp>
        </mc:Fallback>
      </mc:AlternateContent>
    </p:spTree>
    <p:extLst>
      <p:ext uri="{BB962C8B-B14F-4D97-AF65-F5344CB8AC3E}">
        <p14:creationId xmlns:p14="http://schemas.microsoft.com/office/powerpoint/2010/main" val="120602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9336"/>
            <a:ext cx="10972800" cy="1143000"/>
          </a:xfrm>
        </p:spPr>
        <p:txBody>
          <a:bodyPr>
            <a:normAutofit/>
          </a:bodyPr>
          <a:lstStyle/>
          <a:p>
            <a:r>
              <a:rPr lang="en-IN" sz="3600" b="1" dirty="0">
                <a:solidFill>
                  <a:srgbClr val="4F81BD">
                    <a:lumMod val="75000"/>
                  </a:srgbClr>
                </a:solidFill>
              </a:rPr>
              <a:t>Example – Farm worker wage</a:t>
            </a:r>
            <a:endParaRPr lang="en-IN" b="1" dirty="0">
              <a:solidFill>
                <a:schemeClr val="accent1">
                  <a:lumMod val="75000"/>
                </a:schemeClr>
              </a:solidFill>
              <a:latin typeface="+mn-lt"/>
            </a:endParaRPr>
          </a:p>
        </p:txBody>
      </p:sp>
      <p:sp>
        <p:nvSpPr>
          <p:cNvPr id="3" name="Content Placeholder 2"/>
          <p:cNvSpPr>
            <a:spLocks noGrp="1"/>
          </p:cNvSpPr>
          <p:nvPr>
            <p:ph idx="1"/>
          </p:nvPr>
        </p:nvSpPr>
        <p:spPr>
          <a:xfrm>
            <a:off x="609600" y="1600201"/>
            <a:ext cx="10972800" cy="4911435"/>
          </a:xfrm>
        </p:spPr>
        <p:txBody>
          <a:bodyPr/>
          <a:lstStyle/>
          <a:p>
            <a:r>
              <a:rPr lang="en-IN" sz="2400" dirty="0">
                <a:latin typeface="Arial" panose="020B0604020202020204" pitchFamily="34" charset="0"/>
                <a:cs typeface="Arial" panose="020B0604020202020204" pitchFamily="34" charset="0"/>
              </a:rPr>
              <a:t>Step 4: Draw diagram</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Step 5: (p-value method)</a:t>
            </a:r>
          </a:p>
          <a:p>
            <a:pPr lvl="1">
              <a:buFont typeface="Arial" panose="020B0604020202020204" pitchFamily="34" charset="0"/>
              <a:buChar char="•"/>
            </a:pPr>
            <a:r>
              <a:rPr lang="en-IN" sz="2400" dirty="0">
                <a:latin typeface="Arial" panose="020B0604020202020204" pitchFamily="34" charset="0"/>
                <a:cs typeface="Arial" panose="020B0604020202020204" pitchFamily="34" charset="0"/>
              </a:rPr>
              <a:t>Find p-value. </a:t>
            </a:r>
          </a:p>
          <a:p>
            <a:pPr lvl="1">
              <a:buFont typeface="Arial" panose="020B0604020202020204" pitchFamily="34" charset="0"/>
              <a:buChar char="•"/>
            </a:pPr>
            <a:r>
              <a:rPr lang="en-IN" sz="2400" dirty="0">
                <a:latin typeface="Arial" panose="020B0604020202020204" pitchFamily="34" charset="0"/>
                <a:cs typeface="Arial" panose="020B0604020202020204" pitchFamily="34" charset="0"/>
              </a:rPr>
              <a:t>P-value = </a:t>
            </a:r>
            <a:r>
              <a:rPr lang="en-US" sz="2400" dirty="0" err="1">
                <a:latin typeface="Arial" panose="020B0604020202020204" pitchFamily="34" charset="0"/>
                <a:cs typeface="Arial" panose="020B0604020202020204" pitchFamily="34" charset="0"/>
              </a:rPr>
              <a:t>pnorm</a:t>
            </a:r>
            <a:r>
              <a:rPr lang="en-US" sz="2400" dirty="0">
                <a:latin typeface="Arial" panose="020B0604020202020204" pitchFamily="34" charset="0"/>
                <a:cs typeface="Arial" panose="020B0604020202020204" pitchFamily="34" charset="0"/>
              </a:rPr>
              <a:t>(-1.5) </a:t>
            </a:r>
          </a:p>
          <a:p>
            <a:pPr marL="1314450" lvl="3" indent="0">
              <a:buNone/>
            </a:pPr>
            <a:r>
              <a:rPr lang="en-US" sz="2400" dirty="0">
                <a:latin typeface="Arial" panose="020B0604020202020204" pitchFamily="34" charset="0"/>
                <a:cs typeface="Arial" panose="020B0604020202020204" pitchFamily="34" charset="0"/>
              </a:rPr>
              <a:t>=  0.0668</a:t>
            </a:r>
          </a:p>
          <a:p>
            <a:pPr marL="342900" lvl="1" indent="-342900">
              <a:buFont typeface="Arial" charset="0"/>
              <a:buChar char="•"/>
            </a:pPr>
            <a:endParaRPr lang="en-IN" sz="2400" dirty="0">
              <a:latin typeface="Arial" panose="020B0604020202020204" pitchFamily="34" charset="0"/>
              <a:cs typeface="Arial" panose="020B0604020202020204" pitchFamily="34" charset="0"/>
            </a:endParaRPr>
          </a:p>
          <a:p>
            <a:pPr marL="342900" lvl="1" indent="-342900">
              <a:buFont typeface="Arial" charset="0"/>
              <a:buChar char="•"/>
            </a:pPr>
            <a:r>
              <a:rPr lang="en-IN" sz="2400" dirty="0">
                <a:latin typeface="Arial" panose="020B0604020202020204" pitchFamily="34" charset="0"/>
                <a:cs typeface="Arial" panose="020B0604020202020204" pitchFamily="34" charset="0"/>
              </a:rPr>
              <a:t>Step 6: (p-value method)</a:t>
            </a:r>
          </a:p>
          <a:p>
            <a:pPr lvl="1">
              <a:buFont typeface="Arial" panose="020B0604020202020204" pitchFamily="34" charset="0"/>
              <a:buChar char="•"/>
            </a:pPr>
            <a:r>
              <a:rPr lang="en-US" sz="2400" dirty="0">
                <a:latin typeface="Arial" panose="020B0604020202020204" pitchFamily="34" charset="0"/>
                <a:cs typeface="Arial" panose="020B0604020202020204" pitchFamily="34" charset="0"/>
              </a:rPr>
              <a:t>Since p-value &gt; α, therefore do not Reject Null Hypothesis</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6C8BBF3-2D0E-4E3D-8BC6-CB3B54A02639}"/>
              </a:ext>
            </a:extLst>
          </p:cNvPr>
          <p:cNvPicPr>
            <a:picLocks noChangeAspect="1"/>
          </p:cNvPicPr>
          <p:nvPr/>
        </p:nvPicPr>
        <p:blipFill>
          <a:blip r:embed="rId2"/>
          <a:stretch>
            <a:fillRect/>
          </a:stretch>
        </p:blipFill>
        <p:spPr>
          <a:xfrm>
            <a:off x="7793737" y="1524468"/>
            <a:ext cx="3337367" cy="2160848"/>
          </a:xfrm>
          <a:prstGeom prst="rect">
            <a:avLst/>
          </a:prstGeom>
        </p:spPr>
      </p:pic>
    </p:spTree>
    <p:extLst>
      <p:ext uri="{BB962C8B-B14F-4D97-AF65-F5344CB8AC3E}">
        <p14:creationId xmlns:p14="http://schemas.microsoft.com/office/powerpoint/2010/main" val="207379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9336"/>
            <a:ext cx="10972800" cy="1143000"/>
          </a:xfrm>
        </p:spPr>
        <p:txBody>
          <a:bodyPr>
            <a:normAutofit/>
          </a:bodyPr>
          <a:lstStyle/>
          <a:p>
            <a:r>
              <a:rPr lang="en-IN" sz="3600" b="1" dirty="0">
                <a:solidFill>
                  <a:schemeClr val="accent1">
                    <a:lumMod val="75000"/>
                  </a:schemeClr>
                </a:solidFill>
              </a:rPr>
              <a:t>Example – Farm worker wage</a:t>
            </a:r>
            <a:endParaRPr lang="en-IN" b="1" dirty="0">
              <a:solidFill>
                <a:schemeClr val="accent1">
                  <a:lumMod val="75000"/>
                </a:schemeClr>
              </a:solidFill>
              <a:latin typeface="+mn-lt"/>
            </a:endParaRPr>
          </a:p>
        </p:txBody>
      </p:sp>
      <p:sp>
        <p:nvSpPr>
          <p:cNvPr id="3" name="Content Placeholder 2"/>
          <p:cNvSpPr>
            <a:spLocks noGrp="1"/>
          </p:cNvSpPr>
          <p:nvPr>
            <p:ph idx="1"/>
          </p:nvPr>
        </p:nvSpPr>
        <p:spPr/>
        <p:txBody>
          <a:bodyPr/>
          <a:lstStyle/>
          <a:p>
            <a:r>
              <a:rPr lang="en-IN" sz="2400" dirty="0">
                <a:latin typeface="Arial" panose="020B0604020202020204" pitchFamily="34" charset="0"/>
                <a:cs typeface="Arial" panose="020B0604020202020204" pitchFamily="34" charset="0"/>
              </a:rPr>
              <a:t>Step 5: (p-value method)</a:t>
            </a:r>
          </a:p>
          <a:p>
            <a:pPr lvl="1">
              <a:buFont typeface="Arial" panose="020B0604020202020204" pitchFamily="34" charset="0"/>
              <a:buChar char="•"/>
            </a:pPr>
            <a:r>
              <a:rPr lang="en-IN" sz="2400" dirty="0">
                <a:latin typeface="Arial" panose="020B0604020202020204" pitchFamily="34" charset="0"/>
                <a:cs typeface="Arial" panose="020B0604020202020204" pitchFamily="34" charset="0"/>
              </a:rPr>
              <a:t>Find p-value. </a:t>
            </a:r>
          </a:p>
          <a:p>
            <a:pPr lvl="1">
              <a:buFont typeface="Arial" panose="020B0604020202020204" pitchFamily="34" charset="0"/>
              <a:buChar char="•"/>
            </a:pPr>
            <a:r>
              <a:rPr lang="en-IN" sz="2400" dirty="0">
                <a:latin typeface="Arial" panose="020B0604020202020204" pitchFamily="34" charset="0"/>
                <a:cs typeface="Arial" panose="020B0604020202020204" pitchFamily="34" charset="0"/>
              </a:rPr>
              <a:t>P-value = </a:t>
            </a:r>
            <a:r>
              <a:rPr lang="en-US" sz="2400" dirty="0" err="1">
                <a:latin typeface="Arial" panose="020B0604020202020204" pitchFamily="34" charset="0"/>
                <a:cs typeface="Arial" panose="020B0604020202020204" pitchFamily="34" charset="0"/>
              </a:rPr>
              <a:t>pnorm</a:t>
            </a:r>
            <a:r>
              <a:rPr lang="en-US" sz="2400" dirty="0">
                <a:latin typeface="Arial" panose="020B0604020202020204" pitchFamily="34" charset="0"/>
                <a:cs typeface="Arial" panose="020B0604020202020204" pitchFamily="34" charset="0"/>
              </a:rPr>
              <a:t>(q = </a:t>
            </a:r>
            <a:r>
              <a:rPr lang="en-US" sz="2400" dirty="0" err="1">
                <a:latin typeface="Arial" panose="020B0604020202020204" pitchFamily="34" charset="0"/>
                <a:cs typeface="Arial" panose="020B0604020202020204" pitchFamily="34" charset="0"/>
              </a:rPr>
              <a:t>zStat</a:t>
            </a:r>
            <a:r>
              <a:rPr lang="en-US" sz="2400" dirty="0">
                <a:latin typeface="Arial" panose="020B0604020202020204" pitchFamily="34" charset="0"/>
                <a:cs typeface="Arial" panose="020B0604020202020204" pitchFamily="34" charset="0"/>
              </a:rPr>
              <a:t>) </a:t>
            </a:r>
          </a:p>
          <a:p>
            <a:pPr marL="1314450" lvl="3" indent="0">
              <a:buNone/>
            </a:pPr>
            <a:r>
              <a:rPr lang="en-US" sz="2400" dirty="0">
                <a:latin typeface="Arial" panose="020B0604020202020204" pitchFamily="34" charset="0"/>
                <a:cs typeface="Arial" panose="020B0604020202020204" pitchFamily="34" charset="0"/>
              </a:rPr>
              <a:t>=  0.03</a:t>
            </a:r>
          </a:p>
          <a:p>
            <a:pPr marL="342900" lvl="1" indent="-342900">
              <a:buFont typeface="Arial" charset="0"/>
              <a:buChar char="•"/>
            </a:pPr>
            <a:endParaRPr lang="en-IN" sz="2400" dirty="0">
              <a:latin typeface="Arial" panose="020B0604020202020204" pitchFamily="34" charset="0"/>
              <a:cs typeface="Arial" panose="020B0604020202020204" pitchFamily="34" charset="0"/>
            </a:endParaRPr>
          </a:p>
          <a:p>
            <a:pPr marL="342900" lvl="1" indent="-342900">
              <a:buFont typeface="Arial" charset="0"/>
              <a:buChar char="•"/>
            </a:pPr>
            <a:r>
              <a:rPr lang="en-IN" sz="2400" dirty="0">
                <a:latin typeface="Arial" panose="020B0604020202020204" pitchFamily="34" charset="0"/>
                <a:cs typeface="Arial" panose="020B0604020202020204" pitchFamily="34" charset="0"/>
              </a:rPr>
              <a:t>Step 6: (p-value method)</a:t>
            </a:r>
          </a:p>
          <a:p>
            <a:pPr lvl="1">
              <a:buFont typeface="Arial" panose="020B0604020202020204" pitchFamily="34" charset="0"/>
              <a:buChar char="•"/>
            </a:pPr>
            <a:r>
              <a:rPr lang="en-US" sz="2400" dirty="0">
                <a:latin typeface="Arial" panose="020B0604020202020204" pitchFamily="34" charset="0"/>
                <a:cs typeface="Arial" panose="020B0604020202020204" pitchFamily="34" charset="0"/>
              </a:rPr>
              <a:t>Since p-value &lt; α, therefore Reject Null Hypothesis, i.e. Accept Alternate Hypothesis</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238"/>
            <a:ext cx="10972800" cy="1143000"/>
          </a:xfrm>
        </p:spPr>
        <p:txBody>
          <a:bodyPr>
            <a:normAutofit/>
          </a:bodyPr>
          <a:lstStyle/>
          <a:p>
            <a:r>
              <a:rPr lang="en-IN" sz="4900" b="1" baseline="30000" dirty="0">
                <a:solidFill>
                  <a:schemeClr val="accent1">
                    <a:lumMod val="75000"/>
                  </a:schemeClr>
                </a:solidFill>
                <a:latin typeface="+mn-lt"/>
              </a:rPr>
              <a:t>t Test example</a:t>
            </a:r>
            <a:endParaRPr lang="en-IN" dirty="0"/>
          </a:p>
        </p:txBody>
      </p:sp>
      <p:sp>
        <p:nvSpPr>
          <p:cNvPr id="3" name="Content Placeholder 2"/>
          <p:cNvSpPr>
            <a:spLocks noGrp="1"/>
          </p:cNvSpPr>
          <p:nvPr>
            <p:ph idx="1"/>
          </p:nvPr>
        </p:nvSpPr>
        <p:spPr>
          <a:xfrm>
            <a:off x="609600" y="1600200"/>
            <a:ext cx="10972800" cy="4754417"/>
          </a:xfrm>
        </p:spPr>
        <p:txBody>
          <a:bodyPr>
            <a:normAutofit/>
          </a:bodyPr>
          <a:lstStyle/>
          <a:p>
            <a:pPr marL="0" indent="0">
              <a:buNone/>
            </a:pPr>
            <a:r>
              <a:rPr lang="en-US" sz="2000" dirty="0">
                <a:latin typeface="Arial" panose="020B0604020202020204" pitchFamily="34" charset="0"/>
                <a:cs typeface="Arial" panose="020B0604020202020204" pitchFamily="34" charset="0"/>
              </a:rPr>
              <a:t>An insurance company has the business objective of reducing the amount of time it takes to approve applications for life insurance. The approval process consists of underwriting, which includes a review of the application, a medical information bureau check, possible requests for additional medical information and medical exams, and a policy compilation stage in which the policy pages are generated and sent for delivery. The ability to deliver approved policies to customers in timely manner is critical to profitability of service. During a period of 1 month, you collect a random sample of 27 approved policies and the total processing time in days is stored in </a:t>
            </a:r>
            <a:r>
              <a:rPr lang="en-US" sz="2000" b="1" dirty="0">
                <a:latin typeface="Arial" panose="020B0604020202020204" pitchFamily="34" charset="0"/>
                <a:cs typeface="Arial" panose="020B0604020202020204" pitchFamily="34" charset="0"/>
              </a:rPr>
              <a:t>Insurance</a:t>
            </a:r>
            <a:r>
              <a:rPr lang="en-US" sz="2000" dirty="0">
                <a:latin typeface="Arial" panose="020B0604020202020204" pitchFamily="34" charset="0"/>
                <a:cs typeface="Arial" panose="020B0604020202020204" pitchFamily="34" charset="0"/>
              </a:rPr>
              <a:t>.</a:t>
            </a:r>
          </a:p>
          <a:p>
            <a:pPr>
              <a:buAutoNum type="alphaLcPeriod"/>
            </a:pPr>
            <a:r>
              <a:rPr lang="en-US" sz="2000" dirty="0">
                <a:latin typeface="Arial" panose="020B0604020202020204" pitchFamily="34" charset="0"/>
                <a:cs typeface="Arial" panose="020B0604020202020204" pitchFamily="34" charset="0"/>
              </a:rPr>
              <a:t>In past the processing time was 45 days. At 0.05 level of significance, is there evidence that the mean processing time has changed from 45 days?</a:t>
            </a:r>
          </a:p>
          <a:p>
            <a:pPr>
              <a:buAutoNum type="alphaLcPeriod"/>
            </a:pPr>
            <a:r>
              <a:rPr lang="en-US" sz="2000" dirty="0">
                <a:latin typeface="Arial" panose="020B0604020202020204" pitchFamily="34" charset="0"/>
                <a:cs typeface="Arial" panose="020B0604020202020204" pitchFamily="34" charset="0"/>
              </a:rPr>
              <a:t>What is the assumption about population distribution needed in order to conduct the t test</a:t>
            </a:r>
          </a:p>
          <a:p>
            <a:pPr marL="0" indent="0">
              <a:buNone/>
            </a:pPr>
            <a:r>
              <a:rPr lang="en-US" sz="2000" dirty="0">
                <a:latin typeface="Arial" panose="020B0604020202020204" pitchFamily="34" charset="0"/>
                <a:cs typeface="Arial" panose="020B0604020202020204" pitchFamily="34" charset="0"/>
              </a:rPr>
              <a:t>(Problem from book Page 313 adapted for class discussion)</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467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238"/>
            <a:ext cx="10972800" cy="1143000"/>
          </a:xfrm>
        </p:spPr>
        <p:txBody>
          <a:bodyPr>
            <a:normAutofit/>
          </a:bodyPr>
          <a:lstStyle/>
          <a:p>
            <a:r>
              <a:rPr lang="en-IN" sz="4900" b="1" baseline="30000" dirty="0">
                <a:solidFill>
                  <a:schemeClr val="accent1">
                    <a:lumMod val="75000"/>
                  </a:schemeClr>
                </a:solidFill>
                <a:latin typeface="+mn-lt"/>
              </a:rPr>
              <a:t>t Test example</a:t>
            </a:r>
            <a:endParaRPr lang="en-IN" dirty="0"/>
          </a:p>
        </p:txBody>
      </p:sp>
      <p:sp>
        <p:nvSpPr>
          <p:cNvPr id="3" name="Content Placeholder 2"/>
          <p:cNvSpPr>
            <a:spLocks noGrp="1"/>
          </p:cNvSpPr>
          <p:nvPr>
            <p:ph idx="1"/>
          </p:nvPr>
        </p:nvSpPr>
        <p:spPr>
          <a:xfrm>
            <a:off x="609600" y="1600200"/>
            <a:ext cx="10972800" cy="4754417"/>
          </a:xfrm>
        </p:spPr>
        <p:txBody>
          <a:bodyPr>
            <a:normAutofit/>
          </a:bodyPr>
          <a:lstStyle/>
          <a:p>
            <a:pPr marL="0" indent="0">
              <a:buNone/>
            </a:pPr>
            <a:r>
              <a:rPr lang="en-US" sz="1800" dirty="0">
                <a:latin typeface="Arial" panose="020B0604020202020204" pitchFamily="34" charset="0"/>
                <a:cs typeface="Arial" panose="020B0604020202020204" pitchFamily="34" charset="0"/>
              </a:rPr>
              <a:t>Formulate hypothesis</a:t>
            </a:r>
          </a:p>
          <a:p>
            <a:pPr marL="0" indent="0">
              <a:buNone/>
            </a:pPr>
            <a:r>
              <a:rPr lang="en-US" sz="1800" dirty="0">
                <a:latin typeface="Arial" panose="020B0604020202020204" pitchFamily="34" charset="0"/>
                <a:cs typeface="Arial" panose="020B0604020202020204" pitchFamily="34" charset="0"/>
              </a:rPr>
              <a:t>H</a:t>
            </a:r>
            <a:r>
              <a:rPr lang="en-US" sz="1800" baseline="-25000" dirty="0">
                <a:latin typeface="Arial" panose="020B0604020202020204" pitchFamily="34" charset="0"/>
                <a:cs typeface="Arial" panose="020B0604020202020204" pitchFamily="34" charset="0"/>
              </a:rPr>
              <a:t>0</a:t>
            </a:r>
            <a:r>
              <a:rPr lang="en-US" sz="1800" dirty="0">
                <a:latin typeface="Arial" panose="020B0604020202020204" pitchFamily="34" charset="0"/>
                <a:cs typeface="Arial" panose="020B0604020202020204" pitchFamily="34" charset="0"/>
              </a:rPr>
              <a:t>: µ = 45</a:t>
            </a:r>
          </a:p>
          <a:p>
            <a:pPr marL="0" indent="0">
              <a:buNone/>
            </a:pPr>
            <a:r>
              <a:rPr lang="en-US" sz="1800" dirty="0">
                <a:latin typeface="Arial" panose="020B0604020202020204" pitchFamily="34" charset="0"/>
                <a:cs typeface="Arial" panose="020B0604020202020204" pitchFamily="34" charset="0"/>
              </a:rPr>
              <a:t>H</a:t>
            </a:r>
            <a:r>
              <a:rPr lang="en-US" sz="1800" baseline="-250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µ ≠ 45</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What are degrees of freedom?</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err="1">
                <a:latin typeface="Arial" panose="020B0604020202020204" pitchFamily="34" charset="0"/>
                <a:cs typeface="Arial" panose="020B0604020202020204" pitchFamily="34" charset="0"/>
              </a:rPr>
              <a:t>tStat</a:t>
            </a:r>
            <a:r>
              <a:rPr lang="en-US" sz="1800" dirty="0">
                <a:latin typeface="Arial" panose="020B0604020202020204" pitchFamily="34" charset="0"/>
                <a:cs typeface="Arial" panose="020B0604020202020204" pitchFamily="34" charset="0"/>
              </a:rPr>
              <a:t> = -0.228</a:t>
            </a:r>
          </a:p>
          <a:p>
            <a:pPr marL="0" indent="0">
              <a:buNone/>
            </a:pPr>
            <a:r>
              <a:rPr lang="en-US" sz="1800" dirty="0">
                <a:latin typeface="Arial" panose="020B0604020202020204" pitchFamily="34" charset="0"/>
                <a:cs typeface="Arial" panose="020B0604020202020204" pitchFamily="34" charset="0"/>
              </a:rPr>
              <a:t>p-Value = 0.82</a:t>
            </a:r>
          </a:p>
          <a:p>
            <a:pPr marL="0" indent="0">
              <a:buNone/>
            </a:pPr>
            <a:r>
              <a:rPr lang="en-US" sz="1800" dirty="0">
                <a:latin typeface="Arial" panose="020B0604020202020204" pitchFamily="34" charset="0"/>
                <a:cs typeface="Arial" panose="020B0604020202020204" pitchFamily="34" charset="0"/>
              </a:rPr>
              <a:t>What is the conclusion?</a:t>
            </a:r>
          </a:p>
          <a:p>
            <a:pPr>
              <a:buAutoNum type="alphaLcPeriod"/>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2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238"/>
            <a:ext cx="10972800" cy="1143000"/>
          </a:xfrm>
        </p:spPr>
        <p:txBody>
          <a:bodyPr>
            <a:normAutofit/>
          </a:bodyPr>
          <a:lstStyle/>
          <a:p>
            <a:r>
              <a:rPr lang="en-IN" sz="4900" b="1" baseline="30000" dirty="0">
                <a:solidFill>
                  <a:schemeClr val="accent1">
                    <a:lumMod val="75000"/>
                  </a:schemeClr>
                </a:solidFill>
                <a:latin typeface="+mn-lt"/>
              </a:rPr>
              <a:t>2-t test Independent samples - example</a:t>
            </a:r>
            <a:endParaRPr lang="en-IN" dirty="0"/>
          </a:p>
        </p:txBody>
      </p:sp>
      <p:sp>
        <p:nvSpPr>
          <p:cNvPr id="3" name="Content Placeholder 2"/>
          <p:cNvSpPr>
            <a:spLocks noGrp="1"/>
          </p:cNvSpPr>
          <p:nvPr>
            <p:ph idx="1"/>
          </p:nvPr>
        </p:nvSpPr>
        <p:spPr>
          <a:xfrm>
            <a:off x="609600" y="1600200"/>
            <a:ext cx="10972800" cy="4754417"/>
          </a:xfrm>
        </p:spPr>
        <p:txBody>
          <a:bodyPr>
            <a:normAutofit/>
          </a:bodyPr>
          <a:lstStyle/>
          <a:p>
            <a:pPr marL="0" indent="0">
              <a:buNone/>
            </a:pPr>
            <a:r>
              <a:rPr lang="en-US" sz="2400" dirty="0">
                <a:latin typeface="Arial" panose="020B0604020202020204" pitchFamily="34" charset="0"/>
                <a:cs typeface="Arial" panose="020B0604020202020204" pitchFamily="34" charset="0"/>
              </a:rPr>
              <a:t>An NGO wanted to check if there is difference in salaries of male investment bankers and female investment banker working in New York and having 3 to 5 years of experience. They selected random sample of 10 male and 10 female financial analysts meeting the criteria. Their annual salaries are in </a:t>
            </a:r>
            <a:r>
              <a:rPr lang="en-US" sz="2400" b="1" dirty="0">
                <a:latin typeface="Arial" panose="020B0604020202020204" pitchFamily="34" charset="0"/>
                <a:cs typeface="Arial" panose="020B0604020202020204" pitchFamily="34" charset="0"/>
              </a:rPr>
              <a:t>Salary1</a:t>
            </a:r>
            <a:r>
              <a:rPr lang="en-US" sz="2400" dirty="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At 95% confidence, what is the conclusion?</a:t>
            </a:r>
          </a:p>
          <a:p>
            <a:pPr marL="0" indent="0">
              <a:buNone/>
            </a:pPr>
            <a:r>
              <a:rPr lang="en-US" sz="2400" dirty="0">
                <a:latin typeface="Arial" panose="020B0604020202020204" pitchFamily="34" charset="0"/>
                <a:cs typeface="Arial" panose="020B0604020202020204" pitchFamily="34" charset="0"/>
              </a:rPr>
              <a:t>What is the assumption about population distribution?</a:t>
            </a:r>
          </a:p>
        </p:txBody>
      </p:sp>
    </p:spTree>
    <p:extLst>
      <p:ext uri="{BB962C8B-B14F-4D97-AF65-F5344CB8AC3E}">
        <p14:creationId xmlns:p14="http://schemas.microsoft.com/office/powerpoint/2010/main" val="253330901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6018</TotalTime>
  <Words>556</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Candara</vt:lpstr>
      <vt:lpstr>Corbel</vt:lpstr>
      <vt:lpstr>2_Office Theme</vt:lpstr>
      <vt:lpstr>Z Test example</vt:lpstr>
      <vt:lpstr>Example – Farm worker wage</vt:lpstr>
      <vt:lpstr>Example – Farm worker wage</vt:lpstr>
      <vt:lpstr>Example – Farm worker wage</vt:lpstr>
      <vt:lpstr>t Test example</vt:lpstr>
      <vt:lpstr>t Test example</vt:lpstr>
      <vt:lpstr>2-t test Independent samples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for Decision Making Theme 2 What do the numbers tell?</dc:title>
  <dc:creator/>
  <cp:lastModifiedBy>Sayan Dey</cp:lastModifiedBy>
  <cp:revision>91</cp:revision>
  <dcterms:created xsi:type="dcterms:W3CDTF">2018-02-16T06:38:58Z</dcterms:created>
  <dcterms:modified xsi:type="dcterms:W3CDTF">2019-04-06T02:33:52Z</dcterms:modified>
</cp:coreProperties>
</file>