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59" r:id="rId5"/>
    <p:sldId id="268" r:id="rId6"/>
    <p:sldId id="260" r:id="rId7"/>
    <p:sldId id="265" r:id="rId8"/>
    <p:sldId id="261" r:id="rId9"/>
    <p:sldId id="263" r:id="rId10"/>
    <p:sldId id="262" r:id="rId11"/>
    <p:sldId id="269" r:id="rId12"/>
    <p:sldId id="275" r:id="rId13"/>
    <p:sldId id="276" r:id="rId14"/>
    <p:sldId id="272" r:id="rId15"/>
    <p:sldId id="277" r:id="rId16"/>
    <p:sldId id="273" r:id="rId17"/>
    <p:sldId id="278" r:id="rId18"/>
    <p:sldId id="274" r:id="rId19"/>
    <p:sldId id="27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80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37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3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56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2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6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8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78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35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EB0D-C5D5-44EC-B3AF-D7261F0294AB}" type="datetimeFigureOut">
              <a:rPr lang="en-IN" smtClean="0"/>
              <a:t>23-04-2017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6F4F-910F-483E-BF84-803771EBA7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4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Analysis of Amazon Food </a:t>
            </a:r>
            <a:r>
              <a:rPr lang="en-IN" b="1" dirty="0"/>
              <a:t>Reviews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1294"/>
            <a:ext cx="9144000" cy="2044019"/>
          </a:xfrm>
        </p:spPr>
        <p:txBody>
          <a:bodyPr>
            <a:noAutofit/>
          </a:bodyPr>
          <a:lstStyle/>
          <a:p>
            <a:pPr algn="r"/>
            <a:r>
              <a:rPr lang="en-IN" sz="2000" dirty="0" smtClean="0"/>
              <a:t>Team Members:</a:t>
            </a:r>
          </a:p>
          <a:p>
            <a:pPr algn="r"/>
            <a:r>
              <a:rPr lang="en-IN" sz="2000" dirty="0" smtClean="0"/>
              <a:t>V T Vishwanath  2BV14IS114</a:t>
            </a:r>
          </a:p>
          <a:p>
            <a:pPr algn="r"/>
            <a:r>
              <a:rPr lang="en-IN" sz="2000" dirty="0" smtClean="0"/>
              <a:t>Raghavendra P   2BV14IS131</a:t>
            </a:r>
          </a:p>
          <a:p>
            <a:pPr algn="r"/>
            <a:r>
              <a:rPr lang="en-IN" sz="2000" dirty="0" smtClean="0"/>
              <a:t>Vijay Kumar        2BV14IS118</a:t>
            </a:r>
          </a:p>
          <a:p>
            <a:pPr algn="r"/>
            <a:r>
              <a:rPr lang="en-IN" sz="2000" dirty="0" smtClean="0"/>
              <a:t>Surendar Singh  2BV14IS112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78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DATASET STATISTICS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309132"/>
              </p:ext>
            </p:extLst>
          </p:nvPr>
        </p:nvGraphicFramePr>
        <p:xfrm>
          <a:off x="1195614" y="2307770"/>
          <a:ext cx="9800772" cy="3309261"/>
        </p:xfrm>
        <a:graphic>
          <a:graphicData uri="http://schemas.openxmlformats.org/drawingml/2006/table">
            <a:tbl>
              <a:tblPr/>
              <a:tblGrid>
                <a:gridCol w="4900386">
                  <a:extLst>
                    <a:ext uri="{9D8B030D-6E8A-4147-A177-3AD203B41FA5}">
                      <a16:colId xmlns:a16="http://schemas.microsoft.com/office/drawing/2014/main" val="2447835343"/>
                    </a:ext>
                  </a:extLst>
                </a:gridCol>
                <a:gridCol w="4900386">
                  <a:extLst>
                    <a:ext uri="{9D8B030D-6E8A-4147-A177-3AD203B41FA5}">
                      <a16:colId xmlns:a16="http://schemas.microsoft.com/office/drawing/2014/main" val="1584643704"/>
                    </a:ext>
                  </a:extLst>
                </a:gridCol>
              </a:tblGrid>
              <a:tr h="46763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Number of reviews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568,454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71826"/>
                  </a:ext>
                </a:extLst>
              </a:tr>
              <a:tr h="568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Number of users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256,059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67719"/>
                  </a:ext>
                </a:extLst>
              </a:tr>
              <a:tr h="568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Number of products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74,258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83012"/>
                  </a:ext>
                </a:extLst>
              </a:tr>
              <a:tr h="568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Users with &gt; 50 reviews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30404"/>
                  </a:ext>
                </a:extLst>
              </a:tr>
              <a:tr h="568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Median no. of words per review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56056"/>
                  </a:ext>
                </a:extLst>
              </a:tr>
              <a:tr h="568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Timespan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Oct 1999 - Oct 2012</a:t>
                      </a:r>
                    </a:p>
                  </a:txBody>
                  <a:tcPr marL="76200" marR="76200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1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Python script using pandas package is used for the implementation of the objectives</a:t>
            </a:r>
            <a:endParaRPr lang="en-IN" sz="3200" dirty="0" smtClean="0"/>
          </a:p>
          <a:p>
            <a:pPr marL="514350" indent="-514350">
              <a:buAutoNum type="arabicPeriod"/>
            </a:pPr>
            <a:r>
              <a:rPr lang="en-IN" sz="3200" b="1" dirty="0" smtClean="0"/>
              <a:t>Providing  </a:t>
            </a:r>
            <a:r>
              <a:rPr lang="en-IN" sz="3200" b="1" dirty="0"/>
              <a:t>average sentiment for each product based on the text present in each </a:t>
            </a:r>
            <a:r>
              <a:rPr lang="en-IN" sz="3200" b="1" dirty="0" smtClean="0"/>
              <a:t>review: </a:t>
            </a:r>
          </a:p>
          <a:p>
            <a:pPr marL="0" indent="0">
              <a:buNone/>
            </a:pPr>
            <a:r>
              <a:rPr lang="en-IN" sz="3200" dirty="0" smtClean="0"/>
              <a:t>“vaderSentiment” </a:t>
            </a:r>
            <a:r>
              <a:rPr lang="en-IN" sz="3200" dirty="0"/>
              <a:t>library is used for the sentimental analysis of the comments by the user</a:t>
            </a:r>
            <a:r>
              <a:rPr lang="en-IN" sz="3200" dirty="0" smtClean="0"/>
              <a:t>.</a:t>
            </a:r>
            <a:r>
              <a:rPr lang="en-IN" sz="3200" dirty="0"/>
              <a:t>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 smtClean="0"/>
              <a:t>Providing </a:t>
            </a:r>
            <a:r>
              <a:rPr lang="en-IN" sz="3200" dirty="0"/>
              <a:t>the time series analysis for the product based on the previous history.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40022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093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Sentiment provides the information of each product saying how good or bad the product is based on the comments given by the users.</a:t>
            </a:r>
          </a:p>
          <a:p>
            <a:r>
              <a:rPr lang="en-IN" sz="3200" dirty="0" smtClean="0"/>
              <a:t>It signifies the company(Amazon) to improve the products which are not gaining appreciation from the users.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8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08771" cy="4898798"/>
          </a:xfrm>
        </p:spPr>
      </p:pic>
    </p:spTree>
    <p:extLst>
      <p:ext uri="{BB962C8B-B14F-4D97-AF65-F5344CB8AC3E}">
        <p14:creationId xmlns:p14="http://schemas.microsoft.com/office/powerpoint/2010/main" val="8145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2. </a:t>
            </a:r>
            <a:r>
              <a:rPr lang="en-IN" sz="3200" b="1" dirty="0"/>
              <a:t>Taking most helpful review from each </a:t>
            </a:r>
            <a:r>
              <a:rPr lang="en-IN" sz="3200" b="1" dirty="0" smtClean="0"/>
              <a:t>product:</a:t>
            </a:r>
          </a:p>
          <a:p>
            <a:pPr marL="0" indent="0">
              <a:buNone/>
            </a:pPr>
            <a:r>
              <a:rPr lang="en-IN" sz="3200" dirty="0"/>
              <a:t>Most helpful reviews for a particular product is done </a:t>
            </a:r>
            <a:r>
              <a:rPr lang="en-IN" sz="3200" dirty="0" smtClean="0"/>
              <a:t>by considering Helpfulness Numerator and Denominator.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Helpfulness </a:t>
            </a:r>
            <a:r>
              <a:rPr lang="en-IN" sz="3200" dirty="0" smtClean="0"/>
              <a:t>Numerator signifies that the review is most viewed by the user.</a:t>
            </a:r>
          </a:p>
          <a:p>
            <a:pPr marL="0" indent="0">
              <a:buNone/>
            </a:pPr>
            <a:r>
              <a:rPr lang="en-IN" sz="3200" dirty="0" smtClean="0"/>
              <a:t>Helpfulness Denominator signifies that the comment for that review is found good.</a:t>
            </a:r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6935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431"/>
            <a:ext cx="10515600" cy="3795712"/>
          </a:xfrm>
        </p:spPr>
      </p:pic>
    </p:spTree>
    <p:extLst>
      <p:ext uri="{BB962C8B-B14F-4D97-AF65-F5344CB8AC3E}">
        <p14:creationId xmlns:p14="http://schemas.microsoft.com/office/powerpoint/2010/main" val="2629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3. </a:t>
            </a:r>
            <a:r>
              <a:rPr lang="en-IN" sz="3200" b="1" dirty="0"/>
              <a:t>Providing the details of the scores for each food </a:t>
            </a:r>
            <a:r>
              <a:rPr lang="en-IN" sz="3200" b="1" dirty="0" smtClean="0"/>
              <a:t>item( Saying how many 1 star, 2 star reviews till 5 stars):</a:t>
            </a:r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3200" dirty="0" smtClean="0"/>
              <a:t>This will show the reaction of users for a particular product.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b="1" dirty="0" smtClean="0"/>
          </a:p>
          <a:p>
            <a:pPr marL="0" indent="0">
              <a:buNone/>
            </a:pPr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177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459"/>
            <a:ext cx="10515600" cy="4522529"/>
          </a:xfrm>
        </p:spPr>
      </p:pic>
    </p:spTree>
    <p:extLst>
      <p:ext uri="{BB962C8B-B14F-4D97-AF65-F5344CB8AC3E}">
        <p14:creationId xmlns:p14="http://schemas.microsoft.com/office/powerpoint/2010/main" val="1897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4. </a:t>
            </a:r>
            <a:r>
              <a:rPr lang="en-IN" sz="3200" b="1" dirty="0"/>
              <a:t>Providing the time series analysis for the </a:t>
            </a:r>
            <a:r>
              <a:rPr lang="en-IN" sz="3200" b="1" dirty="0" smtClean="0"/>
              <a:t>product:</a:t>
            </a:r>
            <a:endParaRPr lang="en-IN" sz="3200" b="1" dirty="0"/>
          </a:p>
          <a:p>
            <a:pPr marL="0" indent="0">
              <a:buNone/>
            </a:pPr>
            <a:r>
              <a:rPr lang="en-IN" sz="3200" dirty="0"/>
              <a:t>The time series analysis is provided for each product based on the previous years records</a:t>
            </a:r>
            <a:r>
              <a:rPr lang="en-IN" sz="3200" dirty="0" smtClean="0"/>
              <a:t>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This indicates how the product is seen by the people over time.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7480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b="1" dirty="0"/>
              <a:t> </a:t>
            </a:r>
            <a:r>
              <a:rPr lang="en-IN" b="1" dirty="0" smtClean="0"/>
              <a:t>AND ANALYSIS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857"/>
            <a:ext cx="10515600" cy="4557486"/>
          </a:xfrm>
        </p:spPr>
      </p:pic>
    </p:spTree>
    <p:extLst>
      <p:ext uri="{BB962C8B-B14F-4D97-AF65-F5344CB8AC3E}">
        <p14:creationId xmlns:p14="http://schemas.microsoft.com/office/powerpoint/2010/main" val="1650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dataset is taken from </a:t>
            </a:r>
            <a:r>
              <a:rPr lang="en-IN" dirty="0" smtClean="0">
                <a:hlinkClick r:id="rId2"/>
              </a:rPr>
              <a:t>www.kaggle.org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dataset is provided by the Amazon company and all the products are food items. </a:t>
            </a:r>
          </a:p>
          <a:p>
            <a:pPr marL="0" indent="0">
              <a:buNone/>
            </a:pPr>
            <a:r>
              <a:rPr lang="en-IN" dirty="0" smtClean="0"/>
              <a:t>The dataset contains the details of the reviews about the products over time.</a:t>
            </a:r>
          </a:p>
          <a:p>
            <a:pPr marL="0" indent="0">
              <a:buNone/>
            </a:pPr>
            <a:r>
              <a:rPr lang="en-IN" dirty="0" smtClean="0"/>
              <a:t>The dataset contains </a:t>
            </a:r>
            <a:r>
              <a:rPr lang="en-IN" dirty="0" err="1" smtClean="0"/>
              <a:t>productId</a:t>
            </a:r>
            <a:r>
              <a:rPr lang="en-IN" dirty="0" smtClean="0"/>
              <a:t> for which review details are given; and the same product can have reviews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57" y="132287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6133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CONTENTS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Problem Statement</a:t>
            </a:r>
          </a:p>
          <a:p>
            <a:r>
              <a:rPr lang="en-IN" sz="3200" dirty="0" smtClean="0"/>
              <a:t>Objectives</a:t>
            </a:r>
          </a:p>
          <a:p>
            <a:r>
              <a:rPr lang="en-IN" sz="3200" dirty="0" smtClean="0"/>
              <a:t>Description of the Data</a:t>
            </a:r>
          </a:p>
          <a:p>
            <a:r>
              <a:rPr lang="en-IN" sz="3200" dirty="0" smtClean="0"/>
              <a:t>Dataset Statistics</a:t>
            </a:r>
          </a:p>
          <a:p>
            <a:r>
              <a:rPr lang="en-IN" sz="3200" dirty="0" smtClean="0"/>
              <a:t>Implementation and Analysis of data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86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To analyse the review for each food item and provide the status of it in the market over time.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685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Providing  average sentiment for each product based on the text present in each review.</a:t>
            </a:r>
          </a:p>
          <a:p>
            <a:r>
              <a:rPr lang="en-IN" sz="3200" dirty="0"/>
              <a:t>Taking most helpful review from each product</a:t>
            </a:r>
            <a:r>
              <a:rPr lang="en-IN" sz="3200" dirty="0" smtClean="0"/>
              <a:t>.</a:t>
            </a:r>
          </a:p>
          <a:p>
            <a:r>
              <a:rPr lang="en-IN" sz="3200" dirty="0" smtClean="0"/>
              <a:t>Providing the details of the scores for each food item( Saying how many 1 star, 2 star reviews till 5 stars).</a:t>
            </a:r>
          </a:p>
          <a:p>
            <a:r>
              <a:rPr lang="en-IN" sz="3200" dirty="0" smtClean="0"/>
              <a:t>Providing the time series analysis for the product.</a:t>
            </a:r>
          </a:p>
        </p:txBody>
      </p:sp>
    </p:spTree>
    <p:extLst>
      <p:ext uri="{BB962C8B-B14F-4D97-AF65-F5344CB8AC3E}">
        <p14:creationId xmlns:p14="http://schemas.microsoft.com/office/powerpoint/2010/main" val="16916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 OF THE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3452"/>
          </a:xfrm>
        </p:spPr>
        <p:txBody>
          <a:bodyPr>
            <a:noAutofit/>
          </a:bodyPr>
          <a:lstStyle/>
          <a:p>
            <a:r>
              <a:rPr lang="en-IN" dirty="0"/>
              <a:t>The Amazon Fine Food Reviews dataset consists of 568,454 food reviews Amazon users left up to October 2012</a:t>
            </a:r>
            <a:r>
              <a:rPr lang="en-IN" dirty="0" smtClean="0"/>
              <a:t>.</a:t>
            </a:r>
          </a:p>
          <a:p>
            <a:r>
              <a:rPr lang="en-IN" dirty="0" smtClean="0"/>
              <a:t>Volume of the data – 289MB</a:t>
            </a:r>
          </a:p>
          <a:p>
            <a:r>
              <a:rPr lang="en-IN" dirty="0" smtClean="0"/>
              <a:t>Velocity – Amazon review dataset consists of real time reviews regarding food items by the users.</a:t>
            </a:r>
          </a:p>
          <a:p>
            <a:r>
              <a:rPr lang="en-IN" dirty="0" smtClean="0"/>
              <a:t>Data must be categorized based on the rating provided. Thus the retrieval of the data becomes faster as the data becomes organized.</a:t>
            </a:r>
          </a:p>
          <a:p>
            <a:r>
              <a:rPr lang="en-IN" dirty="0" smtClean="0"/>
              <a:t>Each day more than  5000 food items will be sold and this number increases gradually with increase in companies performance.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8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DATASET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9" y="1856096"/>
            <a:ext cx="11498803" cy="4640238"/>
          </a:xfrm>
        </p:spPr>
      </p:pic>
    </p:spTree>
    <p:extLst>
      <p:ext uri="{BB962C8B-B14F-4D97-AF65-F5344CB8AC3E}">
        <p14:creationId xmlns:p14="http://schemas.microsoft.com/office/powerpoint/2010/main" val="12867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 OF THE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000" dirty="0" smtClean="0"/>
              <a:t>The columns in the dataset are:</a:t>
            </a:r>
          </a:p>
          <a:p>
            <a:pPr fontAlgn="base"/>
            <a:r>
              <a:rPr lang="en-IN" sz="2000" b="1" dirty="0" smtClean="0"/>
              <a:t>Id </a:t>
            </a:r>
            <a:r>
              <a:rPr lang="en-IN" sz="2000" dirty="0" smtClean="0"/>
              <a:t>– column number</a:t>
            </a:r>
          </a:p>
          <a:p>
            <a:pPr fontAlgn="base"/>
            <a:r>
              <a:rPr lang="en-IN" sz="2000" b="1" dirty="0" smtClean="0"/>
              <a:t>ProductId</a:t>
            </a:r>
            <a:r>
              <a:rPr lang="en-IN" sz="2000" dirty="0" smtClean="0"/>
              <a:t> - unique identifier for the product</a:t>
            </a:r>
          </a:p>
          <a:p>
            <a:pPr fontAlgn="base"/>
            <a:r>
              <a:rPr lang="en-IN" sz="2000" b="1" dirty="0" smtClean="0"/>
              <a:t>UserId</a:t>
            </a:r>
            <a:r>
              <a:rPr lang="en-IN" sz="2000" dirty="0" smtClean="0"/>
              <a:t> - unique identifier for the user</a:t>
            </a:r>
          </a:p>
          <a:p>
            <a:pPr fontAlgn="base"/>
            <a:r>
              <a:rPr lang="en-IN" sz="2000" b="1" dirty="0" smtClean="0"/>
              <a:t>Profile Name </a:t>
            </a:r>
            <a:endParaRPr lang="en-IN" sz="2000" dirty="0" smtClean="0"/>
          </a:p>
          <a:p>
            <a:pPr fontAlgn="base"/>
            <a:r>
              <a:rPr lang="en-IN" sz="2000" b="1" dirty="0" smtClean="0"/>
              <a:t>Helpfulness Numerator</a:t>
            </a:r>
            <a:r>
              <a:rPr lang="en-IN" sz="2000" dirty="0" smtClean="0"/>
              <a:t> - number of users who found the review helpful</a:t>
            </a:r>
          </a:p>
          <a:p>
            <a:pPr fontAlgn="base"/>
            <a:r>
              <a:rPr lang="en-IN" sz="2000" b="1" dirty="0" smtClean="0"/>
              <a:t>Helpfulness Denominator</a:t>
            </a:r>
            <a:r>
              <a:rPr lang="en-IN" sz="2000" dirty="0" smtClean="0"/>
              <a:t> - number of users who indicated whether they found the review helpful</a:t>
            </a:r>
          </a:p>
          <a:p>
            <a:pPr fontAlgn="base"/>
            <a:r>
              <a:rPr lang="en-IN" sz="2000" b="1" dirty="0" smtClean="0"/>
              <a:t>Score</a:t>
            </a:r>
            <a:r>
              <a:rPr lang="en-IN" sz="2000" dirty="0" smtClean="0"/>
              <a:t> - rating between 1 and 5</a:t>
            </a:r>
          </a:p>
          <a:p>
            <a:pPr fontAlgn="base"/>
            <a:r>
              <a:rPr lang="en-IN" sz="2000" b="1" dirty="0" smtClean="0"/>
              <a:t>Time</a:t>
            </a:r>
            <a:r>
              <a:rPr lang="en-IN" sz="2000" dirty="0" smtClean="0"/>
              <a:t> - timestamp for the review</a:t>
            </a:r>
          </a:p>
          <a:p>
            <a:pPr fontAlgn="base"/>
            <a:r>
              <a:rPr lang="en-IN" sz="2000" b="1" dirty="0" smtClean="0"/>
              <a:t>Summary</a:t>
            </a:r>
            <a:r>
              <a:rPr lang="en-IN" sz="2000" dirty="0" smtClean="0"/>
              <a:t> - brief summary of the review</a:t>
            </a:r>
          </a:p>
          <a:p>
            <a:pPr fontAlgn="base"/>
            <a:r>
              <a:rPr lang="en-IN" sz="2000" b="1" dirty="0" smtClean="0"/>
              <a:t>Text</a:t>
            </a:r>
            <a:r>
              <a:rPr lang="en-IN" sz="2000" dirty="0" smtClean="0"/>
              <a:t> - text of the review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34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6" y="1045028"/>
            <a:ext cx="11806384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575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Analysis of Amazon Food Reviews</vt:lpstr>
      <vt:lpstr>ABOUT</vt:lpstr>
      <vt:lpstr>CONTENTS </vt:lpstr>
      <vt:lpstr>PROBLEM STATEMENT</vt:lpstr>
      <vt:lpstr>OBJECTIVES</vt:lpstr>
      <vt:lpstr>DESCRIPTION OF THE DATA</vt:lpstr>
      <vt:lpstr>DATASET</vt:lpstr>
      <vt:lpstr>DESCRIPTION OF THE DATA</vt:lpstr>
      <vt:lpstr>PowerPoint Presentation</vt:lpstr>
      <vt:lpstr>DATASET STATISTICS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Fine Food Reviews</dc:title>
  <dc:creator>V T VISHWANATH BHAT</dc:creator>
  <cp:lastModifiedBy>V T VISHWANATH BHAT</cp:lastModifiedBy>
  <cp:revision>71</cp:revision>
  <dcterms:created xsi:type="dcterms:W3CDTF">2017-03-08T23:46:26Z</dcterms:created>
  <dcterms:modified xsi:type="dcterms:W3CDTF">2017-04-23T13:45:03Z</dcterms:modified>
</cp:coreProperties>
</file>