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57" r:id="rId3"/>
    <p:sldId id="264" r:id="rId4"/>
    <p:sldId id="260" r:id="rId5"/>
    <p:sldId id="263" r:id="rId6"/>
    <p:sldId id="266" r:id="rId7"/>
    <p:sldId id="262" r:id="rId8"/>
    <p:sldId id="265" r:id="rId9"/>
    <p:sldId id="261" r:id="rId10"/>
    <p:sldId id="271" r:id="rId11"/>
    <p:sldId id="270" r:id="rId12"/>
    <p:sldId id="269" r:id="rId13"/>
    <p:sldId id="268" r:id="rId14"/>
    <p:sldId id="267" r:id="rId15"/>
    <p:sldId id="275" r:id="rId16"/>
    <p:sldId id="274" r:id="rId17"/>
    <p:sldId id="273" r:id="rId18"/>
    <p:sldId id="272" r:id="rId19"/>
    <p:sldId id="258" r:id="rId20"/>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2A2B"/>
    <a:srgbClr val="A8A400"/>
    <a:srgbClr val="3738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5" autoAdjust="0"/>
    <p:restoredTop sz="93447" autoAdjust="0"/>
  </p:normalViewPr>
  <p:slideViewPr>
    <p:cSldViewPr>
      <p:cViewPr varScale="1">
        <p:scale>
          <a:sx n="59" d="100"/>
          <a:sy n="59" d="100"/>
        </p:scale>
        <p:origin x="960" y="56"/>
      </p:cViewPr>
      <p:guideLst>
        <p:guide orient="horz" pos="2160"/>
        <p:guide pos="2880"/>
      </p:guideLst>
    </p:cSldViewPr>
  </p:slideViewPr>
  <p:outlineViewPr>
    <p:cViewPr>
      <p:scale>
        <a:sx n="33" d="100"/>
        <a:sy n="33" d="100"/>
      </p:scale>
      <p:origin x="0" y="-8428"/>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3553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53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53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3553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77AE023F-1033-4E7E-814A-9514D47191B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miter lim="800000"/>
            <a:headEnd/>
            <a:tailEnd/>
          </a:ln>
        </p:spPr>
        <p:txBody>
          <a:bodyPr/>
          <a:lstStyle/>
          <a:p>
            <a:fld id="{BB77A906-727F-41DA-A8E8-28B810DA8324}" type="slidenum">
              <a:rPr lang="en-US"/>
              <a:pPr/>
              <a:t>1</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07598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4047422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550961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928673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024255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4068404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247715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4CBBC889-3F4B-46E7-9B71-B94EA8D542E0}" type="slidenum">
              <a:rPr lang="en-US"/>
              <a:pPr/>
              <a:t>19</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miter lim="800000"/>
            <a:headEnd/>
            <a:tailEnd/>
          </a:ln>
        </p:spPr>
        <p:txBody>
          <a:bodyPr/>
          <a:lstStyle/>
          <a:p>
            <a:fld id="{4FE7857A-E1B8-4B30-95AD-3924B0379114}" type="slidenum">
              <a:rPr lang="en-US"/>
              <a:pPr/>
              <a:t>2</a:t>
            </a:fld>
            <a:endParaRPr 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560045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43663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635227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809876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870472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393269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3215654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763713" y="333375"/>
            <a:ext cx="5327650" cy="750888"/>
          </a:xfrm>
        </p:spPr>
        <p:txBody>
          <a:bodyPr/>
          <a:lstStyle>
            <a:lvl1pPr algn="ctr">
              <a:defRPr sz="2800" b="1"/>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1763713" y="1054100"/>
            <a:ext cx="5327650" cy="503238"/>
          </a:xfrm>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lvl1pPr marL="0" indent="0" algn="ctr">
              <a:buFontTx/>
              <a:buNone/>
              <a:defRPr sz="2400" b="1"/>
            </a:lvl1pPr>
          </a:lstStyle>
          <a:p>
            <a:pPr lvl="0"/>
            <a:r>
              <a:rPr lang="en-US" noProof="0"/>
              <a:t>Click to edit Master subtitle style</a:t>
            </a:r>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5364163" y="476250"/>
            <a:ext cx="1655762" cy="6192838"/>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395288" y="476250"/>
            <a:ext cx="4816475" cy="6192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sz="half" idx="1"/>
          </p:nvPr>
        </p:nvSpPr>
        <p:spPr>
          <a:xfrm>
            <a:off x="468313" y="1412875"/>
            <a:ext cx="3198812"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p:cNvSpPr>
            <a:spLocks noGrp="1"/>
          </p:cNvSpPr>
          <p:nvPr>
            <p:ph sz="half" idx="2"/>
          </p:nvPr>
        </p:nvSpPr>
        <p:spPr>
          <a:xfrm>
            <a:off x="3819525" y="1412875"/>
            <a:ext cx="3200400"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5288" y="476250"/>
            <a:ext cx="6048375"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468313" y="1412875"/>
            <a:ext cx="6551612" cy="52562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p:titleStyle>
    <p:bodyStyle>
      <a:lvl1pPr marL="342900" indent="-342900" algn="l" rtl="0" eaLnBrk="1" fontAlgn="base" hangingPunct="1">
        <a:spcBef>
          <a:spcPct val="20000"/>
        </a:spcBef>
        <a:spcAft>
          <a:spcPct val="0"/>
        </a:spcAft>
        <a:buChar char="•"/>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371600" y="549275"/>
            <a:ext cx="6400800" cy="504825"/>
          </a:xfrm>
          <a:noFill/>
        </p:spPr>
        <p:txBody>
          <a:bodyPr/>
          <a:lstStyle/>
          <a:p>
            <a:pPr eaLnBrk="1" hangingPunct="1"/>
            <a:r>
              <a:rPr lang="en-US" sz="4000" dirty="0"/>
              <a:t>Design Pattern: Visitor</a:t>
            </a:r>
            <a:endParaRPr lang="uk-UA" sz="4000" dirty="0"/>
          </a:p>
        </p:txBody>
      </p:sp>
      <p:sp>
        <p:nvSpPr>
          <p:cNvPr id="3075" name="Rectangle 3"/>
          <p:cNvSpPr>
            <a:spLocks noGrp="1" noChangeArrowheads="1"/>
          </p:cNvSpPr>
          <p:nvPr>
            <p:ph type="subTitle" idx="1"/>
          </p:nvPr>
        </p:nvSpPr>
        <p:spPr>
          <a:xfrm>
            <a:off x="2951956" y="1295400"/>
            <a:ext cx="3240088" cy="430212"/>
          </a:xfrm>
        </p:spPr>
        <p:txBody>
          <a:bodyPr/>
          <a:lstStyle/>
          <a:p>
            <a:pPr eaLnBrk="1" hangingPunct="1">
              <a:lnSpc>
                <a:spcPct val="90000"/>
              </a:lnSpc>
            </a:pPr>
            <a:r>
              <a:rPr lang="en-US" sz="2000" dirty="0"/>
              <a:t>Group 9 – APCS 21 CTT2</a:t>
            </a:r>
            <a:endParaRPr lang="uk-UA" sz="2000" dirty="0"/>
          </a:p>
        </p:txBody>
      </p:sp>
      <p:sp>
        <p:nvSpPr>
          <p:cNvPr id="2" name="TextBox 1">
            <a:extLst>
              <a:ext uri="{FF2B5EF4-FFF2-40B4-BE49-F238E27FC236}">
                <a16:creationId xmlns:a16="http://schemas.microsoft.com/office/drawing/2014/main" id="{96B2A39D-066D-98F2-2540-B38FD4EFC654}"/>
              </a:ext>
            </a:extLst>
          </p:cNvPr>
          <p:cNvSpPr txBox="1"/>
          <p:nvPr/>
        </p:nvSpPr>
        <p:spPr>
          <a:xfrm>
            <a:off x="76200" y="1510506"/>
            <a:ext cx="5410200" cy="1938992"/>
          </a:xfrm>
          <a:prstGeom prst="rect">
            <a:avLst/>
          </a:prstGeom>
          <a:noFill/>
        </p:spPr>
        <p:txBody>
          <a:bodyPr wrap="square" rtlCol="0">
            <a:spAutoFit/>
          </a:bodyPr>
          <a:lstStyle/>
          <a:p>
            <a:r>
              <a:rPr lang="en-US" sz="2400" b="1" dirty="0">
                <a:solidFill>
                  <a:srgbClr val="373839"/>
                </a:solidFill>
                <a:latin typeface="Amasis MT Pro Medium" panose="020B0604020202020204" pitchFamily="18" charset="0"/>
              </a:rPr>
              <a:t>Members: </a:t>
            </a:r>
          </a:p>
          <a:p>
            <a:pPr marL="342900" indent="-342900">
              <a:buFont typeface="+mj-lt"/>
              <a:buAutoNum type="arabicPeriod"/>
            </a:pPr>
            <a:r>
              <a:rPr lang="en-US" sz="2400" b="1" dirty="0" err="1">
                <a:solidFill>
                  <a:srgbClr val="373839"/>
                </a:solidFill>
                <a:latin typeface="Amasis MT Pro Medium" panose="020B0604020202020204" pitchFamily="18" charset="0"/>
              </a:rPr>
              <a:t>Võ</a:t>
            </a:r>
            <a:r>
              <a:rPr lang="en-US" sz="2400" b="1" dirty="0">
                <a:solidFill>
                  <a:srgbClr val="373839"/>
                </a:solidFill>
                <a:latin typeface="Amasis MT Pro Medium" panose="020B0604020202020204" pitchFamily="18" charset="0"/>
              </a:rPr>
              <a:t> Thanh </a:t>
            </a:r>
            <a:r>
              <a:rPr lang="en-US" sz="2400" b="1" dirty="0" err="1">
                <a:solidFill>
                  <a:srgbClr val="373839"/>
                </a:solidFill>
                <a:latin typeface="Amasis MT Pro Medium" panose="020B0604020202020204" pitchFamily="18" charset="0"/>
              </a:rPr>
              <a:t>Phúc</a:t>
            </a:r>
            <a:r>
              <a:rPr lang="en-US" sz="2400" b="1" dirty="0">
                <a:solidFill>
                  <a:srgbClr val="373839"/>
                </a:solidFill>
                <a:latin typeface="Amasis MT Pro Medium" panose="020B0604020202020204" pitchFamily="18" charset="0"/>
              </a:rPr>
              <a:t> – 21125056</a:t>
            </a:r>
          </a:p>
          <a:p>
            <a:pPr marL="342900" indent="-342900">
              <a:buFont typeface="+mj-lt"/>
              <a:buAutoNum type="arabicPeriod"/>
            </a:pPr>
            <a:r>
              <a:rPr lang="en-US" sz="2400" b="1" dirty="0" err="1">
                <a:solidFill>
                  <a:srgbClr val="373839"/>
                </a:solidFill>
                <a:latin typeface="Amasis MT Pro Medium" panose="020B0604020202020204" pitchFamily="18" charset="0"/>
              </a:rPr>
              <a:t>Nguyễn</a:t>
            </a:r>
            <a:r>
              <a:rPr lang="en-US" sz="2400" b="1" dirty="0">
                <a:solidFill>
                  <a:srgbClr val="373839"/>
                </a:solidFill>
                <a:latin typeface="Amasis MT Pro Medium" panose="020B0604020202020204" pitchFamily="18" charset="0"/>
              </a:rPr>
              <a:t> </a:t>
            </a:r>
            <a:r>
              <a:rPr lang="en-US" sz="2400" b="1" dirty="0" err="1">
                <a:solidFill>
                  <a:srgbClr val="373839"/>
                </a:solidFill>
                <a:latin typeface="Amasis MT Pro Medium" panose="020B0604020202020204" pitchFamily="18" charset="0"/>
              </a:rPr>
              <a:t>Đình</a:t>
            </a:r>
            <a:r>
              <a:rPr lang="en-US" sz="2400" b="1" dirty="0">
                <a:solidFill>
                  <a:srgbClr val="373839"/>
                </a:solidFill>
                <a:latin typeface="Amasis MT Pro Medium" panose="020B0604020202020204" pitchFamily="18" charset="0"/>
              </a:rPr>
              <a:t> </a:t>
            </a:r>
            <a:r>
              <a:rPr lang="en-US" sz="2400" b="1" dirty="0" err="1">
                <a:solidFill>
                  <a:srgbClr val="373839"/>
                </a:solidFill>
                <a:latin typeface="Amasis MT Pro Medium" panose="020B0604020202020204" pitchFamily="18" charset="0"/>
              </a:rPr>
              <a:t>Ngọc</a:t>
            </a:r>
            <a:r>
              <a:rPr lang="en-US" sz="2400" b="1" dirty="0">
                <a:solidFill>
                  <a:srgbClr val="373839"/>
                </a:solidFill>
                <a:latin typeface="Amasis MT Pro Medium" panose="020B0604020202020204" pitchFamily="18" charset="0"/>
              </a:rPr>
              <a:t> </a:t>
            </a:r>
            <a:r>
              <a:rPr lang="en-US" sz="2400" b="1" dirty="0" err="1">
                <a:solidFill>
                  <a:srgbClr val="373839"/>
                </a:solidFill>
                <a:latin typeface="Amasis MT Pro Medium" panose="020B0604020202020204" pitchFamily="18" charset="0"/>
              </a:rPr>
              <a:t>Trí</a:t>
            </a:r>
            <a:r>
              <a:rPr lang="en-US" sz="2400" b="1" dirty="0">
                <a:solidFill>
                  <a:srgbClr val="373839"/>
                </a:solidFill>
                <a:latin typeface="Amasis MT Pro Medium" panose="020B0604020202020204" pitchFamily="18" charset="0"/>
              </a:rPr>
              <a:t> - 21125065</a:t>
            </a:r>
          </a:p>
          <a:p>
            <a:pPr marL="342900" indent="-342900">
              <a:buFont typeface="+mj-lt"/>
              <a:buAutoNum type="arabicPeriod"/>
            </a:pPr>
            <a:r>
              <a:rPr lang="en-US" sz="2400" b="1" dirty="0" err="1">
                <a:solidFill>
                  <a:srgbClr val="373839"/>
                </a:solidFill>
                <a:latin typeface="Amasis MT Pro Medium" panose="020B0604020202020204" pitchFamily="18" charset="0"/>
              </a:rPr>
              <a:t>Nguyễn</a:t>
            </a:r>
            <a:r>
              <a:rPr lang="en-US" sz="2400" b="1" dirty="0">
                <a:solidFill>
                  <a:srgbClr val="373839"/>
                </a:solidFill>
                <a:latin typeface="Amasis MT Pro Medium" panose="020B0604020202020204" pitchFamily="18" charset="0"/>
              </a:rPr>
              <a:t> Minh </a:t>
            </a:r>
            <a:r>
              <a:rPr lang="en-US" sz="2400" b="1" dirty="0" err="1">
                <a:solidFill>
                  <a:srgbClr val="373839"/>
                </a:solidFill>
                <a:latin typeface="Amasis MT Pro Medium" panose="020B0604020202020204" pitchFamily="18" charset="0"/>
              </a:rPr>
              <a:t>Vĩ</a:t>
            </a:r>
            <a:r>
              <a:rPr lang="en-US" sz="2400" b="1" dirty="0">
                <a:solidFill>
                  <a:srgbClr val="373839"/>
                </a:solidFill>
                <a:latin typeface="Amasis MT Pro Medium" panose="020B0604020202020204" pitchFamily="18" charset="0"/>
              </a:rPr>
              <a:t> – 21125067</a:t>
            </a:r>
          </a:p>
          <a:p>
            <a:pPr marL="342900" indent="-342900">
              <a:buFont typeface="+mj-lt"/>
              <a:buAutoNum type="arabicPeriod"/>
            </a:pPr>
            <a:r>
              <a:rPr lang="en-US" sz="2400" b="1" dirty="0">
                <a:solidFill>
                  <a:srgbClr val="373839"/>
                </a:solidFill>
                <a:latin typeface="Amasis MT Pro Medium" panose="020B0604020202020204" pitchFamily="18" charset="0"/>
              </a:rPr>
              <a:t>Lê </a:t>
            </a:r>
            <a:r>
              <a:rPr lang="en-US" sz="2400" b="1" dirty="0" err="1">
                <a:solidFill>
                  <a:srgbClr val="373839"/>
                </a:solidFill>
                <a:latin typeface="Amasis MT Pro Medium" panose="020B0604020202020204" pitchFamily="18" charset="0"/>
              </a:rPr>
              <a:t>Nguyễn</a:t>
            </a:r>
            <a:r>
              <a:rPr lang="en-US" sz="2400" b="1" dirty="0">
                <a:solidFill>
                  <a:srgbClr val="373839"/>
                </a:solidFill>
                <a:latin typeface="Amasis MT Pro Medium" panose="020B0604020202020204" pitchFamily="18" charset="0"/>
              </a:rPr>
              <a:t> </a:t>
            </a:r>
            <a:r>
              <a:rPr lang="en-US" sz="2400" b="1" dirty="0" err="1">
                <a:solidFill>
                  <a:srgbClr val="373839"/>
                </a:solidFill>
                <a:latin typeface="Amasis MT Pro Medium" panose="020B0604020202020204" pitchFamily="18" charset="0"/>
              </a:rPr>
              <a:t>Đăng</a:t>
            </a:r>
            <a:r>
              <a:rPr lang="en-US" sz="2400" b="1" dirty="0">
                <a:solidFill>
                  <a:srgbClr val="373839"/>
                </a:solidFill>
                <a:latin typeface="Amasis MT Pro Medium" panose="020B0604020202020204" pitchFamily="18" charset="0"/>
              </a:rPr>
              <a:t> Khoa - 21125164</a:t>
            </a:r>
          </a:p>
        </p:txBody>
      </p:sp>
      <p:pic>
        <p:nvPicPr>
          <p:cNvPr id="4" name="Picture 3">
            <a:extLst>
              <a:ext uri="{FF2B5EF4-FFF2-40B4-BE49-F238E27FC236}">
                <a16:creationId xmlns:a16="http://schemas.microsoft.com/office/drawing/2014/main" id="{5F3F4DB0-8C92-C675-85F6-0DCCB2BBD465}"/>
              </a:ext>
            </a:extLst>
          </p:cNvPr>
          <p:cNvPicPr>
            <a:picLocks noChangeAspect="1"/>
          </p:cNvPicPr>
          <p:nvPr/>
        </p:nvPicPr>
        <p:blipFill>
          <a:blip r:embed="rId3"/>
          <a:stretch>
            <a:fillRect/>
          </a:stretch>
        </p:blipFill>
        <p:spPr>
          <a:xfrm>
            <a:off x="1219200" y="3696578"/>
            <a:ext cx="6019800" cy="302645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0797B-26EF-9C6E-B92C-01895AB5B550}"/>
              </a:ext>
            </a:extLst>
          </p:cNvPr>
          <p:cNvSpPr>
            <a:spLocks noGrp="1"/>
          </p:cNvSpPr>
          <p:nvPr>
            <p:ph type="title"/>
          </p:nvPr>
        </p:nvSpPr>
        <p:spPr>
          <a:xfrm>
            <a:off x="395288" y="476250"/>
            <a:ext cx="7300912" cy="819150"/>
          </a:xfrm>
        </p:spPr>
        <p:txBody>
          <a:bodyPr/>
          <a:lstStyle/>
          <a:p>
            <a:r>
              <a:rPr lang="en-US" dirty="0"/>
              <a:t>2. An introduction about Visitor pattern</a:t>
            </a:r>
            <a:br>
              <a:rPr lang="en-US" dirty="0"/>
            </a:br>
            <a:endParaRPr lang="en-US" dirty="0"/>
          </a:p>
        </p:txBody>
      </p:sp>
      <p:pic>
        <p:nvPicPr>
          <p:cNvPr id="3" name="Picture 2">
            <a:extLst>
              <a:ext uri="{FF2B5EF4-FFF2-40B4-BE49-F238E27FC236}">
                <a16:creationId xmlns:a16="http://schemas.microsoft.com/office/drawing/2014/main" id="{BD6AE5D3-53C2-C8AD-5D43-55703EC56928}"/>
              </a:ext>
            </a:extLst>
          </p:cNvPr>
          <p:cNvPicPr>
            <a:picLocks noChangeAspect="1"/>
          </p:cNvPicPr>
          <p:nvPr/>
        </p:nvPicPr>
        <p:blipFill>
          <a:blip r:embed="rId2"/>
          <a:stretch>
            <a:fillRect/>
          </a:stretch>
        </p:blipFill>
        <p:spPr>
          <a:xfrm>
            <a:off x="0" y="2064880"/>
            <a:ext cx="9144000" cy="2728239"/>
          </a:xfrm>
          <a:prstGeom prst="rect">
            <a:avLst/>
          </a:prstGeom>
        </p:spPr>
      </p:pic>
    </p:spTree>
    <p:extLst>
      <p:ext uri="{BB962C8B-B14F-4D97-AF65-F5344CB8AC3E}">
        <p14:creationId xmlns:p14="http://schemas.microsoft.com/office/powerpoint/2010/main" val="448833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u="sng" dirty="0">
                <a:solidFill>
                  <a:schemeClr val="bg2"/>
                </a:solidFill>
              </a:rPr>
              <a:t>What is Visitor?</a:t>
            </a:r>
          </a:p>
        </p:txBody>
      </p:sp>
      <p:sp>
        <p:nvSpPr>
          <p:cNvPr id="5123" name="Rectangle 3"/>
          <p:cNvSpPr>
            <a:spLocks noGrp="1" noChangeArrowheads="1"/>
          </p:cNvSpPr>
          <p:nvPr>
            <p:ph type="body" idx="1"/>
          </p:nvPr>
        </p:nvSpPr>
        <p:spPr>
          <a:xfrm>
            <a:off x="1908175" y="909639"/>
            <a:ext cx="7056438" cy="1300162"/>
          </a:xfrm>
        </p:spPr>
        <p:txBody>
          <a:bodyPr/>
          <a:lstStyle/>
          <a:p>
            <a:pPr eaLnBrk="1" hangingPunct="1"/>
            <a:r>
              <a:rPr lang="en-US" sz="2400" b="1" u="sng" dirty="0">
                <a:solidFill>
                  <a:schemeClr val="bg2"/>
                </a:solidFill>
                <a:latin typeface="Amasis MT Pro Medium" panose="02040604050005020304" pitchFamily="18" charset="0"/>
              </a:rPr>
              <a:t>Visitor</a:t>
            </a:r>
            <a:r>
              <a:rPr lang="en-US" sz="2000" dirty="0">
                <a:solidFill>
                  <a:schemeClr val="bg2"/>
                </a:solidFill>
                <a:latin typeface="Amasis MT Pro Medium" panose="02040604050005020304" pitchFamily="18" charset="0"/>
              </a:rPr>
              <a:t>   a behavioral design pattern that lets you to define a new operation without changing the class of elements on which the object operates.</a:t>
            </a:r>
          </a:p>
        </p:txBody>
      </p:sp>
      <p:sp>
        <p:nvSpPr>
          <p:cNvPr id="2" name="Cloud 1">
            <a:extLst>
              <a:ext uri="{FF2B5EF4-FFF2-40B4-BE49-F238E27FC236}">
                <a16:creationId xmlns:a16="http://schemas.microsoft.com/office/drawing/2014/main" id="{70963E0A-A8EB-53E7-71DE-42026D67384A}"/>
              </a:ext>
            </a:extLst>
          </p:cNvPr>
          <p:cNvSpPr/>
          <p:nvPr/>
        </p:nvSpPr>
        <p:spPr>
          <a:xfrm>
            <a:off x="2057400" y="2667000"/>
            <a:ext cx="6907213" cy="3733800"/>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b="1" dirty="0">
                <a:solidFill>
                  <a:srgbClr val="00B050"/>
                </a:solidFill>
                <a:latin typeface="Abadi" panose="020B0604020202020204" pitchFamily="34" charset="0"/>
              </a:rPr>
              <a:t>So, what is the key idea to understand visitor?</a:t>
            </a:r>
          </a:p>
        </p:txBody>
      </p:sp>
    </p:spTree>
    <p:extLst>
      <p:ext uri="{BB962C8B-B14F-4D97-AF65-F5344CB8AC3E}">
        <p14:creationId xmlns:p14="http://schemas.microsoft.com/office/powerpoint/2010/main" val="3068496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Main idea-Visitor:</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dirty="0">
                <a:solidFill>
                  <a:schemeClr val="bg2"/>
                </a:solidFill>
                <a:latin typeface="Amasis MT Pro Medium" panose="02040604050005020304" pitchFamily="18" charset="0"/>
              </a:rPr>
              <a:t>The Visitor pattern suggests that you place the new behavior into a separate class called visitor, instead of trying to integrate it into existing classes. The original object that had to perform the behavior is now passed to one of the visitor’s methods as an argument, providing the method access to all necessary data contained within the object.</a:t>
            </a:r>
          </a:p>
        </p:txBody>
      </p:sp>
    </p:spTree>
    <p:extLst>
      <p:ext uri="{BB962C8B-B14F-4D97-AF65-F5344CB8AC3E}">
        <p14:creationId xmlns:p14="http://schemas.microsoft.com/office/powerpoint/2010/main" val="363924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Technique - Property</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2400" dirty="0">
                <a:solidFill>
                  <a:schemeClr val="bg2"/>
                </a:solidFill>
                <a:latin typeface="Amasis MT Pro Medium" panose="02040604050005020304" pitchFamily="18" charset="0"/>
              </a:rPr>
              <a:t>The Visitor pattern uses a technique called Double Dispatch, which helps to execute the proper method on an object without cumbersome conditionals. Instead of letting the client select a proper version of the method to call, we delegate this choice to objects we’re passing to the visitor as an argument. Since the objects know their own classes, they’ll be able to pick a proper method on the visitor. </a:t>
            </a:r>
          </a:p>
          <a:p>
            <a:pPr marL="0" indent="0" eaLnBrk="1" hangingPunct="1">
              <a:buNone/>
            </a:pPr>
            <a:r>
              <a:rPr lang="en-US" dirty="0">
                <a:solidFill>
                  <a:srgbClr val="00B050"/>
                </a:solidFill>
                <a:latin typeface="Amasis MT Pro Medium" panose="02040604050005020304" pitchFamily="18" charset="0"/>
              </a:rPr>
              <a:t>→ Fact: We can say they “accept” a visitor and tell it what visiting method should be executed.</a:t>
            </a:r>
          </a:p>
        </p:txBody>
      </p:sp>
    </p:spTree>
    <p:extLst>
      <p:ext uri="{BB962C8B-B14F-4D97-AF65-F5344CB8AC3E}">
        <p14:creationId xmlns:p14="http://schemas.microsoft.com/office/powerpoint/2010/main" val="3719046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4000" b="1" dirty="0">
                <a:solidFill>
                  <a:schemeClr val="bg2"/>
                </a:solidFill>
                <a:latin typeface="Times New Roman" panose="02020603050405020304" pitchFamily="18" charset="0"/>
                <a:cs typeface="Times New Roman" panose="02020603050405020304" pitchFamily="18" charset="0"/>
              </a:rPr>
              <a:t>Illustration</a:t>
            </a:r>
          </a:p>
        </p:txBody>
      </p:sp>
      <p:sp>
        <p:nvSpPr>
          <p:cNvPr id="3" name="Content Placeholder 2">
            <a:extLst>
              <a:ext uri="{FF2B5EF4-FFF2-40B4-BE49-F238E27FC236}">
                <a16:creationId xmlns:a16="http://schemas.microsoft.com/office/drawing/2014/main" id="{E8466343-C51D-7EDC-6B57-9CE9DC829F66}"/>
              </a:ext>
            </a:extLst>
          </p:cNvPr>
          <p:cNvSpPr>
            <a:spLocks noGrp="1"/>
          </p:cNvSpPr>
          <p:nvPr>
            <p:ph idx="1"/>
          </p:nvPr>
        </p:nvSpPr>
        <p:spPr>
          <a:xfrm>
            <a:off x="2160587" y="3962400"/>
            <a:ext cx="6804025" cy="1447800"/>
          </a:xfrm>
        </p:spPr>
        <p:txBody>
          <a:bodyPr/>
          <a:lstStyle/>
          <a:p>
            <a:pPr marL="0" indent="0">
              <a:buNone/>
            </a:pPr>
            <a:r>
              <a:rPr lang="en-US" dirty="0">
                <a:solidFill>
                  <a:srgbClr val="00B050"/>
                </a:solidFill>
              </a:rPr>
              <a:t>A good insurance agent is always ready to offer different policies to various types of organizations.</a:t>
            </a:r>
          </a:p>
          <a:p>
            <a:endParaRPr lang="en-US" dirty="0">
              <a:solidFill>
                <a:srgbClr val="00B050"/>
              </a:solidFill>
            </a:endParaRPr>
          </a:p>
        </p:txBody>
      </p:sp>
      <p:pic>
        <p:nvPicPr>
          <p:cNvPr id="1026" name="Picture 2" descr="Insurance agent">
            <a:extLst>
              <a:ext uri="{FF2B5EF4-FFF2-40B4-BE49-F238E27FC236}">
                <a16:creationId xmlns:a16="http://schemas.microsoft.com/office/drawing/2014/main" id="{D76AF079-D273-E671-33C0-1CA153C42E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990600"/>
            <a:ext cx="6172200"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376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790861" y="152400"/>
            <a:ext cx="7364413" cy="719138"/>
          </a:xfrm>
        </p:spPr>
        <p:txBody>
          <a:bodyPr/>
          <a:lstStyle/>
          <a:p>
            <a:pPr eaLnBrk="1" hangingPunct="1"/>
            <a:r>
              <a:rPr lang="en-US" b="1" dirty="0">
                <a:solidFill>
                  <a:schemeClr val="bg2"/>
                </a:solidFill>
              </a:rPr>
              <a:t>General Class Diagram - Explanation</a:t>
            </a:r>
          </a:p>
        </p:txBody>
      </p:sp>
      <p:pic>
        <p:nvPicPr>
          <p:cNvPr id="2050" name="Picture 2" descr="Structure of the Visitor design pattern">
            <a:extLst>
              <a:ext uri="{FF2B5EF4-FFF2-40B4-BE49-F238E27FC236}">
                <a16:creationId xmlns:a16="http://schemas.microsoft.com/office/drawing/2014/main" id="{02AE591E-1551-199D-6BC1-FDC69CDE7D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760" y="1432560"/>
            <a:ext cx="4471514" cy="4648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0F1A0FC-BB3E-571D-9169-7AA7A786C4FF}"/>
              </a:ext>
            </a:extLst>
          </p:cNvPr>
          <p:cNvSpPr txBox="1"/>
          <p:nvPr/>
        </p:nvSpPr>
        <p:spPr>
          <a:xfrm>
            <a:off x="1762761" y="1432560"/>
            <a:ext cx="2667000" cy="3693319"/>
          </a:xfrm>
          <a:prstGeom prst="rect">
            <a:avLst/>
          </a:prstGeom>
          <a:noFill/>
          <a:ln>
            <a:solidFill>
              <a:schemeClr val="accent1">
                <a:lumMod val="50000"/>
              </a:schemeClr>
            </a:solidFill>
          </a:ln>
        </p:spPr>
        <p:txBody>
          <a:bodyPr wrap="square">
            <a:spAutoFit/>
          </a:bodyPr>
          <a:lstStyle/>
          <a:p>
            <a:pPr rtl="0" fontAlgn="base">
              <a:spcBef>
                <a:spcPts val="0"/>
              </a:spcBef>
              <a:spcAft>
                <a:spcPts val="800"/>
              </a:spcAft>
            </a:pPr>
            <a:r>
              <a:rPr lang="en-US" sz="1800" b="0" i="0" u="none" strike="noStrike" dirty="0">
                <a:solidFill>
                  <a:srgbClr val="000000"/>
                </a:solidFill>
                <a:effectLst/>
                <a:latin typeface="Calibri" panose="020F0502020204030204" pitchFamily="34" charset="0"/>
              </a:rPr>
              <a:t>The </a:t>
            </a:r>
            <a:r>
              <a:rPr lang="en-US" sz="1800" b="1" i="0" u="none" strike="noStrike" dirty="0">
                <a:solidFill>
                  <a:srgbClr val="000000"/>
                </a:solidFill>
                <a:effectLst/>
                <a:latin typeface="Calibri" panose="020F0502020204030204" pitchFamily="34" charset="0"/>
              </a:rPr>
              <a:t>Visitor</a:t>
            </a:r>
            <a:r>
              <a:rPr lang="en-US" sz="1800" b="0" i="0" u="none" strike="noStrike" dirty="0">
                <a:solidFill>
                  <a:srgbClr val="000000"/>
                </a:solidFill>
                <a:effectLst/>
                <a:latin typeface="Calibri" panose="020F0502020204030204" pitchFamily="34" charset="0"/>
              </a:rPr>
              <a:t> interface declares a set of visiting methods that can take concrete elements of an object structure as arguments. These methods may have the same names if the program is written in a language that supports overloading, but the type of their parameters must be different.</a:t>
            </a:r>
            <a:endParaRPr lang="en-US" sz="1800" b="0" i="0" u="none" strike="noStrike" dirty="0">
              <a:solidFill>
                <a:srgbClr val="000000"/>
              </a:solidFill>
              <a:effectLst/>
              <a:latin typeface="Noto Sans Symbols"/>
            </a:endParaRPr>
          </a:p>
        </p:txBody>
      </p:sp>
      <p:cxnSp>
        <p:nvCxnSpPr>
          <p:cNvPr id="7" name="Straight Arrow Connector 6">
            <a:extLst>
              <a:ext uri="{FF2B5EF4-FFF2-40B4-BE49-F238E27FC236}">
                <a16:creationId xmlns:a16="http://schemas.microsoft.com/office/drawing/2014/main" id="{3F353130-DA7D-2E2E-2E5E-A3CF37D7B652}"/>
              </a:ext>
            </a:extLst>
          </p:cNvPr>
          <p:cNvCxnSpPr/>
          <p:nvPr/>
        </p:nvCxnSpPr>
        <p:spPr>
          <a:xfrm>
            <a:off x="4429761" y="1981200"/>
            <a:ext cx="59943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79944BF-0D0A-D618-493E-E9B924D670DB}"/>
              </a:ext>
            </a:extLst>
          </p:cNvPr>
          <p:cNvSpPr txBox="1"/>
          <p:nvPr/>
        </p:nvSpPr>
        <p:spPr>
          <a:xfrm>
            <a:off x="1762761" y="5103674"/>
            <a:ext cx="2667000" cy="1754326"/>
          </a:xfrm>
          <a:prstGeom prst="rect">
            <a:avLst/>
          </a:prstGeom>
          <a:noFill/>
          <a:ln>
            <a:solidFill>
              <a:schemeClr val="accent1">
                <a:lumMod val="50000"/>
              </a:schemeClr>
            </a:solidFill>
          </a:ln>
        </p:spPr>
        <p:txBody>
          <a:bodyPr wrap="square">
            <a:spAutoFit/>
          </a:bodyPr>
          <a:lstStyle/>
          <a:p>
            <a:pPr>
              <a:spcBef>
                <a:spcPts val="0"/>
              </a:spcBef>
              <a:spcAft>
                <a:spcPts val="800"/>
              </a:spcAft>
            </a:pPr>
            <a:r>
              <a:rPr lang="en-US" dirty="0">
                <a:solidFill>
                  <a:srgbClr val="000000"/>
                </a:solidFill>
                <a:latin typeface="Calibri" panose="020F0502020204030204" pitchFamily="34" charset="0"/>
              </a:rPr>
              <a:t>Each </a:t>
            </a:r>
            <a:r>
              <a:rPr lang="en-US" b="1" dirty="0">
                <a:solidFill>
                  <a:srgbClr val="000000"/>
                </a:solidFill>
                <a:latin typeface="Calibri" panose="020F0502020204030204" pitchFamily="34" charset="0"/>
              </a:rPr>
              <a:t>Concrete</a:t>
            </a:r>
            <a:r>
              <a:rPr lang="en-US" dirty="0">
                <a:solidFill>
                  <a:srgbClr val="000000"/>
                </a:solidFill>
                <a:latin typeface="Calibri" panose="020F0502020204030204" pitchFamily="34" charset="0"/>
              </a:rPr>
              <a:t> </a:t>
            </a:r>
            <a:r>
              <a:rPr lang="en-US" b="1" dirty="0">
                <a:solidFill>
                  <a:srgbClr val="000000"/>
                </a:solidFill>
                <a:latin typeface="Calibri" panose="020F0502020204030204" pitchFamily="34" charset="0"/>
              </a:rPr>
              <a:t>Visitor</a:t>
            </a:r>
            <a:r>
              <a:rPr lang="en-US" dirty="0">
                <a:solidFill>
                  <a:srgbClr val="000000"/>
                </a:solidFill>
                <a:latin typeface="Calibri" panose="020F0502020204030204" pitchFamily="34" charset="0"/>
              </a:rPr>
              <a:t> implements several versions of the same behaviors, tailored for different concrete element classes.</a:t>
            </a:r>
          </a:p>
        </p:txBody>
      </p:sp>
      <p:cxnSp>
        <p:nvCxnSpPr>
          <p:cNvPr id="9" name="Straight Arrow Connector 8">
            <a:extLst>
              <a:ext uri="{FF2B5EF4-FFF2-40B4-BE49-F238E27FC236}">
                <a16:creationId xmlns:a16="http://schemas.microsoft.com/office/drawing/2014/main" id="{F3A84BFA-371B-9752-9B04-640FE820A1F7}"/>
              </a:ext>
            </a:extLst>
          </p:cNvPr>
          <p:cNvCxnSpPr>
            <a:cxnSpLocks/>
          </p:cNvCxnSpPr>
          <p:nvPr/>
        </p:nvCxnSpPr>
        <p:spPr>
          <a:xfrm flipV="1">
            <a:off x="4429761" y="3276600"/>
            <a:ext cx="599439" cy="23757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D4D237C-DCC6-9FEF-4958-F5930EA3C9B8}"/>
              </a:ext>
            </a:extLst>
          </p:cNvPr>
          <p:cNvSpPr txBox="1"/>
          <p:nvPr/>
        </p:nvSpPr>
        <p:spPr>
          <a:xfrm>
            <a:off x="6477000" y="2139015"/>
            <a:ext cx="2667000" cy="2031325"/>
          </a:xfrm>
          <a:prstGeom prst="rect">
            <a:avLst/>
          </a:prstGeom>
          <a:noFill/>
          <a:ln>
            <a:solidFill>
              <a:schemeClr val="accent1">
                <a:lumMod val="50000"/>
              </a:schemeClr>
            </a:solidFill>
          </a:ln>
        </p:spPr>
        <p:txBody>
          <a:bodyPr wrap="square">
            <a:spAutoFit/>
          </a:bodyPr>
          <a:lstStyle/>
          <a:p>
            <a:pPr>
              <a:spcBef>
                <a:spcPts val="0"/>
              </a:spcBef>
              <a:spcAft>
                <a:spcPts val="800"/>
              </a:spcAft>
            </a:pPr>
            <a:r>
              <a:rPr lang="en-US" dirty="0">
                <a:solidFill>
                  <a:srgbClr val="000000"/>
                </a:solidFill>
                <a:latin typeface="Calibri" panose="020F0502020204030204" pitchFamily="34" charset="0"/>
              </a:rPr>
              <a:t>The </a:t>
            </a:r>
            <a:r>
              <a:rPr lang="en-US" b="1" dirty="0">
                <a:solidFill>
                  <a:srgbClr val="000000"/>
                </a:solidFill>
                <a:latin typeface="Calibri" panose="020F0502020204030204" pitchFamily="34" charset="0"/>
              </a:rPr>
              <a:t>Element</a:t>
            </a:r>
            <a:r>
              <a:rPr lang="en-US" dirty="0">
                <a:solidFill>
                  <a:srgbClr val="000000"/>
                </a:solidFill>
                <a:latin typeface="Calibri" panose="020F0502020204030204" pitchFamily="34" charset="0"/>
              </a:rPr>
              <a:t> interface declares a method for “accepting” visitors. This method should have one parameter declared with the type of the visitor interface.</a:t>
            </a:r>
            <a:endParaRPr lang="en-US" sz="1800" b="0" i="0" u="none" strike="noStrike" dirty="0">
              <a:solidFill>
                <a:srgbClr val="000000"/>
              </a:solidFill>
              <a:effectLst/>
              <a:latin typeface="Noto Sans Symbols"/>
            </a:endParaRPr>
          </a:p>
        </p:txBody>
      </p:sp>
      <p:cxnSp>
        <p:nvCxnSpPr>
          <p:cNvPr id="12" name="Straight Arrow Connector 11">
            <a:extLst>
              <a:ext uri="{FF2B5EF4-FFF2-40B4-BE49-F238E27FC236}">
                <a16:creationId xmlns:a16="http://schemas.microsoft.com/office/drawing/2014/main" id="{39A8F63E-420F-BD4C-FC08-4E361DF04A4D}"/>
              </a:ext>
            </a:extLst>
          </p:cNvPr>
          <p:cNvCxnSpPr>
            <a:cxnSpLocks/>
            <a:stCxn id="11" idx="1"/>
          </p:cNvCxnSpPr>
          <p:nvPr/>
        </p:nvCxnSpPr>
        <p:spPr>
          <a:xfrm flipH="1" flipV="1">
            <a:off x="5562600" y="1828800"/>
            <a:ext cx="914400" cy="132587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49DC4C4-1D25-2542-8112-DCC875358F6C}"/>
              </a:ext>
            </a:extLst>
          </p:cNvPr>
          <p:cNvSpPr txBox="1"/>
          <p:nvPr/>
        </p:nvSpPr>
        <p:spPr>
          <a:xfrm>
            <a:off x="6450174" y="1908182"/>
            <a:ext cx="2667000" cy="4524315"/>
          </a:xfrm>
          <a:prstGeom prst="rect">
            <a:avLst/>
          </a:prstGeom>
          <a:noFill/>
          <a:ln>
            <a:solidFill>
              <a:schemeClr val="accent1">
                <a:lumMod val="50000"/>
              </a:schemeClr>
            </a:solidFill>
          </a:ln>
        </p:spPr>
        <p:txBody>
          <a:bodyPr wrap="square">
            <a:spAutoFit/>
          </a:bodyPr>
          <a:lstStyle/>
          <a:p>
            <a:pPr>
              <a:spcBef>
                <a:spcPts val="0"/>
              </a:spcBef>
              <a:spcAft>
                <a:spcPts val="800"/>
              </a:spcAft>
            </a:pPr>
            <a:r>
              <a:rPr lang="en-US" dirty="0">
                <a:solidFill>
                  <a:srgbClr val="000000"/>
                </a:solidFill>
                <a:latin typeface="Calibri" panose="020F0502020204030204" pitchFamily="34" charset="0"/>
              </a:rPr>
              <a:t>Each </a:t>
            </a:r>
            <a:r>
              <a:rPr lang="en-US" b="1" dirty="0">
                <a:solidFill>
                  <a:srgbClr val="000000"/>
                </a:solidFill>
                <a:latin typeface="Calibri" panose="020F0502020204030204" pitchFamily="34" charset="0"/>
              </a:rPr>
              <a:t>Concrete Element </a:t>
            </a:r>
            <a:r>
              <a:rPr lang="en-US" dirty="0">
                <a:solidFill>
                  <a:srgbClr val="000000"/>
                </a:solidFill>
                <a:latin typeface="Calibri" panose="020F0502020204030204" pitchFamily="34" charset="0"/>
              </a:rPr>
              <a:t>must implement the acceptance method. The purpose of this method is to redirect the call to the proper visitor’s method corresponding to the current element class. Be aware that even if a base element class implements this method, all subclasses must still override this method in their own classes and call the appropriate method on the visitor object.</a:t>
            </a:r>
          </a:p>
        </p:txBody>
      </p:sp>
      <p:cxnSp>
        <p:nvCxnSpPr>
          <p:cNvPr id="19" name="Straight Arrow Connector 18">
            <a:extLst>
              <a:ext uri="{FF2B5EF4-FFF2-40B4-BE49-F238E27FC236}">
                <a16:creationId xmlns:a16="http://schemas.microsoft.com/office/drawing/2014/main" id="{3FCFA34E-7A3B-E0A8-D38F-2DEA90A62089}"/>
              </a:ext>
            </a:extLst>
          </p:cNvPr>
          <p:cNvCxnSpPr>
            <a:cxnSpLocks/>
          </p:cNvCxnSpPr>
          <p:nvPr/>
        </p:nvCxnSpPr>
        <p:spPr>
          <a:xfrm flipH="1" flipV="1">
            <a:off x="5029200" y="3581400"/>
            <a:ext cx="1382874" cy="4114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27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fade">
                                      <p:cBhvr>
                                        <p:cTn id="13" dur="500"/>
                                        <p:tgtEl>
                                          <p:spTgt spid="205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6" presetClass="exit" presetSubtype="21" fill="hold" nodeType="withEffect">
                                  <p:stCondLst>
                                    <p:cond delay="0"/>
                                  </p:stCondLst>
                                  <p:childTnLst>
                                    <p:animEffect transition="out" filter="barn(inVertical)">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par>
                                <p:cTn id="25" presetID="16" presetClass="exit" presetSubtype="21" fill="hold" grpId="1" nodeType="withEffect">
                                  <p:stCondLst>
                                    <p:cond delay="0"/>
                                  </p:stCondLst>
                                  <p:childTnLst>
                                    <p:animEffect transition="out" filter="barn(inVertical)">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9"/>
                                        </p:tgtEl>
                                      </p:cBhvr>
                                    </p:animEffect>
                                    <p:set>
                                      <p:cBhvr>
                                        <p:cTn id="35" dur="1" fill="hold">
                                          <p:stCondLst>
                                            <p:cond delay="499"/>
                                          </p:stCondLst>
                                        </p:cTn>
                                        <p:tgtEl>
                                          <p:spTgt spid="9"/>
                                        </p:tgtEl>
                                        <p:attrNameLst>
                                          <p:attrName>style.visibility</p:attrName>
                                        </p:attrNameLst>
                                      </p:cBhvr>
                                      <p:to>
                                        <p:strVal val="hidden"/>
                                      </p:to>
                                    </p:set>
                                  </p:childTnLst>
                                </p:cTn>
                              </p:par>
                            </p:childTnLst>
                          </p:cTn>
                        </p:par>
                        <p:par>
                          <p:cTn id="36" fill="hold">
                            <p:stCondLst>
                              <p:cond delay="500"/>
                            </p:stCondLst>
                            <p:childTnLst>
                              <p:par>
                                <p:cTn id="37" presetID="42" presetClass="path" presetSubtype="0" accel="50000" decel="50000" fill="hold" nodeType="afterEffect">
                                  <p:stCondLst>
                                    <p:cond delay="0"/>
                                  </p:stCondLst>
                                  <p:childTnLst>
                                    <p:animMotion origin="layout" path="M 2.77778E-6 4.81481E-6 L -0.3566 -0.01436 " pathEditMode="relative" rAng="0" ptsTypes="AA">
                                      <p:cBhvr>
                                        <p:cTn id="38" dur="2000" fill="hold"/>
                                        <p:tgtEl>
                                          <p:spTgt spid="2050"/>
                                        </p:tgtEl>
                                        <p:attrNameLst>
                                          <p:attrName>ppt_x</p:attrName>
                                          <p:attrName>ppt_y</p:attrName>
                                        </p:attrNameLst>
                                      </p:cBhvr>
                                      <p:rCtr x="-17830" y="-718"/>
                                    </p:animMotion>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12"/>
                                        </p:tgtEl>
                                      </p:cBhvr>
                                    </p:animEffect>
                                    <p:set>
                                      <p:cBhvr>
                                        <p:cTn id="53" dur="1" fill="hold">
                                          <p:stCondLst>
                                            <p:cond delay="499"/>
                                          </p:stCondLst>
                                        </p:cTn>
                                        <p:tgtEl>
                                          <p:spTgt spid="12"/>
                                        </p:tgtEl>
                                        <p:attrNameLst>
                                          <p:attrName>style.visibility</p:attrName>
                                        </p:attrNameLst>
                                      </p:cBhvr>
                                      <p:to>
                                        <p:strVal val="hidden"/>
                                      </p:to>
                                    </p:set>
                                  </p:childTnLst>
                                </p:cTn>
                              </p:par>
                              <p:par>
                                <p:cTn id="54" presetID="10" presetClass="entr" presetSubtype="0" fill="hold"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8" grpId="0" animBg="1"/>
      <p:bldP spid="8" grpId="1" animBg="1"/>
      <p:bldP spid="11" grpId="0" animBg="1"/>
      <p:bldP spid="11" grpId="1"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E8AA3EF-A0A1-83D6-48F2-850D0DFE768B}"/>
              </a:ext>
            </a:extLst>
          </p:cNvPr>
          <p:cNvSpPr txBox="1">
            <a:spLocks noChangeArrowheads="1"/>
          </p:cNvSpPr>
          <p:nvPr/>
        </p:nvSpPr>
        <p:spPr bwMode="auto">
          <a:xfrm>
            <a:off x="1779587" y="190500"/>
            <a:ext cx="7364413" cy="7191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a:lstStyle>
          <a:p>
            <a:r>
              <a:rPr lang="en-US" b="1" kern="0" dirty="0">
                <a:solidFill>
                  <a:schemeClr val="bg2"/>
                </a:solidFill>
              </a:rPr>
              <a:t>General Class Diagram - Explanation</a:t>
            </a:r>
          </a:p>
        </p:txBody>
      </p:sp>
      <p:pic>
        <p:nvPicPr>
          <p:cNvPr id="3074" name="Picture 2" descr="Structure of the Visitor design pattern">
            <a:extLst>
              <a:ext uri="{FF2B5EF4-FFF2-40B4-BE49-F238E27FC236}">
                <a16:creationId xmlns:a16="http://schemas.microsoft.com/office/drawing/2014/main" id="{807F47BC-30EC-AEC1-1E4F-0963702167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909638"/>
            <a:ext cx="4495800" cy="392235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13593EA-80BE-B602-69D9-569CA52DA2C7}"/>
              </a:ext>
            </a:extLst>
          </p:cNvPr>
          <p:cNvSpPr txBox="1"/>
          <p:nvPr/>
        </p:nvSpPr>
        <p:spPr>
          <a:xfrm>
            <a:off x="2362200" y="5165229"/>
            <a:ext cx="6400800" cy="1415772"/>
          </a:xfrm>
          <a:prstGeom prst="rect">
            <a:avLst/>
          </a:prstGeom>
          <a:noFill/>
        </p:spPr>
        <p:txBody>
          <a:bodyPr wrap="square">
            <a:spAutoFit/>
          </a:bodyPr>
          <a:lstStyle/>
          <a:p>
            <a:pPr>
              <a:spcBef>
                <a:spcPts val="0"/>
              </a:spcBef>
            </a:pPr>
            <a:r>
              <a:rPr lang="en-US" b="0" i="0" u="none" strike="noStrike" dirty="0">
                <a:solidFill>
                  <a:srgbClr val="000000"/>
                </a:solidFill>
                <a:effectLst/>
                <a:latin typeface="Calibri" panose="020F0502020204030204" pitchFamily="34" charset="0"/>
              </a:rPr>
              <a:t>The </a:t>
            </a:r>
            <a:r>
              <a:rPr lang="en-US" b="1" i="0" u="none" strike="noStrike" dirty="0">
                <a:solidFill>
                  <a:srgbClr val="000000"/>
                </a:solidFill>
                <a:effectLst/>
                <a:latin typeface="Calibri" panose="020F0502020204030204" pitchFamily="34" charset="0"/>
              </a:rPr>
              <a:t>Client</a:t>
            </a:r>
            <a:r>
              <a:rPr lang="en-US" b="0" i="0" u="none" strike="noStrike" dirty="0">
                <a:solidFill>
                  <a:srgbClr val="000000"/>
                </a:solidFill>
                <a:effectLst/>
                <a:latin typeface="Calibri" panose="020F0502020204030204" pitchFamily="34" charset="0"/>
              </a:rPr>
              <a:t> usually represents a collection or some other complex object (for example, a </a:t>
            </a:r>
            <a:r>
              <a:rPr lang="en-US" b="1" i="0" u="none" strike="noStrike" dirty="0">
                <a:solidFill>
                  <a:srgbClr val="000000"/>
                </a:solidFill>
                <a:effectLst/>
                <a:latin typeface="Calibri" panose="020F0502020204030204" pitchFamily="34" charset="0"/>
              </a:rPr>
              <a:t>Composite</a:t>
            </a:r>
            <a:r>
              <a:rPr lang="en-US" b="0" i="0" u="none" strike="noStrike" dirty="0">
                <a:solidFill>
                  <a:srgbClr val="000000"/>
                </a:solidFill>
                <a:effectLst/>
                <a:latin typeface="Calibri" panose="020F0502020204030204" pitchFamily="34" charset="0"/>
              </a:rPr>
              <a:t> tree). Usually, clients aren’t aware of all the concrete element classes because they work with objects from that collection via some abstract interface.</a:t>
            </a:r>
            <a:endParaRPr lang="en-US" sz="3200" dirty="0"/>
          </a:p>
        </p:txBody>
      </p:sp>
      <p:cxnSp>
        <p:nvCxnSpPr>
          <p:cNvPr id="12" name="Straight Arrow Connector 11">
            <a:extLst>
              <a:ext uri="{FF2B5EF4-FFF2-40B4-BE49-F238E27FC236}">
                <a16:creationId xmlns:a16="http://schemas.microsoft.com/office/drawing/2014/main" id="{A0C4BC34-BC34-4BDF-B019-7B9503FDEAF7}"/>
              </a:ext>
            </a:extLst>
          </p:cNvPr>
          <p:cNvCxnSpPr>
            <a:cxnSpLocks/>
            <a:stCxn id="8" idx="0"/>
          </p:cNvCxnSpPr>
          <p:nvPr/>
        </p:nvCxnSpPr>
        <p:spPr>
          <a:xfrm flipV="1">
            <a:off x="5562600" y="4419600"/>
            <a:ext cx="0" cy="745629"/>
          </a:xfrm>
          <a:prstGeom prst="straightConnector1">
            <a:avLst/>
          </a:prstGeom>
          <a:ln w="76200">
            <a:solidFill>
              <a:srgbClr val="292A2B"/>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834881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a:solidFill>
                  <a:schemeClr val="bg2"/>
                </a:solidFill>
              </a:rPr>
              <a:t>Print Slide Master</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2000" dirty="0">
                <a:solidFill>
                  <a:schemeClr val="bg2"/>
                </a:solidFill>
              </a:rPr>
              <a:t>Our PowerPoint templates and backgrounds are «pre-made» presentation shells («pre-made» slides). All design backgrounds, graphics, typefaces, and colors have been created and are pre-set by an expert graphic designers which are working with some of the most prominent businesses in the world.</a:t>
            </a:r>
          </a:p>
          <a:p>
            <a:pPr eaLnBrk="1" hangingPunct="1"/>
            <a:endParaRPr lang="en-US" sz="2000" dirty="0">
              <a:solidFill>
                <a:schemeClr val="bg2"/>
              </a:solidFill>
            </a:endParaRPr>
          </a:p>
          <a:p>
            <a:pPr eaLnBrk="1" hangingPunct="1"/>
            <a:r>
              <a:rPr lang="en-US" sz="2000" dirty="0">
                <a:solidFill>
                  <a:schemeClr val="bg2"/>
                </a:solidFill>
              </a:rPr>
              <a:t>You simply insert your text. That's it! You just can't go wrong with these templates and backgrounds!</a:t>
            </a:r>
          </a:p>
          <a:p>
            <a:pPr eaLnBrk="1" hangingPunct="1"/>
            <a:endParaRPr lang="en-US" sz="2000" dirty="0">
              <a:solidFill>
                <a:schemeClr val="bg2"/>
              </a:solidFill>
            </a:endParaRPr>
          </a:p>
          <a:p>
            <a:pPr eaLnBrk="1" hangingPunct="1"/>
            <a:r>
              <a:rPr lang="en-US" sz="2000" dirty="0">
                <a:solidFill>
                  <a:schemeClr val="bg2"/>
                </a:solidFill>
              </a:rPr>
              <a:t>Download this template as well as our others at http://poweredtemplate.com/technology-computers-ppt-powerpoint-templates.html </a:t>
            </a:r>
          </a:p>
        </p:txBody>
      </p:sp>
    </p:spTree>
    <p:extLst>
      <p:ext uri="{BB962C8B-B14F-4D97-AF65-F5344CB8AC3E}">
        <p14:creationId xmlns:p14="http://schemas.microsoft.com/office/powerpoint/2010/main" val="2131242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a:solidFill>
                  <a:schemeClr val="bg2"/>
                </a:solidFill>
              </a:rPr>
              <a:t>Print Slide Master</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2000" dirty="0">
                <a:solidFill>
                  <a:schemeClr val="bg2"/>
                </a:solidFill>
              </a:rPr>
              <a:t>Our PowerPoint templates and backgrounds are «pre-made» presentation shells («pre-made» slides). All design backgrounds, graphics, typefaces, and colors have been created and are pre-set by an expert graphic designers which are working with some of the most prominent businesses in the world.</a:t>
            </a:r>
          </a:p>
          <a:p>
            <a:pPr eaLnBrk="1" hangingPunct="1"/>
            <a:endParaRPr lang="en-US" sz="2000" dirty="0">
              <a:solidFill>
                <a:schemeClr val="bg2"/>
              </a:solidFill>
            </a:endParaRPr>
          </a:p>
          <a:p>
            <a:pPr eaLnBrk="1" hangingPunct="1"/>
            <a:r>
              <a:rPr lang="en-US" sz="2000" dirty="0">
                <a:solidFill>
                  <a:schemeClr val="bg2"/>
                </a:solidFill>
              </a:rPr>
              <a:t>You simply insert your text. That's it! You just can't go wrong with these templates and backgrounds!</a:t>
            </a:r>
          </a:p>
          <a:p>
            <a:pPr eaLnBrk="1" hangingPunct="1"/>
            <a:endParaRPr lang="en-US" sz="2000" dirty="0">
              <a:solidFill>
                <a:schemeClr val="bg2"/>
              </a:solidFill>
            </a:endParaRPr>
          </a:p>
          <a:p>
            <a:pPr eaLnBrk="1" hangingPunct="1"/>
            <a:r>
              <a:rPr lang="en-US" sz="2000" dirty="0">
                <a:solidFill>
                  <a:schemeClr val="bg2"/>
                </a:solidFill>
              </a:rPr>
              <a:t>Download this template as well as our others at http://poweredtemplate.com/technology-computers-ppt-powerpoint-templates.html </a:t>
            </a:r>
          </a:p>
        </p:txBody>
      </p:sp>
    </p:spTree>
    <p:extLst>
      <p:ext uri="{BB962C8B-B14F-4D97-AF65-F5344CB8AC3E}">
        <p14:creationId xmlns:p14="http://schemas.microsoft.com/office/powerpoint/2010/main" val="2285385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Print Slide Master</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2000" dirty="0">
                <a:solidFill>
                  <a:schemeClr val="bg2"/>
                </a:solidFill>
              </a:rPr>
              <a:t>Our PowerPoint templates and backgrounds are «pre-made» presentation shells («pre-made» slides). All design backgrounds, graphics, typefaces, and colors have been created and are pre-set by an expert graphic designers which are working with some of the most prominent businesses in the world.</a:t>
            </a:r>
          </a:p>
          <a:p>
            <a:pPr eaLnBrk="1" hangingPunct="1"/>
            <a:endParaRPr lang="en-US" sz="2000" dirty="0">
              <a:solidFill>
                <a:schemeClr val="bg2"/>
              </a:solidFill>
            </a:endParaRPr>
          </a:p>
          <a:p>
            <a:pPr eaLnBrk="1" hangingPunct="1"/>
            <a:r>
              <a:rPr lang="en-US" sz="2000" dirty="0">
                <a:solidFill>
                  <a:schemeClr val="bg2"/>
                </a:solidFill>
              </a:rPr>
              <a:t>You simply insert your text. That's it! You just can't go wrong with these templates and backgrounds!</a:t>
            </a:r>
          </a:p>
          <a:p>
            <a:pPr eaLnBrk="1" hangingPunct="1"/>
            <a:endParaRPr lang="en-US" sz="2000" dirty="0">
              <a:solidFill>
                <a:schemeClr val="bg2"/>
              </a:solidFill>
            </a:endParaRPr>
          </a:p>
          <a:p>
            <a:pPr eaLnBrk="1" hangingPunct="1"/>
            <a:r>
              <a:rPr lang="en-US" sz="2000" dirty="0">
                <a:solidFill>
                  <a:schemeClr val="bg2"/>
                </a:solidFill>
              </a:rPr>
              <a:t>Download this template as well as our others at http://poweredtemplate.com/technology-computers-ppt-powerpoint-templates.html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74638"/>
            <a:ext cx="8229600" cy="1143000"/>
          </a:xfrm>
        </p:spPr>
        <p:txBody>
          <a:bodyPr wrap="square" anchor="ctr">
            <a:normAutofit/>
          </a:bodyPr>
          <a:lstStyle/>
          <a:p>
            <a:pPr eaLnBrk="1" hangingPunct="1"/>
            <a:r>
              <a:rPr lang="en-US" b="1"/>
              <a:t>What’s inside our presentation?</a:t>
            </a:r>
            <a:endParaRPr lang="uk-UA" b="1"/>
          </a:p>
        </p:txBody>
      </p:sp>
      <p:pic>
        <p:nvPicPr>
          <p:cNvPr id="3" name="Picture 2" descr="Question Cat">
            <a:extLst>
              <a:ext uri="{FF2B5EF4-FFF2-40B4-BE49-F238E27FC236}">
                <a16:creationId xmlns:a16="http://schemas.microsoft.com/office/drawing/2014/main" id="{36C99DB6-D8FC-57D6-D038-DA86C55D2A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8896" y="1524000"/>
            <a:ext cx="3951288" cy="3951288"/>
          </a:xfrm>
          <a:prstGeom prst="rect">
            <a:avLst/>
          </a:prstGeom>
          <a:noFill/>
        </p:spPr>
      </p:pic>
      <p:sp>
        <p:nvSpPr>
          <p:cNvPr id="36867" name="Rectangle 3"/>
          <p:cNvSpPr>
            <a:spLocks noGrp="1" noChangeArrowheads="1"/>
          </p:cNvSpPr>
          <p:nvPr>
            <p:ph sz="quarter" idx="4"/>
          </p:nvPr>
        </p:nvSpPr>
        <p:spPr>
          <a:xfrm>
            <a:off x="457200" y="1681162"/>
            <a:ext cx="5105400" cy="3951288"/>
          </a:xfrm>
        </p:spPr>
        <p:txBody>
          <a:bodyPr wrap="square" anchor="t">
            <a:normAutofit/>
          </a:bodyPr>
          <a:lstStyle/>
          <a:p>
            <a:pPr marL="0" indent="0" eaLnBrk="1" hangingPunct="1">
              <a:lnSpc>
                <a:spcPct val="90000"/>
              </a:lnSpc>
              <a:buNone/>
              <a:defRPr/>
            </a:pPr>
            <a:r>
              <a:rPr lang="en-US" sz="3600" b="1" u="sng" dirty="0">
                <a:solidFill>
                  <a:srgbClr val="A8A400"/>
                </a:solidFill>
              </a:rPr>
              <a:t>Content:</a:t>
            </a:r>
          </a:p>
          <a:p>
            <a:pPr marL="457200" indent="-457200" eaLnBrk="1" hangingPunct="1">
              <a:lnSpc>
                <a:spcPct val="90000"/>
              </a:lnSpc>
              <a:buFont typeface="+mj-lt"/>
              <a:buAutoNum type="arabicPeriod"/>
              <a:defRPr/>
            </a:pPr>
            <a:r>
              <a:rPr lang="en-US" dirty="0"/>
              <a:t>Problems and naive solution.</a:t>
            </a:r>
          </a:p>
          <a:p>
            <a:pPr marL="457200" indent="-457200" eaLnBrk="1" hangingPunct="1">
              <a:lnSpc>
                <a:spcPct val="90000"/>
              </a:lnSpc>
              <a:buFont typeface="+mj-lt"/>
              <a:buAutoNum type="arabicPeriod"/>
              <a:defRPr/>
            </a:pPr>
            <a:r>
              <a:rPr lang="en-US" dirty="0"/>
              <a:t>Introduction to Visitor design pattern.</a:t>
            </a:r>
          </a:p>
          <a:p>
            <a:pPr marL="457200" indent="-457200" eaLnBrk="1" hangingPunct="1">
              <a:lnSpc>
                <a:spcPct val="90000"/>
              </a:lnSpc>
              <a:buFont typeface="+mj-lt"/>
              <a:buAutoNum type="arabicPeriod"/>
              <a:defRPr/>
            </a:pPr>
            <a:r>
              <a:rPr lang="en-US" dirty="0"/>
              <a:t>How to solve problem with Visitor.</a:t>
            </a:r>
          </a:p>
          <a:p>
            <a:pPr marL="457200" indent="-457200" eaLnBrk="1" hangingPunct="1">
              <a:lnSpc>
                <a:spcPct val="90000"/>
              </a:lnSpc>
              <a:buFont typeface="+mj-lt"/>
              <a:buAutoNum type="arabicPeriod"/>
              <a:defRPr/>
            </a:pPr>
            <a:r>
              <a:rPr lang="en-US" dirty="0"/>
              <a:t>Similar problem.</a:t>
            </a:r>
          </a:p>
          <a:p>
            <a:pPr marL="457200" indent="-457200" eaLnBrk="1" hangingPunct="1">
              <a:lnSpc>
                <a:spcPct val="90000"/>
              </a:lnSpc>
              <a:buFont typeface="+mj-lt"/>
              <a:buAutoNum type="arabicPeriod"/>
              <a:defRPr/>
            </a:pPr>
            <a:r>
              <a:rPr lang="en-US" dirty="0"/>
              <a:t>Pros and cons to our design pattern.</a:t>
            </a:r>
            <a:endParaRPr lang="uk-U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5C29-4A76-0C74-FB14-040D0989A6A7}"/>
              </a:ext>
            </a:extLst>
          </p:cNvPr>
          <p:cNvSpPr>
            <a:spLocks noGrp="1"/>
          </p:cNvSpPr>
          <p:nvPr>
            <p:ph type="title"/>
          </p:nvPr>
        </p:nvSpPr>
        <p:spPr>
          <a:xfrm>
            <a:off x="533400" y="4267200"/>
            <a:ext cx="8229600" cy="566738"/>
          </a:xfrm>
        </p:spPr>
        <p:txBody>
          <a:bodyPr/>
          <a:lstStyle/>
          <a:p>
            <a:r>
              <a:rPr lang="en-US" sz="3200" dirty="0"/>
              <a:t>1. Real-World problem and naive solution </a:t>
            </a:r>
          </a:p>
        </p:txBody>
      </p:sp>
      <p:pic>
        <p:nvPicPr>
          <p:cNvPr id="6" name="Picture Placeholder 5" descr="3D black question marks with one yellow question mark">
            <a:extLst>
              <a:ext uri="{FF2B5EF4-FFF2-40B4-BE49-F238E27FC236}">
                <a16:creationId xmlns:a16="http://schemas.microsoft.com/office/drawing/2014/main" id="{FD52B7E5-88DD-E44C-F119-A076DFBE7020}"/>
              </a:ext>
            </a:extLst>
          </p:cNvPr>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21238" r="21238"/>
          <a:stretch>
            <a:fillRect/>
          </a:stretch>
        </p:blipFill>
        <p:spPr>
          <a:xfrm>
            <a:off x="1792288" y="228600"/>
            <a:ext cx="5486400" cy="3482975"/>
          </a:xfrm>
        </p:spPr>
      </p:pic>
      <p:sp>
        <p:nvSpPr>
          <p:cNvPr id="4" name="Text Placeholder 3">
            <a:extLst>
              <a:ext uri="{FF2B5EF4-FFF2-40B4-BE49-F238E27FC236}">
                <a16:creationId xmlns:a16="http://schemas.microsoft.com/office/drawing/2014/main" id="{34149DE9-5674-D17B-15D1-4AB5201A3FB3}"/>
              </a:ext>
            </a:extLst>
          </p:cNvPr>
          <p:cNvSpPr>
            <a:spLocks noGrp="1"/>
          </p:cNvSpPr>
          <p:nvPr>
            <p:ph type="body" sz="half" idx="2"/>
          </p:nvPr>
        </p:nvSpPr>
        <p:spPr>
          <a:xfrm>
            <a:off x="228600" y="4986338"/>
            <a:ext cx="5486400" cy="804862"/>
          </a:xfrm>
        </p:spPr>
        <p:txBody>
          <a:bodyPr/>
          <a:lstStyle/>
          <a:p>
            <a:r>
              <a:rPr lang="en-US" sz="2000" dirty="0"/>
              <a:t>A modern problem that if we use normal-naive solution will cost a lot of efforts, time and may cause some bugs</a:t>
            </a:r>
          </a:p>
        </p:txBody>
      </p:sp>
    </p:spTree>
    <p:extLst>
      <p:ext uri="{BB962C8B-B14F-4D97-AF65-F5344CB8AC3E}">
        <p14:creationId xmlns:p14="http://schemas.microsoft.com/office/powerpoint/2010/main" val="665919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Preview to our Real-world problem</a:t>
            </a:r>
          </a:p>
        </p:txBody>
      </p:sp>
      <p:sp>
        <p:nvSpPr>
          <p:cNvPr id="5123" name="Rectangle 3"/>
          <p:cNvSpPr>
            <a:spLocks noGrp="1" noChangeArrowheads="1"/>
          </p:cNvSpPr>
          <p:nvPr>
            <p:ph type="body" idx="1"/>
          </p:nvPr>
        </p:nvSpPr>
        <p:spPr>
          <a:xfrm>
            <a:off x="1908175" y="908050"/>
            <a:ext cx="7056438" cy="5832475"/>
          </a:xfrm>
        </p:spPr>
        <p:txBody>
          <a:bodyPr/>
          <a:lstStyle/>
          <a:p>
            <a:pPr rtl="0">
              <a:spcBef>
                <a:spcPts val="0"/>
              </a:spcBef>
              <a:spcAft>
                <a:spcPts val="800"/>
              </a:spcAft>
            </a:pPr>
            <a:r>
              <a:rPr lang="en-US" sz="2400" b="0" i="0" u="none" strike="noStrike" dirty="0">
                <a:solidFill>
                  <a:srgbClr val="000000"/>
                </a:solidFill>
                <a:effectLst/>
                <a:latin typeface="Amasis MT Pro Medium" panose="02040604050005020304" pitchFamily="18" charset="0"/>
              </a:rPr>
              <a:t>Imagine that you are building an app working with geographic information structured as one colossal graph. Each node of the graph represents a complex entity such as a city, but also more granular things like industries, sightseeing areas, etc. Each node type is represented by its own class, while each specific node is an object. </a:t>
            </a:r>
            <a:endParaRPr lang="en-US" sz="1800" b="0" dirty="0">
              <a:effectLst/>
              <a:latin typeface="Amasis MT Pro Medium" panose="02040604050005020304" pitchFamily="18" charset="0"/>
            </a:endParaRPr>
          </a:p>
        </p:txBody>
      </p:sp>
      <p:pic>
        <p:nvPicPr>
          <p:cNvPr id="2" name="Picture 1">
            <a:extLst>
              <a:ext uri="{FF2B5EF4-FFF2-40B4-BE49-F238E27FC236}">
                <a16:creationId xmlns:a16="http://schemas.microsoft.com/office/drawing/2014/main" id="{0D542016-D485-FF7A-314D-06FD6C653DFB}"/>
              </a:ext>
            </a:extLst>
          </p:cNvPr>
          <p:cNvPicPr>
            <a:picLocks noChangeAspect="1"/>
          </p:cNvPicPr>
          <p:nvPr/>
        </p:nvPicPr>
        <p:blipFill>
          <a:blip r:embed="rId4"/>
          <a:stretch>
            <a:fillRect/>
          </a:stretch>
        </p:blipFill>
        <p:spPr>
          <a:xfrm>
            <a:off x="1794276" y="1752600"/>
            <a:ext cx="7349723" cy="4435673"/>
          </a:xfrm>
          <a:prstGeom prst="rect">
            <a:avLst/>
          </a:prstGeom>
        </p:spPr>
      </p:pic>
    </p:spTree>
    <p:extLst>
      <p:ext uri="{BB962C8B-B14F-4D97-AF65-F5344CB8AC3E}">
        <p14:creationId xmlns:p14="http://schemas.microsoft.com/office/powerpoint/2010/main" val="347586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xit" presetSubtype="4" fill="hold" grpId="1" nodeType="clickEffect">
                                  <p:stCondLst>
                                    <p:cond delay="0"/>
                                  </p:stCondLst>
                                  <p:childTnLst>
                                    <p:animEffect transition="out" filter="wipe(down)">
                                      <p:cBhvr>
                                        <p:cTn id="12" dur="500"/>
                                        <p:tgtEl>
                                          <p:spTgt spid="5123">
                                            <p:txEl>
                                              <p:pRg st="0" end="0"/>
                                            </p:txEl>
                                          </p:spTgt>
                                        </p:tgtEl>
                                      </p:cBhvr>
                                    </p:animEffect>
                                    <p:set>
                                      <p:cBhvr>
                                        <p:cTn id="13" dur="1" fill="hold">
                                          <p:stCondLst>
                                            <p:cond delay="499"/>
                                          </p:stCondLst>
                                        </p:cTn>
                                        <p:tgtEl>
                                          <p:spTgt spid="5123">
                                            <p:txEl>
                                              <p:pRg st="0" end="0"/>
                                            </p:txEl>
                                          </p:spTgt>
                                        </p:tgtEl>
                                        <p:attrNameLst>
                                          <p:attrName>style.visibility</p:attrName>
                                        </p:attrNameLst>
                                      </p:cBhvr>
                                      <p:to>
                                        <p:strVal val="hidden"/>
                                      </p:to>
                                    </p:set>
                                  </p:childTnLst>
                                </p:cTn>
                              </p:par>
                              <p:par>
                                <p:cTn id="14" presetID="42" presetClass="entr" presetSubtype="0" fill="hold" nodeType="withEffect">
                                  <p:stCondLst>
                                    <p:cond delay="25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5123"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Problem: </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3200" dirty="0">
                <a:solidFill>
                  <a:schemeClr val="bg2"/>
                </a:solidFill>
                <a:latin typeface="Amasis MT Pro Medium" panose="02040604050005020304" pitchFamily="18" charset="0"/>
              </a:rPr>
              <a:t>From the graph for that city, now , we need to implement to export the graph to XML format. </a:t>
            </a:r>
          </a:p>
        </p:txBody>
      </p:sp>
      <p:pic>
        <p:nvPicPr>
          <p:cNvPr id="2052" name="Picture 4" descr="Exporting the graph into XML">
            <a:extLst>
              <a:ext uri="{FF2B5EF4-FFF2-40B4-BE49-F238E27FC236}">
                <a16:creationId xmlns:a16="http://schemas.microsoft.com/office/drawing/2014/main" id="{8D5218A4-D3E1-CC0F-3BC9-C31A88360A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048000"/>
            <a:ext cx="7606748"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857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4000" b="1" dirty="0">
                <a:solidFill>
                  <a:srgbClr val="FFC000"/>
                </a:solidFill>
              </a:rPr>
              <a:t>Naive solution:</a:t>
            </a:r>
          </a:p>
        </p:txBody>
      </p:sp>
      <p:sp>
        <p:nvSpPr>
          <p:cNvPr id="5123" name="Rectangle 3"/>
          <p:cNvSpPr>
            <a:spLocks noGrp="1" noChangeArrowheads="1"/>
          </p:cNvSpPr>
          <p:nvPr>
            <p:ph type="body" idx="1"/>
          </p:nvPr>
        </p:nvSpPr>
        <p:spPr>
          <a:xfrm>
            <a:off x="1908175" y="909638"/>
            <a:ext cx="7056438" cy="5832475"/>
          </a:xfrm>
        </p:spPr>
        <p:txBody>
          <a:bodyPr/>
          <a:lstStyle/>
          <a:p>
            <a:pPr rtl="0">
              <a:spcBef>
                <a:spcPts val="0"/>
              </a:spcBef>
              <a:spcAft>
                <a:spcPts val="800"/>
              </a:spcAft>
            </a:pPr>
            <a:r>
              <a:rPr lang="en-US" sz="2400" b="0" i="0" u="none" strike="noStrike" dirty="0">
                <a:solidFill>
                  <a:srgbClr val="000000"/>
                </a:solidFill>
                <a:effectLst/>
                <a:latin typeface="Amasis MT Pro Medium" panose="02040604050005020304" pitchFamily="18" charset="0"/>
              </a:rPr>
              <a:t>You planned to add an export method to each node class and then leverage recursion to go over each node of the graph, executing the export method.</a:t>
            </a:r>
          </a:p>
          <a:p>
            <a:pPr marL="0" indent="0" rtl="0">
              <a:spcBef>
                <a:spcPts val="0"/>
              </a:spcBef>
              <a:spcAft>
                <a:spcPts val="800"/>
              </a:spcAft>
              <a:buNone/>
            </a:pPr>
            <a:r>
              <a:rPr lang="en-US" sz="3200" dirty="0">
                <a:solidFill>
                  <a:srgbClr val="000000"/>
                </a:solidFill>
                <a:latin typeface="Amasis MT Pro Medium" panose="02040604050005020304" pitchFamily="18" charset="0"/>
              </a:rPr>
              <a:t>→</a:t>
            </a:r>
            <a:r>
              <a:rPr lang="en-US" sz="3200" b="0" i="0" u="none" strike="noStrike" dirty="0">
                <a:solidFill>
                  <a:srgbClr val="000000"/>
                </a:solidFill>
                <a:effectLst/>
                <a:latin typeface="Amasis MT Pro Medium" panose="02040604050005020304" pitchFamily="18" charset="0"/>
              </a:rPr>
              <a:t> </a:t>
            </a:r>
            <a:r>
              <a:rPr lang="en-US" sz="3200" b="1" u="sng" strike="noStrike" dirty="0">
                <a:solidFill>
                  <a:srgbClr val="000000"/>
                </a:solidFill>
                <a:effectLst/>
                <a:latin typeface="Amasis MT Pro Medium" panose="02040604050005020304" pitchFamily="18" charset="0"/>
              </a:rPr>
              <a:t>This solution was simple.</a:t>
            </a:r>
            <a:br>
              <a:rPr lang="en-US" sz="1800" dirty="0">
                <a:solidFill>
                  <a:schemeClr val="bg2"/>
                </a:solidFill>
                <a:latin typeface="Amasis MT Pro Medium" panose="02040604050005020304" pitchFamily="18" charset="0"/>
              </a:rPr>
            </a:br>
            <a:endParaRPr lang="en-US" dirty="0">
              <a:solidFill>
                <a:schemeClr val="bg2"/>
              </a:solidFill>
              <a:latin typeface="Amasis MT Pro Medium" panose="02040604050005020304" pitchFamily="18" charset="0"/>
            </a:endParaRPr>
          </a:p>
        </p:txBody>
      </p:sp>
      <p:sp>
        <p:nvSpPr>
          <p:cNvPr id="3" name="TextBox 2">
            <a:extLst>
              <a:ext uri="{FF2B5EF4-FFF2-40B4-BE49-F238E27FC236}">
                <a16:creationId xmlns:a16="http://schemas.microsoft.com/office/drawing/2014/main" id="{415FC2EE-3A0F-BBED-3C9C-77C95EA9BDA6}"/>
              </a:ext>
            </a:extLst>
          </p:cNvPr>
          <p:cNvSpPr txBox="1"/>
          <p:nvPr/>
        </p:nvSpPr>
        <p:spPr>
          <a:xfrm>
            <a:off x="838200" y="990600"/>
            <a:ext cx="5105400" cy="5909310"/>
          </a:xfrm>
          <a:prstGeom prst="rect">
            <a:avLst/>
          </a:prstGeom>
          <a:solidFill>
            <a:schemeClr val="bg2"/>
          </a:solidFill>
        </p:spPr>
        <p:txBody>
          <a:bodyPr wrap="square">
            <a:spAutoFit/>
          </a:bodyPr>
          <a:lstStyle/>
          <a:p>
            <a:r>
              <a:rPr lang="en-US" sz="1800" b="0" i="0" u="none" strike="noStrike" dirty="0">
                <a:solidFill>
                  <a:srgbClr val="9B859D"/>
                </a:solidFill>
                <a:effectLst/>
                <a:latin typeface="Consolas" panose="020B0609020204030204" pitchFamily="49" charset="0"/>
              </a:rPr>
              <a:t>#include &lt;iostream&gt;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using</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namespace</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6D9CBE"/>
                </a:solidFill>
                <a:effectLst/>
                <a:latin typeface="Consolas" panose="020B0609020204030204" pitchFamily="49" charset="0"/>
              </a:rPr>
              <a:t>std</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class</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Point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private</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int</a:t>
            </a:r>
            <a:r>
              <a:rPr lang="en-US" sz="1800" b="0" i="0" u="none" strike="noStrike" dirty="0">
                <a:solidFill>
                  <a:srgbClr val="E6E1DC"/>
                </a:solidFill>
                <a:effectLst/>
                <a:latin typeface="Consolas" panose="020B0609020204030204" pitchFamily="49" charset="0"/>
              </a:rPr>
              <a:t> x, y;</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public</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Point()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x = y = </a:t>
            </a:r>
            <a:r>
              <a:rPr lang="en-US" sz="1800" b="0" i="0" u="none" strike="noStrike" dirty="0">
                <a:solidFill>
                  <a:srgbClr val="A5C261"/>
                </a:solidFill>
                <a:effectLst/>
                <a:latin typeface="Consolas" panose="020B0609020204030204" pitchFamily="49" charset="0"/>
              </a:rPr>
              <a:t>0</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Point(</a:t>
            </a:r>
            <a:r>
              <a:rPr lang="en-US" sz="1800" b="0" i="0" u="none" strike="noStrike" dirty="0">
                <a:solidFill>
                  <a:srgbClr val="C26230"/>
                </a:solidFill>
                <a:effectLst/>
                <a:latin typeface="Consolas" panose="020B0609020204030204" pitchFamily="49" charset="0"/>
              </a:rPr>
              <a:t>int</a:t>
            </a:r>
            <a:r>
              <a:rPr lang="en-US" sz="1800" b="0" i="0" u="none" strike="noStrike" dirty="0">
                <a:solidFill>
                  <a:srgbClr val="E6E1DC"/>
                </a:solidFill>
                <a:effectLst/>
                <a:latin typeface="Consolas" panose="020B0609020204030204" pitchFamily="49" charset="0"/>
              </a:rPr>
              <a:t> x, </a:t>
            </a:r>
            <a:r>
              <a:rPr lang="en-US" sz="1800" b="0" i="0" u="none" strike="noStrike" dirty="0">
                <a:solidFill>
                  <a:srgbClr val="C26230"/>
                </a:solidFill>
                <a:effectLst/>
                <a:latin typeface="Consolas" panose="020B0609020204030204" pitchFamily="49" charset="0"/>
              </a:rPr>
              <a:t>int</a:t>
            </a:r>
            <a:r>
              <a:rPr lang="en-US" sz="1800" b="0" i="0" u="none" strike="noStrike" dirty="0">
                <a:solidFill>
                  <a:srgbClr val="E6E1DC"/>
                </a:solidFill>
                <a:effectLst/>
                <a:latin typeface="Consolas" panose="020B0609020204030204" pitchFamily="49" charset="0"/>
              </a:rPr>
              <a:t> y)</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this</a:t>
            </a:r>
            <a:r>
              <a:rPr lang="en-US" sz="1800" b="0" i="0" u="none" strike="noStrike" dirty="0">
                <a:solidFill>
                  <a:srgbClr val="E6E1DC"/>
                </a:solidFill>
                <a:effectLst/>
                <a:latin typeface="Consolas" panose="020B0609020204030204" pitchFamily="49" charset="0"/>
              </a:rPr>
              <a:t>-&gt;x = x;</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this</a:t>
            </a:r>
            <a:r>
              <a:rPr lang="en-US" sz="1800" b="0" i="0" u="none" strike="noStrike" dirty="0">
                <a:solidFill>
                  <a:srgbClr val="E6E1DC"/>
                </a:solidFill>
                <a:effectLst/>
                <a:latin typeface="Consolas" panose="020B0609020204030204" pitchFamily="49" charset="0"/>
              </a:rPr>
              <a:t>-&gt;y = y;</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Show</a:t>
            </a:r>
            <a:r>
              <a:rPr lang="en-US" sz="1800" b="0" i="0" u="none" strike="noStrike" dirty="0">
                <a:solidFill>
                  <a:srgbClr val="D0D0FF"/>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6D9CBE"/>
                </a:solidFill>
                <a:effectLst/>
                <a:latin typeface="Consolas" panose="020B0609020204030204" pitchFamily="49" charset="0"/>
              </a:rPr>
              <a:t>cout</a:t>
            </a:r>
            <a:r>
              <a:rPr lang="en-US" sz="1800" b="0" i="0" u="none" strike="noStrike" dirty="0">
                <a:solidFill>
                  <a:srgbClr val="E6E1DC"/>
                </a:solidFill>
                <a:effectLst/>
                <a:latin typeface="Consolas" panose="020B0609020204030204" pitchFamily="49" charset="0"/>
              </a:rPr>
              <a:t> &lt;&lt; x &lt;&lt; </a:t>
            </a:r>
            <a:r>
              <a:rPr lang="en-US" sz="1800" b="0" i="0" u="none" strike="noStrike" dirty="0">
                <a:solidFill>
                  <a:srgbClr val="A5C261"/>
                </a:solidFill>
                <a:effectLst/>
                <a:latin typeface="Consolas" panose="020B0609020204030204" pitchFamily="49" charset="0"/>
              </a:rPr>
              <a:t>","</a:t>
            </a:r>
            <a:r>
              <a:rPr lang="en-US" sz="1800" b="0" i="0" u="none" strike="noStrike" dirty="0">
                <a:solidFill>
                  <a:srgbClr val="E6E1DC"/>
                </a:solidFill>
                <a:effectLst/>
                <a:latin typeface="Consolas" panose="020B0609020204030204" pitchFamily="49" charset="0"/>
              </a:rPr>
              <a:t> &lt;&lt; y &lt;&lt; </a:t>
            </a:r>
            <a:r>
              <a:rPr lang="en-US" sz="1800" b="0" i="0" u="none" strike="noStrike" dirty="0" err="1">
                <a:solidFill>
                  <a:srgbClr val="6D9CBE"/>
                </a:solidFill>
                <a:effectLst/>
                <a:latin typeface="Consolas" panose="020B0609020204030204" pitchFamily="49" charset="0"/>
              </a:rPr>
              <a:t>endl</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endParaRPr lang="en-US" dirty="0"/>
          </a:p>
        </p:txBody>
      </p:sp>
      <p:cxnSp>
        <p:nvCxnSpPr>
          <p:cNvPr id="9" name="Straight Arrow Connector 8">
            <a:extLst>
              <a:ext uri="{FF2B5EF4-FFF2-40B4-BE49-F238E27FC236}">
                <a16:creationId xmlns:a16="http://schemas.microsoft.com/office/drawing/2014/main" id="{59349051-21D6-2E57-2924-A2C3CE093FED}"/>
              </a:ext>
            </a:extLst>
          </p:cNvPr>
          <p:cNvCxnSpPr>
            <a:cxnSpLocks/>
            <a:stCxn id="13" idx="1"/>
          </p:cNvCxnSpPr>
          <p:nvPr/>
        </p:nvCxnSpPr>
        <p:spPr>
          <a:xfrm flipH="1">
            <a:off x="5943600" y="4343400"/>
            <a:ext cx="762000" cy="0"/>
          </a:xfrm>
          <a:prstGeom prst="straightConnector1">
            <a:avLst/>
          </a:prstGeom>
          <a:ln w="762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73AA3C6-9AE8-42E7-801E-909E3617D801}"/>
              </a:ext>
            </a:extLst>
          </p:cNvPr>
          <p:cNvSpPr txBox="1"/>
          <p:nvPr/>
        </p:nvSpPr>
        <p:spPr>
          <a:xfrm>
            <a:off x="6705600" y="4158734"/>
            <a:ext cx="2438400" cy="369332"/>
          </a:xfrm>
          <a:prstGeom prst="rect">
            <a:avLst/>
          </a:prstGeom>
          <a:noFill/>
          <a:ln>
            <a:solidFill>
              <a:schemeClr val="tx2">
                <a:lumMod val="50000"/>
              </a:schemeClr>
            </a:solidFill>
          </a:ln>
        </p:spPr>
        <p:txBody>
          <a:bodyPr wrap="square" rtlCol="0">
            <a:spAutoFit/>
          </a:bodyPr>
          <a:lstStyle/>
          <a:p>
            <a:r>
              <a:rPr lang="en-US" dirty="0"/>
              <a:t>Component export</a:t>
            </a:r>
          </a:p>
        </p:txBody>
      </p:sp>
    </p:spTree>
    <p:extLst>
      <p:ext uri="{BB962C8B-B14F-4D97-AF65-F5344CB8AC3E}">
        <p14:creationId xmlns:p14="http://schemas.microsoft.com/office/powerpoint/2010/main" val="300769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23">
                                            <p:txEl>
                                              <p:pRg st="0" end="0"/>
                                            </p:txEl>
                                          </p:spTgt>
                                        </p:tgtEl>
                                        <p:attrNameLst>
                                          <p:attrName>style.visibility</p:attrName>
                                        </p:attrNameLst>
                                      </p:cBhvr>
                                      <p:to>
                                        <p:strVal val="visible"/>
                                      </p:to>
                                    </p:set>
                                    <p:animEffect transition="in" filter="fade">
                                      <p:cBhvr>
                                        <p:cTn id="10" dur="500"/>
                                        <p:tgtEl>
                                          <p:spTgt spid="512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Effect transition="in" filter="fade">
                                      <p:cBhvr>
                                        <p:cTn id="13" dur="500"/>
                                        <p:tgtEl>
                                          <p:spTgt spid="512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5123">
                                            <p:txEl>
                                              <p:pRg st="0" end="0"/>
                                            </p:txEl>
                                          </p:spTgt>
                                        </p:tgtEl>
                                      </p:cBhvr>
                                    </p:animEffect>
                                    <p:set>
                                      <p:cBhvr>
                                        <p:cTn id="18" dur="1" fill="hold">
                                          <p:stCondLst>
                                            <p:cond delay="499"/>
                                          </p:stCondLst>
                                        </p:cTn>
                                        <p:tgtEl>
                                          <p:spTgt spid="5123">
                                            <p:txEl>
                                              <p:pRg st="0" end="0"/>
                                            </p:txEl>
                                          </p:spTgt>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5123">
                                            <p:txEl>
                                              <p:pRg st="1" end="1"/>
                                            </p:txEl>
                                          </p:spTgt>
                                        </p:tgtEl>
                                      </p:cBhvr>
                                    </p:animEffect>
                                    <p:set>
                                      <p:cBhvr>
                                        <p:cTn id="21" dur="1" fill="hold">
                                          <p:stCondLst>
                                            <p:cond delay="499"/>
                                          </p:stCondLst>
                                        </p:cTn>
                                        <p:tgtEl>
                                          <p:spTgt spid="5123">
                                            <p:txEl>
                                              <p:pRg st="1" end="1"/>
                                            </p:txEl>
                                          </p:spTgt>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uiExpand="1" build="p"/>
      <p:bldP spid="5123" grpId="1" uiExpand="1" build="p"/>
      <p:bldP spid="3"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BD58C24-1406-D83A-8D60-DCBA1920EB8B}"/>
              </a:ext>
            </a:extLst>
          </p:cNvPr>
          <p:cNvSpPr txBox="1">
            <a:spLocks noChangeArrowheads="1"/>
          </p:cNvSpPr>
          <p:nvPr/>
        </p:nvSpPr>
        <p:spPr bwMode="auto">
          <a:xfrm>
            <a:off x="1828800" y="184467"/>
            <a:ext cx="7056438" cy="7191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a:lstStyle>
          <a:p>
            <a:r>
              <a:rPr lang="en-US" sz="4000" b="1" kern="0" dirty="0">
                <a:solidFill>
                  <a:srgbClr val="FFC000"/>
                </a:solidFill>
              </a:rPr>
              <a:t>Naive solution:</a:t>
            </a:r>
          </a:p>
        </p:txBody>
      </p:sp>
      <p:sp>
        <p:nvSpPr>
          <p:cNvPr id="8" name="TextBox 7">
            <a:extLst>
              <a:ext uri="{FF2B5EF4-FFF2-40B4-BE49-F238E27FC236}">
                <a16:creationId xmlns:a16="http://schemas.microsoft.com/office/drawing/2014/main" id="{CD8F8681-8BDF-EA82-AD52-B0D3CDAA9A5E}"/>
              </a:ext>
            </a:extLst>
          </p:cNvPr>
          <p:cNvSpPr txBox="1"/>
          <p:nvPr/>
        </p:nvSpPr>
        <p:spPr>
          <a:xfrm>
            <a:off x="609600" y="1219200"/>
            <a:ext cx="4572000" cy="1754326"/>
          </a:xfrm>
          <a:prstGeom prst="rect">
            <a:avLst/>
          </a:prstGeom>
          <a:solidFill>
            <a:srgbClr val="292A2B"/>
          </a:solidFill>
        </p:spPr>
        <p:txBody>
          <a:bodyPr wrap="square">
            <a:spAutoFit/>
          </a:bodyPr>
          <a:lstStyle/>
          <a:p>
            <a:r>
              <a:rPr lang="en-US" sz="1800" b="0" i="0" u="none" strike="noStrike" dirty="0">
                <a:solidFill>
                  <a:srgbClr val="C26230"/>
                </a:solidFill>
                <a:effectLst/>
                <a:latin typeface="Consolas" panose="020B0609020204030204" pitchFamily="49" charset="0"/>
              </a:rPr>
              <a:t>class</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Shape</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public</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virtual</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FFC66D"/>
                </a:solidFill>
                <a:effectLst/>
                <a:latin typeface="Consolas" panose="020B0609020204030204" pitchFamily="49" charset="0"/>
              </a:rPr>
              <a:t>XMLexport</a:t>
            </a:r>
            <a:r>
              <a:rPr lang="en-US" sz="1800" b="0" i="0" u="none" strike="noStrike" dirty="0">
                <a:solidFill>
                  <a:srgbClr val="D0D0FF"/>
                </a:solidFill>
                <a:effectLst/>
                <a:latin typeface="Consolas" panose="020B0609020204030204" pitchFamily="49" charset="0"/>
              </a:rPr>
              <a:t>()</a:t>
            </a:r>
            <a:r>
              <a:rPr lang="en-US" sz="1800" b="0" i="0" u="none" strike="noStrike" dirty="0">
                <a:solidFill>
                  <a:srgbClr val="E6E1DC"/>
                </a:solidFill>
                <a:effectLst/>
                <a:latin typeface="Consolas" panose="020B0609020204030204" pitchFamily="49" charset="0"/>
              </a:rPr>
              <a:t> = </a:t>
            </a:r>
            <a:r>
              <a:rPr lang="en-US" sz="1800" b="0" i="0" u="none" strike="noStrike" dirty="0">
                <a:solidFill>
                  <a:srgbClr val="A5C261"/>
                </a:solidFill>
                <a:effectLst/>
                <a:latin typeface="Consolas" panose="020B0609020204030204" pitchFamily="49" charset="0"/>
              </a:rPr>
              <a:t>0</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endParaRPr lang="en-US" dirty="0"/>
          </a:p>
        </p:txBody>
      </p:sp>
      <p:cxnSp>
        <p:nvCxnSpPr>
          <p:cNvPr id="9" name="Straight Arrow Connector 8">
            <a:extLst>
              <a:ext uri="{FF2B5EF4-FFF2-40B4-BE49-F238E27FC236}">
                <a16:creationId xmlns:a16="http://schemas.microsoft.com/office/drawing/2014/main" id="{16FADF93-63CF-7917-429A-8E49E967C30A}"/>
              </a:ext>
            </a:extLst>
          </p:cNvPr>
          <p:cNvCxnSpPr>
            <a:cxnSpLocks/>
            <a:stCxn id="10" idx="1"/>
            <a:endCxn id="8" idx="3"/>
          </p:cNvCxnSpPr>
          <p:nvPr/>
        </p:nvCxnSpPr>
        <p:spPr>
          <a:xfrm flipH="1">
            <a:off x="5181600" y="2096363"/>
            <a:ext cx="838200" cy="0"/>
          </a:xfrm>
          <a:prstGeom prst="straightConnector1">
            <a:avLst/>
          </a:prstGeom>
          <a:ln w="762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434D0E8-16E8-9725-BCAD-7B5886259025}"/>
              </a:ext>
            </a:extLst>
          </p:cNvPr>
          <p:cNvSpPr txBox="1"/>
          <p:nvPr/>
        </p:nvSpPr>
        <p:spPr>
          <a:xfrm>
            <a:off x="6019800" y="1496198"/>
            <a:ext cx="2941638" cy="1200329"/>
          </a:xfrm>
          <a:prstGeom prst="rect">
            <a:avLst/>
          </a:prstGeom>
          <a:noFill/>
          <a:ln>
            <a:solidFill>
              <a:schemeClr val="tx2">
                <a:lumMod val="50000"/>
              </a:schemeClr>
            </a:solidFill>
          </a:ln>
        </p:spPr>
        <p:txBody>
          <a:bodyPr wrap="square" rtlCol="0">
            <a:spAutoFit/>
          </a:bodyPr>
          <a:lstStyle/>
          <a:p>
            <a:r>
              <a:rPr lang="en-US" dirty="0"/>
              <a:t>Consider each type of building is a different type of shapes, inherited from a class Shape</a:t>
            </a:r>
          </a:p>
        </p:txBody>
      </p:sp>
      <p:sp>
        <p:nvSpPr>
          <p:cNvPr id="19" name="TextBox 18">
            <a:extLst>
              <a:ext uri="{FF2B5EF4-FFF2-40B4-BE49-F238E27FC236}">
                <a16:creationId xmlns:a16="http://schemas.microsoft.com/office/drawing/2014/main" id="{B2F49FD4-6438-E0D9-B2C7-38D00ECEAE30}"/>
              </a:ext>
            </a:extLst>
          </p:cNvPr>
          <p:cNvSpPr txBox="1"/>
          <p:nvPr/>
        </p:nvSpPr>
        <p:spPr>
          <a:xfrm>
            <a:off x="934720" y="1430874"/>
            <a:ext cx="5105400" cy="5262979"/>
          </a:xfrm>
          <a:prstGeom prst="rect">
            <a:avLst/>
          </a:prstGeom>
          <a:solidFill>
            <a:schemeClr val="bg2"/>
          </a:solidFill>
        </p:spPr>
        <p:txBody>
          <a:bodyPr wrap="square">
            <a:spAutoFit/>
          </a:bodyPr>
          <a:lstStyle/>
          <a:p>
            <a:r>
              <a:rPr lang="en-US" sz="1600" b="0" i="0" u="none" strike="noStrike" dirty="0">
                <a:solidFill>
                  <a:srgbClr val="C26230"/>
                </a:solidFill>
                <a:effectLst/>
                <a:latin typeface="Consolas" panose="020B0609020204030204" pitchFamily="49" charset="0"/>
              </a:rPr>
              <a:t>class</a:t>
            </a: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FFC66D"/>
                </a:solidFill>
                <a:effectLst/>
                <a:latin typeface="Consolas" panose="020B0609020204030204" pitchFamily="49" charset="0"/>
              </a:rPr>
              <a:t>Dot</a:t>
            </a:r>
            <a:r>
              <a:rPr lang="en-US" sz="1600" b="0" i="0" u="none" strike="noStrike" dirty="0">
                <a:solidFill>
                  <a:srgbClr val="E6E1DC"/>
                </a:solidFill>
                <a:effectLst/>
                <a:latin typeface="Consolas" panose="020B0609020204030204" pitchFamily="49" charset="0"/>
              </a:rPr>
              <a:t> : </a:t>
            </a:r>
            <a:r>
              <a:rPr lang="en-US" sz="1600" b="0" i="0" u="none" strike="noStrike" dirty="0">
                <a:solidFill>
                  <a:srgbClr val="C26230"/>
                </a:solidFill>
                <a:effectLst/>
                <a:latin typeface="Consolas" panose="020B0609020204030204" pitchFamily="49" charset="0"/>
              </a:rPr>
              <a:t>public</a:t>
            </a:r>
            <a:r>
              <a:rPr lang="en-US" sz="1600" b="0" i="0" u="none" strike="noStrike" dirty="0">
                <a:solidFill>
                  <a:srgbClr val="E6E1DC"/>
                </a:solidFill>
                <a:effectLst/>
                <a:latin typeface="Consolas" panose="020B0609020204030204" pitchFamily="49" charset="0"/>
              </a:rPr>
              <a:t> Shape</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C26230"/>
                </a:solidFill>
                <a:effectLst/>
                <a:latin typeface="Consolas" panose="020B0609020204030204" pitchFamily="49" charset="0"/>
              </a:rPr>
              <a:t>private</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int</a:t>
            </a:r>
            <a:r>
              <a:rPr lang="en-US" sz="1600" b="0" i="0" u="none" strike="noStrike" dirty="0">
                <a:solidFill>
                  <a:srgbClr val="E6E1DC"/>
                </a:solidFill>
                <a:effectLst/>
                <a:latin typeface="Consolas" panose="020B0609020204030204" pitchFamily="49" charset="0"/>
              </a:rPr>
              <a:t> ID;</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Point a;</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C26230"/>
                </a:solidFill>
                <a:effectLst/>
                <a:latin typeface="Consolas" panose="020B0609020204030204" pitchFamily="49" charset="0"/>
              </a:rPr>
              <a:t>public</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Dot()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ID = </a:t>
            </a:r>
            <a:r>
              <a:rPr lang="en-US" sz="1600" b="0" i="0" u="none" strike="noStrike" dirty="0">
                <a:solidFill>
                  <a:srgbClr val="A5C261"/>
                </a:solidFill>
                <a:effectLst/>
                <a:latin typeface="Consolas" panose="020B0609020204030204" pitchFamily="49" charset="0"/>
              </a:rPr>
              <a:t>1</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void</a:t>
            </a: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FFC66D"/>
                </a:solidFill>
                <a:effectLst/>
                <a:latin typeface="Consolas" panose="020B0609020204030204" pitchFamily="49" charset="0"/>
              </a:rPr>
              <a:t>Show</a:t>
            </a:r>
            <a:r>
              <a:rPr lang="en-US" sz="1600" b="0" i="0" u="none" strike="noStrike" dirty="0">
                <a:solidFill>
                  <a:srgbClr val="D0D0FF"/>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6D9CBE"/>
                </a:solidFill>
                <a:effectLst/>
                <a:latin typeface="Consolas" panose="020B0609020204030204" pitchFamily="49" charset="0"/>
              </a:rPr>
              <a:t>cout</a:t>
            </a:r>
            <a:r>
              <a:rPr lang="en-US" sz="1600" b="0" i="0" u="none" strike="noStrike" dirty="0">
                <a:solidFill>
                  <a:srgbClr val="E6E1DC"/>
                </a:solidFill>
                <a:effectLst/>
                <a:latin typeface="Consolas" panose="020B0609020204030204" pitchFamily="49" charset="0"/>
              </a:rPr>
              <a:t> &lt;&lt; </a:t>
            </a:r>
            <a:r>
              <a:rPr lang="en-US" sz="1600" b="0" i="0" u="none" strike="noStrike" dirty="0">
                <a:solidFill>
                  <a:srgbClr val="A5C261"/>
                </a:solidFill>
                <a:effectLst/>
                <a:latin typeface="Consolas" panose="020B0609020204030204" pitchFamily="49" charset="0"/>
              </a:rPr>
              <a:t>"Dot"</a:t>
            </a:r>
            <a:r>
              <a:rPr lang="en-US" sz="1600" b="0" i="0" u="none" strike="noStrike" dirty="0">
                <a:solidFill>
                  <a:srgbClr val="E6E1DC"/>
                </a:solidFill>
                <a:effectLst/>
                <a:latin typeface="Consolas" panose="020B0609020204030204" pitchFamily="49" charset="0"/>
              </a:rPr>
              <a:t> &lt;&lt; </a:t>
            </a:r>
            <a:r>
              <a:rPr lang="en-US" sz="1600" b="0" i="0" u="none" strike="noStrike" dirty="0" err="1">
                <a:solidFill>
                  <a:srgbClr val="6D9CBE"/>
                </a:solidFill>
                <a:effectLst/>
                <a:latin typeface="Consolas" panose="020B0609020204030204" pitchFamily="49" charset="0"/>
              </a:rPr>
              <a:t>endl</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6D9CBE"/>
                </a:solidFill>
                <a:effectLst/>
                <a:latin typeface="Consolas" panose="020B0609020204030204" pitchFamily="49" charset="0"/>
              </a:rPr>
              <a:t>cout</a:t>
            </a:r>
            <a:r>
              <a:rPr lang="en-US" sz="1600" b="0" i="0" u="none" strike="noStrike" dirty="0">
                <a:solidFill>
                  <a:srgbClr val="E6E1DC"/>
                </a:solidFill>
                <a:effectLst/>
                <a:latin typeface="Consolas" panose="020B0609020204030204" pitchFamily="49" charset="0"/>
              </a:rPr>
              <a:t> &lt;&lt; </a:t>
            </a:r>
            <a:r>
              <a:rPr lang="en-US" sz="1600" b="0" i="0" u="none" strike="noStrike" dirty="0">
                <a:solidFill>
                  <a:srgbClr val="A5C261"/>
                </a:solidFill>
                <a:effectLst/>
                <a:latin typeface="Consolas" panose="020B0609020204030204" pitchFamily="49" charset="0"/>
              </a:rPr>
              <a:t>"ID = "</a:t>
            </a:r>
            <a:r>
              <a:rPr lang="en-US" sz="1600" b="0" i="0" u="none" strike="noStrike" dirty="0">
                <a:solidFill>
                  <a:srgbClr val="E6E1DC"/>
                </a:solidFill>
                <a:effectLst/>
                <a:latin typeface="Consolas" panose="020B0609020204030204" pitchFamily="49" charset="0"/>
              </a:rPr>
              <a:t> &lt;&lt; ID &lt;&lt; </a:t>
            </a:r>
            <a:r>
              <a:rPr lang="en-US" sz="1600" b="0" i="0" u="none" strike="noStrike" dirty="0" err="1">
                <a:solidFill>
                  <a:srgbClr val="6D9CBE"/>
                </a:solidFill>
                <a:effectLst/>
                <a:latin typeface="Consolas" panose="020B0609020204030204" pitchFamily="49" charset="0"/>
              </a:rPr>
              <a:t>endl</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E6E1DC"/>
                </a:solidFill>
                <a:effectLst/>
                <a:latin typeface="Consolas" panose="020B0609020204030204" pitchFamily="49" charset="0"/>
              </a:rPr>
              <a:t>a.Show</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void</a:t>
            </a: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FFC66D"/>
                </a:solidFill>
                <a:effectLst/>
                <a:latin typeface="Consolas" panose="020B0609020204030204" pitchFamily="49" charset="0"/>
              </a:rPr>
              <a:t>XMLexport</a:t>
            </a:r>
            <a:r>
              <a:rPr lang="en-US" sz="1600" b="0" i="0" u="none" strike="noStrike" dirty="0">
                <a:solidFill>
                  <a:srgbClr val="D0D0FF"/>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Show();</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a:t>
            </a:r>
            <a:endParaRPr lang="en-US" sz="2800" dirty="0"/>
          </a:p>
        </p:txBody>
      </p:sp>
      <p:cxnSp>
        <p:nvCxnSpPr>
          <p:cNvPr id="20" name="Straight Arrow Connector 19">
            <a:extLst>
              <a:ext uri="{FF2B5EF4-FFF2-40B4-BE49-F238E27FC236}">
                <a16:creationId xmlns:a16="http://schemas.microsoft.com/office/drawing/2014/main" id="{6292B086-736F-A6A9-5DDC-7CF723B0609F}"/>
              </a:ext>
            </a:extLst>
          </p:cNvPr>
          <p:cNvCxnSpPr>
            <a:cxnSpLocks/>
          </p:cNvCxnSpPr>
          <p:nvPr/>
        </p:nvCxnSpPr>
        <p:spPr>
          <a:xfrm flipH="1">
            <a:off x="6019800" y="6052066"/>
            <a:ext cx="838200" cy="0"/>
          </a:xfrm>
          <a:prstGeom prst="straightConnector1">
            <a:avLst/>
          </a:prstGeom>
          <a:ln w="762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369EB23-AC85-41C5-6A10-602D8B737A31}"/>
              </a:ext>
            </a:extLst>
          </p:cNvPr>
          <p:cNvSpPr txBox="1"/>
          <p:nvPr/>
        </p:nvSpPr>
        <p:spPr>
          <a:xfrm>
            <a:off x="6858000" y="5867400"/>
            <a:ext cx="2270760" cy="369332"/>
          </a:xfrm>
          <a:prstGeom prst="rect">
            <a:avLst/>
          </a:prstGeom>
          <a:noFill/>
          <a:ln>
            <a:solidFill>
              <a:schemeClr val="tx2">
                <a:lumMod val="50000"/>
              </a:schemeClr>
            </a:solidFill>
          </a:ln>
        </p:spPr>
        <p:txBody>
          <a:bodyPr wrap="square" rtlCol="0">
            <a:spAutoFit/>
          </a:bodyPr>
          <a:lstStyle/>
          <a:p>
            <a:r>
              <a:rPr lang="en-US" dirty="0"/>
              <a:t>Export function</a:t>
            </a:r>
          </a:p>
        </p:txBody>
      </p:sp>
      <p:sp>
        <p:nvSpPr>
          <p:cNvPr id="23" name="TextBox 22">
            <a:extLst>
              <a:ext uri="{FF2B5EF4-FFF2-40B4-BE49-F238E27FC236}">
                <a16:creationId xmlns:a16="http://schemas.microsoft.com/office/drawing/2014/main" id="{2C021869-EEB7-2F5F-56B6-716F31DA18E6}"/>
              </a:ext>
            </a:extLst>
          </p:cNvPr>
          <p:cNvSpPr txBox="1"/>
          <p:nvPr/>
        </p:nvSpPr>
        <p:spPr>
          <a:xfrm>
            <a:off x="704851" y="1420714"/>
            <a:ext cx="5341620" cy="5262979"/>
          </a:xfrm>
          <a:prstGeom prst="rect">
            <a:avLst/>
          </a:prstGeom>
          <a:solidFill>
            <a:schemeClr val="bg2"/>
          </a:solidFill>
        </p:spPr>
        <p:txBody>
          <a:bodyPr wrap="square">
            <a:spAutoFit/>
          </a:bodyPr>
          <a:lstStyle/>
          <a:p>
            <a:r>
              <a:rPr lang="en-US" sz="1600" b="0" i="0" u="none" strike="noStrike" dirty="0">
                <a:solidFill>
                  <a:srgbClr val="C26230"/>
                </a:solidFill>
                <a:effectLst/>
                <a:latin typeface="Consolas" panose="020B0609020204030204" pitchFamily="49" charset="0"/>
              </a:rPr>
              <a:t>class</a:t>
            </a: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FFC66D"/>
                </a:solidFill>
                <a:effectLst/>
                <a:latin typeface="Consolas" panose="020B0609020204030204" pitchFamily="49" charset="0"/>
              </a:rPr>
              <a:t>Circle</a:t>
            </a: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public</a:t>
            </a:r>
            <a:r>
              <a:rPr lang="en-US" sz="1600" b="0" i="0" u="none" strike="noStrike" dirty="0">
                <a:solidFill>
                  <a:srgbClr val="E6E1DC"/>
                </a:solidFill>
                <a:effectLst/>
                <a:latin typeface="Consolas" panose="020B0609020204030204" pitchFamily="49" charset="0"/>
              </a:rPr>
              <a:t> Shape{</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C26230"/>
                </a:solidFill>
                <a:effectLst/>
                <a:latin typeface="Consolas" panose="020B0609020204030204" pitchFamily="49" charset="0"/>
              </a:rPr>
              <a:t>private</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int</a:t>
            </a:r>
            <a:r>
              <a:rPr lang="en-US" sz="1600" b="0" i="0" u="none" strike="noStrike" dirty="0">
                <a:solidFill>
                  <a:srgbClr val="E6E1DC"/>
                </a:solidFill>
                <a:effectLst/>
                <a:latin typeface="Consolas" panose="020B0609020204030204" pitchFamily="49" charset="0"/>
              </a:rPr>
              <a:t> ID;</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Point C;</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int</a:t>
            </a:r>
            <a:r>
              <a:rPr lang="en-US" sz="1600" b="0" i="0" u="none" strike="noStrike" dirty="0">
                <a:solidFill>
                  <a:srgbClr val="E6E1DC"/>
                </a:solidFill>
                <a:effectLst/>
                <a:latin typeface="Consolas" panose="020B0609020204030204" pitchFamily="49" charset="0"/>
              </a:rPr>
              <a:t> Radius;</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C26230"/>
                </a:solidFill>
                <a:effectLst/>
                <a:latin typeface="Consolas" panose="020B0609020204030204" pitchFamily="49" charset="0"/>
              </a:rPr>
              <a:t>public</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Circle(){</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ID = </a:t>
            </a:r>
            <a:r>
              <a:rPr lang="en-US" sz="1600" b="0" i="0" u="none" strike="noStrike" dirty="0">
                <a:solidFill>
                  <a:srgbClr val="A5C261"/>
                </a:solidFill>
                <a:effectLst/>
                <a:latin typeface="Consolas" panose="020B0609020204030204" pitchFamily="49" charset="0"/>
              </a:rPr>
              <a:t>2</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Radius = </a:t>
            </a:r>
            <a:r>
              <a:rPr lang="en-US" sz="1600" b="0" i="0" u="none" strike="noStrike" dirty="0">
                <a:solidFill>
                  <a:srgbClr val="A5C261"/>
                </a:solidFill>
                <a:effectLst/>
                <a:latin typeface="Consolas" panose="020B0609020204030204" pitchFamily="49" charset="0"/>
              </a:rPr>
              <a:t>3</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void</a:t>
            </a: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FFC66D"/>
                </a:solidFill>
                <a:effectLst/>
                <a:latin typeface="Consolas" panose="020B0609020204030204" pitchFamily="49" charset="0"/>
              </a:rPr>
              <a:t>Show</a:t>
            </a:r>
            <a:r>
              <a:rPr lang="en-US" sz="1600" b="0" i="0" u="none" strike="noStrike" dirty="0">
                <a:solidFill>
                  <a:srgbClr val="D0D0FF"/>
                </a:solidFill>
                <a:effectLst/>
                <a:latin typeface="Consolas" panose="020B0609020204030204" pitchFamily="49" charset="0"/>
              </a:rPr>
              <a:t>()</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6D9CBE"/>
                </a:solidFill>
                <a:effectLst/>
                <a:latin typeface="Consolas" panose="020B0609020204030204" pitchFamily="49" charset="0"/>
              </a:rPr>
              <a:t>cout</a:t>
            </a:r>
            <a:r>
              <a:rPr lang="en-US" sz="1600" b="0" i="0" u="none" strike="noStrike" dirty="0">
                <a:solidFill>
                  <a:srgbClr val="E6E1DC"/>
                </a:solidFill>
                <a:effectLst/>
                <a:latin typeface="Consolas" panose="020B0609020204030204" pitchFamily="49" charset="0"/>
              </a:rPr>
              <a:t> &lt;&lt; </a:t>
            </a:r>
            <a:r>
              <a:rPr lang="en-US" sz="1600" b="0" i="0" u="none" strike="noStrike" dirty="0">
                <a:solidFill>
                  <a:srgbClr val="A5C261"/>
                </a:solidFill>
                <a:effectLst/>
                <a:latin typeface="Consolas" panose="020B0609020204030204" pitchFamily="49" charset="0"/>
              </a:rPr>
              <a:t>"Circle"</a:t>
            </a:r>
            <a:r>
              <a:rPr lang="en-US" sz="1600" b="0" i="0" u="none" strike="noStrike" dirty="0">
                <a:solidFill>
                  <a:srgbClr val="E6E1DC"/>
                </a:solidFill>
                <a:effectLst/>
                <a:latin typeface="Consolas" panose="020B0609020204030204" pitchFamily="49" charset="0"/>
              </a:rPr>
              <a:t> &lt;&lt; </a:t>
            </a:r>
            <a:r>
              <a:rPr lang="en-US" sz="1600" b="0" i="0" u="none" strike="noStrike" dirty="0" err="1">
                <a:solidFill>
                  <a:srgbClr val="6D9CBE"/>
                </a:solidFill>
                <a:effectLst/>
                <a:latin typeface="Consolas" panose="020B0609020204030204" pitchFamily="49" charset="0"/>
              </a:rPr>
              <a:t>endl</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E6E1DC"/>
                </a:solidFill>
                <a:effectLst/>
                <a:latin typeface="Consolas" panose="020B0609020204030204" pitchFamily="49" charset="0"/>
              </a:rPr>
              <a:t>C.Show</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6D9CBE"/>
                </a:solidFill>
                <a:effectLst/>
                <a:latin typeface="Consolas" panose="020B0609020204030204" pitchFamily="49" charset="0"/>
              </a:rPr>
              <a:t>cout</a:t>
            </a:r>
            <a:r>
              <a:rPr lang="en-US" sz="1600" b="0" i="0" u="none" strike="noStrike" dirty="0">
                <a:solidFill>
                  <a:srgbClr val="E6E1DC"/>
                </a:solidFill>
                <a:effectLst/>
                <a:latin typeface="Consolas" panose="020B0609020204030204" pitchFamily="49" charset="0"/>
              </a:rPr>
              <a:t> &lt;&lt; </a:t>
            </a:r>
            <a:r>
              <a:rPr lang="en-US" sz="1600" b="0" i="0" u="none" strike="noStrike" dirty="0">
                <a:solidFill>
                  <a:srgbClr val="A5C261"/>
                </a:solidFill>
                <a:effectLst/>
                <a:latin typeface="Consolas" panose="020B0609020204030204" pitchFamily="49" charset="0"/>
              </a:rPr>
              <a:t>"ID = "</a:t>
            </a:r>
            <a:r>
              <a:rPr lang="en-US" sz="1600" b="0" i="0" u="none" strike="noStrike" dirty="0">
                <a:solidFill>
                  <a:srgbClr val="E6E1DC"/>
                </a:solidFill>
                <a:effectLst/>
                <a:latin typeface="Consolas" panose="020B0609020204030204" pitchFamily="49" charset="0"/>
              </a:rPr>
              <a:t> &lt;&lt; ID &lt;&lt; </a:t>
            </a:r>
            <a:r>
              <a:rPr lang="en-US" sz="1600" b="0" i="0" u="none" strike="noStrike" dirty="0" err="1">
                <a:solidFill>
                  <a:srgbClr val="6D9CBE"/>
                </a:solidFill>
                <a:effectLst/>
                <a:latin typeface="Consolas" panose="020B0609020204030204" pitchFamily="49" charset="0"/>
              </a:rPr>
              <a:t>endl</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6D9CBE"/>
                </a:solidFill>
                <a:effectLst/>
                <a:latin typeface="Consolas" panose="020B0609020204030204" pitchFamily="49" charset="0"/>
              </a:rPr>
              <a:t>cout</a:t>
            </a:r>
            <a:r>
              <a:rPr lang="en-US" sz="1600" b="0" i="0" u="none" strike="noStrike" dirty="0">
                <a:solidFill>
                  <a:srgbClr val="E6E1DC"/>
                </a:solidFill>
                <a:effectLst/>
                <a:latin typeface="Consolas" panose="020B0609020204030204" pitchFamily="49" charset="0"/>
              </a:rPr>
              <a:t> &lt;&lt; </a:t>
            </a:r>
            <a:r>
              <a:rPr lang="en-US" sz="1600" b="0" i="0" u="none" strike="noStrike" dirty="0">
                <a:solidFill>
                  <a:srgbClr val="A5C261"/>
                </a:solidFill>
                <a:effectLst/>
                <a:latin typeface="Consolas" panose="020B0609020204030204" pitchFamily="49" charset="0"/>
              </a:rPr>
              <a:t>"Radius = "</a:t>
            </a:r>
            <a:r>
              <a:rPr lang="en-US" sz="1600" b="0" i="0" u="none" strike="noStrike" dirty="0">
                <a:solidFill>
                  <a:srgbClr val="E6E1DC"/>
                </a:solidFill>
                <a:effectLst/>
                <a:latin typeface="Consolas" panose="020B0609020204030204" pitchFamily="49" charset="0"/>
              </a:rPr>
              <a:t> &lt;&lt; Radius &lt;&lt; </a:t>
            </a:r>
            <a:r>
              <a:rPr lang="en-US" sz="1600" b="0" i="0" u="none" strike="noStrike" dirty="0" err="1">
                <a:solidFill>
                  <a:srgbClr val="6D9CBE"/>
                </a:solidFill>
                <a:effectLst/>
                <a:latin typeface="Consolas" panose="020B0609020204030204" pitchFamily="49" charset="0"/>
              </a:rPr>
              <a:t>endl</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void</a:t>
            </a: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FFC66D"/>
                </a:solidFill>
                <a:effectLst/>
                <a:latin typeface="Consolas" panose="020B0609020204030204" pitchFamily="49" charset="0"/>
              </a:rPr>
              <a:t>XMLexport</a:t>
            </a:r>
            <a:r>
              <a:rPr lang="en-US" sz="1600" b="0" i="0" u="none" strike="noStrike" dirty="0">
                <a:solidFill>
                  <a:srgbClr val="D0D0FF"/>
                </a:solidFill>
                <a:effectLst/>
                <a:latin typeface="Consolas" panose="020B0609020204030204" pitchFamily="49" charset="0"/>
              </a:rPr>
              <a:t>()</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Show();</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a:t>
            </a:r>
            <a:endParaRPr lang="en-US" sz="1600" dirty="0"/>
          </a:p>
        </p:txBody>
      </p:sp>
      <p:sp>
        <p:nvSpPr>
          <p:cNvPr id="25" name="TextBox 24">
            <a:extLst>
              <a:ext uri="{FF2B5EF4-FFF2-40B4-BE49-F238E27FC236}">
                <a16:creationId xmlns:a16="http://schemas.microsoft.com/office/drawing/2014/main" id="{1C793006-E32E-BFAF-F7C2-578EBA3FC3BC}"/>
              </a:ext>
            </a:extLst>
          </p:cNvPr>
          <p:cNvSpPr txBox="1"/>
          <p:nvPr/>
        </p:nvSpPr>
        <p:spPr>
          <a:xfrm>
            <a:off x="1474471" y="3200440"/>
            <a:ext cx="4572000" cy="3323987"/>
          </a:xfrm>
          <a:prstGeom prst="rect">
            <a:avLst/>
          </a:prstGeom>
          <a:solidFill>
            <a:schemeClr val="bg2"/>
          </a:solidFill>
        </p:spPr>
        <p:txBody>
          <a:bodyPr wrap="square">
            <a:spAutoFit/>
          </a:bodyPr>
          <a:lstStyle/>
          <a:p>
            <a:r>
              <a:rPr lang="en-US" sz="1600" b="0" i="0" u="none" strike="noStrike" dirty="0">
                <a:solidFill>
                  <a:srgbClr val="C26230"/>
                </a:solidFill>
                <a:effectLst/>
                <a:latin typeface="Consolas" panose="020B0609020204030204" pitchFamily="49" charset="0"/>
              </a:rPr>
              <a:t>class</a:t>
            </a: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FFC66D"/>
                </a:solidFill>
                <a:effectLst/>
                <a:latin typeface="Consolas" panose="020B0609020204030204" pitchFamily="49" charset="0"/>
              </a:rPr>
              <a:t>Application</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C26230"/>
                </a:solidFill>
                <a:effectLst/>
                <a:latin typeface="Consolas" panose="020B0609020204030204" pitchFamily="49" charset="0"/>
              </a:rPr>
              <a:t>private</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Shape* </a:t>
            </a:r>
            <a:r>
              <a:rPr lang="en-US" sz="1600" b="0" i="0" u="none" strike="noStrike" dirty="0" err="1">
                <a:solidFill>
                  <a:srgbClr val="E6E1DC"/>
                </a:solidFill>
                <a:effectLst/>
                <a:latin typeface="Consolas" panose="020B0609020204030204" pitchFamily="49" charset="0"/>
              </a:rPr>
              <a:t>arr</a:t>
            </a:r>
            <a:r>
              <a:rPr lang="en-US" sz="1600" b="0" i="0" u="none" strike="noStrike" dirty="0">
                <a:solidFill>
                  <a:srgbClr val="E6E1DC"/>
                </a:solidFill>
                <a:effectLst/>
                <a:latin typeface="Consolas" panose="020B0609020204030204" pitchFamily="49" charset="0"/>
              </a:rPr>
              <a:t>[</a:t>
            </a:r>
            <a:r>
              <a:rPr lang="en-US" sz="1600" b="0" i="0" u="none" strike="noStrike" dirty="0">
                <a:solidFill>
                  <a:srgbClr val="A5C261"/>
                </a:solidFill>
                <a:effectLst/>
                <a:latin typeface="Consolas" panose="020B0609020204030204" pitchFamily="49" charset="0"/>
              </a:rPr>
              <a:t>4</a:t>
            </a:r>
            <a:r>
              <a:rPr lang="en-US" sz="1600" b="0" i="0" u="none" strike="noStrike" dirty="0">
                <a:solidFill>
                  <a:srgbClr val="E6E1DC"/>
                </a:solidFill>
                <a:effectLst/>
                <a:latin typeface="Consolas" panose="020B0609020204030204" pitchFamily="49" charset="0"/>
              </a:rPr>
              <a:t>] = { </a:t>
            </a:r>
            <a:r>
              <a:rPr lang="en-US" sz="1600" b="0" i="0" u="none" strike="noStrike" dirty="0">
                <a:solidFill>
                  <a:srgbClr val="C26230"/>
                </a:solidFill>
                <a:effectLst/>
                <a:latin typeface="Consolas" panose="020B0609020204030204" pitchFamily="49" charset="0"/>
              </a:rPr>
              <a:t>new</a:t>
            </a:r>
            <a:r>
              <a:rPr lang="en-US" sz="1600" b="0" i="0" u="none" strike="noStrike" dirty="0">
                <a:solidFill>
                  <a:srgbClr val="E6E1DC"/>
                </a:solidFill>
                <a:effectLst/>
                <a:latin typeface="Consolas" panose="020B0609020204030204" pitchFamily="49" charset="0"/>
              </a:rPr>
              <a:t> Dot, </a:t>
            </a:r>
            <a:r>
              <a:rPr lang="en-US" sz="1600" b="0" i="0" u="none" strike="noStrike" dirty="0">
                <a:solidFill>
                  <a:srgbClr val="C26230"/>
                </a:solidFill>
                <a:effectLst/>
                <a:latin typeface="Consolas" panose="020B0609020204030204" pitchFamily="49" charset="0"/>
              </a:rPr>
              <a:t>new</a:t>
            </a:r>
            <a:r>
              <a:rPr lang="en-US" sz="1600" b="0" i="0" u="none" strike="noStrike" dirty="0">
                <a:solidFill>
                  <a:srgbClr val="E6E1DC"/>
                </a:solidFill>
                <a:effectLst/>
                <a:latin typeface="Consolas" panose="020B0609020204030204" pitchFamily="49" charset="0"/>
              </a:rPr>
              <a:t> Circle, </a:t>
            </a:r>
            <a:r>
              <a:rPr lang="en-US" sz="1600" b="0" i="0" u="none" strike="noStrike" dirty="0">
                <a:solidFill>
                  <a:srgbClr val="C26230"/>
                </a:solidFill>
                <a:effectLst/>
                <a:latin typeface="Consolas" panose="020B0609020204030204" pitchFamily="49" charset="0"/>
              </a:rPr>
              <a:t>new</a:t>
            </a:r>
            <a:r>
              <a:rPr lang="en-US" sz="1600" b="0" i="0" u="none" strike="noStrike" dirty="0">
                <a:solidFill>
                  <a:srgbClr val="E6E1DC"/>
                </a:solidFill>
                <a:effectLst/>
                <a:latin typeface="Consolas" panose="020B0609020204030204" pitchFamily="49" charset="0"/>
              </a:rPr>
              <a:t> Dot, </a:t>
            </a:r>
            <a:r>
              <a:rPr lang="en-US" sz="1600" b="0" i="0" u="none" strike="noStrike" dirty="0">
                <a:solidFill>
                  <a:srgbClr val="C26230"/>
                </a:solidFill>
                <a:effectLst/>
                <a:latin typeface="Consolas" panose="020B0609020204030204" pitchFamily="49" charset="0"/>
              </a:rPr>
              <a:t>new</a:t>
            </a:r>
            <a:r>
              <a:rPr lang="en-US" sz="1600" b="0" i="0" u="none" strike="noStrike" dirty="0">
                <a:solidFill>
                  <a:srgbClr val="E6E1DC"/>
                </a:solidFill>
                <a:effectLst/>
                <a:latin typeface="Consolas" panose="020B0609020204030204" pitchFamily="49" charset="0"/>
              </a:rPr>
              <a:t> Circle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C26230"/>
                </a:solidFill>
                <a:effectLst/>
                <a:latin typeface="Consolas" panose="020B0609020204030204" pitchFamily="49" charset="0"/>
              </a:rPr>
              <a:t>public</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void</a:t>
            </a: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FFC66D"/>
                </a:solidFill>
                <a:effectLst/>
                <a:latin typeface="Consolas" panose="020B0609020204030204" pitchFamily="49" charset="0"/>
              </a:rPr>
              <a:t>exportXML</a:t>
            </a:r>
            <a:r>
              <a:rPr lang="en-US" sz="1600" b="0" i="0" u="none" strike="noStrike" dirty="0">
                <a:solidFill>
                  <a:srgbClr val="D0D0FF"/>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for</a:t>
            </a: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int</a:t>
            </a: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E6E1DC"/>
                </a:solidFill>
                <a:effectLst/>
                <a:latin typeface="Consolas" panose="020B0609020204030204" pitchFamily="49" charset="0"/>
              </a:rPr>
              <a:t>i</a:t>
            </a:r>
            <a:r>
              <a:rPr lang="en-US" sz="1600" b="0" i="0" u="none" strike="noStrike" dirty="0">
                <a:solidFill>
                  <a:srgbClr val="E6E1DC"/>
                </a:solidFill>
                <a:effectLst/>
                <a:latin typeface="Consolas" panose="020B0609020204030204" pitchFamily="49" charset="0"/>
              </a:rPr>
              <a:t> = </a:t>
            </a:r>
            <a:r>
              <a:rPr lang="en-US" sz="1600" b="0" i="0" u="none" strike="noStrike" dirty="0">
                <a:solidFill>
                  <a:srgbClr val="A5C261"/>
                </a:solidFill>
                <a:effectLst/>
                <a:latin typeface="Consolas" panose="020B0609020204030204" pitchFamily="49" charset="0"/>
              </a:rPr>
              <a:t>0</a:t>
            </a: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E6E1DC"/>
                </a:solidFill>
                <a:effectLst/>
                <a:latin typeface="Consolas" panose="020B0609020204030204" pitchFamily="49" charset="0"/>
              </a:rPr>
              <a:t>i</a:t>
            </a:r>
            <a:r>
              <a:rPr lang="en-US" sz="1600" b="0" i="0" u="none" strike="noStrike" dirty="0">
                <a:solidFill>
                  <a:srgbClr val="E6E1DC"/>
                </a:solidFill>
                <a:effectLst/>
                <a:latin typeface="Consolas" panose="020B0609020204030204" pitchFamily="49" charset="0"/>
              </a:rPr>
              <a:t> &lt; </a:t>
            </a:r>
            <a:r>
              <a:rPr lang="en-US" sz="1600" b="0" i="0" u="none" strike="noStrike" dirty="0">
                <a:solidFill>
                  <a:srgbClr val="A5C261"/>
                </a:solidFill>
                <a:effectLst/>
                <a:latin typeface="Consolas" panose="020B0609020204030204" pitchFamily="49" charset="0"/>
              </a:rPr>
              <a:t>4</a:t>
            </a: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E6E1DC"/>
                </a:solidFill>
                <a:effectLst/>
                <a:latin typeface="Consolas" panose="020B0609020204030204" pitchFamily="49" charset="0"/>
              </a:rPr>
              <a:t>i</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E6E1DC"/>
                </a:solidFill>
                <a:effectLst/>
                <a:latin typeface="Consolas" panose="020B0609020204030204" pitchFamily="49" charset="0"/>
              </a:rPr>
              <a:t>arr</a:t>
            </a:r>
            <a:r>
              <a:rPr lang="en-US" sz="1600" b="0" i="0" u="none" strike="noStrike" dirty="0">
                <a:solidFill>
                  <a:srgbClr val="E6E1DC"/>
                </a:solidFill>
                <a:effectLst/>
                <a:latin typeface="Consolas" panose="020B0609020204030204" pitchFamily="49" charset="0"/>
              </a:rPr>
              <a:t>[</a:t>
            </a:r>
            <a:r>
              <a:rPr lang="en-US" sz="1600" b="0" i="0" u="none" strike="noStrike" dirty="0" err="1">
                <a:solidFill>
                  <a:srgbClr val="E6E1DC"/>
                </a:solidFill>
                <a:effectLst/>
                <a:latin typeface="Consolas" panose="020B0609020204030204" pitchFamily="49" charset="0"/>
              </a:rPr>
              <a:t>i</a:t>
            </a:r>
            <a:r>
              <a:rPr lang="en-US" sz="1600" b="0" i="0" u="none" strike="noStrike" dirty="0">
                <a:solidFill>
                  <a:srgbClr val="E6E1DC"/>
                </a:solidFill>
                <a:effectLst/>
                <a:latin typeface="Consolas" panose="020B0609020204030204" pitchFamily="49" charset="0"/>
              </a:rPr>
              <a:t>]-&gt;</a:t>
            </a:r>
            <a:r>
              <a:rPr lang="en-US" sz="1600" b="0" i="0" u="none" strike="noStrike" dirty="0" err="1">
                <a:solidFill>
                  <a:srgbClr val="E6E1DC"/>
                </a:solidFill>
                <a:effectLst/>
                <a:latin typeface="Consolas" panose="020B0609020204030204" pitchFamily="49" charset="0"/>
              </a:rPr>
              <a:t>XMLexport</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a:t>
            </a:r>
            <a:br>
              <a:rPr lang="en-US" sz="1100" b="0" i="0" u="none" strike="noStrike" dirty="0">
                <a:solidFill>
                  <a:srgbClr val="E6E1DC"/>
                </a:solidFill>
                <a:effectLst/>
                <a:latin typeface="Consolas" panose="020B0609020204030204" pitchFamily="49" charset="0"/>
              </a:rPr>
            </a:br>
            <a:endParaRPr lang="en-US" dirty="0"/>
          </a:p>
        </p:txBody>
      </p:sp>
      <p:cxnSp>
        <p:nvCxnSpPr>
          <p:cNvPr id="26" name="Straight Arrow Connector 25">
            <a:extLst>
              <a:ext uri="{FF2B5EF4-FFF2-40B4-BE49-F238E27FC236}">
                <a16:creationId xmlns:a16="http://schemas.microsoft.com/office/drawing/2014/main" id="{6F56611D-8BE9-341F-09E1-F72068F9E6FB}"/>
              </a:ext>
            </a:extLst>
          </p:cNvPr>
          <p:cNvCxnSpPr>
            <a:cxnSpLocks/>
          </p:cNvCxnSpPr>
          <p:nvPr/>
        </p:nvCxnSpPr>
        <p:spPr>
          <a:xfrm flipH="1">
            <a:off x="6019800" y="5361802"/>
            <a:ext cx="838200" cy="0"/>
          </a:xfrm>
          <a:prstGeom prst="straightConnector1">
            <a:avLst/>
          </a:prstGeom>
          <a:ln w="762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081DCAD-2B50-E40A-CE57-3AA6EC11C633}"/>
              </a:ext>
            </a:extLst>
          </p:cNvPr>
          <p:cNvSpPr txBox="1"/>
          <p:nvPr/>
        </p:nvSpPr>
        <p:spPr>
          <a:xfrm>
            <a:off x="6858000" y="5177136"/>
            <a:ext cx="2270760" cy="646331"/>
          </a:xfrm>
          <a:prstGeom prst="rect">
            <a:avLst/>
          </a:prstGeom>
          <a:noFill/>
          <a:ln>
            <a:solidFill>
              <a:schemeClr val="tx2">
                <a:lumMod val="50000"/>
              </a:schemeClr>
            </a:solidFill>
          </a:ln>
        </p:spPr>
        <p:txBody>
          <a:bodyPr wrap="square" rtlCol="0">
            <a:spAutoFit/>
          </a:bodyPr>
          <a:lstStyle/>
          <a:p>
            <a:r>
              <a:rPr lang="en-US" dirty="0"/>
              <a:t>Apps Export function</a:t>
            </a:r>
          </a:p>
        </p:txBody>
      </p:sp>
    </p:spTree>
    <p:extLst>
      <p:ext uri="{BB962C8B-B14F-4D97-AF65-F5344CB8AC3E}">
        <p14:creationId xmlns:p14="http://schemas.microsoft.com/office/powerpoint/2010/main" val="19237338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0"/>
                                        </p:tgtEl>
                                      </p:cBhvr>
                                    </p:animEffect>
                                    <p:set>
                                      <p:cBhvr>
                                        <p:cTn id="13" dur="1" fill="hold">
                                          <p:stCondLst>
                                            <p:cond delay="499"/>
                                          </p:stCondLst>
                                        </p:cTn>
                                        <p:tgtEl>
                                          <p:spTgt spid="10"/>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9"/>
                                        </p:tgtEl>
                                      </p:cBhvr>
                                    </p:animEffect>
                                    <p:set>
                                      <p:cBhvr>
                                        <p:cTn id="27" dur="1" fill="hold">
                                          <p:stCondLst>
                                            <p:cond delay="499"/>
                                          </p:stCondLst>
                                        </p:cTn>
                                        <p:tgtEl>
                                          <p:spTgt spid="19"/>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xit" presetSubtype="0" fill="hold" grpId="1" nodeType="withEffect">
                                  <p:stCondLst>
                                    <p:cond delay="0"/>
                                  </p:stCondLst>
                                  <p:childTnLst>
                                    <p:animEffect transition="out" filter="fade">
                                      <p:cBhvr>
                                        <p:cTn id="37" dur="500"/>
                                        <p:tgtEl>
                                          <p:spTgt spid="23"/>
                                        </p:tgtEl>
                                      </p:cBhvr>
                                    </p:animEffect>
                                    <p:set>
                                      <p:cBhvr>
                                        <p:cTn id="38" dur="1" fill="hold">
                                          <p:stCondLst>
                                            <p:cond delay="499"/>
                                          </p:stCondLst>
                                        </p:cTn>
                                        <p:tgtEl>
                                          <p:spTgt spid="23"/>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par>
                                <p:cTn id="45" presetID="10" presetClass="exit" presetSubtype="0" fill="hold" grpId="1" nodeType="withEffect">
                                  <p:stCondLst>
                                    <p:cond delay="0"/>
                                  </p:stCondLst>
                                  <p:childTnLst>
                                    <p:animEffect transition="out" filter="fade">
                                      <p:cBhvr>
                                        <p:cTn id="46" dur="500"/>
                                        <p:tgtEl>
                                          <p:spTgt spid="21"/>
                                        </p:tgtEl>
                                      </p:cBhvr>
                                    </p:animEffect>
                                    <p:set>
                                      <p:cBhvr>
                                        <p:cTn id="47" dur="1" fill="hold">
                                          <p:stCondLst>
                                            <p:cond delay="499"/>
                                          </p:stCondLst>
                                        </p:cTn>
                                        <p:tgtEl>
                                          <p:spTgt spid="21"/>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20"/>
                                        </p:tgtEl>
                                      </p:cBhvr>
                                    </p:animEffect>
                                    <p:set>
                                      <p:cBhvr>
                                        <p:cTn id="50"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9" grpId="0" animBg="1"/>
      <p:bldP spid="19" grpId="1" animBg="1"/>
      <p:bldP spid="21" grpId="0" animBg="1"/>
      <p:bldP spid="21" grpId="1" animBg="1"/>
      <p:bldP spid="23" grpId="0" animBg="1"/>
      <p:bldP spid="23" grpId="1" animBg="1"/>
      <p:bldP spid="25"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4" name="Rectangle: Rounded Corners 43">
            <a:extLst>
              <a:ext uri="{FF2B5EF4-FFF2-40B4-BE49-F238E27FC236}">
                <a16:creationId xmlns:a16="http://schemas.microsoft.com/office/drawing/2014/main" id="{D16DEECA-C3C9-28B1-4A54-6B507EA3DA25}"/>
              </a:ext>
            </a:extLst>
          </p:cNvPr>
          <p:cNvSpPr/>
          <p:nvPr/>
        </p:nvSpPr>
        <p:spPr>
          <a:xfrm>
            <a:off x="1981200" y="2159845"/>
            <a:ext cx="3886200" cy="4446281"/>
          </a:xfrm>
          <a:prstGeom prst="roundRect">
            <a:avLst/>
          </a:prstGeom>
          <a:ln w="38100">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91733ED7-5991-32B7-CA0A-FB5A92676123}"/>
              </a:ext>
            </a:extLst>
          </p:cNvPr>
          <p:cNvSpPr/>
          <p:nvPr/>
        </p:nvSpPr>
        <p:spPr>
          <a:xfrm>
            <a:off x="2814252" y="5684590"/>
            <a:ext cx="1762760" cy="43016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FA1A9F37-5F09-C1E9-E416-8E292264A88F}"/>
              </a:ext>
            </a:extLst>
          </p:cNvPr>
          <p:cNvSpPr/>
          <p:nvPr/>
        </p:nvSpPr>
        <p:spPr>
          <a:xfrm>
            <a:off x="3110142" y="5144001"/>
            <a:ext cx="1762760" cy="43016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733A4228-D7E6-97AF-2905-34C21EC5F0BB}"/>
              </a:ext>
            </a:extLst>
          </p:cNvPr>
          <p:cNvSpPr/>
          <p:nvPr/>
        </p:nvSpPr>
        <p:spPr>
          <a:xfrm>
            <a:off x="2769150" y="3328429"/>
            <a:ext cx="1762760" cy="43016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5CEDB551-E32D-5D9D-81AA-433B67DD7C4A}"/>
              </a:ext>
            </a:extLst>
          </p:cNvPr>
          <p:cNvSpPr/>
          <p:nvPr/>
        </p:nvSpPr>
        <p:spPr>
          <a:xfrm>
            <a:off x="3065040" y="2787840"/>
            <a:ext cx="1762760" cy="43016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122" name="Rectangle 2"/>
          <p:cNvSpPr>
            <a:spLocks noGrp="1" noChangeArrowheads="1"/>
          </p:cNvSpPr>
          <p:nvPr>
            <p:ph type="title"/>
          </p:nvPr>
        </p:nvSpPr>
        <p:spPr>
          <a:xfrm>
            <a:off x="1828800" y="35560"/>
            <a:ext cx="7447281" cy="719138"/>
          </a:xfrm>
        </p:spPr>
        <p:txBody>
          <a:bodyPr/>
          <a:lstStyle/>
          <a:p>
            <a:pPr eaLnBrk="1" hangingPunct="1"/>
            <a:r>
              <a:rPr lang="en-US" b="1" dirty="0">
                <a:solidFill>
                  <a:schemeClr val="bg2"/>
                </a:solidFill>
              </a:rPr>
              <a:t>Trouble - Why we shouldn’t use it:</a:t>
            </a:r>
          </a:p>
        </p:txBody>
      </p:sp>
      <p:sp>
        <p:nvSpPr>
          <p:cNvPr id="5123" name="Rectangle 3"/>
          <p:cNvSpPr>
            <a:spLocks noGrp="1" noChangeArrowheads="1"/>
          </p:cNvSpPr>
          <p:nvPr>
            <p:ph type="body" idx="1"/>
          </p:nvPr>
        </p:nvSpPr>
        <p:spPr>
          <a:xfrm>
            <a:off x="1828800" y="812720"/>
            <a:ext cx="7056438" cy="1246588"/>
          </a:xfrm>
        </p:spPr>
        <p:txBody>
          <a:bodyPr/>
          <a:lstStyle/>
          <a:p>
            <a:pPr eaLnBrk="1" hangingPunct="1"/>
            <a:r>
              <a:rPr lang="en-US" sz="2400" b="0" i="0" u="none" strike="noStrike" dirty="0">
                <a:solidFill>
                  <a:srgbClr val="000000"/>
                </a:solidFill>
                <a:effectLst/>
                <a:latin typeface="Amasis MT Pro Medium" panose="02040604050005020304" pitchFamily="18" charset="0"/>
              </a:rPr>
              <a:t>However, the code was already in production and by altering existing node classes, a potential bug in your changes may happens.</a:t>
            </a:r>
            <a:endParaRPr lang="en-US" dirty="0">
              <a:solidFill>
                <a:schemeClr val="bg2"/>
              </a:solidFill>
              <a:latin typeface="Amasis MT Pro Medium" panose="02040604050005020304" pitchFamily="18" charset="0"/>
            </a:endParaRPr>
          </a:p>
        </p:txBody>
      </p:sp>
      <p:sp>
        <p:nvSpPr>
          <p:cNvPr id="2" name="Cloud 1">
            <a:extLst>
              <a:ext uri="{FF2B5EF4-FFF2-40B4-BE49-F238E27FC236}">
                <a16:creationId xmlns:a16="http://schemas.microsoft.com/office/drawing/2014/main" id="{0264E3C2-6FE2-192A-E224-4EC89231A207}"/>
              </a:ext>
            </a:extLst>
          </p:cNvPr>
          <p:cNvSpPr/>
          <p:nvPr/>
        </p:nvSpPr>
        <p:spPr>
          <a:xfrm>
            <a:off x="5998779" y="3006891"/>
            <a:ext cx="3256281" cy="1542390"/>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Amasis MT Pro Medium" panose="02040604050005020304" pitchFamily="18" charset="0"/>
              </a:rPr>
              <a:t>&lt;/&gt;XML Export Implementation</a:t>
            </a:r>
          </a:p>
        </p:txBody>
      </p:sp>
      <p:sp>
        <p:nvSpPr>
          <p:cNvPr id="3" name="Rectangle: Rounded Corners 2">
            <a:extLst>
              <a:ext uri="{FF2B5EF4-FFF2-40B4-BE49-F238E27FC236}">
                <a16:creationId xmlns:a16="http://schemas.microsoft.com/office/drawing/2014/main" id="{A0B2FF38-89F3-C501-0FFD-3A9BB6BA58AF}"/>
              </a:ext>
            </a:extLst>
          </p:cNvPr>
          <p:cNvSpPr/>
          <p:nvPr/>
        </p:nvSpPr>
        <p:spPr>
          <a:xfrm>
            <a:off x="3287487" y="2412413"/>
            <a:ext cx="1854994"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Industrial</a:t>
            </a:r>
          </a:p>
        </p:txBody>
      </p:sp>
      <p:sp>
        <p:nvSpPr>
          <p:cNvPr id="7" name="Rectangle: Rounded Corners 6">
            <a:extLst>
              <a:ext uri="{FF2B5EF4-FFF2-40B4-BE49-F238E27FC236}">
                <a16:creationId xmlns:a16="http://schemas.microsoft.com/office/drawing/2014/main" id="{5A738918-414B-2E8E-B515-EAC236297C00}"/>
              </a:ext>
            </a:extLst>
          </p:cNvPr>
          <p:cNvSpPr/>
          <p:nvPr/>
        </p:nvSpPr>
        <p:spPr>
          <a:xfrm>
            <a:off x="3287487" y="3567269"/>
            <a:ext cx="1854994" cy="4216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Residential</a:t>
            </a:r>
          </a:p>
        </p:txBody>
      </p:sp>
      <p:pic>
        <p:nvPicPr>
          <p:cNvPr id="5" name="Picture 4" descr="Oil refinery against blue sky">
            <a:extLst>
              <a:ext uri="{FF2B5EF4-FFF2-40B4-BE49-F238E27FC236}">
                <a16:creationId xmlns:a16="http://schemas.microsoft.com/office/drawing/2014/main" id="{F13E4C18-ED29-8B6E-6AB4-F26FDEE706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9998" y="2159845"/>
            <a:ext cx="1846287" cy="1038536"/>
          </a:xfrm>
          <a:prstGeom prst="rect">
            <a:avLst/>
          </a:prstGeom>
        </p:spPr>
      </p:pic>
      <p:pic>
        <p:nvPicPr>
          <p:cNvPr id="8" name="Picture 7">
            <a:extLst>
              <a:ext uri="{FF2B5EF4-FFF2-40B4-BE49-F238E27FC236}">
                <a16:creationId xmlns:a16="http://schemas.microsoft.com/office/drawing/2014/main" id="{75B4EBD0-D7F2-F50C-34A6-1DA90C9C127F}"/>
              </a:ext>
            </a:extLst>
          </p:cNvPr>
          <p:cNvPicPr>
            <a:picLocks noChangeAspect="1"/>
          </p:cNvPicPr>
          <p:nvPr/>
        </p:nvPicPr>
        <p:blipFill>
          <a:blip r:embed="rId5"/>
          <a:stretch>
            <a:fillRect/>
          </a:stretch>
        </p:blipFill>
        <p:spPr>
          <a:xfrm>
            <a:off x="2334491" y="3202936"/>
            <a:ext cx="1176338" cy="1172350"/>
          </a:xfrm>
          <a:prstGeom prst="rect">
            <a:avLst/>
          </a:prstGeom>
        </p:spPr>
      </p:pic>
      <p:sp>
        <p:nvSpPr>
          <p:cNvPr id="10" name="Rectangle: Rounded Corners 9">
            <a:extLst>
              <a:ext uri="{FF2B5EF4-FFF2-40B4-BE49-F238E27FC236}">
                <a16:creationId xmlns:a16="http://schemas.microsoft.com/office/drawing/2014/main" id="{9498C5EE-1ED7-594A-B470-E9CF335E3EDC}"/>
              </a:ext>
            </a:extLst>
          </p:cNvPr>
          <p:cNvSpPr/>
          <p:nvPr/>
        </p:nvSpPr>
        <p:spPr>
          <a:xfrm>
            <a:off x="3510829" y="4781369"/>
            <a:ext cx="1854994" cy="4216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Commercial</a:t>
            </a:r>
          </a:p>
        </p:txBody>
      </p:sp>
      <p:pic>
        <p:nvPicPr>
          <p:cNvPr id="11" name="Picture 10">
            <a:extLst>
              <a:ext uri="{FF2B5EF4-FFF2-40B4-BE49-F238E27FC236}">
                <a16:creationId xmlns:a16="http://schemas.microsoft.com/office/drawing/2014/main" id="{E0C58603-F4A7-BB91-66C0-E93151DFA01A}"/>
              </a:ext>
            </a:extLst>
          </p:cNvPr>
          <p:cNvPicPr>
            <a:picLocks noChangeAspect="1"/>
          </p:cNvPicPr>
          <p:nvPr/>
        </p:nvPicPr>
        <p:blipFill>
          <a:blip r:embed="rId6"/>
          <a:stretch>
            <a:fillRect/>
          </a:stretch>
        </p:blipFill>
        <p:spPr>
          <a:xfrm>
            <a:off x="2265016" y="4221152"/>
            <a:ext cx="1431053" cy="1431053"/>
          </a:xfrm>
          <a:prstGeom prst="rect">
            <a:avLst/>
          </a:prstGeom>
        </p:spPr>
      </p:pic>
      <p:sp>
        <p:nvSpPr>
          <p:cNvPr id="13" name="Rectangle: Rounded Corners 12">
            <a:extLst>
              <a:ext uri="{FF2B5EF4-FFF2-40B4-BE49-F238E27FC236}">
                <a16:creationId xmlns:a16="http://schemas.microsoft.com/office/drawing/2014/main" id="{37C0C07F-103F-2835-E571-5CB4D9F5BD2B}"/>
              </a:ext>
            </a:extLst>
          </p:cNvPr>
          <p:cNvSpPr/>
          <p:nvPr/>
        </p:nvSpPr>
        <p:spPr>
          <a:xfrm>
            <a:off x="3510829" y="5988876"/>
            <a:ext cx="1854994" cy="4216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Construction</a:t>
            </a:r>
          </a:p>
        </p:txBody>
      </p:sp>
      <p:pic>
        <p:nvPicPr>
          <p:cNvPr id="12" name="Picture 11">
            <a:extLst>
              <a:ext uri="{FF2B5EF4-FFF2-40B4-BE49-F238E27FC236}">
                <a16:creationId xmlns:a16="http://schemas.microsoft.com/office/drawing/2014/main" id="{7CB22B69-CE1A-13B0-0DA0-FE3B55A81C52}"/>
              </a:ext>
            </a:extLst>
          </p:cNvPr>
          <p:cNvPicPr>
            <a:picLocks noChangeAspect="1"/>
          </p:cNvPicPr>
          <p:nvPr/>
        </p:nvPicPr>
        <p:blipFill>
          <a:blip r:embed="rId7"/>
          <a:stretch>
            <a:fillRect/>
          </a:stretch>
        </p:blipFill>
        <p:spPr>
          <a:xfrm>
            <a:off x="2545891" y="5672429"/>
            <a:ext cx="1155433" cy="933697"/>
          </a:xfrm>
          <a:prstGeom prst="rect">
            <a:avLst/>
          </a:prstGeom>
        </p:spPr>
      </p:pic>
      <p:cxnSp>
        <p:nvCxnSpPr>
          <p:cNvPr id="15" name="Connector: Curved 14">
            <a:extLst>
              <a:ext uri="{FF2B5EF4-FFF2-40B4-BE49-F238E27FC236}">
                <a16:creationId xmlns:a16="http://schemas.microsoft.com/office/drawing/2014/main" id="{40538DD7-D1C3-16AF-9876-F2D1CB41373A}"/>
              </a:ext>
            </a:extLst>
          </p:cNvPr>
          <p:cNvCxnSpPr>
            <a:cxnSpLocks/>
            <a:stCxn id="2" idx="3"/>
            <a:endCxn id="3" idx="3"/>
          </p:cNvCxnSpPr>
          <p:nvPr/>
        </p:nvCxnSpPr>
        <p:spPr>
          <a:xfrm rot="16200000" flipV="1">
            <a:off x="6176718" y="1644876"/>
            <a:ext cx="415966" cy="2484439"/>
          </a:xfrm>
          <a:prstGeom prst="curvedConnector2">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F9A2297A-C628-F6AB-DE79-94BD1352D834}"/>
              </a:ext>
            </a:extLst>
          </p:cNvPr>
          <p:cNvCxnSpPr>
            <a:cxnSpLocks/>
            <a:stCxn id="2" idx="2"/>
          </p:cNvCxnSpPr>
          <p:nvPr/>
        </p:nvCxnSpPr>
        <p:spPr>
          <a:xfrm rot="10800000">
            <a:off x="5142480" y="3704204"/>
            <a:ext cx="866400" cy="73882"/>
          </a:xfrm>
          <a:prstGeom prst="curvedConnector3">
            <a:avLst>
              <a:gd name="adj1" fmla="val 50000"/>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31523BB7-E4A4-F4AB-7E64-0EA561C1229E}"/>
              </a:ext>
            </a:extLst>
          </p:cNvPr>
          <p:cNvCxnSpPr>
            <a:cxnSpLocks/>
            <a:stCxn id="2" idx="1"/>
          </p:cNvCxnSpPr>
          <p:nvPr/>
        </p:nvCxnSpPr>
        <p:spPr>
          <a:xfrm rot="5400000">
            <a:off x="6294306" y="3622749"/>
            <a:ext cx="407724" cy="2257504"/>
          </a:xfrm>
          <a:prstGeom prst="curvedConnector2">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12E2535B-D525-97C8-D276-1A17B36A0C10}"/>
              </a:ext>
            </a:extLst>
          </p:cNvPr>
          <p:cNvCxnSpPr>
            <a:cxnSpLocks/>
            <a:stCxn id="2" idx="1"/>
          </p:cNvCxnSpPr>
          <p:nvPr/>
        </p:nvCxnSpPr>
        <p:spPr>
          <a:xfrm rot="5400000">
            <a:off x="5650774" y="4244729"/>
            <a:ext cx="1673236" cy="2279057"/>
          </a:xfrm>
          <a:prstGeom prst="curvedConnector2">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A9451329-AACC-7998-CE66-DE6EF00902B4}"/>
              </a:ext>
            </a:extLst>
          </p:cNvPr>
          <p:cNvCxnSpPr>
            <a:cxnSpLocks/>
          </p:cNvCxnSpPr>
          <p:nvPr/>
        </p:nvCxnSpPr>
        <p:spPr>
          <a:xfrm rot="10800000">
            <a:off x="4843099" y="3043327"/>
            <a:ext cx="1451571" cy="290593"/>
          </a:xfrm>
          <a:prstGeom prst="curvedConnector3">
            <a:avLst>
              <a:gd name="adj1" fmla="val 50000"/>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7" name="Connector: Curved 36">
            <a:extLst>
              <a:ext uri="{FF2B5EF4-FFF2-40B4-BE49-F238E27FC236}">
                <a16:creationId xmlns:a16="http://schemas.microsoft.com/office/drawing/2014/main" id="{7ED85E3C-8913-156A-C535-CBC20CEC910F}"/>
              </a:ext>
            </a:extLst>
          </p:cNvPr>
          <p:cNvCxnSpPr>
            <a:cxnSpLocks/>
          </p:cNvCxnSpPr>
          <p:nvPr/>
        </p:nvCxnSpPr>
        <p:spPr>
          <a:xfrm rot="10800000">
            <a:off x="4531910" y="3489235"/>
            <a:ext cx="1564090" cy="84993"/>
          </a:xfrm>
          <a:prstGeom prst="curvedConnector3">
            <a:avLst>
              <a:gd name="adj1" fmla="val 50000"/>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9" name="Connector: Curved 38">
            <a:extLst>
              <a:ext uri="{FF2B5EF4-FFF2-40B4-BE49-F238E27FC236}">
                <a16:creationId xmlns:a16="http://schemas.microsoft.com/office/drawing/2014/main" id="{E3BA0D15-2556-D4F8-49FC-3904C2EFF500}"/>
              </a:ext>
            </a:extLst>
          </p:cNvPr>
          <p:cNvCxnSpPr>
            <a:cxnSpLocks/>
            <a:stCxn id="2" idx="1"/>
          </p:cNvCxnSpPr>
          <p:nvPr/>
        </p:nvCxnSpPr>
        <p:spPr>
          <a:xfrm rot="5400000">
            <a:off x="5835732" y="3587009"/>
            <a:ext cx="830559" cy="2751819"/>
          </a:xfrm>
          <a:prstGeom prst="curvedConnector2">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41A0B785-85F8-EEE3-20D9-13E889B44CAD}"/>
              </a:ext>
            </a:extLst>
          </p:cNvPr>
          <p:cNvCxnSpPr>
            <a:cxnSpLocks/>
            <a:stCxn id="2" idx="1"/>
          </p:cNvCxnSpPr>
          <p:nvPr/>
        </p:nvCxnSpPr>
        <p:spPr>
          <a:xfrm rot="5400000">
            <a:off x="5448215" y="3678640"/>
            <a:ext cx="1309707" cy="3047705"/>
          </a:xfrm>
          <a:prstGeom prst="curvedConnector2">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32A0661-0C16-3A28-1B15-31EA47378BC2}"/>
              </a:ext>
            </a:extLst>
          </p:cNvPr>
          <p:cNvSpPr txBox="1"/>
          <p:nvPr/>
        </p:nvSpPr>
        <p:spPr>
          <a:xfrm>
            <a:off x="1977608" y="4039510"/>
            <a:ext cx="3886200" cy="461665"/>
          </a:xfrm>
          <a:prstGeom prst="rect">
            <a:avLst/>
          </a:prstGeom>
          <a:noFill/>
        </p:spPr>
        <p:txBody>
          <a:bodyPr wrap="square" rtlCol="0">
            <a:spAutoFit/>
          </a:bodyPr>
          <a:lstStyle/>
          <a:p>
            <a:r>
              <a:rPr lang="en-US" sz="2400" dirty="0">
                <a:latin typeface="Amasis MT Pro Light" panose="020B0604020202020204" pitchFamily="18" charset="0"/>
              </a:rPr>
              <a:t>Existing application’s </a:t>
            </a:r>
            <a:r>
              <a:rPr lang="en-US" sz="2400" dirty="0" err="1">
                <a:latin typeface="Amasis MT Pro Light" panose="020B0604020202020204" pitchFamily="18" charset="0"/>
              </a:rPr>
              <a:t>classses</a:t>
            </a:r>
            <a:endParaRPr lang="en-US" sz="2400" dirty="0">
              <a:latin typeface="Amasis MT Pro Light" panose="020B0604020202020204" pitchFamily="18" charset="0"/>
            </a:endParaRPr>
          </a:p>
        </p:txBody>
      </p:sp>
      <p:cxnSp>
        <p:nvCxnSpPr>
          <p:cNvPr id="47" name="Straight Connector 46">
            <a:extLst>
              <a:ext uri="{FF2B5EF4-FFF2-40B4-BE49-F238E27FC236}">
                <a16:creationId xmlns:a16="http://schemas.microsoft.com/office/drawing/2014/main" id="{D7A96DFE-9B9D-417A-C637-4E3CCA43EDA3}"/>
              </a:ext>
            </a:extLst>
          </p:cNvPr>
          <p:cNvCxnSpPr/>
          <p:nvPr/>
        </p:nvCxnSpPr>
        <p:spPr>
          <a:xfrm>
            <a:off x="5377522" y="2368674"/>
            <a:ext cx="1219200" cy="3829031"/>
          </a:xfrm>
          <a:prstGeom prst="line">
            <a:avLst/>
          </a:prstGeom>
          <a:ln w="57150">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0F22337-8E7F-44F5-E6B3-2671AD134330}"/>
              </a:ext>
            </a:extLst>
          </p:cNvPr>
          <p:cNvCxnSpPr>
            <a:cxnSpLocks/>
          </p:cNvCxnSpPr>
          <p:nvPr/>
        </p:nvCxnSpPr>
        <p:spPr>
          <a:xfrm flipH="1">
            <a:off x="5178852" y="2368674"/>
            <a:ext cx="1265728" cy="3752407"/>
          </a:xfrm>
          <a:prstGeom prst="line">
            <a:avLst/>
          </a:prstGeom>
          <a:ln w="57150">
            <a:solidFill>
              <a:srgbClr val="FF0000"/>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285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2" presetClass="entr" presetSubtype="4" fill="hold" nodeType="withEffect">
                                  <p:stCondLst>
                                    <p:cond delay="750"/>
                                  </p:stCondLst>
                                  <p:childTnLst>
                                    <p:set>
                                      <p:cBhvr>
                                        <p:cTn id="10" dur="1" fill="hold">
                                          <p:stCondLst>
                                            <p:cond delay="0"/>
                                          </p:stCondLst>
                                        </p:cTn>
                                        <p:tgtEl>
                                          <p:spTgt spid="15"/>
                                        </p:tgtEl>
                                        <p:attrNameLst>
                                          <p:attrName>style.visibility</p:attrName>
                                        </p:attrNameLst>
                                      </p:cBhvr>
                                      <p:to>
                                        <p:strVal val="visible"/>
                                      </p:to>
                                    </p:set>
                                    <p:animEffect transition="in" filter="wipe(down)">
                                      <p:cBhvr>
                                        <p:cTn id="11" dur="500"/>
                                        <p:tgtEl>
                                          <p:spTgt spid="15"/>
                                        </p:tgtEl>
                                      </p:cBhvr>
                                    </p:animEffect>
                                  </p:childTnLst>
                                </p:cTn>
                              </p:par>
                              <p:par>
                                <p:cTn id="12" presetID="22" presetClass="entr" presetSubtype="4" fill="hold" grpId="0" nodeType="withEffect">
                                  <p:stCondLst>
                                    <p:cond delay="75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par>
                                <p:cTn id="15" presetID="22" presetClass="entr" presetSubtype="4" fill="hold" nodeType="withEffect">
                                  <p:stCondLst>
                                    <p:cond delay="75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6" presetClass="entr" presetSubtype="16" fill="hold" nodeType="withEffect">
                                  <p:stCondLst>
                                    <p:cond delay="1250"/>
                                  </p:stCondLst>
                                  <p:childTnLst>
                                    <p:set>
                                      <p:cBhvr>
                                        <p:cTn id="19" dur="1" fill="hold">
                                          <p:stCondLst>
                                            <p:cond delay="0"/>
                                          </p:stCondLst>
                                        </p:cTn>
                                        <p:tgtEl>
                                          <p:spTgt spid="23"/>
                                        </p:tgtEl>
                                        <p:attrNameLst>
                                          <p:attrName>style.visibility</p:attrName>
                                        </p:attrNameLst>
                                      </p:cBhvr>
                                      <p:to>
                                        <p:strVal val="visible"/>
                                      </p:to>
                                    </p:set>
                                    <p:animEffect transition="in" filter="circle(in)">
                                      <p:cBhvr>
                                        <p:cTn id="20" dur="1750"/>
                                        <p:tgtEl>
                                          <p:spTgt spid="23"/>
                                        </p:tgtEl>
                                      </p:cBhvr>
                                    </p:animEffect>
                                  </p:childTnLst>
                                </p:cTn>
                              </p:par>
                              <p:par>
                                <p:cTn id="21" presetID="6" presetClass="entr" presetSubtype="16" fill="hold" grpId="0" nodeType="withEffect">
                                  <p:stCondLst>
                                    <p:cond delay="1250"/>
                                  </p:stCondLst>
                                  <p:childTnLst>
                                    <p:set>
                                      <p:cBhvr>
                                        <p:cTn id="22" dur="1" fill="hold">
                                          <p:stCondLst>
                                            <p:cond delay="0"/>
                                          </p:stCondLst>
                                        </p:cTn>
                                        <p:tgtEl>
                                          <p:spTgt spid="7"/>
                                        </p:tgtEl>
                                        <p:attrNameLst>
                                          <p:attrName>style.visibility</p:attrName>
                                        </p:attrNameLst>
                                      </p:cBhvr>
                                      <p:to>
                                        <p:strVal val="visible"/>
                                      </p:to>
                                    </p:set>
                                    <p:animEffect transition="in" filter="circle(in)">
                                      <p:cBhvr>
                                        <p:cTn id="23" dur="1750"/>
                                        <p:tgtEl>
                                          <p:spTgt spid="7"/>
                                        </p:tgtEl>
                                      </p:cBhvr>
                                    </p:animEffect>
                                  </p:childTnLst>
                                </p:cTn>
                              </p:par>
                              <p:par>
                                <p:cTn id="24" presetID="6" presetClass="entr" presetSubtype="16" fill="hold" nodeType="withEffect">
                                  <p:stCondLst>
                                    <p:cond delay="1250"/>
                                  </p:stCondLst>
                                  <p:childTnLst>
                                    <p:set>
                                      <p:cBhvr>
                                        <p:cTn id="25" dur="1" fill="hold">
                                          <p:stCondLst>
                                            <p:cond delay="0"/>
                                          </p:stCondLst>
                                        </p:cTn>
                                        <p:tgtEl>
                                          <p:spTgt spid="8"/>
                                        </p:tgtEl>
                                        <p:attrNameLst>
                                          <p:attrName>style.visibility</p:attrName>
                                        </p:attrNameLst>
                                      </p:cBhvr>
                                      <p:to>
                                        <p:strVal val="visible"/>
                                      </p:to>
                                    </p:set>
                                    <p:animEffect transition="in" filter="circle(in)">
                                      <p:cBhvr>
                                        <p:cTn id="26" dur="1750"/>
                                        <p:tgtEl>
                                          <p:spTgt spid="8"/>
                                        </p:tgtEl>
                                      </p:cBhvr>
                                    </p:animEffect>
                                  </p:childTnLst>
                                </p:cTn>
                              </p:par>
                              <p:par>
                                <p:cTn id="27" presetID="22" presetClass="entr" presetSubtype="4" fill="hold" grpId="0" nodeType="withEffect">
                                  <p:stCondLst>
                                    <p:cond delay="3000"/>
                                  </p:stCondLst>
                                  <p:childTnLst>
                                    <p:set>
                                      <p:cBhvr>
                                        <p:cTn id="28" dur="1" fill="hold">
                                          <p:stCondLst>
                                            <p:cond delay="0"/>
                                          </p:stCondLst>
                                        </p:cTn>
                                        <p:tgtEl>
                                          <p:spTgt spid="10"/>
                                        </p:tgtEl>
                                        <p:attrNameLst>
                                          <p:attrName>style.visibility</p:attrName>
                                        </p:attrNameLst>
                                      </p:cBhvr>
                                      <p:to>
                                        <p:strVal val="visible"/>
                                      </p:to>
                                    </p:set>
                                    <p:animEffect transition="in" filter="wipe(down)">
                                      <p:cBhvr>
                                        <p:cTn id="29" dur="500"/>
                                        <p:tgtEl>
                                          <p:spTgt spid="10"/>
                                        </p:tgtEl>
                                      </p:cBhvr>
                                    </p:animEffect>
                                  </p:childTnLst>
                                </p:cTn>
                              </p:par>
                              <p:par>
                                <p:cTn id="30" presetID="22" presetClass="entr" presetSubtype="4" fill="hold" nodeType="withEffect">
                                  <p:stCondLst>
                                    <p:cond delay="300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par>
                                <p:cTn id="33" presetID="22" presetClass="entr" presetSubtype="4" fill="hold" nodeType="withEffect">
                                  <p:stCondLst>
                                    <p:cond delay="3000"/>
                                  </p:stCondLst>
                                  <p:childTnLst>
                                    <p:set>
                                      <p:cBhvr>
                                        <p:cTn id="34" dur="1" fill="hold">
                                          <p:stCondLst>
                                            <p:cond delay="0"/>
                                          </p:stCondLst>
                                        </p:cTn>
                                        <p:tgtEl>
                                          <p:spTgt spid="25"/>
                                        </p:tgtEl>
                                        <p:attrNameLst>
                                          <p:attrName>style.visibility</p:attrName>
                                        </p:attrNameLst>
                                      </p:cBhvr>
                                      <p:to>
                                        <p:strVal val="visible"/>
                                      </p:to>
                                    </p:set>
                                    <p:animEffect transition="in" filter="wipe(down)">
                                      <p:cBhvr>
                                        <p:cTn id="35" dur="500"/>
                                        <p:tgtEl>
                                          <p:spTgt spid="25"/>
                                        </p:tgtEl>
                                      </p:cBhvr>
                                    </p:animEffect>
                                  </p:childTnLst>
                                </p:cTn>
                              </p:par>
                              <p:par>
                                <p:cTn id="36" presetID="22" presetClass="entr" presetSubtype="4" fill="hold" grpId="0" nodeType="withEffect">
                                  <p:stCondLst>
                                    <p:cond delay="3500"/>
                                  </p:stCondLst>
                                  <p:childTnLst>
                                    <p:set>
                                      <p:cBhvr>
                                        <p:cTn id="37" dur="1" fill="hold">
                                          <p:stCondLst>
                                            <p:cond delay="0"/>
                                          </p:stCondLst>
                                        </p:cTn>
                                        <p:tgtEl>
                                          <p:spTgt spid="13"/>
                                        </p:tgtEl>
                                        <p:attrNameLst>
                                          <p:attrName>style.visibility</p:attrName>
                                        </p:attrNameLst>
                                      </p:cBhvr>
                                      <p:to>
                                        <p:strVal val="visible"/>
                                      </p:to>
                                    </p:set>
                                    <p:animEffect transition="in" filter="wipe(down)">
                                      <p:cBhvr>
                                        <p:cTn id="38" dur="500"/>
                                        <p:tgtEl>
                                          <p:spTgt spid="13"/>
                                        </p:tgtEl>
                                      </p:cBhvr>
                                    </p:animEffect>
                                  </p:childTnLst>
                                </p:cTn>
                              </p:par>
                              <p:par>
                                <p:cTn id="39" presetID="22" presetClass="entr" presetSubtype="4" fill="hold" nodeType="withEffect">
                                  <p:stCondLst>
                                    <p:cond delay="3500"/>
                                  </p:stCondLst>
                                  <p:childTnLst>
                                    <p:set>
                                      <p:cBhvr>
                                        <p:cTn id="40" dur="1" fill="hold">
                                          <p:stCondLst>
                                            <p:cond delay="0"/>
                                          </p:stCondLst>
                                        </p:cTn>
                                        <p:tgtEl>
                                          <p:spTgt spid="12"/>
                                        </p:tgtEl>
                                        <p:attrNameLst>
                                          <p:attrName>style.visibility</p:attrName>
                                        </p:attrNameLst>
                                      </p:cBhvr>
                                      <p:to>
                                        <p:strVal val="visible"/>
                                      </p:to>
                                    </p:set>
                                    <p:animEffect transition="in" filter="wipe(down)">
                                      <p:cBhvr>
                                        <p:cTn id="41" dur="500"/>
                                        <p:tgtEl>
                                          <p:spTgt spid="12"/>
                                        </p:tgtEl>
                                      </p:cBhvr>
                                    </p:animEffect>
                                  </p:childTnLst>
                                </p:cTn>
                              </p:par>
                              <p:par>
                                <p:cTn id="42" presetID="22" presetClass="entr" presetSubtype="4" fill="hold" nodeType="withEffect">
                                  <p:stCondLst>
                                    <p:cond delay="3500"/>
                                  </p:stCondLst>
                                  <p:childTnLst>
                                    <p:set>
                                      <p:cBhvr>
                                        <p:cTn id="43" dur="1" fill="hold">
                                          <p:stCondLst>
                                            <p:cond delay="0"/>
                                          </p:stCondLst>
                                        </p:cTn>
                                        <p:tgtEl>
                                          <p:spTgt spid="27"/>
                                        </p:tgtEl>
                                        <p:attrNameLst>
                                          <p:attrName>style.visibility</p:attrName>
                                        </p:attrNameLst>
                                      </p:cBhvr>
                                      <p:to>
                                        <p:strVal val="visible"/>
                                      </p:to>
                                    </p:set>
                                    <p:animEffect transition="in" filter="wipe(down)">
                                      <p:cBhvr>
                                        <p:cTn id="44" dur="500"/>
                                        <p:tgtEl>
                                          <p:spTgt spid="27"/>
                                        </p:tgtEl>
                                      </p:cBhvr>
                                    </p:animEffect>
                                  </p:childTnLst>
                                </p:cTn>
                              </p:par>
                              <p:par>
                                <p:cTn id="45" presetID="10" presetClass="exit" presetSubtype="0" fill="hold" nodeType="withEffect">
                                  <p:stCondLst>
                                    <p:cond delay="4000"/>
                                  </p:stCondLst>
                                  <p:childTnLst>
                                    <p:animEffect transition="out" filter="fade">
                                      <p:cBhvr>
                                        <p:cTn id="46" dur="500"/>
                                        <p:tgtEl>
                                          <p:spTgt spid="5"/>
                                        </p:tgtEl>
                                      </p:cBhvr>
                                    </p:animEffect>
                                    <p:set>
                                      <p:cBhvr>
                                        <p:cTn id="47" dur="1" fill="hold">
                                          <p:stCondLst>
                                            <p:cond delay="499"/>
                                          </p:stCondLst>
                                        </p:cTn>
                                        <p:tgtEl>
                                          <p:spTgt spid="5"/>
                                        </p:tgtEl>
                                        <p:attrNameLst>
                                          <p:attrName>style.visibility</p:attrName>
                                        </p:attrNameLst>
                                      </p:cBhvr>
                                      <p:to>
                                        <p:strVal val="hidden"/>
                                      </p:to>
                                    </p:set>
                                  </p:childTnLst>
                                </p:cTn>
                              </p:par>
                              <p:par>
                                <p:cTn id="48" presetID="10" presetClass="exit" presetSubtype="0" fill="hold" nodeType="withEffect">
                                  <p:stCondLst>
                                    <p:cond delay="4000"/>
                                  </p:stCondLst>
                                  <p:childTnLst>
                                    <p:animEffect transition="out" filter="fade">
                                      <p:cBhvr>
                                        <p:cTn id="49" dur="500"/>
                                        <p:tgtEl>
                                          <p:spTgt spid="8"/>
                                        </p:tgtEl>
                                      </p:cBhvr>
                                    </p:animEffect>
                                    <p:set>
                                      <p:cBhvr>
                                        <p:cTn id="50" dur="1" fill="hold">
                                          <p:stCondLst>
                                            <p:cond delay="499"/>
                                          </p:stCondLst>
                                        </p:cTn>
                                        <p:tgtEl>
                                          <p:spTgt spid="8"/>
                                        </p:tgtEl>
                                        <p:attrNameLst>
                                          <p:attrName>style.visibility</p:attrName>
                                        </p:attrNameLst>
                                      </p:cBhvr>
                                      <p:to>
                                        <p:strVal val="hidden"/>
                                      </p:to>
                                    </p:set>
                                  </p:childTnLst>
                                </p:cTn>
                              </p:par>
                              <p:par>
                                <p:cTn id="51" presetID="10" presetClass="exit" presetSubtype="0" fill="hold" nodeType="withEffect">
                                  <p:stCondLst>
                                    <p:cond delay="4000"/>
                                  </p:stCondLst>
                                  <p:childTnLst>
                                    <p:animEffect transition="out" filter="fade">
                                      <p:cBhvr>
                                        <p:cTn id="52" dur="500"/>
                                        <p:tgtEl>
                                          <p:spTgt spid="11"/>
                                        </p:tgtEl>
                                      </p:cBhvr>
                                    </p:animEffect>
                                    <p:set>
                                      <p:cBhvr>
                                        <p:cTn id="53" dur="1" fill="hold">
                                          <p:stCondLst>
                                            <p:cond delay="499"/>
                                          </p:stCondLst>
                                        </p:cTn>
                                        <p:tgtEl>
                                          <p:spTgt spid="11"/>
                                        </p:tgtEl>
                                        <p:attrNameLst>
                                          <p:attrName>style.visibility</p:attrName>
                                        </p:attrNameLst>
                                      </p:cBhvr>
                                      <p:to>
                                        <p:strVal val="hidden"/>
                                      </p:to>
                                    </p:set>
                                  </p:childTnLst>
                                </p:cTn>
                              </p:par>
                              <p:par>
                                <p:cTn id="54" presetID="10" presetClass="exit" presetSubtype="0" fill="hold" nodeType="withEffect">
                                  <p:stCondLst>
                                    <p:cond delay="4000"/>
                                  </p:stCondLst>
                                  <p:childTnLst>
                                    <p:animEffect transition="out" filter="fade">
                                      <p:cBhvr>
                                        <p:cTn id="55" dur="500"/>
                                        <p:tgtEl>
                                          <p:spTgt spid="12"/>
                                        </p:tgtEl>
                                      </p:cBhvr>
                                    </p:animEffect>
                                    <p:set>
                                      <p:cBhvr>
                                        <p:cTn id="56" dur="1" fill="hold">
                                          <p:stCondLst>
                                            <p:cond delay="499"/>
                                          </p:stCondLst>
                                        </p:cTn>
                                        <p:tgtEl>
                                          <p:spTgt spid="12"/>
                                        </p:tgtEl>
                                        <p:attrNameLst>
                                          <p:attrName>style.visibility</p:attrName>
                                        </p:attrNameLst>
                                      </p:cBhvr>
                                      <p:to>
                                        <p:strVal val="hidden"/>
                                      </p:to>
                                    </p:set>
                                  </p:childTnLst>
                                </p:cTn>
                              </p:par>
                            </p:childTnLst>
                          </p:cTn>
                        </p:par>
                        <p:par>
                          <p:cTn id="57" fill="hold">
                            <p:stCondLst>
                              <p:cond delay="4500"/>
                            </p:stCondLst>
                            <p:childTnLst>
                              <p:par>
                                <p:cTn id="58" presetID="10" presetClass="entr" presetSubtype="0" fill="hold" grpId="0" nodeType="afterEffect">
                                  <p:stCondLst>
                                    <p:cond delay="25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750"/>
                                        <p:tgtEl>
                                          <p:spTgt spid="31"/>
                                        </p:tgtEl>
                                      </p:cBhvr>
                                    </p:animEffect>
                                  </p:childTnLst>
                                </p:cTn>
                              </p:par>
                              <p:par>
                                <p:cTn id="61" presetID="6" presetClass="entr" presetSubtype="16" fill="hold" nodeType="withEffect">
                                  <p:stCondLst>
                                    <p:cond delay="250"/>
                                  </p:stCondLst>
                                  <p:childTnLst>
                                    <p:set>
                                      <p:cBhvr>
                                        <p:cTn id="62" dur="1" fill="hold">
                                          <p:stCondLst>
                                            <p:cond delay="0"/>
                                          </p:stCondLst>
                                        </p:cTn>
                                        <p:tgtEl>
                                          <p:spTgt spid="35"/>
                                        </p:tgtEl>
                                        <p:attrNameLst>
                                          <p:attrName>style.visibility</p:attrName>
                                        </p:attrNameLst>
                                      </p:cBhvr>
                                      <p:to>
                                        <p:strVal val="visible"/>
                                      </p:to>
                                    </p:set>
                                    <p:animEffect transition="in" filter="circle(in)">
                                      <p:cBhvr>
                                        <p:cTn id="63" dur="750"/>
                                        <p:tgtEl>
                                          <p:spTgt spid="35"/>
                                        </p:tgtEl>
                                      </p:cBhvr>
                                    </p:animEffect>
                                  </p:childTnLst>
                                </p:cTn>
                              </p:par>
                            </p:childTnLst>
                          </p:cTn>
                        </p:par>
                        <p:par>
                          <p:cTn id="64" fill="hold">
                            <p:stCondLst>
                              <p:cond delay="5500"/>
                            </p:stCondLst>
                            <p:childTnLst>
                              <p:par>
                                <p:cTn id="65" presetID="10" presetClass="entr" presetSubtype="0" fill="hold" grpId="0" nodeType="afterEffect">
                                  <p:stCondLst>
                                    <p:cond delay="25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750"/>
                                        <p:tgtEl>
                                          <p:spTgt spid="32"/>
                                        </p:tgtEl>
                                      </p:cBhvr>
                                    </p:animEffect>
                                  </p:childTnLst>
                                </p:cTn>
                              </p:par>
                              <p:par>
                                <p:cTn id="68" presetID="10" presetClass="entr" presetSubtype="0" fill="hold" nodeType="withEffect">
                                  <p:stCondLst>
                                    <p:cond delay="25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750"/>
                                        <p:tgtEl>
                                          <p:spTgt spid="37"/>
                                        </p:tgtEl>
                                      </p:cBhvr>
                                    </p:animEffect>
                                  </p:childTnLst>
                                </p:cTn>
                              </p:par>
                            </p:childTnLst>
                          </p:cTn>
                        </p:par>
                        <p:par>
                          <p:cTn id="71" fill="hold">
                            <p:stCondLst>
                              <p:cond delay="6500"/>
                            </p:stCondLst>
                            <p:childTnLst>
                              <p:par>
                                <p:cTn id="72" presetID="10" presetClass="entr" presetSubtype="0" fill="hold" grpId="0" nodeType="afterEffect">
                                  <p:stCondLst>
                                    <p:cond delay="250"/>
                                  </p:stCondLst>
                                  <p:childTnLst>
                                    <p:set>
                                      <p:cBhvr>
                                        <p:cTn id="73" dur="1" fill="hold">
                                          <p:stCondLst>
                                            <p:cond delay="0"/>
                                          </p:stCondLst>
                                        </p:cTn>
                                        <p:tgtEl>
                                          <p:spTgt spid="34"/>
                                        </p:tgtEl>
                                        <p:attrNameLst>
                                          <p:attrName>style.visibility</p:attrName>
                                        </p:attrNameLst>
                                      </p:cBhvr>
                                      <p:to>
                                        <p:strVal val="visible"/>
                                      </p:to>
                                    </p:set>
                                    <p:animEffect transition="in" filter="fade">
                                      <p:cBhvr>
                                        <p:cTn id="74" dur="750"/>
                                        <p:tgtEl>
                                          <p:spTgt spid="34"/>
                                        </p:tgtEl>
                                      </p:cBhvr>
                                    </p:animEffect>
                                  </p:childTnLst>
                                </p:cTn>
                              </p:par>
                              <p:par>
                                <p:cTn id="75" presetID="10" presetClass="entr" presetSubtype="0" fill="hold" nodeType="withEffect">
                                  <p:stCondLst>
                                    <p:cond delay="250"/>
                                  </p:stCondLst>
                                  <p:childTnLst>
                                    <p:set>
                                      <p:cBhvr>
                                        <p:cTn id="76" dur="1" fill="hold">
                                          <p:stCondLst>
                                            <p:cond delay="0"/>
                                          </p:stCondLst>
                                        </p:cTn>
                                        <p:tgtEl>
                                          <p:spTgt spid="39"/>
                                        </p:tgtEl>
                                        <p:attrNameLst>
                                          <p:attrName>style.visibility</p:attrName>
                                        </p:attrNameLst>
                                      </p:cBhvr>
                                      <p:to>
                                        <p:strVal val="visible"/>
                                      </p:to>
                                    </p:set>
                                    <p:animEffect transition="in" filter="fade">
                                      <p:cBhvr>
                                        <p:cTn id="77" dur="750"/>
                                        <p:tgtEl>
                                          <p:spTgt spid="39"/>
                                        </p:tgtEl>
                                      </p:cBhvr>
                                    </p:animEffect>
                                  </p:childTnLst>
                                </p:cTn>
                              </p:par>
                            </p:childTnLst>
                          </p:cTn>
                        </p:par>
                        <p:par>
                          <p:cTn id="78" fill="hold">
                            <p:stCondLst>
                              <p:cond delay="7500"/>
                            </p:stCondLst>
                            <p:childTnLst>
                              <p:par>
                                <p:cTn id="79" presetID="10" presetClass="entr" presetSubtype="0" fill="hold" grpId="0" nodeType="afterEffect">
                                  <p:stCondLst>
                                    <p:cond delay="250"/>
                                  </p:stCondLst>
                                  <p:childTnLst>
                                    <p:set>
                                      <p:cBhvr>
                                        <p:cTn id="80" dur="1" fill="hold">
                                          <p:stCondLst>
                                            <p:cond delay="0"/>
                                          </p:stCondLst>
                                        </p:cTn>
                                        <p:tgtEl>
                                          <p:spTgt spid="33"/>
                                        </p:tgtEl>
                                        <p:attrNameLst>
                                          <p:attrName>style.visibility</p:attrName>
                                        </p:attrNameLst>
                                      </p:cBhvr>
                                      <p:to>
                                        <p:strVal val="visible"/>
                                      </p:to>
                                    </p:set>
                                    <p:animEffect transition="in" filter="fade">
                                      <p:cBhvr>
                                        <p:cTn id="81" dur="750"/>
                                        <p:tgtEl>
                                          <p:spTgt spid="33"/>
                                        </p:tgtEl>
                                      </p:cBhvr>
                                    </p:animEffect>
                                  </p:childTnLst>
                                </p:cTn>
                              </p:par>
                              <p:par>
                                <p:cTn id="82" presetID="10" presetClass="entr" presetSubtype="0" fill="hold" nodeType="withEffect">
                                  <p:stCondLst>
                                    <p:cond delay="250"/>
                                  </p:stCondLst>
                                  <p:childTnLst>
                                    <p:set>
                                      <p:cBhvr>
                                        <p:cTn id="83" dur="1" fill="hold">
                                          <p:stCondLst>
                                            <p:cond delay="0"/>
                                          </p:stCondLst>
                                        </p:cTn>
                                        <p:tgtEl>
                                          <p:spTgt spid="41"/>
                                        </p:tgtEl>
                                        <p:attrNameLst>
                                          <p:attrName>style.visibility</p:attrName>
                                        </p:attrNameLst>
                                      </p:cBhvr>
                                      <p:to>
                                        <p:strVal val="visible"/>
                                      </p:to>
                                    </p:set>
                                    <p:animEffect transition="in" filter="fade">
                                      <p:cBhvr>
                                        <p:cTn id="84" dur="750"/>
                                        <p:tgtEl>
                                          <p:spTgt spid="41"/>
                                        </p:tgtEl>
                                      </p:cBhvr>
                                    </p:animEffect>
                                  </p:childTnLst>
                                </p:cTn>
                              </p:par>
                            </p:childTnLst>
                          </p:cTn>
                        </p:par>
                        <p:par>
                          <p:cTn id="85" fill="hold">
                            <p:stCondLst>
                              <p:cond delay="8500"/>
                            </p:stCondLst>
                            <p:childTnLst>
                              <p:par>
                                <p:cTn id="86" presetID="22" presetClass="entr" presetSubtype="4" fill="hold" grpId="0" nodeType="afterEffect">
                                  <p:stCondLst>
                                    <p:cond delay="0"/>
                                  </p:stCondLst>
                                  <p:childTnLst>
                                    <p:set>
                                      <p:cBhvr>
                                        <p:cTn id="87" dur="1" fill="hold">
                                          <p:stCondLst>
                                            <p:cond delay="0"/>
                                          </p:stCondLst>
                                        </p:cTn>
                                        <p:tgtEl>
                                          <p:spTgt spid="44"/>
                                        </p:tgtEl>
                                        <p:attrNameLst>
                                          <p:attrName>style.visibility</p:attrName>
                                        </p:attrNameLst>
                                      </p:cBhvr>
                                      <p:to>
                                        <p:strVal val="visible"/>
                                      </p:to>
                                    </p:set>
                                    <p:animEffect transition="in" filter="wipe(down)">
                                      <p:cBhvr>
                                        <p:cTn id="88" dur="500"/>
                                        <p:tgtEl>
                                          <p:spTgt spid="44"/>
                                        </p:tgtEl>
                                      </p:cBhvr>
                                    </p:animEffect>
                                  </p:childTnLst>
                                </p:cTn>
                              </p:par>
                            </p:childTnLst>
                          </p:cTn>
                        </p:par>
                        <p:par>
                          <p:cTn id="89" fill="hold">
                            <p:stCondLst>
                              <p:cond delay="9000"/>
                            </p:stCondLst>
                            <p:childTnLst>
                              <p:par>
                                <p:cTn id="90" presetID="10" presetClass="entr" presetSubtype="0" fill="hold" nodeType="afterEffect">
                                  <p:stCondLst>
                                    <p:cond delay="0"/>
                                  </p:stCondLst>
                                  <p:childTnLst>
                                    <p:set>
                                      <p:cBhvr>
                                        <p:cTn id="91" dur="1" fill="hold">
                                          <p:stCondLst>
                                            <p:cond delay="0"/>
                                          </p:stCondLst>
                                        </p:cTn>
                                        <p:tgtEl>
                                          <p:spTgt spid="45">
                                            <p:txEl>
                                              <p:pRg st="0" end="0"/>
                                            </p:txEl>
                                          </p:spTgt>
                                        </p:tgtEl>
                                        <p:attrNameLst>
                                          <p:attrName>style.visibility</p:attrName>
                                        </p:attrNameLst>
                                      </p:cBhvr>
                                      <p:to>
                                        <p:strVal val="visible"/>
                                      </p:to>
                                    </p:set>
                                    <p:animEffect transition="in" filter="fade">
                                      <p:cBhvr>
                                        <p:cTn id="92" dur="500"/>
                                        <p:tgtEl>
                                          <p:spTgt spid="45">
                                            <p:txEl>
                                              <p:pRg st="0" end="0"/>
                                            </p:txEl>
                                          </p:spTgt>
                                        </p:tgtEl>
                                      </p:cBhvr>
                                    </p:animEffect>
                                  </p:childTnLst>
                                </p:cTn>
                              </p:par>
                            </p:childTnLst>
                          </p:cTn>
                        </p:par>
                        <p:par>
                          <p:cTn id="93" fill="hold">
                            <p:stCondLst>
                              <p:cond delay="9500"/>
                            </p:stCondLst>
                            <p:childTnLst>
                              <p:par>
                                <p:cTn id="94" presetID="10" presetClass="entr" presetSubtype="0" fill="hold" nodeType="afterEffect">
                                  <p:stCondLst>
                                    <p:cond delay="0"/>
                                  </p:stCondLst>
                                  <p:childTnLst>
                                    <p:set>
                                      <p:cBhvr>
                                        <p:cTn id="95" dur="1" fill="hold">
                                          <p:stCondLst>
                                            <p:cond delay="0"/>
                                          </p:stCondLst>
                                        </p:cTn>
                                        <p:tgtEl>
                                          <p:spTgt spid="47"/>
                                        </p:tgtEl>
                                        <p:attrNameLst>
                                          <p:attrName>style.visibility</p:attrName>
                                        </p:attrNameLst>
                                      </p:cBhvr>
                                      <p:to>
                                        <p:strVal val="visible"/>
                                      </p:to>
                                    </p:set>
                                    <p:animEffect transition="in" filter="fade">
                                      <p:cBhvr>
                                        <p:cTn id="96" dur="500"/>
                                        <p:tgtEl>
                                          <p:spTgt spid="47"/>
                                        </p:tgtEl>
                                      </p:cBhvr>
                                    </p:animEffect>
                                  </p:childTnLst>
                                </p:cTn>
                              </p:par>
                              <p:par>
                                <p:cTn id="97" presetID="10" presetClass="entr" presetSubtype="0" fill="hold" nodeType="withEffect">
                                  <p:stCondLst>
                                    <p:cond delay="0"/>
                                  </p:stCondLst>
                                  <p:childTnLst>
                                    <p:set>
                                      <p:cBhvr>
                                        <p:cTn id="98" dur="1" fill="hold">
                                          <p:stCondLst>
                                            <p:cond delay="0"/>
                                          </p:stCondLst>
                                        </p:cTn>
                                        <p:tgtEl>
                                          <p:spTgt spid="48"/>
                                        </p:tgtEl>
                                        <p:attrNameLst>
                                          <p:attrName>style.visibility</p:attrName>
                                        </p:attrNameLst>
                                      </p:cBhvr>
                                      <p:to>
                                        <p:strVal val="visible"/>
                                      </p:to>
                                    </p:set>
                                    <p:animEffect transition="in" filter="fade">
                                      <p:cBhvr>
                                        <p:cTn id="9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3" grpId="0" animBg="1"/>
      <p:bldP spid="34" grpId="0" animBg="1"/>
      <p:bldP spid="32" grpId="0" animBg="1"/>
      <p:bldP spid="31" grpId="0" animBg="1"/>
      <p:bldP spid="2" grpId="0" animBg="1"/>
      <p:bldP spid="3" grpId="0" animBg="1"/>
      <p:bldP spid="7" grpId="0" animBg="1"/>
      <p:bldP spid="10"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2400" dirty="0">
                <a:solidFill>
                  <a:schemeClr val="bg2"/>
                </a:solidFill>
                <a:latin typeface="Amasis MT Pro Medium" panose="02040604050005020304" pitchFamily="18" charset="0"/>
              </a:rPr>
              <a:t>The XML export method had to be added into all node classes, which bore the risk of breaking the whole application if any bugs slipped through along with the change.</a:t>
            </a:r>
          </a:p>
          <a:p>
            <a:pPr marL="0" indent="0" eaLnBrk="1" hangingPunct="1">
              <a:buNone/>
            </a:pPr>
            <a:endParaRPr lang="en-US" sz="2400" dirty="0">
              <a:solidFill>
                <a:schemeClr val="bg2"/>
              </a:solidFill>
              <a:latin typeface="Amasis MT Pro Medium" panose="02040604050005020304" pitchFamily="18" charset="0"/>
            </a:endParaRPr>
          </a:p>
          <a:p>
            <a:pPr marL="0" indent="0" eaLnBrk="1" hangingPunct="1">
              <a:buNone/>
            </a:pPr>
            <a:endParaRPr lang="en-US" sz="2400" dirty="0">
              <a:solidFill>
                <a:schemeClr val="bg2"/>
              </a:solidFill>
              <a:latin typeface="Amasis MT Pro Medium" panose="02040604050005020304" pitchFamily="18" charset="0"/>
            </a:endParaRPr>
          </a:p>
          <a:p>
            <a:pPr eaLnBrk="1" hangingPunct="1"/>
            <a:r>
              <a:rPr lang="en-US" sz="2400" dirty="0">
                <a:solidFill>
                  <a:schemeClr val="bg2"/>
                </a:solidFill>
                <a:latin typeface="Amasis MT Pro Medium" panose="02040604050005020304" pitchFamily="18" charset="0"/>
              </a:rPr>
              <a:t>Besides, the primary job of these classes was to work with geodata. If this feature was implemented and your client would ask you to provide the ability to export into another format or request some other weird stuff, this would force you to change those precious and fragile classes again. The solution would then become complicated and cause errors.</a:t>
            </a:r>
          </a:p>
        </p:txBody>
      </p:sp>
      <p:sp>
        <p:nvSpPr>
          <p:cNvPr id="2" name="Rectangle 2">
            <a:extLst>
              <a:ext uri="{FF2B5EF4-FFF2-40B4-BE49-F238E27FC236}">
                <a16:creationId xmlns:a16="http://schemas.microsoft.com/office/drawing/2014/main" id="{B84A39EB-96C1-1DE3-19BF-112949E870D7}"/>
              </a:ext>
            </a:extLst>
          </p:cNvPr>
          <p:cNvSpPr txBox="1">
            <a:spLocks noChangeArrowheads="1"/>
          </p:cNvSpPr>
          <p:nvPr/>
        </p:nvSpPr>
        <p:spPr bwMode="auto">
          <a:xfrm>
            <a:off x="1828800" y="30480"/>
            <a:ext cx="7447281" cy="7191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a:lstStyle>
          <a:p>
            <a:r>
              <a:rPr lang="en-US" b="1" kern="0">
                <a:solidFill>
                  <a:schemeClr val="bg2"/>
                </a:solidFill>
              </a:rPr>
              <a:t>Trouble - Why we shouldn’t use it:</a:t>
            </a:r>
            <a:endParaRPr lang="en-US" b="1" kern="0" dirty="0">
              <a:solidFill>
                <a:schemeClr val="bg2"/>
              </a:solidFill>
            </a:endParaRPr>
          </a:p>
        </p:txBody>
      </p:sp>
    </p:spTree>
    <p:extLst>
      <p:ext uri="{BB962C8B-B14F-4D97-AF65-F5344CB8AC3E}">
        <p14:creationId xmlns:p14="http://schemas.microsoft.com/office/powerpoint/2010/main" val="3120367540"/>
      </p:ext>
    </p:extLst>
  </p:cSld>
  <p:clrMapOvr>
    <a:masterClrMapping/>
  </p:clrMapOvr>
  <p:transition spd="slow">
    <p:push dir="d"/>
  </p:transition>
</p:sld>
</file>

<file path=ppt/theme/theme1.xml><?xml version="1.0" encoding="utf-8"?>
<a:theme xmlns:a="http://schemas.openxmlformats.org/drawingml/2006/main" name="template">
  <a:themeElements>
    <a:clrScheme name="template 15">
      <a:dk1>
        <a:srgbClr val="4D4D4D"/>
      </a:dk1>
      <a:lt1>
        <a:srgbClr val="FFFFFF"/>
      </a:lt1>
      <a:dk2>
        <a:srgbClr val="4D4D4D"/>
      </a:dk2>
      <a:lt2>
        <a:srgbClr val="1F1111"/>
      </a:lt2>
      <a:accent1>
        <a:srgbClr val="393939"/>
      </a:accent1>
      <a:accent2>
        <a:srgbClr val="727272"/>
      </a:accent2>
      <a:accent3>
        <a:srgbClr val="FFFFFF"/>
      </a:accent3>
      <a:accent4>
        <a:srgbClr val="404040"/>
      </a:accent4>
      <a:accent5>
        <a:srgbClr val="AEAEAE"/>
      </a:accent5>
      <a:accent6>
        <a:srgbClr val="676767"/>
      </a:accent6>
      <a:hlink>
        <a:srgbClr val="D42424"/>
      </a:hlink>
      <a:folHlink>
        <a:srgbClr val="DDDDDD"/>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2E3236"/>
        </a:lt2>
        <a:accent1>
          <a:srgbClr val="B26920"/>
        </a:accent1>
        <a:accent2>
          <a:srgbClr val="6F7F8D"/>
        </a:accent2>
        <a:accent3>
          <a:srgbClr val="FFFFFF"/>
        </a:accent3>
        <a:accent4>
          <a:srgbClr val="404040"/>
        </a:accent4>
        <a:accent5>
          <a:srgbClr val="D5B9AB"/>
        </a:accent5>
        <a:accent6>
          <a:srgbClr val="64727F"/>
        </a:accent6>
        <a:hlink>
          <a:srgbClr val="EEC722"/>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2E3236"/>
        </a:lt2>
        <a:accent1>
          <a:srgbClr val="9BB6EE"/>
        </a:accent1>
        <a:accent2>
          <a:srgbClr val="6F7F8D"/>
        </a:accent2>
        <a:accent3>
          <a:srgbClr val="FFFFFF"/>
        </a:accent3>
        <a:accent4>
          <a:srgbClr val="404040"/>
        </a:accent4>
        <a:accent5>
          <a:srgbClr val="CBD7F5"/>
        </a:accent5>
        <a:accent6>
          <a:srgbClr val="64727F"/>
        </a:accent6>
        <a:hlink>
          <a:srgbClr val="84AAF3"/>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7F7F7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F5056"/>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ABB4AB"/>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4D4D4D"/>
        </a:dk2>
        <a:lt2>
          <a:srgbClr val="18191C"/>
        </a:lt2>
        <a:accent1>
          <a:srgbClr val="1F2229"/>
        </a:accent1>
        <a:accent2>
          <a:srgbClr val="3B4A61"/>
        </a:accent2>
        <a:accent3>
          <a:srgbClr val="FFFFFF"/>
        </a:accent3>
        <a:accent4>
          <a:srgbClr val="404040"/>
        </a:accent4>
        <a:accent5>
          <a:srgbClr val="ABABAC"/>
        </a:accent5>
        <a:accent6>
          <a:srgbClr val="354257"/>
        </a:accent6>
        <a:hlink>
          <a:srgbClr val="718CAC"/>
        </a:hlink>
        <a:folHlink>
          <a:srgbClr val="DDDDDD"/>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4D4D4D"/>
        </a:dk2>
        <a:lt2>
          <a:srgbClr val="3E3B55"/>
        </a:lt2>
        <a:accent1>
          <a:srgbClr val="8D8DC2"/>
        </a:accent1>
        <a:accent2>
          <a:srgbClr val="777777"/>
        </a:accent2>
        <a:accent3>
          <a:srgbClr val="FFFFFF"/>
        </a:accent3>
        <a:accent4>
          <a:srgbClr val="404040"/>
        </a:accent4>
        <a:accent5>
          <a:srgbClr val="C5C5DD"/>
        </a:accent5>
        <a:accent6>
          <a:srgbClr val="6B6B6B"/>
        </a:accent6>
        <a:hlink>
          <a:srgbClr val="C0C0C0"/>
        </a:hlink>
        <a:folHlink>
          <a:srgbClr val="DDDDDD"/>
        </a:folHlink>
      </a:clrScheme>
      <a:clrMap bg1="lt1" tx1="dk1" bg2="lt2" tx2="dk2" accent1="accent1" accent2="accent2" accent3="accent3" accent4="accent4" accent5="accent5" accent6="accent6" hlink="hlink" folHlink="folHlink"/>
    </a:extraClrScheme>
    <a:extraClrScheme>
      <a:clrScheme name="template 14">
        <a:dk1>
          <a:srgbClr val="4D4D4D"/>
        </a:dk1>
        <a:lt1>
          <a:srgbClr val="FFFFFF"/>
        </a:lt1>
        <a:dk2>
          <a:srgbClr val="4D4D4D"/>
        </a:dk2>
        <a:lt2>
          <a:srgbClr val="26231E"/>
        </a:lt2>
        <a:accent1>
          <a:srgbClr val="D69F8C"/>
        </a:accent1>
        <a:accent2>
          <a:srgbClr val="AD8D82"/>
        </a:accent2>
        <a:accent3>
          <a:srgbClr val="FFFFFF"/>
        </a:accent3>
        <a:accent4>
          <a:srgbClr val="404040"/>
        </a:accent4>
        <a:accent5>
          <a:srgbClr val="E8CDC5"/>
        </a:accent5>
        <a:accent6>
          <a:srgbClr val="9C7F75"/>
        </a:accent6>
        <a:hlink>
          <a:srgbClr val="676068"/>
        </a:hlink>
        <a:folHlink>
          <a:srgbClr val="DDDDDD"/>
        </a:folHlink>
      </a:clrScheme>
      <a:clrMap bg1="lt1" tx1="dk1" bg2="lt2" tx2="dk2" accent1="accent1" accent2="accent2" accent3="accent3" accent4="accent4" accent5="accent5" accent6="accent6" hlink="hlink" folHlink="folHlink"/>
    </a:extraClrScheme>
    <a:extraClrScheme>
      <a:clrScheme name="template 15">
        <a:dk1>
          <a:srgbClr val="4D4D4D"/>
        </a:dk1>
        <a:lt1>
          <a:srgbClr val="FFFFFF"/>
        </a:lt1>
        <a:dk2>
          <a:srgbClr val="4D4D4D"/>
        </a:dk2>
        <a:lt2>
          <a:srgbClr val="1F1111"/>
        </a:lt2>
        <a:accent1>
          <a:srgbClr val="393939"/>
        </a:accent1>
        <a:accent2>
          <a:srgbClr val="727272"/>
        </a:accent2>
        <a:accent3>
          <a:srgbClr val="FFFFFF"/>
        </a:accent3>
        <a:accent4>
          <a:srgbClr val="404040"/>
        </a:accent4>
        <a:accent5>
          <a:srgbClr val="AEAEAE"/>
        </a:accent5>
        <a:accent6>
          <a:srgbClr val="676767"/>
        </a:accent6>
        <a:hlink>
          <a:srgbClr val="D42424"/>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538</TotalTime>
  <Words>1536</Words>
  <Application>Microsoft Office PowerPoint</Application>
  <PresentationFormat>On-screen Show (4:3)</PresentationFormat>
  <Paragraphs>99</Paragraphs>
  <Slides>19</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Abadi</vt:lpstr>
      <vt:lpstr>Amasis MT Pro Light</vt:lpstr>
      <vt:lpstr>Amasis MT Pro Medium</vt:lpstr>
      <vt:lpstr>Arial</vt:lpstr>
      <vt:lpstr>Calibri</vt:lpstr>
      <vt:lpstr>Consolas</vt:lpstr>
      <vt:lpstr>Noto Sans Symbols</vt:lpstr>
      <vt:lpstr>Times New Roman</vt:lpstr>
      <vt:lpstr>template</vt:lpstr>
      <vt:lpstr>Design Pattern: Visitor</vt:lpstr>
      <vt:lpstr>What’s inside our presentation?</vt:lpstr>
      <vt:lpstr>1. Real-World problem and naive solution </vt:lpstr>
      <vt:lpstr>Preview to our Real-world problem</vt:lpstr>
      <vt:lpstr>Problem: </vt:lpstr>
      <vt:lpstr>Naive solution:</vt:lpstr>
      <vt:lpstr>PowerPoint Presentation</vt:lpstr>
      <vt:lpstr>Trouble - Why we shouldn’t use it:</vt:lpstr>
      <vt:lpstr>PowerPoint Presentation</vt:lpstr>
      <vt:lpstr>2. An introduction about Visitor pattern </vt:lpstr>
      <vt:lpstr>What is Visitor?</vt:lpstr>
      <vt:lpstr>Main idea-Visitor:</vt:lpstr>
      <vt:lpstr>Technique - Property</vt:lpstr>
      <vt:lpstr>Illustration</vt:lpstr>
      <vt:lpstr>General Class Diagram - Explanation</vt:lpstr>
      <vt:lpstr>PowerPoint Presentation</vt:lpstr>
      <vt:lpstr>Print Slide Master</vt:lpstr>
      <vt:lpstr>Print Slide Master</vt:lpstr>
      <vt:lpstr>Print Slide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 Visitor</dc:title>
  <dc:creator>VÕ THANH PHÚC</dc:creator>
  <cp:lastModifiedBy>VÕ THANH PHÚC</cp:lastModifiedBy>
  <cp:revision>4</cp:revision>
  <dcterms:created xsi:type="dcterms:W3CDTF">2022-11-28T06:42:45Z</dcterms:created>
  <dcterms:modified xsi:type="dcterms:W3CDTF">2022-11-29T11:10:04Z</dcterms:modified>
</cp:coreProperties>
</file>