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257" r:id="rId3"/>
    <p:sldId id="264" r:id="rId4"/>
    <p:sldId id="260" r:id="rId5"/>
    <p:sldId id="263" r:id="rId6"/>
    <p:sldId id="266" r:id="rId7"/>
    <p:sldId id="262" r:id="rId8"/>
    <p:sldId id="265" r:id="rId9"/>
    <p:sldId id="261" r:id="rId10"/>
    <p:sldId id="271" r:id="rId11"/>
    <p:sldId id="270" r:id="rId12"/>
    <p:sldId id="269" r:id="rId13"/>
    <p:sldId id="268" r:id="rId14"/>
    <p:sldId id="267" r:id="rId15"/>
    <p:sldId id="275" r:id="rId16"/>
    <p:sldId id="274" r:id="rId17"/>
    <p:sldId id="281" r:id="rId18"/>
    <p:sldId id="276" r:id="rId19"/>
    <p:sldId id="273" r:id="rId20"/>
    <p:sldId id="282" r:id="rId21"/>
    <p:sldId id="279" r:id="rId22"/>
    <p:sldId id="285" r:id="rId23"/>
    <p:sldId id="284" r:id="rId24"/>
    <p:sldId id="289" r:id="rId25"/>
    <p:sldId id="288" r:id="rId26"/>
    <p:sldId id="291" r:id="rId27"/>
    <p:sldId id="290" r:id="rId28"/>
    <p:sldId id="287" r:id="rId29"/>
    <p:sldId id="286" r:id="rId30"/>
    <p:sldId id="283" r:id="rId31"/>
    <p:sldId id="292" r:id="rId32"/>
    <p:sldId id="293" r:id="rId33"/>
    <p:sldId id="280" r:id="rId34"/>
    <p:sldId id="278" r:id="rId35"/>
    <p:sldId id="294" r:id="rId36"/>
    <p:sldId id="277" r:id="rId37"/>
    <p:sldId id="272" r:id="rId38"/>
    <p:sldId id="258" r:id="rId39"/>
    <p:sldId id="296" r:id="rId40"/>
    <p:sldId id="297" r:id="rId41"/>
    <p:sldId id="295" r:id="rId42"/>
    <p:sldId id="299" r:id="rId4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A2B"/>
    <a:srgbClr val="A8A400"/>
    <a:srgbClr val="3738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5" autoAdjust="0"/>
    <p:restoredTop sz="93447" autoAdjust="0"/>
  </p:normalViewPr>
  <p:slideViewPr>
    <p:cSldViewPr>
      <p:cViewPr varScale="1">
        <p:scale>
          <a:sx n="59" d="100"/>
          <a:sy n="59" d="100"/>
        </p:scale>
        <p:origin x="1520" y="52"/>
      </p:cViewPr>
      <p:guideLst>
        <p:guide orient="horz" pos="2160"/>
        <p:guide pos="2880"/>
      </p:guideLst>
    </p:cSldViewPr>
  </p:slideViewPr>
  <p:outlineViewPr>
    <p:cViewPr>
      <p:scale>
        <a:sx n="33" d="100"/>
        <a:sy n="33" d="100"/>
      </p:scale>
      <p:origin x="0" y="-8428"/>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dirty="0"/>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dirty="0"/>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dirty="0"/>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7AE023F-1033-4E7E-814A-9514D47191B7}"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miter lim="800000"/>
            <a:headEnd/>
            <a:tailEnd/>
          </a:ln>
        </p:spPr>
        <p:txBody>
          <a:bodyPr/>
          <a:lstStyle/>
          <a:p>
            <a:fld id="{BB77A906-727F-41DA-A8E8-28B810DA8324}" type="slidenum">
              <a:rPr lang="en-US"/>
              <a:pPr/>
              <a:t>1</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07598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4047422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550961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928673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02425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51707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4068404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61415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233402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92329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4FE7857A-E1B8-4B30-95AD-3924B0379114}" type="slidenum">
              <a:rPr lang="en-US"/>
              <a:pPr/>
              <a:t>2</a:t>
            </a:fld>
            <a:endParaRPr 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836024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526757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403558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2818160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086698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000154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1145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4031008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608382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618074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560045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215663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2477153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4CBBC889-3F4B-46E7-9B71-B94EA8D542E0}" type="slidenum">
              <a:rPr lang="en-US"/>
              <a:pPr/>
              <a:t>38</a:t>
            </a:fld>
            <a:endParaRPr lang="en-US" dirty="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4CBBC889-3F4B-46E7-9B71-B94EA8D542E0}" type="slidenum">
              <a:rPr lang="en-US"/>
              <a:pPr/>
              <a:t>39</a:t>
            </a:fld>
            <a:endParaRPr lang="en-US" dirty="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741216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4CBBC889-3F4B-46E7-9B71-B94EA8D542E0}" type="slidenum">
              <a:rPr lang="en-US"/>
              <a:pPr/>
              <a:t>40</a:t>
            </a:fld>
            <a:endParaRPr lang="en-US" dirty="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8030234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4CBBC889-3F4B-46E7-9B71-B94EA8D542E0}" type="slidenum">
              <a:rPr lang="en-US"/>
              <a:pPr/>
              <a:t>41</a:t>
            </a:fld>
            <a:endParaRPr lang="en-US" dirty="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965045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43663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635227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809876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870472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393269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3215654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763713" y="333375"/>
            <a:ext cx="5327650" cy="750888"/>
          </a:xfrm>
        </p:spPr>
        <p:txBody>
          <a:bodyPr/>
          <a:lstStyle>
            <a:lvl1pPr algn="ctr">
              <a:defRPr sz="2800" b="1"/>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1763713" y="1054100"/>
            <a:ext cx="5327650"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ctr">
              <a:buFontTx/>
              <a:buNone/>
              <a:defRPr sz="2400" b="1"/>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5364163" y="476250"/>
            <a:ext cx="1655762" cy="6192838"/>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395288" y="476250"/>
            <a:ext cx="4816475" cy="6192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468313" y="1412875"/>
            <a:ext cx="3198812"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3819525" y="1412875"/>
            <a:ext cx="32004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476250"/>
            <a:ext cx="6048375"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468313" y="1412875"/>
            <a:ext cx="6551612" cy="525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71600" y="549275"/>
            <a:ext cx="6400800" cy="504825"/>
          </a:xfrm>
          <a:noFill/>
        </p:spPr>
        <p:txBody>
          <a:bodyPr/>
          <a:lstStyle/>
          <a:p>
            <a:pPr eaLnBrk="1" hangingPunct="1"/>
            <a:r>
              <a:rPr lang="en-US" sz="4000" dirty="0"/>
              <a:t>Design Pattern: Visitor</a:t>
            </a:r>
            <a:endParaRPr lang="uk-UA" sz="4000" dirty="0"/>
          </a:p>
        </p:txBody>
      </p:sp>
      <p:sp>
        <p:nvSpPr>
          <p:cNvPr id="3075" name="Rectangle 3"/>
          <p:cNvSpPr>
            <a:spLocks noGrp="1" noChangeArrowheads="1"/>
          </p:cNvSpPr>
          <p:nvPr>
            <p:ph type="subTitle" idx="1"/>
          </p:nvPr>
        </p:nvSpPr>
        <p:spPr>
          <a:xfrm>
            <a:off x="2951956" y="1295400"/>
            <a:ext cx="3240088" cy="430212"/>
          </a:xfrm>
        </p:spPr>
        <p:txBody>
          <a:bodyPr/>
          <a:lstStyle/>
          <a:p>
            <a:pPr eaLnBrk="1" hangingPunct="1">
              <a:lnSpc>
                <a:spcPct val="90000"/>
              </a:lnSpc>
            </a:pPr>
            <a:r>
              <a:rPr lang="en-US" sz="2000" dirty="0"/>
              <a:t>Group 9 – APCS 21 CTT2</a:t>
            </a:r>
            <a:endParaRPr lang="uk-UA" sz="2000" dirty="0"/>
          </a:p>
        </p:txBody>
      </p:sp>
      <p:sp>
        <p:nvSpPr>
          <p:cNvPr id="2" name="TextBox 1">
            <a:extLst>
              <a:ext uri="{FF2B5EF4-FFF2-40B4-BE49-F238E27FC236}">
                <a16:creationId xmlns:a16="http://schemas.microsoft.com/office/drawing/2014/main" id="{96B2A39D-066D-98F2-2540-B38FD4EFC654}"/>
              </a:ext>
            </a:extLst>
          </p:cNvPr>
          <p:cNvSpPr txBox="1"/>
          <p:nvPr/>
        </p:nvSpPr>
        <p:spPr>
          <a:xfrm>
            <a:off x="21771" y="1405843"/>
            <a:ext cx="5410200" cy="1938992"/>
          </a:xfrm>
          <a:prstGeom prst="rect">
            <a:avLst/>
          </a:prstGeom>
          <a:noFill/>
        </p:spPr>
        <p:txBody>
          <a:bodyPr wrap="square" rtlCol="0">
            <a:spAutoFit/>
          </a:bodyPr>
          <a:lstStyle/>
          <a:p>
            <a:r>
              <a:rPr lang="en-US" sz="2400" b="1" dirty="0">
                <a:solidFill>
                  <a:srgbClr val="FFC000"/>
                </a:solidFill>
                <a:latin typeface="Amasis MT Pro Medium" panose="020B0604020202020204" pitchFamily="18" charset="0"/>
              </a:rPr>
              <a:t>Members: </a:t>
            </a:r>
          </a:p>
          <a:p>
            <a:pPr marL="342900" indent="-342900">
              <a:buFont typeface="+mj-lt"/>
              <a:buAutoNum type="arabicPeriod"/>
            </a:pPr>
            <a:r>
              <a:rPr lang="en-US" sz="2400" b="1" dirty="0" err="1">
                <a:solidFill>
                  <a:srgbClr val="FFC000"/>
                </a:solidFill>
                <a:latin typeface="Amasis MT Pro Medium" panose="020B0604020202020204" pitchFamily="18" charset="0"/>
              </a:rPr>
              <a:t>Võ</a:t>
            </a:r>
            <a:r>
              <a:rPr lang="en-US" sz="2400" b="1" dirty="0">
                <a:solidFill>
                  <a:srgbClr val="FFC000"/>
                </a:solidFill>
                <a:latin typeface="Amasis MT Pro Medium" panose="020B0604020202020204" pitchFamily="18" charset="0"/>
              </a:rPr>
              <a:t> Thanh </a:t>
            </a:r>
            <a:r>
              <a:rPr lang="en-US" sz="2400" b="1" dirty="0" err="1">
                <a:solidFill>
                  <a:srgbClr val="FFC000"/>
                </a:solidFill>
                <a:latin typeface="Amasis MT Pro Medium" panose="020B0604020202020204" pitchFamily="18" charset="0"/>
              </a:rPr>
              <a:t>Phúc</a:t>
            </a:r>
            <a:r>
              <a:rPr lang="en-US" sz="2400" b="1" dirty="0">
                <a:solidFill>
                  <a:srgbClr val="FFC000"/>
                </a:solidFill>
                <a:latin typeface="Amasis MT Pro Medium" panose="020B0604020202020204" pitchFamily="18" charset="0"/>
              </a:rPr>
              <a:t> – 21125056</a:t>
            </a:r>
          </a:p>
          <a:p>
            <a:pPr marL="342900" indent="-342900">
              <a:buFont typeface="+mj-lt"/>
              <a:buAutoNum type="arabicPeriod"/>
            </a:pPr>
            <a:r>
              <a:rPr lang="en-US" sz="2400" b="1" dirty="0" err="1">
                <a:solidFill>
                  <a:srgbClr val="FFC000"/>
                </a:solidFill>
                <a:latin typeface="Amasis MT Pro Medium" panose="020B0604020202020204" pitchFamily="18" charset="0"/>
              </a:rPr>
              <a:t>Nguyễn</a:t>
            </a:r>
            <a:r>
              <a:rPr lang="en-US" sz="2400" b="1" dirty="0">
                <a:solidFill>
                  <a:srgbClr val="FFC000"/>
                </a:solidFill>
                <a:latin typeface="Amasis MT Pro Medium" panose="020B0604020202020204" pitchFamily="18" charset="0"/>
              </a:rPr>
              <a:t> </a:t>
            </a:r>
            <a:r>
              <a:rPr lang="en-US" sz="2400" b="1" dirty="0" err="1">
                <a:solidFill>
                  <a:srgbClr val="FFC000"/>
                </a:solidFill>
                <a:latin typeface="Amasis MT Pro Medium" panose="020B0604020202020204" pitchFamily="18" charset="0"/>
              </a:rPr>
              <a:t>Đình</a:t>
            </a:r>
            <a:r>
              <a:rPr lang="en-US" sz="2400" b="1" dirty="0">
                <a:solidFill>
                  <a:srgbClr val="FFC000"/>
                </a:solidFill>
                <a:latin typeface="Amasis MT Pro Medium" panose="020B0604020202020204" pitchFamily="18" charset="0"/>
              </a:rPr>
              <a:t> </a:t>
            </a:r>
            <a:r>
              <a:rPr lang="en-US" sz="2400" b="1" dirty="0" err="1">
                <a:solidFill>
                  <a:srgbClr val="FFC000"/>
                </a:solidFill>
                <a:latin typeface="Amasis MT Pro Medium" panose="020B0604020202020204" pitchFamily="18" charset="0"/>
              </a:rPr>
              <a:t>Ngọc</a:t>
            </a:r>
            <a:r>
              <a:rPr lang="en-US" sz="2400" b="1" dirty="0">
                <a:solidFill>
                  <a:srgbClr val="FFC000"/>
                </a:solidFill>
                <a:latin typeface="Amasis MT Pro Medium" panose="020B0604020202020204" pitchFamily="18" charset="0"/>
              </a:rPr>
              <a:t> </a:t>
            </a:r>
            <a:r>
              <a:rPr lang="en-US" sz="2400" b="1" dirty="0" err="1">
                <a:solidFill>
                  <a:srgbClr val="FFC000"/>
                </a:solidFill>
                <a:latin typeface="Amasis MT Pro Medium" panose="020B0604020202020204" pitchFamily="18" charset="0"/>
              </a:rPr>
              <a:t>Trí</a:t>
            </a:r>
            <a:r>
              <a:rPr lang="en-US" sz="2400" b="1" dirty="0">
                <a:solidFill>
                  <a:srgbClr val="FFC000"/>
                </a:solidFill>
                <a:latin typeface="Amasis MT Pro Medium" panose="020B0604020202020204" pitchFamily="18" charset="0"/>
              </a:rPr>
              <a:t> - 21125065</a:t>
            </a:r>
          </a:p>
          <a:p>
            <a:pPr marL="342900" indent="-342900">
              <a:buFont typeface="+mj-lt"/>
              <a:buAutoNum type="arabicPeriod"/>
            </a:pPr>
            <a:r>
              <a:rPr lang="en-US" sz="2400" b="1" dirty="0" err="1">
                <a:solidFill>
                  <a:srgbClr val="FFC000"/>
                </a:solidFill>
                <a:latin typeface="Amasis MT Pro Medium" panose="020B0604020202020204" pitchFamily="18" charset="0"/>
              </a:rPr>
              <a:t>Nguyễn</a:t>
            </a:r>
            <a:r>
              <a:rPr lang="en-US" sz="2400" b="1" dirty="0">
                <a:solidFill>
                  <a:srgbClr val="FFC000"/>
                </a:solidFill>
                <a:latin typeface="Amasis MT Pro Medium" panose="020B0604020202020204" pitchFamily="18" charset="0"/>
              </a:rPr>
              <a:t> Minh </a:t>
            </a:r>
            <a:r>
              <a:rPr lang="en-US" sz="2400" b="1" dirty="0" err="1">
                <a:solidFill>
                  <a:srgbClr val="FFC000"/>
                </a:solidFill>
                <a:latin typeface="Amasis MT Pro Medium" panose="020B0604020202020204" pitchFamily="18" charset="0"/>
              </a:rPr>
              <a:t>Vĩ</a:t>
            </a:r>
            <a:r>
              <a:rPr lang="en-US" sz="2400" b="1" dirty="0">
                <a:solidFill>
                  <a:srgbClr val="FFC000"/>
                </a:solidFill>
                <a:latin typeface="Amasis MT Pro Medium" panose="020B0604020202020204" pitchFamily="18" charset="0"/>
              </a:rPr>
              <a:t> – 21125067</a:t>
            </a:r>
          </a:p>
          <a:p>
            <a:pPr marL="342900" indent="-342900">
              <a:buFont typeface="+mj-lt"/>
              <a:buAutoNum type="arabicPeriod"/>
            </a:pPr>
            <a:r>
              <a:rPr lang="en-US" sz="2400" b="1" dirty="0">
                <a:solidFill>
                  <a:srgbClr val="FFC000"/>
                </a:solidFill>
                <a:latin typeface="Amasis MT Pro Medium" panose="020B0604020202020204" pitchFamily="18" charset="0"/>
              </a:rPr>
              <a:t>Lê </a:t>
            </a:r>
            <a:r>
              <a:rPr lang="en-US" sz="2400" b="1" dirty="0" err="1">
                <a:solidFill>
                  <a:srgbClr val="FFC000"/>
                </a:solidFill>
                <a:latin typeface="Amasis MT Pro Medium" panose="020B0604020202020204" pitchFamily="18" charset="0"/>
              </a:rPr>
              <a:t>Nguyễn</a:t>
            </a:r>
            <a:r>
              <a:rPr lang="en-US" sz="2400" b="1" dirty="0">
                <a:solidFill>
                  <a:srgbClr val="FFC000"/>
                </a:solidFill>
                <a:latin typeface="Amasis MT Pro Medium" panose="020B0604020202020204" pitchFamily="18" charset="0"/>
              </a:rPr>
              <a:t> </a:t>
            </a:r>
            <a:r>
              <a:rPr lang="en-US" sz="2400" b="1" dirty="0" err="1">
                <a:solidFill>
                  <a:srgbClr val="FFC000"/>
                </a:solidFill>
                <a:latin typeface="Amasis MT Pro Medium" panose="020B0604020202020204" pitchFamily="18" charset="0"/>
              </a:rPr>
              <a:t>Đăng</a:t>
            </a:r>
            <a:r>
              <a:rPr lang="en-US" sz="2400" b="1" dirty="0">
                <a:solidFill>
                  <a:srgbClr val="FFC000"/>
                </a:solidFill>
                <a:latin typeface="Amasis MT Pro Medium" panose="020B0604020202020204" pitchFamily="18" charset="0"/>
              </a:rPr>
              <a:t> Khoa - 21125164</a:t>
            </a:r>
          </a:p>
        </p:txBody>
      </p:sp>
      <p:pic>
        <p:nvPicPr>
          <p:cNvPr id="4" name="Picture 3">
            <a:extLst>
              <a:ext uri="{FF2B5EF4-FFF2-40B4-BE49-F238E27FC236}">
                <a16:creationId xmlns:a16="http://schemas.microsoft.com/office/drawing/2014/main" id="{5F3F4DB0-8C92-C675-85F6-0DCCB2BBD465}"/>
              </a:ext>
            </a:extLst>
          </p:cNvPr>
          <p:cNvPicPr>
            <a:picLocks noChangeAspect="1"/>
          </p:cNvPicPr>
          <p:nvPr/>
        </p:nvPicPr>
        <p:blipFill>
          <a:blip r:embed="rId3"/>
          <a:stretch>
            <a:fillRect/>
          </a:stretch>
        </p:blipFill>
        <p:spPr>
          <a:xfrm>
            <a:off x="1219200" y="3696578"/>
            <a:ext cx="6019800" cy="30264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797B-26EF-9C6E-B92C-01895AB5B550}"/>
              </a:ext>
            </a:extLst>
          </p:cNvPr>
          <p:cNvSpPr>
            <a:spLocks noGrp="1"/>
          </p:cNvSpPr>
          <p:nvPr>
            <p:ph type="title"/>
          </p:nvPr>
        </p:nvSpPr>
        <p:spPr>
          <a:xfrm>
            <a:off x="395288" y="476250"/>
            <a:ext cx="7300912" cy="819150"/>
          </a:xfrm>
        </p:spPr>
        <p:txBody>
          <a:bodyPr/>
          <a:lstStyle/>
          <a:p>
            <a:r>
              <a:rPr lang="en-US" dirty="0"/>
              <a:t>2. An introduction about Visitor pattern</a:t>
            </a:r>
            <a:br>
              <a:rPr lang="en-US" dirty="0"/>
            </a:br>
            <a:endParaRPr lang="en-US" dirty="0"/>
          </a:p>
        </p:txBody>
      </p:sp>
      <p:pic>
        <p:nvPicPr>
          <p:cNvPr id="3" name="Picture 2">
            <a:extLst>
              <a:ext uri="{FF2B5EF4-FFF2-40B4-BE49-F238E27FC236}">
                <a16:creationId xmlns:a16="http://schemas.microsoft.com/office/drawing/2014/main" id="{BD6AE5D3-53C2-C8AD-5D43-55703EC56928}"/>
              </a:ext>
            </a:extLst>
          </p:cNvPr>
          <p:cNvPicPr>
            <a:picLocks noChangeAspect="1"/>
          </p:cNvPicPr>
          <p:nvPr/>
        </p:nvPicPr>
        <p:blipFill>
          <a:blip r:embed="rId2"/>
          <a:stretch>
            <a:fillRect/>
          </a:stretch>
        </p:blipFill>
        <p:spPr>
          <a:xfrm>
            <a:off x="0" y="2064880"/>
            <a:ext cx="9144000" cy="2728239"/>
          </a:xfrm>
          <a:prstGeom prst="rect">
            <a:avLst/>
          </a:prstGeom>
        </p:spPr>
      </p:pic>
    </p:spTree>
    <p:extLst>
      <p:ext uri="{BB962C8B-B14F-4D97-AF65-F5344CB8AC3E}">
        <p14:creationId xmlns:p14="http://schemas.microsoft.com/office/powerpoint/2010/main" val="448833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u="sng" dirty="0">
                <a:solidFill>
                  <a:schemeClr val="bg2"/>
                </a:solidFill>
              </a:rPr>
              <a:t>What is Visitor?</a:t>
            </a:r>
          </a:p>
        </p:txBody>
      </p:sp>
      <p:sp>
        <p:nvSpPr>
          <p:cNvPr id="5123" name="Rectangle 3"/>
          <p:cNvSpPr>
            <a:spLocks noGrp="1" noChangeArrowheads="1"/>
          </p:cNvSpPr>
          <p:nvPr>
            <p:ph type="body" idx="1"/>
          </p:nvPr>
        </p:nvSpPr>
        <p:spPr>
          <a:xfrm>
            <a:off x="1908175" y="909639"/>
            <a:ext cx="7056438" cy="1300162"/>
          </a:xfrm>
        </p:spPr>
        <p:txBody>
          <a:bodyPr/>
          <a:lstStyle/>
          <a:p>
            <a:pPr eaLnBrk="1" hangingPunct="1"/>
            <a:r>
              <a:rPr lang="en-US" sz="2400" b="1" u="sng" dirty="0">
                <a:solidFill>
                  <a:schemeClr val="bg2"/>
                </a:solidFill>
                <a:latin typeface="Amasis MT Pro Medium" panose="02040604050005020304" pitchFamily="18" charset="0"/>
              </a:rPr>
              <a:t>Visitor</a:t>
            </a:r>
            <a:r>
              <a:rPr lang="en-US" sz="2000" dirty="0">
                <a:solidFill>
                  <a:schemeClr val="bg2"/>
                </a:solidFill>
                <a:latin typeface="Amasis MT Pro Medium" panose="02040604050005020304" pitchFamily="18" charset="0"/>
              </a:rPr>
              <a:t>   a behavioral design pattern that lets you to define a new operation without changing the class of elements on which the object operates.</a:t>
            </a:r>
          </a:p>
        </p:txBody>
      </p:sp>
      <p:sp>
        <p:nvSpPr>
          <p:cNvPr id="2" name="Cloud 1">
            <a:extLst>
              <a:ext uri="{FF2B5EF4-FFF2-40B4-BE49-F238E27FC236}">
                <a16:creationId xmlns:a16="http://schemas.microsoft.com/office/drawing/2014/main" id="{70963E0A-A8EB-53E7-71DE-42026D67384A}"/>
              </a:ext>
            </a:extLst>
          </p:cNvPr>
          <p:cNvSpPr/>
          <p:nvPr/>
        </p:nvSpPr>
        <p:spPr>
          <a:xfrm>
            <a:off x="2057400" y="2667000"/>
            <a:ext cx="6907213" cy="373380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a:solidFill>
                  <a:srgbClr val="00B050"/>
                </a:solidFill>
                <a:latin typeface="Abadi" panose="020B0604020202020204" pitchFamily="34" charset="0"/>
              </a:rPr>
              <a:t>So, what is the key idea to understand visitor?</a:t>
            </a:r>
          </a:p>
        </p:txBody>
      </p:sp>
    </p:spTree>
    <p:extLst>
      <p:ext uri="{BB962C8B-B14F-4D97-AF65-F5344CB8AC3E}">
        <p14:creationId xmlns:p14="http://schemas.microsoft.com/office/powerpoint/2010/main" val="306849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Main idea-Visitor: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dirty="0">
                <a:solidFill>
                  <a:schemeClr val="bg2"/>
                </a:solidFill>
                <a:latin typeface="Amasis MT Pro Medium" panose="02040604050005020304" pitchFamily="18" charset="0"/>
              </a:rPr>
              <a:t>The Visitor pattern suggests that you place the new behavior into a separate class called visitor, instead of trying to integrate it into existing classes. The original object that had to perform the behavior is now passed to one of the visitor’s methods as an argument, providing the method access to all necessary data contained within the object.</a:t>
            </a:r>
          </a:p>
        </p:txBody>
      </p:sp>
    </p:spTree>
    <p:extLst>
      <p:ext uri="{BB962C8B-B14F-4D97-AF65-F5344CB8AC3E}">
        <p14:creationId xmlns:p14="http://schemas.microsoft.com/office/powerpoint/2010/main" val="363924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Technique - Property</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400" dirty="0">
                <a:solidFill>
                  <a:schemeClr val="bg2"/>
                </a:solidFill>
                <a:latin typeface="Amasis MT Pro Medium" panose="02040604050005020304" pitchFamily="18" charset="0"/>
              </a:rPr>
              <a:t>The Visitor pattern uses a technique called Double Dispatch, which helps to execute the proper method on an object without cumbersome conditionals. Instead of letting the client select a proper version of the method to call, we delegate this choice to objects we’re passing to the visitor as an argument. Since the objects know their own classes, they’ll be able to pick a proper method on the visitor. </a:t>
            </a:r>
          </a:p>
          <a:p>
            <a:pPr marL="0" indent="0" eaLnBrk="1" hangingPunct="1">
              <a:buNone/>
            </a:pPr>
            <a:r>
              <a:rPr lang="en-US" dirty="0">
                <a:solidFill>
                  <a:srgbClr val="00B050"/>
                </a:solidFill>
                <a:latin typeface="Amasis MT Pro Medium" panose="02040604050005020304" pitchFamily="18" charset="0"/>
              </a:rPr>
              <a:t>→ Fact: We can say they “accept” a visitor and tell it what visiting method should be executed.</a:t>
            </a:r>
          </a:p>
        </p:txBody>
      </p:sp>
    </p:spTree>
    <p:extLst>
      <p:ext uri="{BB962C8B-B14F-4D97-AF65-F5344CB8AC3E}">
        <p14:creationId xmlns:p14="http://schemas.microsoft.com/office/powerpoint/2010/main" val="3719046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4000" b="1" dirty="0">
                <a:solidFill>
                  <a:schemeClr val="bg2"/>
                </a:solidFill>
                <a:latin typeface="Times New Roman" panose="02020603050405020304" pitchFamily="18" charset="0"/>
                <a:cs typeface="Times New Roman" panose="02020603050405020304" pitchFamily="18" charset="0"/>
              </a:rPr>
              <a:t>Illustration</a:t>
            </a:r>
          </a:p>
        </p:txBody>
      </p:sp>
      <p:sp>
        <p:nvSpPr>
          <p:cNvPr id="3" name="Content Placeholder 2">
            <a:extLst>
              <a:ext uri="{FF2B5EF4-FFF2-40B4-BE49-F238E27FC236}">
                <a16:creationId xmlns:a16="http://schemas.microsoft.com/office/drawing/2014/main" id="{E8466343-C51D-7EDC-6B57-9CE9DC829F66}"/>
              </a:ext>
            </a:extLst>
          </p:cNvPr>
          <p:cNvSpPr>
            <a:spLocks noGrp="1"/>
          </p:cNvSpPr>
          <p:nvPr>
            <p:ph idx="1"/>
          </p:nvPr>
        </p:nvSpPr>
        <p:spPr>
          <a:xfrm>
            <a:off x="2160587" y="3962400"/>
            <a:ext cx="6804025" cy="1447800"/>
          </a:xfrm>
        </p:spPr>
        <p:txBody>
          <a:bodyPr/>
          <a:lstStyle/>
          <a:p>
            <a:pPr marL="0" indent="0">
              <a:buNone/>
            </a:pPr>
            <a:r>
              <a:rPr lang="en-US" dirty="0">
                <a:solidFill>
                  <a:srgbClr val="00B050"/>
                </a:solidFill>
              </a:rPr>
              <a:t>A good insurance agent is always ready to offer different policies to various types of organizations.</a:t>
            </a:r>
          </a:p>
          <a:p>
            <a:endParaRPr lang="en-US" dirty="0">
              <a:solidFill>
                <a:srgbClr val="00B050"/>
              </a:solidFill>
            </a:endParaRPr>
          </a:p>
        </p:txBody>
      </p:sp>
      <p:pic>
        <p:nvPicPr>
          <p:cNvPr id="1026" name="Picture 2" descr="Insurance agent">
            <a:extLst>
              <a:ext uri="{FF2B5EF4-FFF2-40B4-BE49-F238E27FC236}">
                <a16:creationId xmlns:a16="http://schemas.microsoft.com/office/drawing/2014/main" id="{D76AF079-D273-E671-33C0-1CA153C42E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990600"/>
            <a:ext cx="61722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376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90861" y="152400"/>
            <a:ext cx="7364413" cy="719138"/>
          </a:xfrm>
        </p:spPr>
        <p:txBody>
          <a:bodyPr/>
          <a:lstStyle/>
          <a:p>
            <a:pPr eaLnBrk="1" hangingPunct="1"/>
            <a:r>
              <a:rPr lang="en-US" b="1" dirty="0">
                <a:solidFill>
                  <a:schemeClr val="bg2"/>
                </a:solidFill>
              </a:rPr>
              <a:t>General Class Diagram - Explanation</a:t>
            </a:r>
          </a:p>
        </p:txBody>
      </p:sp>
      <p:pic>
        <p:nvPicPr>
          <p:cNvPr id="2050" name="Picture 2" descr="Structure of the Visitor design pattern">
            <a:extLst>
              <a:ext uri="{FF2B5EF4-FFF2-40B4-BE49-F238E27FC236}">
                <a16:creationId xmlns:a16="http://schemas.microsoft.com/office/drawing/2014/main" id="{02AE591E-1551-199D-6BC1-FDC69CDE7D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760" y="1432560"/>
            <a:ext cx="4471514" cy="4648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F1A0FC-BB3E-571D-9169-7AA7A786C4FF}"/>
              </a:ext>
            </a:extLst>
          </p:cNvPr>
          <p:cNvSpPr txBox="1"/>
          <p:nvPr/>
        </p:nvSpPr>
        <p:spPr>
          <a:xfrm>
            <a:off x="1762761" y="1432560"/>
            <a:ext cx="2667000" cy="3693319"/>
          </a:xfrm>
          <a:prstGeom prst="rect">
            <a:avLst/>
          </a:prstGeom>
          <a:noFill/>
          <a:ln>
            <a:solidFill>
              <a:schemeClr val="accent1">
                <a:lumMod val="50000"/>
              </a:schemeClr>
            </a:solidFill>
          </a:ln>
        </p:spPr>
        <p:txBody>
          <a:bodyPr wrap="square">
            <a:spAutoFit/>
          </a:bodyPr>
          <a:lstStyle/>
          <a:p>
            <a:pPr rtl="0" fontAlgn="base">
              <a:spcBef>
                <a:spcPts val="0"/>
              </a:spcBef>
              <a:spcAft>
                <a:spcPts val="800"/>
              </a:spcAft>
            </a:pPr>
            <a:r>
              <a:rPr lang="en-US" sz="1800" b="0" i="0" u="none" strike="noStrike" dirty="0">
                <a:solidFill>
                  <a:srgbClr val="000000"/>
                </a:solidFill>
                <a:effectLst/>
                <a:latin typeface="Calibri" panose="020F0502020204030204" pitchFamily="34" charset="0"/>
              </a:rPr>
              <a:t>The </a:t>
            </a:r>
            <a:r>
              <a:rPr lang="en-US" sz="1800" b="1" i="0" u="none" strike="noStrike" dirty="0">
                <a:solidFill>
                  <a:srgbClr val="000000"/>
                </a:solidFill>
                <a:effectLst/>
                <a:latin typeface="Calibri" panose="020F0502020204030204" pitchFamily="34" charset="0"/>
              </a:rPr>
              <a:t>Visitor</a:t>
            </a:r>
            <a:r>
              <a:rPr lang="en-US" sz="1800" b="0" i="0" u="none" strike="noStrike" dirty="0">
                <a:solidFill>
                  <a:srgbClr val="000000"/>
                </a:solidFill>
                <a:effectLst/>
                <a:latin typeface="Calibri" panose="020F0502020204030204" pitchFamily="34" charset="0"/>
              </a:rPr>
              <a:t> interface declares a set of visiting methods that can take concrete elements of an object structure as arguments. These methods may have the same names if the program is written in a language that supports overloading, but the type of their parameters must be different.</a:t>
            </a:r>
            <a:endParaRPr lang="en-US" sz="1800" b="0" i="0" u="none" strike="noStrike" dirty="0">
              <a:solidFill>
                <a:srgbClr val="000000"/>
              </a:solidFill>
              <a:effectLst/>
              <a:latin typeface="Noto Sans Symbols"/>
            </a:endParaRPr>
          </a:p>
        </p:txBody>
      </p:sp>
      <p:cxnSp>
        <p:nvCxnSpPr>
          <p:cNvPr id="7" name="Straight Arrow Connector 6">
            <a:extLst>
              <a:ext uri="{FF2B5EF4-FFF2-40B4-BE49-F238E27FC236}">
                <a16:creationId xmlns:a16="http://schemas.microsoft.com/office/drawing/2014/main" id="{3F353130-DA7D-2E2E-2E5E-A3CF37D7B652}"/>
              </a:ext>
            </a:extLst>
          </p:cNvPr>
          <p:cNvCxnSpPr/>
          <p:nvPr/>
        </p:nvCxnSpPr>
        <p:spPr>
          <a:xfrm>
            <a:off x="4429761" y="1981200"/>
            <a:ext cx="59943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9944BF-0D0A-D618-493E-E9B924D670DB}"/>
              </a:ext>
            </a:extLst>
          </p:cNvPr>
          <p:cNvSpPr txBox="1"/>
          <p:nvPr/>
        </p:nvSpPr>
        <p:spPr>
          <a:xfrm>
            <a:off x="1762761" y="5103674"/>
            <a:ext cx="2667000" cy="1754326"/>
          </a:xfrm>
          <a:prstGeom prst="rect">
            <a:avLst/>
          </a:prstGeom>
          <a:noFill/>
          <a:ln>
            <a:solidFill>
              <a:schemeClr val="accent1">
                <a:lumMod val="50000"/>
              </a:schemeClr>
            </a:solidFill>
          </a:ln>
        </p:spPr>
        <p:txBody>
          <a:bodyPr wrap="square">
            <a:spAutoFit/>
          </a:bodyPr>
          <a:lstStyle/>
          <a:p>
            <a:pPr>
              <a:spcBef>
                <a:spcPts val="0"/>
              </a:spcBef>
              <a:spcAft>
                <a:spcPts val="800"/>
              </a:spcAft>
            </a:pPr>
            <a:r>
              <a:rPr lang="en-US" dirty="0">
                <a:solidFill>
                  <a:srgbClr val="000000"/>
                </a:solidFill>
                <a:latin typeface="Calibri" panose="020F0502020204030204" pitchFamily="34" charset="0"/>
              </a:rPr>
              <a:t>Each </a:t>
            </a:r>
            <a:r>
              <a:rPr lang="en-US" b="1" dirty="0">
                <a:solidFill>
                  <a:srgbClr val="000000"/>
                </a:solidFill>
                <a:latin typeface="Calibri" panose="020F0502020204030204" pitchFamily="34" charset="0"/>
              </a:rPr>
              <a:t>Concrete</a:t>
            </a:r>
            <a:r>
              <a:rPr lang="en-US" dirty="0">
                <a:solidFill>
                  <a:srgbClr val="000000"/>
                </a:solidFill>
                <a:latin typeface="Calibri" panose="020F0502020204030204" pitchFamily="34" charset="0"/>
              </a:rPr>
              <a:t> </a:t>
            </a:r>
            <a:r>
              <a:rPr lang="en-US" b="1" dirty="0">
                <a:solidFill>
                  <a:srgbClr val="000000"/>
                </a:solidFill>
                <a:latin typeface="Calibri" panose="020F0502020204030204" pitchFamily="34" charset="0"/>
              </a:rPr>
              <a:t>Visitor</a:t>
            </a:r>
            <a:r>
              <a:rPr lang="en-US" dirty="0">
                <a:solidFill>
                  <a:srgbClr val="000000"/>
                </a:solidFill>
                <a:latin typeface="Calibri" panose="020F0502020204030204" pitchFamily="34" charset="0"/>
              </a:rPr>
              <a:t> implements several versions of the same behaviors, tailored for different concrete element classes.</a:t>
            </a:r>
          </a:p>
        </p:txBody>
      </p:sp>
      <p:cxnSp>
        <p:nvCxnSpPr>
          <p:cNvPr id="9" name="Straight Arrow Connector 8">
            <a:extLst>
              <a:ext uri="{FF2B5EF4-FFF2-40B4-BE49-F238E27FC236}">
                <a16:creationId xmlns:a16="http://schemas.microsoft.com/office/drawing/2014/main" id="{F3A84BFA-371B-9752-9B04-640FE820A1F7}"/>
              </a:ext>
            </a:extLst>
          </p:cNvPr>
          <p:cNvCxnSpPr>
            <a:cxnSpLocks/>
          </p:cNvCxnSpPr>
          <p:nvPr/>
        </p:nvCxnSpPr>
        <p:spPr>
          <a:xfrm flipV="1">
            <a:off x="4429761" y="3276600"/>
            <a:ext cx="599439" cy="23757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4D237C-DCC6-9FEF-4958-F5930EA3C9B8}"/>
              </a:ext>
            </a:extLst>
          </p:cNvPr>
          <p:cNvSpPr txBox="1"/>
          <p:nvPr/>
        </p:nvSpPr>
        <p:spPr>
          <a:xfrm>
            <a:off x="6477000" y="2139015"/>
            <a:ext cx="2667000" cy="2031325"/>
          </a:xfrm>
          <a:prstGeom prst="rect">
            <a:avLst/>
          </a:prstGeom>
          <a:noFill/>
          <a:ln>
            <a:solidFill>
              <a:schemeClr val="accent1">
                <a:lumMod val="50000"/>
              </a:schemeClr>
            </a:solidFill>
          </a:ln>
        </p:spPr>
        <p:txBody>
          <a:bodyPr wrap="square">
            <a:spAutoFit/>
          </a:bodyPr>
          <a:lstStyle/>
          <a:p>
            <a:pPr>
              <a:spcBef>
                <a:spcPts val="0"/>
              </a:spcBef>
              <a:spcAft>
                <a:spcPts val="800"/>
              </a:spcAft>
            </a:pPr>
            <a:r>
              <a:rPr lang="en-US" dirty="0">
                <a:solidFill>
                  <a:srgbClr val="000000"/>
                </a:solidFill>
                <a:latin typeface="Calibri" panose="020F0502020204030204" pitchFamily="34" charset="0"/>
              </a:rPr>
              <a:t>The </a:t>
            </a:r>
            <a:r>
              <a:rPr lang="en-US" b="1" dirty="0">
                <a:solidFill>
                  <a:srgbClr val="000000"/>
                </a:solidFill>
                <a:latin typeface="Calibri" panose="020F0502020204030204" pitchFamily="34" charset="0"/>
              </a:rPr>
              <a:t>Element</a:t>
            </a:r>
            <a:r>
              <a:rPr lang="en-US" dirty="0">
                <a:solidFill>
                  <a:srgbClr val="000000"/>
                </a:solidFill>
                <a:latin typeface="Calibri" panose="020F0502020204030204" pitchFamily="34" charset="0"/>
              </a:rPr>
              <a:t> interface declares a method for “accepting” visitors. This method should have one parameter declared with the type of the visitor interface.</a:t>
            </a:r>
            <a:endParaRPr lang="en-US" sz="1800" b="0" i="0" u="none" strike="noStrike" dirty="0">
              <a:solidFill>
                <a:srgbClr val="000000"/>
              </a:solidFill>
              <a:effectLst/>
              <a:latin typeface="Noto Sans Symbols"/>
            </a:endParaRPr>
          </a:p>
        </p:txBody>
      </p:sp>
      <p:cxnSp>
        <p:nvCxnSpPr>
          <p:cNvPr id="12" name="Straight Arrow Connector 11">
            <a:extLst>
              <a:ext uri="{FF2B5EF4-FFF2-40B4-BE49-F238E27FC236}">
                <a16:creationId xmlns:a16="http://schemas.microsoft.com/office/drawing/2014/main" id="{39A8F63E-420F-BD4C-FC08-4E361DF04A4D}"/>
              </a:ext>
            </a:extLst>
          </p:cNvPr>
          <p:cNvCxnSpPr>
            <a:cxnSpLocks/>
            <a:stCxn id="11" idx="1"/>
          </p:cNvCxnSpPr>
          <p:nvPr/>
        </p:nvCxnSpPr>
        <p:spPr>
          <a:xfrm flipH="1" flipV="1">
            <a:off x="5562600" y="1828800"/>
            <a:ext cx="914400" cy="13258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49DC4C4-1D25-2542-8112-DCC875358F6C}"/>
              </a:ext>
            </a:extLst>
          </p:cNvPr>
          <p:cNvSpPr txBox="1"/>
          <p:nvPr/>
        </p:nvSpPr>
        <p:spPr>
          <a:xfrm>
            <a:off x="6450174" y="1908182"/>
            <a:ext cx="2667000" cy="4524315"/>
          </a:xfrm>
          <a:prstGeom prst="rect">
            <a:avLst/>
          </a:prstGeom>
          <a:noFill/>
          <a:ln>
            <a:solidFill>
              <a:schemeClr val="accent1">
                <a:lumMod val="50000"/>
              </a:schemeClr>
            </a:solidFill>
          </a:ln>
        </p:spPr>
        <p:txBody>
          <a:bodyPr wrap="square">
            <a:spAutoFit/>
          </a:bodyPr>
          <a:lstStyle/>
          <a:p>
            <a:pPr>
              <a:spcBef>
                <a:spcPts val="0"/>
              </a:spcBef>
              <a:spcAft>
                <a:spcPts val="800"/>
              </a:spcAft>
            </a:pPr>
            <a:r>
              <a:rPr lang="en-US" dirty="0">
                <a:solidFill>
                  <a:srgbClr val="000000"/>
                </a:solidFill>
                <a:latin typeface="Calibri" panose="020F0502020204030204" pitchFamily="34" charset="0"/>
              </a:rPr>
              <a:t>Each </a:t>
            </a:r>
            <a:r>
              <a:rPr lang="en-US" b="1" dirty="0">
                <a:solidFill>
                  <a:srgbClr val="000000"/>
                </a:solidFill>
                <a:latin typeface="Calibri" panose="020F0502020204030204" pitchFamily="34" charset="0"/>
              </a:rPr>
              <a:t>Concrete Element </a:t>
            </a:r>
            <a:r>
              <a:rPr lang="en-US" dirty="0">
                <a:solidFill>
                  <a:srgbClr val="000000"/>
                </a:solidFill>
                <a:latin typeface="Calibri" panose="020F0502020204030204" pitchFamily="34" charset="0"/>
              </a:rPr>
              <a:t>must implement the acceptance method. The purpose of this method is to redirect the call to the proper visitor’s method corresponding to the current element class. Be aware that even if a base element class implements this method, all subclasses must still override this method in their own classes and call the appropriate method on the visitor object.</a:t>
            </a:r>
          </a:p>
        </p:txBody>
      </p:sp>
      <p:cxnSp>
        <p:nvCxnSpPr>
          <p:cNvPr id="19" name="Straight Arrow Connector 18">
            <a:extLst>
              <a:ext uri="{FF2B5EF4-FFF2-40B4-BE49-F238E27FC236}">
                <a16:creationId xmlns:a16="http://schemas.microsoft.com/office/drawing/2014/main" id="{3FCFA34E-7A3B-E0A8-D38F-2DEA90A62089}"/>
              </a:ext>
            </a:extLst>
          </p:cNvPr>
          <p:cNvCxnSpPr>
            <a:cxnSpLocks/>
          </p:cNvCxnSpPr>
          <p:nvPr/>
        </p:nvCxnSpPr>
        <p:spPr>
          <a:xfrm flipH="1" flipV="1">
            <a:off x="5029200" y="3581400"/>
            <a:ext cx="1382874" cy="4114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27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6" presetClass="exit" presetSubtype="21" fill="hold" nodeType="withEffect">
                                  <p:stCondLst>
                                    <p:cond delay="0"/>
                                  </p:stCondLst>
                                  <p:childTnLst>
                                    <p:animEffect transition="out" filter="barn(inVertical)">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6" presetClass="exit" presetSubtype="21" fill="hold" grpId="1" nodeType="withEffect">
                                  <p:stCondLst>
                                    <p:cond delay="0"/>
                                  </p:stCondLst>
                                  <p:childTnLst>
                                    <p:animEffect transition="out" filter="barn(inVertical)">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par>
                          <p:cTn id="36" fill="hold">
                            <p:stCondLst>
                              <p:cond delay="500"/>
                            </p:stCondLst>
                            <p:childTnLst>
                              <p:par>
                                <p:cTn id="37" presetID="42" presetClass="path" presetSubtype="0" accel="50000" decel="50000" fill="hold" nodeType="afterEffect">
                                  <p:stCondLst>
                                    <p:cond delay="0"/>
                                  </p:stCondLst>
                                  <p:childTnLst>
                                    <p:animMotion origin="layout" path="M 2.77778E-6 4.81481E-6 L -0.3566 -0.01436 " pathEditMode="relative" rAng="0" ptsTypes="AA">
                                      <p:cBhvr>
                                        <p:cTn id="38" dur="2000" fill="hold"/>
                                        <p:tgtEl>
                                          <p:spTgt spid="2050"/>
                                        </p:tgtEl>
                                        <p:attrNameLst>
                                          <p:attrName>ppt_x</p:attrName>
                                          <p:attrName>ppt_y</p:attrName>
                                        </p:attrNameLst>
                                      </p:cBhvr>
                                      <p:rCtr x="-17830" y="-718"/>
                                    </p:animMotion>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2"/>
                                        </p:tgtEl>
                                      </p:cBhvr>
                                    </p:animEffect>
                                    <p:set>
                                      <p:cBhvr>
                                        <p:cTn id="53" dur="1" fill="hold">
                                          <p:stCondLst>
                                            <p:cond delay="499"/>
                                          </p:stCondLst>
                                        </p:cTn>
                                        <p:tgtEl>
                                          <p:spTgt spid="12"/>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P spid="8" grpId="1" animBg="1"/>
      <p:bldP spid="11" grpId="0" animBg="1"/>
      <p:bldP spid="11" grpId="1"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E8AA3EF-A0A1-83D6-48F2-850D0DFE768B}"/>
              </a:ext>
            </a:extLst>
          </p:cNvPr>
          <p:cNvSpPr txBox="1">
            <a:spLocks noChangeArrowheads="1"/>
          </p:cNvSpPr>
          <p:nvPr/>
        </p:nvSpPr>
        <p:spPr bwMode="auto">
          <a:xfrm>
            <a:off x="1779587" y="190500"/>
            <a:ext cx="7364413"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n-US" b="1" kern="0" dirty="0">
                <a:solidFill>
                  <a:schemeClr val="bg2"/>
                </a:solidFill>
              </a:rPr>
              <a:t>General Class Diagram - Explanation</a:t>
            </a:r>
          </a:p>
        </p:txBody>
      </p:sp>
      <p:pic>
        <p:nvPicPr>
          <p:cNvPr id="3074" name="Picture 2" descr="Structure of the Visitor design pattern">
            <a:extLst>
              <a:ext uri="{FF2B5EF4-FFF2-40B4-BE49-F238E27FC236}">
                <a16:creationId xmlns:a16="http://schemas.microsoft.com/office/drawing/2014/main" id="{807F47BC-30EC-AEC1-1E4F-0963702167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909638"/>
            <a:ext cx="4495800" cy="39223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13593EA-80BE-B602-69D9-569CA52DA2C7}"/>
              </a:ext>
            </a:extLst>
          </p:cNvPr>
          <p:cNvSpPr txBox="1"/>
          <p:nvPr/>
        </p:nvSpPr>
        <p:spPr>
          <a:xfrm>
            <a:off x="2362200" y="5165229"/>
            <a:ext cx="6400800" cy="1415772"/>
          </a:xfrm>
          <a:prstGeom prst="rect">
            <a:avLst/>
          </a:prstGeom>
          <a:noFill/>
        </p:spPr>
        <p:txBody>
          <a:bodyPr wrap="square">
            <a:spAutoFit/>
          </a:bodyPr>
          <a:lstStyle/>
          <a:p>
            <a:pPr>
              <a:spcBef>
                <a:spcPts val="0"/>
              </a:spcBef>
            </a:pPr>
            <a:r>
              <a:rPr lang="en-US" b="0" i="0" u="none" strike="noStrike" dirty="0">
                <a:solidFill>
                  <a:srgbClr val="000000"/>
                </a:solidFill>
                <a:effectLst/>
                <a:latin typeface="Calibri" panose="020F0502020204030204" pitchFamily="34" charset="0"/>
              </a:rPr>
              <a:t>The </a:t>
            </a:r>
            <a:r>
              <a:rPr lang="en-US" b="1" i="0" u="none" strike="noStrike" dirty="0">
                <a:solidFill>
                  <a:srgbClr val="000000"/>
                </a:solidFill>
                <a:effectLst/>
                <a:latin typeface="Calibri" panose="020F0502020204030204" pitchFamily="34" charset="0"/>
              </a:rPr>
              <a:t>Client</a:t>
            </a:r>
            <a:r>
              <a:rPr lang="en-US" b="0" i="0" u="none" strike="noStrike" dirty="0">
                <a:solidFill>
                  <a:srgbClr val="000000"/>
                </a:solidFill>
                <a:effectLst/>
                <a:latin typeface="Calibri" panose="020F0502020204030204" pitchFamily="34" charset="0"/>
              </a:rPr>
              <a:t> usually represents a collection or some other complex object (for example, a </a:t>
            </a:r>
            <a:r>
              <a:rPr lang="en-US" b="1" i="0" u="none" strike="noStrike" dirty="0">
                <a:solidFill>
                  <a:srgbClr val="000000"/>
                </a:solidFill>
                <a:effectLst/>
                <a:latin typeface="Calibri" panose="020F0502020204030204" pitchFamily="34" charset="0"/>
              </a:rPr>
              <a:t>Composite</a:t>
            </a:r>
            <a:r>
              <a:rPr lang="en-US" b="0" i="0" u="none" strike="noStrike" dirty="0">
                <a:solidFill>
                  <a:srgbClr val="000000"/>
                </a:solidFill>
                <a:effectLst/>
                <a:latin typeface="Calibri" panose="020F0502020204030204" pitchFamily="34" charset="0"/>
              </a:rPr>
              <a:t> tree). Usually, clients aren’t aware of all the concrete element classes because they work with objects from that collection via some abstract interface.</a:t>
            </a:r>
            <a:endParaRPr lang="en-US" sz="3200" dirty="0"/>
          </a:p>
        </p:txBody>
      </p:sp>
      <p:cxnSp>
        <p:nvCxnSpPr>
          <p:cNvPr id="12" name="Straight Arrow Connector 11">
            <a:extLst>
              <a:ext uri="{FF2B5EF4-FFF2-40B4-BE49-F238E27FC236}">
                <a16:creationId xmlns:a16="http://schemas.microsoft.com/office/drawing/2014/main" id="{A0C4BC34-BC34-4BDF-B019-7B9503FDEAF7}"/>
              </a:ext>
            </a:extLst>
          </p:cNvPr>
          <p:cNvCxnSpPr>
            <a:cxnSpLocks/>
            <a:stCxn id="8" idx="0"/>
          </p:cNvCxnSpPr>
          <p:nvPr/>
        </p:nvCxnSpPr>
        <p:spPr>
          <a:xfrm flipV="1">
            <a:off x="5562600" y="4419600"/>
            <a:ext cx="0" cy="745629"/>
          </a:xfrm>
          <a:prstGeom prst="straightConnector1">
            <a:avLst/>
          </a:prstGeom>
          <a:ln w="76200">
            <a:solidFill>
              <a:srgbClr val="292A2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34881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3224ED7-4865-89F4-4EF5-E75E3F40CBD0}"/>
              </a:ext>
            </a:extLst>
          </p:cNvPr>
          <p:cNvSpPr>
            <a:spLocks noGrp="1"/>
          </p:cNvSpPr>
          <p:nvPr>
            <p:ph type="body" idx="1"/>
          </p:nvPr>
        </p:nvSpPr>
        <p:spPr/>
        <p:txBody>
          <a:bodyPr/>
          <a:lstStyle/>
          <a:p>
            <a:r>
              <a:rPr lang="en-US" sz="2800" dirty="0">
                <a:latin typeface="Amasis MT Pro Medium" panose="02040604050005020304" pitchFamily="18" charset="0"/>
              </a:rPr>
              <a:t>Check out class diagram for solution to our problem.</a:t>
            </a:r>
          </a:p>
        </p:txBody>
      </p:sp>
      <p:sp>
        <p:nvSpPr>
          <p:cNvPr id="4" name="Rectangle 3">
            <a:extLst>
              <a:ext uri="{FF2B5EF4-FFF2-40B4-BE49-F238E27FC236}">
                <a16:creationId xmlns:a16="http://schemas.microsoft.com/office/drawing/2014/main" id="{BD1EAE21-99E6-A614-F13F-298D77312A22}"/>
              </a:ext>
            </a:extLst>
          </p:cNvPr>
          <p:cNvSpPr/>
          <p:nvPr/>
        </p:nvSpPr>
        <p:spPr>
          <a:xfrm>
            <a:off x="-152400" y="685800"/>
            <a:ext cx="9144000" cy="1754326"/>
          </a:xfrm>
          <a:prstGeom prst="rect">
            <a:avLst/>
          </a:prstGeom>
          <a:noFill/>
        </p:spPr>
        <p:txBody>
          <a:bodyPr wrap="squar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NOW, LET’S COMEBACK TO OUR MAIN PROBLEM.</a:t>
            </a:r>
          </a:p>
        </p:txBody>
      </p:sp>
    </p:spTree>
    <p:extLst>
      <p:ext uri="{BB962C8B-B14F-4D97-AF65-F5344CB8AC3E}">
        <p14:creationId xmlns:p14="http://schemas.microsoft.com/office/powerpoint/2010/main" val="1647253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Class diagram for problem</a:t>
            </a:r>
          </a:p>
        </p:txBody>
      </p:sp>
      <p:sp>
        <p:nvSpPr>
          <p:cNvPr id="5123" name="Rectangle 3"/>
          <p:cNvSpPr>
            <a:spLocks noGrp="1" noChangeArrowheads="1"/>
          </p:cNvSpPr>
          <p:nvPr>
            <p:ph type="body" idx="1"/>
          </p:nvPr>
        </p:nvSpPr>
        <p:spPr>
          <a:xfrm>
            <a:off x="1908175" y="909639"/>
            <a:ext cx="7056438" cy="919162"/>
          </a:xfrm>
        </p:spPr>
        <p:txBody>
          <a:bodyPr/>
          <a:lstStyle/>
          <a:p>
            <a:pPr eaLnBrk="1" hangingPunct="1"/>
            <a:r>
              <a:rPr lang="en-US" sz="2400" dirty="0">
                <a:solidFill>
                  <a:schemeClr val="bg2"/>
                </a:solidFill>
                <a:latin typeface="Amasis MT Pro Medium" panose="02040604050005020304" pitchFamily="18" charset="0"/>
              </a:rPr>
              <a:t>The </a:t>
            </a:r>
            <a:r>
              <a:rPr lang="en-US" sz="2400" b="1" dirty="0">
                <a:solidFill>
                  <a:schemeClr val="bg2"/>
                </a:solidFill>
                <a:latin typeface="Amasis MT Pro Medium" panose="02040604050005020304" pitchFamily="18" charset="0"/>
              </a:rPr>
              <a:t>Visitor</a:t>
            </a:r>
            <a:r>
              <a:rPr lang="en-US" sz="2400" dirty="0">
                <a:solidFill>
                  <a:schemeClr val="bg2"/>
                </a:solidFill>
                <a:latin typeface="Amasis MT Pro Medium" panose="02040604050005020304" pitchFamily="18" charset="0"/>
              </a:rPr>
              <a:t> pattern adds XML export support to the class hierarchy of geometric shapes.</a:t>
            </a:r>
          </a:p>
        </p:txBody>
      </p:sp>
      <p:pic>
        <p:nvPicPr>
          <p:cNvPr id="1026" name="Picture 2" descr="Structure of the Visitor pattern example">
            <a:extLst>
              <a:ext uri="{FF2B5EF4-FFF2-40B4-BE49-F238E27FC236}">
                <a16:creationId xmlns:a16="http://schemas.microsoft.com/office/drawing/2014/main" id="{3AAD51E9-E9F4-2CA1-27A9-C9A5E6251E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901827"/>
            <a:ext cx="5119963" cy="447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122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Explain on class diagram: </a:t>
            </a:r>
          </a:p>
        </p:txBody>
      </p:sp>
      <p:pic>
        <p:nvPicPr>
          <p:cNvPr id="4" name="Picture 2" descr="Structure of the Visitor pattern example">
            <a:extLst>
              <a:ext uri="{FF2B5EF4-FFF2-40B4-BE49-F238E27FC236}">
                <a16:creationId xmlns:a16="http://schemas.microsoft.com/office/drawing/2014/main" id="{F3C6AA27-EC2B-E1EF-9A0F-7474296B71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6412" y="914400"/>
            <a:ext cx="5119963" cy="44767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FCAE1DA-B81C-367E-9EFA-2F1D736D9F41}"/>
              </a:ext>
            </a:extLst>
          </p:cNvPr>
          <p:cNvSpPr txBox="1"/>
          <p:nvPr/>
        </p:nvSpPr>
        <p:spPr>
          <a:xfrm>
            <a:off x="2057400" y="5391151"/>
            <a:ext cx="6324600" cy="923330"/>
          </a:xfrm>
          <a:prstGeom prst="rect">
            <a:avLst/>
          </a:prstGeom>
          <a:noFill/>
        </p:spPr>
        <p:txBody>
          <a:bodyPr wrap="square" rtlCol="0">
            <a:spAutoFit/>
          </a:bodyPr>
          <a:lstStyle/>
          <a:p>
            <a:r>
              <a:rPr lang="en-US" dirty="0"/>
              <a:t>Shape is equivalent to Element in the diagram, and the list of Shape equivalent to Concrete Element. The application is the Client we’re looking for. </a:t>
            </a:r>
          </a:p>
        </p:txBody>
      </p:sp>
    </p:spTree>
    <p:extLst>
      <p:ext uri="{BB962C8B-B14F-4D97-AF65-F5344CB8AC3E}">
        <p14:creationId xmlns:p14="http://schemas.microsoft.com/office/powerpoint/2010/main" val="2131242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1143000"/>
          </a:xfrm>
        </p:spPr>
        <p:txBody>
          <a:bodyPr wrap="square" anchor="ctr">
            <a:normAutofit/>
          </a:bodyPr>
          <a:lstStyle/>
          <a:p>
            <a:pPr eaLnBrk="1" hangingPunct="1"/>
            <a:r>
              <a:rPr lang="en-US" b="1"/>
              <a:t>What’s inside our presentation?</a:t>
            </a:r>
            <a:endParaRPr lang="uk-UA" b="1"/>
          </a:p>
        </p:txBody>
      </p:sp>
      <p:pic>
        <p:nvPicPr>
          <p:cNvPr id="3" name="Picture 2" descr="Question Cat">
            <a:extLst>
              <a:ext uri="{FF2B5EF4-FFF2-40B4-BE49-F238E27FC236}">
                <a16:creationId xmlns:a16="http://schemas.microsoft.com/office/drawing/2014/main" id="{36C99DB6-D8FC-57D6-D038-DA86C55D2A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896" y="1524000"/>
            <a:ext cx="3951288" cy="3951288"/>
          </a:xfrm>
          <a:prstGeom prst="rect">
            <a:avLst/>
          </a:prstGeom>
          <a:noFill/>
        </p:spPr>
      </p:pic>
      <p:sp>
        <p:nvSpPr>
          <p:cNvPr id="36867" name="Rectangle 3"/>
          <p:cNvSpPr>
            <a:spLocks noGrp="1" noChangeArrowheads="1"/>
          </p:cNvSpPr>
          <p:nvPr>
            <p:ph sz="quarter" idx="4"/>
          </p:nvPr>
        </p:nvSpPr>
        <p:spPr>
          <a:xfrm>
            <a:off x="457200" y="1681162"/>
            <a:ext cx="5105400" cy="3951288"/>
          </a:xfrm>
        </p:spPr>
        <p:txBody>
          <a:bodyPr wrap="square" anchor="t">
            <a:normAutofit/>
          </a:bodyPr>
          <a:lstStyle/>
          <a:p>
            <a:pPr marL="0" indent="0" eaLnBrk="1" hangingPunct="1">
              <a:lnSpc>
                <a:spcPct val="90000"/>
              </a:lnSpc>
              <a:buNone/>
              <a:defRPr/>
            </a:pPr>
            <a:r>
              <a:rPr lang="en-US" sz="3600" b="1" u="sng" dirty="0">
                <a:solidFill>
                  <a:srgbClr val="A8A400"/>
                </a:solidFill>
              </a:rPr>
              <a:t>Content:</a:t>
            </a:r>
          </a:p>
          <a:p>
            <a:pPr marL="457200" indent="-457200" eaLnBrk="1" hangingPunct="1">
              <a:lnSpc>
                <a:spcPct val="90000"/>
              </a:lnSpc>
              <a:buFont typeface="+mj-lt"/>
              <a:buAutoNum type="arabicPeriod"/>
              <a:defRPr/>
            </a:pPr>
            <a:r>
              <a:rPr lang="en-US" dirty="0"/>
              <a:t>Problems and naive solution.</a:t>
            </a:r>
          </a:p>
          <a:p>
            <a:pPr marL="457200" indent="-457200" eaLnBrk="1" hangingPunct="1">
              <a:lnSpc>
                <a:spcPct val="90000"/>
              </a:lnSpc>
              <a:buFont typeface="+mj-lt"/>
              <a:buAutoNum type="arabicPeriod"/>
              <a:defRPr/>
            </a:pPr>
            <a:r>
              <a:rPr lang="en-US" dirty="0"/>
              <a:t>Introduction to Visitor design pattern.</a:t>
            </a:r>
          </a:p>
          <a:p>
            <a:pPr marL="457200" indent="-457200" eaLnBrk="1" hangingPunct="1">
              <a:lnSpc>
                <a:spcPct val="90000"/>
              </a:lnSpc>
              <a:buFont typeface="+mj-lt"/>
              <a:buAutoNum type="arabicPeriod"/>
              <a:defRPr/>
            </a:pPr>
            <a:r>
              <a:rPr lang="en-US" dirty="0"/>
              <a:t>How to solve problem with Visitor.</a:t>
            </a:r>
          </a:p>
          <a:p>
            <a:pPr marL="457200" indent="-457200" eaLnBrk="1" hangingPunct="1">
              <a:lnSpc>
                <a:spcPct val="90000"/>
              </a:lnSpc>
              <a:buFont typeface="+mj-lt"/>
              <a:buAutoNum type="arabicPeriod"/>
              <a:defRPr/>
            </a:pPr>
            <a:r>
              <a:rPr lang="en-US" dirty="0"/>
              <a:t>Similar problem.</a:t>
            </a:r>
          </a:p>
          <a:p>
            <a:pPr marL="457200" indent="-457200" eaLnBrk="1" hangingPunct="1">
              <a:lnSpc>
                <a:spcPct val="90000"/>
              </a:lnSpc>
              <a:buFont typeface="+mj-lt"/>
              <a:buAutoNum type="arabicPeriod"/>
              <a:defRPr/>
            </a:pPr>
            <a:r>
              <a:rPr lang="en-US" dirty="0"/>
              <a:t>Pros and cons to our design pattern.</a:t>
            </a:r>
            <a:endParaRPr lang="uk-U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CE00-180D-308D-3D95-D0D58AC9377A}"/>
              </a:ext>
            </a:extLst>
          </p:cNvPr>
          <p:cNvSpPr>
            <a:spLocks noGrp="1"/>
          </p:cNvSpPr>
          <p:nvPr>
            <p:ph type="title"/>
          </p:nvPr>
        </p:nvSpPr>
        <p:spPr>
          <a:xfrm>
            <a:off x="722313" y="1371600"/>
            <a:ext cx="7772400" cy="1362075"/>
          </a:xfrm>
        </p:spPr>
        <p:txBody>
          <a:bodyPr/>
          <a:lstStyle/>
          <a:p>
            <a:r>
              <a:rPr lang="en-US" dirty="0"/>
              <a:t>implementation for visitor in this problem</a:t>
            </a:r>
          </a:p>
        </p:txBody>
      </p:sp>
      <p:pic>
        <p:nvPicPr>
          <p:cNvPr id="5" name="Picture 4" descr="Steel gears">
            <a:extLst>
              <a:ext uri="{FF2B5EF4-FFF2-40B4-BE49-F238E27FC236}">
                <a16:creationId xmlns:a16="http://schemas.microsoft.com/office/drawing/2014/main" id="{CADA5D5C-C3BF-F950-2A26-DF19B0393C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2895600"/>
            <a:ext cx="5562600" cy="3707495"/>
          </a:xfrm>
          <a:prstGeom prst="rect">
            <a:avLst/>
          </a:prstGeom>
        </p:spPr>
      </p:pic>
    </p:spTree>
    <p:extLst>
      <p:ext uri="{BB962C8B-B14F-4D97-AF65-F5344CB8AC3E}">
        <p14:creationId xmlns:p14="http://schemas.microsoft.com/office/powerpoint/2010/main" val="1120748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Elementary prepare</a:t>
            </a:r>
          </a:p>
        </p:txBody>
      </p:sp>
      <p:sp>
        <p:nvSpPr>
          <p:cNvPr id="5" name="TextBox 4">
            <a:extLst>
              <a:ext uri="{FF2B5EF4-FFF2-40B4-BE49-F238E27FC236}">
                <a16:creationId xmlns:a16="http://schemas.microsoft.com/office/drawing/2014/main" id="{6D482F51-F24D-FE36-C49B-A02ABF121D71}"/>
              </a:ext>
            </a:extLst>
          </p:cNvPr>
          <p:cNvSpPr txBox="1"/>
          <p:nvPr/>
        </p:nvSpPr>
        <p:spPr>
          <a:xfrm>
            <a:off x="685800" y="990600"/>
            <a:ext cx="5026025" cy="5632311"/>
          </a:xfrm>
          <a:prstGeom prst="rect">
            <a:avLst/>
          </a:prstGeom>
          <a:solidFill>
            <a:srgbClr val="292A2B"/>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Visitor</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Point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private</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x,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x = y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x,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-&gt;x = x;</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-&gt;y =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Show</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x &lt;&lt; </a:t>
            </a:r>
            <a:r>
              <a:rPr lang="en-US" sz="1800" b="0" i="0" u="none" strike="noStrike" dirty="0">
                <a:solidFill>
                  <a:srgbClr val="A5C261"/>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 &lt;&lt; y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sp>
        <p:nvSpPr>
          <p:cNvPr id="6" name="TextBox 5">
            <a:extLst>
              <a:ext uri="{FF2B5EF4-FFF2-40B4-BE49-F238E27FC236}">
                <a16:creationId xmlns:a16="http://schemas.microsoft.com/office/drawing/2014/main" id="{D040A05F-C962-2974-AB06-3C849A21A23D}"/>
              </a:ext>
            </a:extLst>
          </p:cNvPr>
          <p:cNvSpPr txBox="1"/>
          <p:nvPr/>
        </p:nvSpPr>
        <p:spPr>
          <a:xfrm>
            <a:off x="6016625" y="990600"/>
            <a:ext cx="2819400" cy="369332"/>
          </a:xfrm>
          <a:prstGeom prst="rect">
            <a:avLst/>
          </a:prstGeom>
          <a:noFill/>
        </p:spPr>
        <p:txBody>
          <a:bodyPr wrap="square" rtlCol="0">
            <a:spAutoFit/>
          </a:bodyPr>
          <a:lstStyle/>
          <a:p>
            <a:r>
              <a:rPr lang="en-US" dirty="0"/>
              <a:t>Declare class Visitor first</a:t>
            </a:r>
          </a:p>
        </p:txBody>
      </p:sp>
      <p:cxnSp>
        <p:nvCxnSpPr>
          <p:cNvPr id="8" name="Straight Arrow Connector 7">
            <a:extLst>
              <a:ext uri="{FF2B5EF4-FFF2-40B4-BE49-F238E27FC236}">
                <a16:creationId xmlns:a16="http://schemas.microsoft.com/office/drawing/2014/main" id="{BFE5CA90-EC91-2542-9E5C-0A247FC05970}"/>
              </a:ext>
            </a:extLst>
          </p:cNvPr>
          <p:cNvCxnSpPr>
            <a:cxnSpLocks/>
          </p:cNvCxnSpPr>
          <p:nvPr/>
        </p:nvCxnSpPr>
        <p:spPr>
          <a:xfrm flipH="1">
            <a:off x="2514600" y="1143000"/>
            <a:ext cx="3472543"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F1892E-121B-92E0-1A83-1C6CEA6AE1AB}"/>
              </a:ext>
            </a:extLst>
          </p:cNvPr>
          <p:cNvCxnSpPr>
            <a:cxnSpLocks/>
          </p:cNvCxnSpPr>
          <p:nvPr/>
        </p:nvCxnSpPr>
        <p:spPr>
          <a:xfrm flipH="1">
            <a:off x="4572000" y="3962400"/>
            <a:ext cx="1828800"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9901D3C-B091-D5CA-C4F9-F02FF8EB4A54}"/>
              </a:ext>
            </a:extLst>
          </p:cNvPr>
          <p:cNvSpPr txBox="1"/>
          <p:nvPr/>
        </p:nvSpPr>
        <p:spPr>
          <a:xfrm>
            <a:off x="6368143" y="3777734"/>
            <a:ext cx="4572000" cy="369332"/>
          </a:xfrm>
          <a:prstGeom prst="rect">
            <a:avLst/>
          </a:prstGeom>
          <a:noFill/>
        </p:spPr>
        <p:txBody>
          <a:bodyPr wrap="square">
            <a:spAutoFit/>
          </a:bodyPr>
          <a:lstStyle/>
          <a:p>
            <a:r>
              <a:rPr lang="en-US" dirty="0"/>
              <a:t>Component export</a:t>
            </a:r>
          </a:p>
        </p:txBody>
      </p:sp>
    </p:spTree>
    <p:extLst>
      <p:ext uri="{BB962C8B-B14F-4D97-AF65-F5344CB8AC3E}">
        <p14:creationId xmlns:p14="http://schemas.microsoft.com/office/powerpoint/2010/main" val="4276827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Base class: Shape</a:t>
            </a:r>
          </a:p>
        </p:txBody>
      </p:sp>
      <p:sp>
        <p:nvSpPr>
          <p:cNvPr id="3" name="TextBox 2">
            <a:extLst>
              <a:ext uri="{FF2B5EF4-FFF2-40B4-BE49-F238E27FC236}">
                <a16:creationId xmlns:a16="http://schemas.microsoft.com/office/drawing/2014/main" id="{007A277F-38AF-566D-15DE-6849BC57835C}"/>
              </a:ext>
            </a:extLst>
          </p:cNvPr>
          <p:cNvSpPr txBox="1"/>
          <p:nvPr/>
        </p:nvSpPr>
        <p:spPr>
          <a:xfrm>
            <a:off x="1929946" y="1219200"/>
            <a:ext cx="5537654" cy="1477328"/>
          </a:xfrm>
          <a:prstGeom prst="rect">
            <a:avLst/>
          </a:prstGeom>
          <a:solidFill>
            <a:schemeClr val="bg2"/>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Shape</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virtual</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accept</a:t>
            </a:r>
            <a:r>
              <a:rPr lang="en-US" sz="1800" b="0" i="0" u="none" strike="noStrike" dirty="0">
                <a:solidFill>
                  <a:srgbClr val="D0D0FF"/>
                </a:solidFill>
                <a:effectLst/>
                <a:latin typeface="Consolas" panose="020B0609020204030204" pitchFamily="49" charset="0"/>
              </a:rPr>
              <a:t>(Visitor* v)</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endParaRPr lang="en-US" dirty="0"/>
          </a:p>
        </p:txBody>
      </p:sp>
      <p:cxnSp>
        <p:nvCxnSpPr>
          <p:cNvPr id="5" name="Straight Arrow Connector 4">
            <a:extLst>
              <a:ext uri="{FF2B5EF4-FFF2-40B4-BE49-F238E27FC236}">
                <a16:creationId xmlns:a16="http://schemas.microsoft.com/office/drawing/2014/main" id="{E3E34DB4-8FF5-7807-2C2F-F24CA5371528}"/>
              </a:ext>
            </a:extLst>
          </p:cNvPr>
          <p:cNvCxnSpPr/>
          <p:nvPr/>
        </p:nvCxnSpPr>
        <p:spPr>
          <a:xfrm>
            <a:off x="3505200" y="2362200"/>
            <a:ext cx="0" cy="2209800"/>
          </a:xfrm>
          <a:prstGeom prst="straightConnector1">
            <a:avLst/>
          </a:prstGeom>
          <a:ln w="762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DC76221-118A-7ABD-024F-210FE96C3D83}"/>
              </a:ext>
            </a:extLst>
          </p:cNvPr>
          <p:cNvSpPr txBox="1"/>
          <p:nvPr/>
        </p:nvSpPr>
        <p:spPr>
          <a:xfrm>
            <a:off x="1929946" y="4724400"/>
            <a:ext cx="5842454" cy="954107"/>
          </a:xfrm>
          <a:prstGeom prst="rect">
            <a:avLst/>
          </a:prstGeom>
          <a:noFill/>
        </p:spPr>
        <p:txBody>
          <a:bodyPr wrap="square" rtlCol="0">
            <a:spAutoFit/>
          </a:bodyPr>
          <a:lstStyle/>
          <a:p>
            <a:r>
              <a:rPr lang="en-US" sz="2800" dirty="0"/>
              <a:t>Virtual accept function for other derived class for visitor come in.</a:t>
            </a:r>
          </a:p>
        </p:txBody>
      </p:sp>
    </p:spTree>
    <p:extLst>
      <p:ext uri="{BB962C8B-B14F-4D97-AF65-F5344CB8AC3E}">
        <p14:creationId xmlns:p14="http://schemas.microsoft.com/office/powerpoint/2010/main" val="1715855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Concrete Element Class: </a:t>
            </a:r>
          </a:p>
        </p:txBody>
      </p:sp>
      <p:sp>
        <p:nvSpPr>
          <p:cNvPr id="5" name="TextBox 4">
            <a:extLst>
              <a:ext uri="{FF2B5EF4-FFF2-40B4-BE49-F238E27FC236}">
                <a16:creationId xmlns:a16="http://schemas.microsoft.com/office/drawing/2014/main" id="{DF5BBBE3-B719-7268-9AE7-ACADBF1DB74D}"/>
              </a:ext>
            </a:extLst>
          </p:cNvPr>
          <p:cNvSpPr txBox="1"/>
          <p:nvPr/>
        </p:nvSpPr>
        <p:spPr>
          <a:xfrm>
            <a:off x="1066800" y="836613"/>
            <a:ext cx="4572000" cy="5632311"/>
          </a:xfrm>
          <a:prstGeom prst="rect">
            <a:avLst/>
          </a:prstGeom>
          <a:solidFill>
            <a:schemeClr val="bg2"/>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Dot</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 Shape</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private</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ID;</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 a;</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Dot()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ID = </a:t>
            </a:r>
            <a:r>
              <a:rPr lang="en-US" sz="1800" b="0" i="0" u="none" strike="noStrike" dirty="0">
                <a:solidFill>
                  <a:srgbClr val="A5C261"/>
                </a:solidFill>
                <a:effectLst/>
                <a:latin typeface="Consolas" panose="020B0609020204030204" pitchFamily="49" charset="0"/>
              </a:rPr>
              <a:t>1</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accept</a:t>
            </a:r>
            <a:r>
              <a:rPr lang="en-US" sz="1800" b="0" i="0" u="none" strike="noStrike" dirty="0">
                <a:solidFill>
                  <a:srgbClr val="D0D0FF"/>
                </a:solidFill>
                <a:effectLst/>
                <a:latin typeface="Consolas" panose="020B0609020204030204" pitchFamily="49" charset="0"/>
              </a:rPr>
              <a:t>(Visitor* v)</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Show</a:t>
            </a:r>
            <a:r>
              <a:rPr lang="en-US" sz="1800" b="0" i="0" u="none" strike="noStrike" dirty="0">
                <a:solidFill>
                  <a:srgbClr val="D0D0FF"/>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a:t>
            </a:r>
            <a:r>
              <a:rPr lang="en-US" sz="1800" b="0" i="0" u="none" strike="noStrike" dirty="0">
                <a:solidFill>
                  <a:srgbClr val="A5C261"/>
                </a:solidFill>
                <a:effectLst/>
                <a:latin typeface="Consolas" panose="020B0609020204030204" pitchFamily="49" charset="0"/>
              </a:rPr>
              <a:t>"Dot"</a:t>
            </a:r>
            <a:r>
              <a:rPr lang="en-US" sz="1800" b="0" i="0" u="none" strike="noStrike" dirty="0">
                <a:solidFill>
                  <a:srgbClr val="E6E1DC"/>
                </a:solidFill>
                <a:effectLst/>
                <a:latin typeface="Consolas" panose="020B0609020204030204" pitchFamily="49" charset="0"/>
              </a:rPr>
              <a:t>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a:t>
            </a:r>
            <a:r>
              <a:rPr lang="en-US" sz="1800" b="0" i="0" u="none" strike="noStrike" dirty="0">
                <a:solidFill>
                  <a:srgbClr val="A5C261"/>
                </a:solidFill>
                <a:effectLst/>
                <a:latin typeface="Consolas" panose="020B0609020204030204" pitchFamily="49" charset="0"/>
              </a:rPr>
              <a:t>"ID = "</a:t>
            </a:r>
            <a:r>
              <a:rPr lang="en-US" sz="1800" b="0" i="0" u="none" strike="noStrike" dirty="0">
                <a:solidFill>
                  <a:srgbClr val="E6E1DC"/>
                </a:solidFill>
                <a:effectLst/>
                <a:latin typeface="Consolas" panose="020B0609020204030204" pitchFamily="49" charset="0"/>
              </a:rPr>
              <a:t> &lt;&lt; ID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E6E1DC"/>
                </a:solidFill>
                <a:effectLst/>
                <a:latin typeface="Consolas" panose="020B0609020204030204" pitchFamily="49" charset="0"/>
              </a:rPr>
              <a:t>a.Show</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cxnSp>
        <p:nvCxnSpPr>
          <p:cNvPr id="6" name="Straight Arrow Connector 5">
            <a:extLst>
              <a:ext uri="{FF2B5EF4-FFF2-40B4-BE49-F238E27FC236}">
                <a16:creationId xmlns:a16="http://schemas.microsoft.com/office/drawing/2014/main" id="{C7B95312-94BC-68E2-BC88-051871039C50}"/>
              </a:ext>
            </a:extLst>
          </p:cNvPr>
          <p:cNvCxnSpPr>
            <a:cxnSpLocks/>
          </p:cNvCxnSpPr>
          <p:nvPr/>
        </p:nvCxnSpPr>
        <p:spPr>
          <a:xfrm flipH="1">
            <a:off x="4191000" y="3276600"/>
            <a:ext cx="1905000" cy="0"/>
          </a:xfrm>
          <a:prstGeom prst="straightConnector1">
            <a:avLst/>
          </a:prstGeom>
          <a:ln w="762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24409A-BE3E-BD3A-B45E-A20F7F82088A}"/>
              </a:ext>
            </a:extLst>
          </p:cNvPr>
          <p:cNvSpPr txBox="1"/>
          <p:nvPr/>
        </p:nvSpPr>
        <p:spPr>
          <a:xfrm>
            <a:off x="6248400" y="1656723"/>
            <a:ext cx="2716213" cy="3970318"/>
          </a:xfrm>
          <a:prstGeom prst="rect">
            <a:avLst/>
          </a:prstGeom>
          <a:noFill/>
        </p:spPr>
        <p:txBody>
          <a:bodyPr wrap="square" rtlCol="0">
            <a:spAutoFit/>
          </a:bodyPr>
          <a:lstStyle/>
          <a:p>
            <a:r>
              <a:rPr lang="en-US" sz="2800" dirty="0"/>
              <a:t>Each Element class has its own property, behavior and attribute, but the accept function for Visitor we will discuss later</a:t>
            </a:r>
          </a:p>
        </p:txBody>
      </p:sp>
    </p:spTree>
    <p:extLst>
      <p:ext uri="{BB962C8B-B14F-4D97-AF65-F5344CB8AC3E}">
        <p14:creationId xmlns:p14="http://schemas.microsoft.com/office/powerpoint/2010/main" val="427716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Concrete Element Class: </a:t>
            </a:r>
          </a:p>
        </p:txBody>
      </p:sp>
      <p:sp>
        <p:nvSpPr>
          <p:cNvPr id="5" name="TextBox 4">
            <a:extLst>
              <a:ext uri="{FF2B5EF4-FFF2-40B4-BE49-F238E27FC236}">
                <a16:creationId xmlns:a16="http://schemas.microsoft.com/office/drawing/2014/main" id="{DF5BBBE3-B719-7268-9AE7-ACADBF1DB74D}"/>
              </a:ext>
            </a:extLst>
          </p:cNvPr>
          <p:cNvSpPr txBox="1"/>
          <p:nvPr/>
        </p:nvSpPr>
        <p:spPr>
          <a:xfrm>
            <a:off x="457200" y="836613"/>
            <a:ext cx="5181600" cy="5632311"/>
          </a:xfrm>
          <a:prstGeom prst="rect">
            <a:avLst/>
          </a:prstGeom>
          <a:solidFill>
            <a:schemeClr val="bg2"/>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Circle</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 Shape{</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private</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ID;</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 C;</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Radius;</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Circle(){</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ID = </a:t>
            </a:r>
            <a:r>
              <a:rPr lang="en-US" sz="1800" b="0" i="0" u="none" strike="noStrike" dirty="0">
                <a:solidFill>
                  <a:srgbClr val="A5C261"/>
                </a:solidFill>
                <a:effectLst/>
                <a:latin typeface="Consolas" panose="020B0609020204030204" pitchFamily="49" charset="0"/>
              </a:rPr>
              <a:t>2</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Radius = </a:t>
            </a:r>
            <a:r>
              <a:rPr lang="en-US" sz="1800" b="0" i="0" u="none" strike="noStrike" dirty="0">
                <a:solidFill>
                  <a:srgbClr val="A5C261"/>
                </a:solidFill>
                <a:effectLst/>
                <a:latin typeface="Consolas" panose="020B0609020204030204" pitchFamily="49" charset="0"/>
              </a:rPr>
              <a:t>3</a:t>
            </a:r>
            <a:r>
              <a:rPr lang="en-US" sz="1800" b="0" i="0" u="none" strike="noStrike" dirty="0">
                <a:solidFill>
                  <a:srgbClr val="E6E1DC"/>
                </a:solidFill>
                <a:effectLst/>
                <a:latin typeface="Consolas" panose="020B0609020204030204" pitchFamily="49" charset="0"/>
              </a:rPr>
              <a:t>;</a:t>
            </a:r>
          </a:p>
          <a:p>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accept</a:t>
            </a:r>
            <a:r>
              <a:rPr lang="en-US" sz="1800" b="0" i="0" u="none" strike="noStrike" dirty="0">
                <a:solidFill>
                  <a:srgbClr val="D0D0FF"/>
                </a:solidFill>
                <a:effectLst/>
                <a:latin typeface="Consolas" panose="020B0609020204030204" pitchFamily="49" charset="0"/>
              </a:rPr>
              <a:t>(Visitor* v)</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Show</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a:t>
            </a:r>
            <a:r>
              <a:rPr lang="en-US" sz="1800" b="0" i="0" u="none" strike="noStrike" dirty="0">
                <a:solidFill>
                  <a:srgbClr val="A5C261"/>
                </a:solidFill>
                <a:effectLst/>
                <a:latin typeface="Consolas" panose="020B0609020204030204" pitchFamily="49" charset="0"/>
              </a:rPr>
              <a:t>"Circle"</a:t>
            </a:r>
            <a:r>
              <a:rPr lang="en-US" sz="1800" b="0" i="0" u="none" strike="noStrike" dirty="0">
                <a:solidFill>
                  <a:srgbClr val="E6E1DC"/>
                </a:solidFill>
                <a:effectLst/>
                <a:latin typeface="Consolas" panose="020B0609020204030204" pitchFamily="49" charset="0"/>
              </a:rPr>
              <a:t>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E6E1DC"/>
                </a:solidFill>
                <a:effectLst/>
                <a:latin typeface="Consolas" panose="020B0609020204030204" pitchFamily="49" charset="0"/>
              </a:rPr>
              <a:t>C.Show</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a:t>
            </a:r>
            <a:r>
              <a:rPr lang="en-US" sz="1800" b="0" i="0" u="none" strike="noStrike" dirty="0">
                <a:solidFill>
                  <a:srgbClr val="A5C261"/>
                </a:solidFill>
                <a:effectLst/>
                <a:latin typeface="Consolas" panose="020B0609020204030204" pitchFamily="49" charset="0"/>
              </a:rPr>
              <a:t>"ID = "</a:t>
            </a:r>
            <a:r>
              <a:rPr lang="en-US" sz="1800" b="0" i="0" u="none" strike="noStrike" dirty="0">
                <a:solidFill>
                  <a:srgbClr val="E6E1DC"/>
                </a:solidFill>
                <a:effectLst/>
                <a:latin typeface="Consolas" panose="020B0609020204030204" pitchFamily="49" charset="0"/>
              </a:rPr>
              <a:t> &lt;&lt; ID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a:t>
            </a:r>
            <a:r>
              <a:rPr lang="en-US" sz="1800" b="0" i="0" u="none" strike="noStrike" dirty="0">
                <a:solidFill>
                  <a:srgbClr val="A5C261"/>
                </a:solidFill>
                <a:effectLst/>
                <a:latin typeface="Consolas" panose="020B0609020204030204" pitchFamily="49" charset="0"/>
              </a:rPr>
              <a:t>"Radius = "</a:t>
            </a:r>
            <a:r>
              <a:rPr lang="en-US" sz="1800" b="0" i="0" u="none" strike="noStrike" dirty="0">
                <a:solidFill>
                  <a:srgbClr val="E6E1DC"/>
                </a:solidFill>
                <a:effectLst/>
                <a:latin typeface="Consolas" panose="020B0609020204030204" pitchFamily="49" charset="0"/>
              </a:rPr>
              <a:t> &lt;&lt; Radius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cxnSp>
        <p:nvCxnSpPr>
          <p:cNvPr id="6" name="Straight Arrow Connector 5">
            <a:extLst>
              <a:ext uri="{FF2B5EF4-FFF2-40B4-BE49-F238E27FC236}">
                <a16:creationId xmlns:a16="http://schemas.microsoft.com/office/drawing/2014/main" id="{C7B95312-94BC-68E2-BC88-051871039C50}"/>
              </a:ext>
            </a:extLst>
          </p:cNvPr>
          <p:cNvCxnSpPr>
            <a:cxnSpLocks/>
          </p:cNvCxnSpPr>
          <p:nvPr/>
        </p:nvCxnSpPr>
        <p:spPr>
          <a:xfrm flipH="1">
            <a:off x="4191000" y="3276600"/>
            <a:ext cx="1905000" cy="0"/>
          </a:xfrm>
          <a:prstGeom prst="straightConnector1">
            <a:avLst/>
          </a:prstGeom>
          <a:ln w="762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24409A-BE3E-BD3A-B45E-A20F7F82088A}"/>
              </a:ext>
            </a:extLst>
          </p:cNvPr>
          <p:cNvSpPr txBox="1"/>
          <p:nvPr/>
        </p:nvSpPr>
        <p:spPr>
          <a:xfrm>
            <a:off x="6248400" y="1656723"/>
            <a:ext cx="2716213" cy="3970318"/>
          </a:xfrm>
          <a:prstGeom prst="rect">
            <a:avLst/>
          </a:prstGeom>
          <a:noFill/>
        </p:spPr>
        <p:txBody>
          <a:bodyPr wrap="square" rtlCol="0">
            <a:spAutoFit/>
          </a:bodyPr>
          <a:lstStyle/>
          <a:p>
            <a:r>
              <a:rPr lang="en-US" sz="2800" dirty="0"/>
              <a:t>Each Element class has its own property, behavior and attribute, but the accept function for Visitor we will discuss later</a:t>
            </a:r>
          </a:p>
        </p:txBody>
      </p:sp>
    </p:spTree>
    <p:extLst>
      <p:ext uri="{BB962C8B-B14F-4D97-AF65-F5344CB8AC3E}">
        <p14:creationId xmlns:p14="http://schemas.microsoft.com/office/powerpoint/2010/main" val="151007773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Concrete Element Class: </a:t>
            </a:r>
          </a:p>
        </p:txBody>
      </p:sp>
      <p:sp>
        <p:nvSpPr>
          <p:cNvPr id="5" name="TextBox 4">
            <a:extLst>
              <a:ext uri="{FF2B5EF4-FFF2-40B4-BE49-F238E27FC236}">
                <a16:creationId xmlns:a16="http://schemas.microsoft.com/office/drawing/2014/main" id="{DF5BBBE3-B719-7268-9AE7-ACADBF1DB74D}"/>
              </a:ext>
            </a:extLst>
          </p:cNvPr>
          <p:cNvSpPr txBox="1"/>
          <p:nvPr/>
        </p:nvSpPr>
        <p:spPr>
          <a:xfrm>
            <a:off x="1066800" y="836613"/>
            <a:ext cx="4572000" cy="5355312"/>
          </a:xfrm>
          <a:prstGeom prst="rect">
            <a:avLst/>
          </a:prstGeom>
          <a:solidFill>
            <a:schemeClr val="bg2"/>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CompoundShape</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 Shape</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private</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ID;</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E6E1DC"/>
                </a:solidFill>
                <a:effectLst/>
                <a:latin typeface="Consolas" panose="020B0609020204030204" pitchFamily="49" charset="0"/>
              </a:rPr>
              <a:t>CompoundShape</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ID = </a:t>
            </a:r>
            <a:r>
              <a:rPr lang="en-US" sz="1800" b="0" i="0" u="none" strike="noStrike" dirty="0">
                <a:solidFill>
                  <a:srgbClr val="A5C261"/>
                </a:solidFill>
                <a:effectLst/>
                <a:latin typeface="Consolas" panose="020B0609020204030204" pitchFamily="49" charset="0"/>
              </a:rPr>
              <a:t>3</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accept</a:t>
            </a:r>
            <a:r>
              <a:rPr lang="en-US" sz="1800" b="0" i="0" u="none" strike="noStrike" dirty="0">
                <a:solidFill>
                  <a:srgbClr val="D0D0FF"/>
                </a:solidFill>
                <a:effectLst/>
                <a:latin typeface="Consolas" panose="020B0609020204030204" pitchFamily="49" charset="0"/>
              </a:rPr>
              <a:t>(Visitor* v)</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Show</a:t>
            </a:r>
            <a:r>
              <a:rPr lang="en-US" sz="1800" b="0" i="0" u="none" strike="noStrike" dirty="0">
                <a:solidFill>
                  <a:srgbClr val="D0D0FF"/>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a:t>
            </a:r>
            <a:r>
              <a:rPr lang="en-US" sz="1800" b="0" i="0" u="none" strike="noStrike" dirty="0">
                <a:solidFill>
                  <a:srgbClr val="A5C261"/>
                </a:solidFill>
                <a:effectLst/>
                <a:latin typeface="Consolas" panose="020B0609020204030204" pitchFamily="49" charset="0"/>
              </a:rPr>
              <a:t>"Compound Shape"</a:t>
            </a:r>
            <a:r>
              <a:rPr lang="en-US" sz="1800" b="0" i="0" u="none" strike="noStrike" dirty="0">
                <a:solidFill>
                  <a:srgbClr val="E6E1DC"/>
                </a:solidFill>
                <a:effectLst/>
                <a:latin typeface="Consolas" panose="020B0609020204030204" pitchFamily="49" charset="0"/>
              </a:rPr>
              <a:t>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a:t>
            </a:r>
            <a:r>
              <a:rPr lang="en-US" sz="1800" b="0" i="0" u="none" strike="noStrike" dirty="0">
                <a:solidFill>
                  <a:srgbClr val="A5C261"/>
                </a:solidFill>
                <a:effectLst/>
                <a:latin typeface="Consolas" panose="020B0609020204030204" pitchFamily="49" charset="0"/>
              </a:rPr>
              <a:t>"ID = "</a:t>
            </a:r>
            <a:r>
              <a:rPr lang="en-US" sz="1800" b="0" i="0" u="none" strike="noStrike" dirty="0">
                <a:solidFill>
                  <a:srgbClr val="E6E1DC"/>
                </a:solidFill>
                <a:effectLst/>
                <a:latin typeface="Consolas" panose="020B0609020204030204" pitchFamily="49" charset="0"/>
              </a:rPr>
              <a:t> &lt;&lt; ID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cxnSp>
        <p:nvCxnSpPr>
          <p:cNvPr id="6" name="Straight Arrow Connector 5">
            <a:extLst>
              <a:ext uri="{FF2B5EF4-FFF2-40B4-BE49-F238E27FC236}">
                <a16:creationId xmlns:a16="http://schemas.microsoft.com/office/drawing/2014/main" id="{C7B95312-94BC-68E2-BC88-051871039C50}"/>
              </a:ext>
            </a:extLst>
          </p:cNvPr>
          <p:cNvCxnSpPr>
            <a:cxnSpLocks/>
          </p:cNvCxnSpPr>
          <p:nvPr/>
        </p:nvCxnSpPr>
        <p:spPr>
          <a:xfrm flipH="1">
            <a:off x="4191000" y="3276600"/>
            <a:ext cx="1905000" cy="0"/>
          </a:xfrm>
          <a:prstGeom prst="straightConnector1">
            <a:avLst/>
          </a:prstGeom>
          <a:ln w="762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24409A-BE3E-BD3A-B45E-A20F7F82088A}"/>
              </a:ext>
            </a:extLst>
          </p:cNvPr>
          <p:cNvSpPr txBox="1"/>
          <p:nvPr/>
        </p:nvSpPr>
        <p:spPr>
          <a:xfrm>
            <a:off x="6248400" y="1656723"/>
            <a:ext cx="2716213" cy="3970318"/>
          </a:xfrm>
          <a:prstGeom prst="rect">
            <a:avLst/>
          </a:prstGeom>
          <a:noFill/>
        </p:spPr>
        <p:txBody>
          <a:bodyPr wrap="square" rtlCol="0">
            <a:spAutoFit/>
          </a:bodyPr>
          <a:lstStyle/>
          <a:p>
            <a:r>
              <a:rPr lang="en-US" sz="2800" dirty="0"/>
              <a:t>Each Element class has its own property, behavior and attribute, but the accept function for Visitor we will discuss later</a:t>
            </a:r>
          </a:p>
        </p:txBody>
      </p:sp>
    </p:spTree>
    <p:extLst>
      <p:ext uri="{BB962C8B-B14F-4D97-AF65-F5344CB8AC3E}">
        <p14:creationId xmlns:p14="http://schemas.microsoft.com/office/powerpoint/2010/main" val="3774912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40832" y="0"/>
            <a:ext cx="7056438" cy="719138"/>
          </a:xfrm>
        </p:spPr>
        <p:txBody>
          <a:bodyPr/>
          <a:lstStyle/>
          <a:p>
            <a:pPr eaLnBrk="1" hangingPunct="1"/>
            <a:r>
              <a:rPr lang="en-US" b="1" dirty="0">
                <a:solidFill>
                  <a:schemeClr val="bg2"/>
                </a:solidFill>
              </a:rPr>
              <a:t>Concrete Element Class: </a:t>
            </a:r>
          </a:p>
        </p:txBody>
      </p:sp>
      <p:sp>
        <p:nvSpPr>
          <p:cNvPr id="5" name="TextBox 4">
            <a:extLst>
              <a:ext uri="{FF2B5EF4-FFF2-40B4-BE49-F238E27FC236}">
                <a16:creationId xmlns:a16="http://schemas.microsoft.com/office/drawing/2014/main" id="{DF5BBBE3-B719-7268-9AE7-ACADBF1DB74D}"/>
              </a:ext>
            </a:extLst>
          </p:cNvPr>
          <p:cNvSpPr txBox="1"/>
          <p:nvPr/>
        </p:nvSpPr>
        <p:spPr>
          <a:xfrm>
            <a:off x="10886" y="609600"/>
            <a:ext cx="6019800" cy="6386364"/>
          </a:xfrm>
          <a:prstGeom prst="rect">
            <a:avLst/>
          </a:prstGeom>
          <a:solidFill>
            <a:schemeClr val="bg2"/>
          </a:solidFill>
        </p:spPr>
        <p:txBody>
          <a:bodyPr wrap="square">
            <a:spAutoFit/>
          </a:bodyPr>
          <a:lstStyle/>
          <a:p>
            <a:r>
              <a:rPr lang="en-US" sz="1700" b="0" i="0" u="none" strike="noStrike" dirty="0">
                <a:solidFill>
                  <a:srgbClr val="C26230"/>
                </a:solidFill>
                <a:effectLst/>
                <a:latin typeface="Consolas" panose="020B0609020204030204" pitchFamily="49" charset="0"/>
              </a:rPr>
              <a:t>class</a:t>
            </a:r>
            <a:r>
              <a:rPr lang="en-US" sz="1700" b="0" i="0" u="none" strike="noStrike" dirty="0">
                <a:solidFill>
                  <a:srgbClr val="E6E1DC"/>
                </a:solidFill>
                <a:effectLst/>
                <a:latin typeface="Consolas" panose="020B0609020204030204" pitchFamily="49" charset="0"/>
              </a:rPr>
              <a:t> </a:t>
            </a:r>
            <a:r>
              <a:rPr lang="en-US" sz="1700" b="0" i="0" u="none" strike="noStrike" dirty="0">
                <a:solidFill>
                  <a:srgbClr val="FFC66D"/>
                </a:solidFill>
                <a:effectLst/>
                <a:latin typeface="Consolas" panose="020B0609020204030204" pitchFamily="49" charset="0"/>
              </a:rPr>
              <a:t>Rectangle</a:t>
            </a:r>
            <a:r>
              <a:rPr lang="en-US" sz="1700" b="0" i="0" u="none" strike="noStrike" dirty="0">
                <a:solidFill>
                  <a:srgbClr val="E6E1DC"/>
                </a:solidFill>
                <a:effectLst/>
                <a:latin typeface="Consolas" panose="020B0609020204030204" pitchFamily="49" charset="0"/>
              </a:rPr>
              <a:t> :</a:t>
            </a:r>
            <a:r>
              <a:rPr lang="en-US" sz="1700" b="0" i="0" u="none" strike="noStrike" dirty="0">
                <a:solidFill>
                  <a:srgbClr val="C26230"/>
                </a:solidFill>
                <a:effectLst/>
                <a:latin typeface="Consolas" panose="020B0609020204030204" pitchFamily="49" charset="0"/>
              </a:rPr>
              <a:t>public</a:t>
            </a:r>
            <a:r>
              <a:rPr lang="en-US" sz="1700" b="0" i="0" u="none" strike="noStrike" dirty="0">
                <a:solidFill>
                  <a:srgbClr val="E6E1DC"/>
                </a:solidFill>
                <a:effectLst/>
                <a:latin typeface="Consolas" panose="020B0609020204030204" pitchFamily="49" charset="0"/>
              </a:rPr>
              <a:t> Shape{</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C26230"/>
                </a:solidFill>
                <a:effectLst/>
                <a:latin typeface="Consolas" panose="020B0609020204030204" pitchFamily="49" charset="0"/>
              </a:rPr>
              <a:t>private</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a:solidFill>
                  <a:srgbClr val="C26230"/>
                </a:solidFill>
                <a:effectLst/>
                <a:latin typeface="Consolas" panose="020B0609020204030204" pitchFamily="49" charset="0"/>
              </a:rPr>
              <a:t>int</a:t>
            </a:r>
            <a:r>
              <a:rPr lang="en-US" sz="1700" b="0" i="0" u="none" strike="noStrike" dirty="0">
                <a:solidFill>
                  <a:srgbClr val="E6E1DC"/>
                </a:solidFill>
                <a:effectLst/>
                <a:latin typeface="Consolas" panose="020B0609020204030204" pitchFamily="49" charset="0"/>
              </a:rPr>
              <a:t> ID ,</a:t>
            </a:r>
            <a:r>
              <a:rPr lang="en-US" sz="1700" b="0" i="0" u="none" strike="noStrike" dirty="0" err="1">
                <a:solidFill>
                  <a:srgbClr val="E6E1DC"/>
                </a:solidFill>
                <a:effectLst/>
                <a:latin typeface="Consolas" panose="020B0609020204030204" pitchFamily="49" charset="0"/>
              </a:rPr>
              <a:t>wi</a:t>
            </a:r>
            <a:r>
              <a:rPr lang="en-US" sz="1700" b="0" i="0" u="none" strike="noStrike" dirty="0">
                <a:solidFill>
                  <a:srgbClr val="E6E1DC"/>
                </a:solidFill>
                <a:effectLst/>
                <a:latin typeface="Consolas" panose="020B0609020204030204" pitchFamily="49" charset="0"/>
              </a:rPr>
              <a:t>, he;</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Point </a:t>
            </a:r>
            <a:r>
              <a:rPr lang="en-US" sz="1700" b="0" i="0" u="none" strike="noStrike" dirty="0" err="1">
                <a:solidFill>
                  <a:srgbClr val="E6E1DC"/>
                </a:solidFill>
                <a:effectLst/>
                <a:latin typeface="Consolas" panose="020B0609020204030204" pitchFamily="49" charset="0"/>
              </a:rPr>
              <a:t>tl</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C26230"/>
                </a:solidFill>
                <a:effectLst/>
                <a:latin typeface="Consolas" panose="020B0609020204030204" pitchFamily="49" charset="0"/>
              </a:rPr>
              <a:t>public</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Rectangle(){</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ID = </a:t>
            </a:r>
            <a:r>
              <a:rPr lang="en-US" sz="1700" b="0" i="0" u="none" strike="noStrike" dirty="0">
                <a:solidFill>
                  <a:srgbClr val="A5C261"/>
                </a:solidFill>
                <a:effectLst/>
                <a:latin typeface="Consolas" panose="020B0609020204030204" pitchFamily="49" charset="0"/>
              </a:rPr>
              <a:t>4</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err="1">
                <a:solidFill>
                  <a:srgbClr val="E6E1DC"/>
                </a:solidFill>
                <a:effectLst/>
                <a:latin typeface="Consolas" panose="020B0609020204030204" pitchFamily="49" charset="0"/>
              </a:rPr>
              <a:t>wi</a:t>
            </a:r>
            <a:r>
              <a:rPr lang="en-US" sz="1700" b="0" i="0" u="none" strike="noStrike" dirty="0">
                <a:solidFill>
                  <a:srgbClr val="E6E1DC"/>
                </a:solidFill>
                <a:effectLst/>
                <a:latin typeface="Consolas" panose="020B0609020204030204" pitchFamily="49" charset="0"/>
              </a:rPr>
              <a:t> = </a:t>
            </a:r>
            <a:r>
              <a:rPr lang="en-US" sz="1700" b="0" i="0" u="none" strike="noStrike" dirty="0">
                <a:solidFill>
                  <a:srgbClr val="A5C261"/>
                </a:solidFill>
                <a:effectLst/>
                <a:latin typeface="Consolas" panose="020B0609020204030204" pitchFamily="49" charset="0"/>
              </a:rPr>
              <a:t>1</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he = </a:t>
            </a:r>
            <a:r>
              <a:rPr lang="en-US" sz="1700" b="0" i="0" u="none" strike="noStrike" dirty="0">
                <a:solidFill>
                  <a:srgbClr val="A5C261"/>
                </a:solidFill>
                <a:effectLst/>
                <a:latin typeface="Consolas" panose="020B0609020204030204" pitchFamily="49" charset="0"/>
              </a:rPr>
              <a:t>2</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a:solidFill>
                  <a:srgbClr val="C26230"/>
                </a:solidFill>
                <a:effectLst/>
                <a:latin typeface="Consolas" panose="020B0609020204030204" pitchFamily="49" charset="0"/>
              </a:rPr>
              <a:t>void</a:t>
            </a:r>
            <a:r>
              <a:rPr lang="en-US" sz="1700" b="0" i="0" u="none" strike="noStrike" dirty="0">
                <a:solidFill>
                  <a:srgbClr val="E6E1DC"/>
                </a:solidFill>
                <a:effectLst/>
                <a:latin typeface="Consolas" panose="020B0609020204030204" pitchFamily="49" charset="0"/>
              </a:rPr>
              <a:t> </a:t>
            </a:r>
            <a:r>
              <a:rPr lang="en-US" sz="1700" b="0" i="0" u="none" strike="noStrike" dirty="0">
                <a:solidFill>
                  <a:srgbClr val="FFC66D"/>
                </a:solidFill>
                <a:effectLst/>
                <a:latin typeface="Consolas" panose="020B0609020204030204" pitchFamily="49" charset="0"/>
              </a:rPr>
              <a:t>accept</a:t>
            </a:r>
            <a:r>
              <a:rPr lang="en-US" sz="1700" b="0" i="0" u="none" strike="noStrike" dirty="0">
                <a:solidFill>
                  <a:srgbClr val="D0D0FF"/>
                </a:solidFill>
                <a:effectLst/>
                <a:latin typeface="Consolas" panose="020B0609020204030204" pitchFamily="49" charset="0"/>
              </a:rPr>
              <a:t>(Visitor* v)</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a:solidFill>
                  <a:srgbClr val="C26230"/>
                </a:solidFill>
                <a:effectLst/>
                <a:latin typeface="Consolas" panose="020B0609020204030204" pitchFamily="49" charset="0"/>
              </a:rPr>
              <a:t>void</a:t>
            </a:r>
            <a:r>
              <a:rPr lang="en-US" sz="1700" b="0" i="0" u="none" strike="noStrike" dirty="0">
                <a:solidFill>
                  <a:srgbClr val="E6E1DC"/>
                </a:solidFill>
                <a:effectLst/>
                <a:latin typeface="Consolas" panose="020B0609020204030204" pitchFamily="49" charset="0"/>
              </a:rPr>
              <a:t> </a:t>
            </a:r>
            <a:r>
              <a:rPr lang="en-US" sz="1700" b="0" i="0" u="none" strike="noStrike" dirty="0">
                <a:solidFill>
                  <a:srgbClr val="FFC66D"/>
                </a:solidFill>
                <a:effectLst/>
                <a:latin typeface="Consolas" panose="020B0609020204030204" pitchFamily="49" charset="0"/>
              </a:rPr>
              <a:t>Show</a:t>
            </a:r>
            <a:r>
              <a:rPr lang="en-US" sz="1700" b="0" i="0" u="none" strike="noStrike" dirty="0">
                <a:solidFill>
                  <a:srgbClr val="D0D0FF"/>
                </a:solidFill>
                <a:effectLst/>
                <a:latin typeface="Consolas" panose="020B0609020204030204" pitchFamily="49" charset="0"/>
              </a:rPr>
              <a:t>()</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err="1">
                <a:solidFill>
                  <a:srgbClr val="6D9CBE"/>
                </a:solidFill>
                <a:effectLst/>
                <a:latin typeface="Consolas" panose="020B0609020204030204" pitchFamily="49" charset="0"/>
              </a:rPr>
              <a:t>cout</a:t>
            </a:r>
            <a:r>
              <a:rPr lang="en-US" sz="1700" b="0" i="0" u="none" strike="noStrike" dirty="0">
                <a:solidFill>
                  <a:srgbClr val="E6E1DC"/>
                </a:solidFill>
                <a:effectLst/>
                <a:latin typeface="Consolas" panose="020B0609020204030204" pitchFamily="49" charset="0"/>
              </a:rPr>
              <a:t> &lt;&lt; </a:t>
            </a:r>
            <a:r>
              <a:rPr lang="en-US" sz="1700" b="0" i="0" u="none" strike="noStrike" dirty="0">
                <a:solidFill>
                  <a:srgbClr val="A5C261"/>
                </a:solidFill>
                <a:effectLst/>
                <a:latin typeface="Consolas" panose="020B0609020204030204" pitchFamily="49" charset="0"/>
              </a:rPr>
              <a:t>"Rectangle"</a:t>
            </a:r>
            <a:r>
              <a:rPr lang="en-US" sz="1700" b="0" i="0" u="none" strike="noStrike" dirty="0">
                <a:solidFill>
                  <a:srgbClr val="E6E1DC"/>
                </a:solidFill>
                <a:effectLst/>
                <a:latin typeface="Consolas" panose="020B0609020204030204" pitchFamily="49" charset="0"/>
              </a:rPr>
              <a:t> &lt;&lt; </a:t>
            </a:r>
            <a:r>
              <a:rPr lang="en-US" sz="1700" b="0" i="0" u="none" strike="noStrike" dirty="0" err="1">
                <a:solidFill>
                  <a:srgbClr val="6D9CBE"/>
                </a:solidFill>
                <a:effectLst/>
                <a:latin typeface="Consolas" panose="020B0609020204030204" pitchFamily="49" charset="0"/>
              </a:rPr>
              <a:t>endl</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err="1">
                <a:solidFill>
                  <a:srgbClr val="6D9CBE"/>
                </a:solidFill>
                <a:effectLst/>
                <a:latin typeface="Consolas" panose="020B0609020204030204" pitchFamily="49" charset="0"/>
              </a:rPr>
              <a:t>cout</a:t>
            </a:r>
            <a:r>
              <a:rPr lang="en-US" sz="1700" b="0" i="0" u="none" strike="noStrike" dirty="0">
                <a:solidFill>
                  <a:srgbClr val="E6E1DC"/>
                </a:solidFill>
                <a:effectLst/>
                <a:latin typeface="Consolas" panose="020B0609020204030204" pitchFamily="49" charset="0"/>
              </a:rPr>
              <a:t> &lt;&lt; </a:t>
            </a:r>
            <a:r>
              <a:rPr lang="en-US" sz="1700" b="0" i="0" u="none" strike="noStrike" dirty="0">
                <a:solidFill>
                  <a:srgbClr val="A5C261"/>
                </a:solidFill>
                <a:effectLst/>
                <a:latin typeface="Consolas" panose="020B0609020204030204" pitchFamily="49" charset="0"/>
              </a:rPr>
              <a:t>"Rectangle's ID = "</a:t>
            </a:r>
            <a:r>
              <a:rPr lang="en-US" sz="1700" b="0" i="0" u="none" strike="noStrike" dirty="0">
                <a:solidFill>
                  <a:srgbClr val="E6E1DC"/>
                </a:solidFill>
                <a:effectLst/>
                <a:latin typeface="Consolas" panose="020B0609020204030204" pitchFamily="49" charset="0"/>
              </a:rPr>
              <a:t> &lt;&lt; ID &lt;&lt; </a:t>
            </a:r>
            <a:r>
              <a:rPr lang="en-US" sz="1700" b="0" i="0" u="none" strike="noStrike" dirty="0" err="1">
                <a:solidFill>
                  <a:srgbClr val="6D9CBE"/>
                </a:solidFill>
                <a:effectLst/>
                <a:latin typeface="Consolas" panose="020B0609020204030204" pitchFamily="49" charset="0"/>
              </a:rPr>
              <a:t>endl</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err="1">
                <a:solidFill>
                  <a:srgbClr val="6D9CBE"/>
                </a:solidFill>
                <a:effectLst/>
                <a:latin typeface="Consolas" panose="020B0609020204030204" pitchFamily="49" charset="0"/>
              </a:rPr>
              <a:t>cout</a:t>
            </a:r>
            <a:r>
              <a:rPr lang="en-US" sz="1700" b="0" i="0" u="none" strike="noStrike" dirty="0">
                <a:solidFill>
                  <a:srgbClr val="E6E1DC"/>
                </a:solidFill>
                <a:effectLst/>
                <a:latin typeface="Consolas" panose="020B0609020204030204" pitchFamily="49" charset="0"/>
              </a:rPr>
              <a:t> &lt;&lt; </a:t>
            </a:r>
            <a:r>
              <a:rPr lang="en-US" sz="1700" b="0" i="0" u="none" strike="noStrike" dirty="0">
                <a:solidFill>
                  <a:srgbClr val="A5C261"/>
                </a:solidFill>
                <a:effectLst/>
                <a:latin typeface="Consolas" panose="020B0609020204030204" pitchFamily="49" charset="0"/>
              </a:rPr>
              <a:t>"Rectangle's </a:t>
            </a:r>
            <a:r>
              <a:rPr lang="en-US" sz="1700" b="0" i="0" u="none" strike="noStrike" dirty="0" err="1">
                <a:solidFill>
                  <a:srgbClr val="A5C261"/>
                </a:solidFill>
                <a:effectLst/>
                <a:latin typeface="Consolas" panose="020B0609020204030204" pitchFamily="49" charset="0"/>
              </a:rPr>
              <a:t>tl</a:t>
            </a:r>
            <a:r>
              <a:rPr lang="en-US" sz="1700" b="0" i="0" u="none" strike="noStrike" dirty="0">
                <a:solidFill>
                  <a:srgbClr val="A5C261"/>
                </a:solidFill>
                <a:effectLst/>
                <a:latin typeface="Consolas" panose="020B0609020204030204" pitchFamily="49" charset="0"/>
              </a:rPr>
              <a:t> coordinate = "</a:t>
            </a:r>
            <a:r>
              <a:rPr lang="en-US" sz="1700" b="0" i="0" u="none" strike="noStrike" dirty="0">
                <a:solidFill>
                  <a:srgbClr val="E6E1DC"/>
                </a:solidFill>
                <a:effectLst/>
                <a:latin typeface="Consolas" panose="020B0609020204030204" pitchFamily="49" charset="0"/>
              </a:rPr>
              <a:t>; </a:t>
            </a:r>
            <a:r>
              <a:rPr lang="en-US" sz="1700" b="0" i="0" u="none" strike="noStrike" dirty="0" err="1">
                <a:solidFill>
                  <a:srgbClr val="E6E1DC"/>
                </a:solidFill>
                <a:effectLst/>
                <a:latin typeface="Consolas" panose="020B0609020204030204" pitchFamily="49" charset="0"/>
              </a:rPr>
              <a:t>tl.Show</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err="1">
                <a:solidFill>
                  <a:srgbClr val="6D9CBE"/>
                </a:solidFill>
                <a:effectLst/>
                <a:latin typeface="Consolas" panose="020B0609020204030204" pitchFamily="49" charset="0"/>
              </a:rPr>
              <a:t>cout</a:t>
            </a:r>
            <a:r>
              <a:rPr lang="en-US" sz="1700" b="0" i="0" u="none" strike="noStrike" dirty="0">
                <a:solidFill>
                  <a:srgbClr val="E6E1DC"/>
                </a:solidFill>
                <a:effectLst/>
                <a:latin typeface="Consolas" panose="020B0609020204030204" pitchFamily="49" charset="0"/>
              </a:rPr>
              <a:t> &lt;&lt; </a:t>
            </a:r>
            <a:r>
              <a:rPr lang="en-US" sz="1700" b="0" i="0" u="none" strike="noStrike" dirty="0">
                <a:solidFill>
                  <a:srgbClr val="A5C261"/>
                </a:solidFill>
                <a:effectLst/>
                <a:latin typeface="Consolas" panose="020B0609020204030204" pitchFamily="49" charset="0"/>
              </a:rPr>
              <a:t>"Rectangle's width = "</a:t>
            </a:r>
            <a:r>
              <a:rPr lang="en-US" sz="1700" b="0" i="0" u="none" strike="noStrike" dirty="0">
                <a:solidFill>
                  <a:srgbClr val="E6E1DC"/>
                </a:solidFill>
                <a:effectLst/>
                <a:latin typeface="Consolas" panose="020B0609020204030204" pitchFamily="49" charset="0"/>
              </a:rPr>
              <a:t> &lt;&lt; </a:t>
            </a:r>
            <a:r>
              <a:rPr lang="en-US" sz="1700" b="0" i="0" u="none" strike="noStrike" dirty="0" err="1">
                <a:solidFill>
                  <a:srgbClr val="E6E1DC"/>
                </a:solidFill>
                <a:effectLst/>
                <a:latin typeface="Consolas" panose="020B0609020204030204" pitchFamily="49" charset="0"/>
              </a:rPr>
              <a:t>wi</a:t>
            </a:r>
            <a:r>
              <a:rPr lang="en-US" sz="1700" b="0" i="0" u="none" strike="noStrike" dirty="0">
                <a:solidFill>
                  <a:srgbClr val="E6E1DC"/>
                </a:solidFill>
                <a:effectLst/>
                <a:latin typeface="Consolas" panose="020B0609020204030204" pitchFamily="49" charset="0"/>
              </a:rPr>
              <a:t> &lt;&lt; </a:t>
            </a:r>
            <a:r>
              <a:rPr lang="en-US" sz="1700" b="0" i="0" u="none" strike="noStrike" dirty="0" err="1">
                <a:solidFill>
                  <a:srgbClr val="6D9CBE"/>
                </a:solidFill>
                <a:effectLst/>
                <a:latin typeface="Consolas" panose="020B0609020204030204" pitchFamily="49" charset="0"/>
              </a:rPr>
              <a:t>endl</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err="1">
                <a:solidFill>
                  <a:srgbClr val="6D9CBE"/>
                </a:solidFill>
                <a:effectLst/>
                <a:latin typeface="Consolas" panose="020B0609020204030204" pitchFamily="49" charset="0"/>
              </a:rPr>
              <a:t>cout</a:t>
            </a:r>
            <a:r>
              <a:rPr lang="en-US" sz="1700" b="0" i="0" u="none" strike="noStrike" dirty="0">
                <a:solidFill>
                  <a:srgbClr val="E6E1DC"/>
                </a:solidFill>
                <a:effectLst/>
                <a:latin typeface="Consolas" panose="020B0609020204030204" pitchFamily="49" charset="0"/>
              </a:rPr>
              <a:t> &lt;&lt; </a:t>
            </a:r>
            <a:r>
              <a:rPr lang="en-US" sz="1700" b="0" i="0" u="none" strike="noStrike" dirty="0">
                <a:solidFill>
                  <a:srgbClr val="A5C261"/>
                </a:solidFill>
                <a:effectLst/>
                <a:latin typeface="Consolas" panose="020B0609020204030204" pitchFamily="49" charset="0"/>
              </a:rPr>
              <a:t>"Rectangle's height = "</a:t>
            </a:r>
            <a:r>
              <a:rPr lang="en-US" sz="1700" b="0" i="0" u="none" strike="noStrike" dirty="0">
                <a:solidFill>
                  <a:srgbClr val="E6E1DC"/>
                </a:solidFill>
                <a:effectLst/>
                <a:latin typeface="Consolas" panose="020B0609020204030204" pitchFamily="49" charset="0"/>
              </a:rPr>
              <a:t> &lt;&lt; he &lt;&lt; </a:t>
            </a:r>
            <a:r>
              <a:rPr lang="en-US" sz="1700" b="0" i="0" u="none" strike="noStrike" dirty="0" err="1">
                <a:solidFill>
                  <a:srgbClr val="6D9CBE"/>
                </a:solidFill>
                <a:effectLst/>
                <a:latin typeface="Consolas" panose="020B0609020204030204" pitchFamily="49" charset="0"/>
              </a:rPr>
              <a:t>endl</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cxnSp>
        <p:nvCxnSpPr>
          <p:cNvPr id="6" name="Straight Arrow Connector 5">
            <a:extLst>
              <a:ext uri="{FF2B5EF4-FFF2-40B4-BE49-F238E27FC236}">
                <a16:creationId xmlns:a16="http://schemas.microsoft.com/office/drawing/2014/main" id="{C7B95312-94BC-68E2-BC88-051871039C50}"/>
              </a:ext>
            </a:extLst>
          </p:cNvPr>
          <p:cNvCxnSpPr>
            <a:cxnSpLocks/>
          </p:cNvCxnSpPr>
          <p:nvPr/>
        </p:nvCxnSpPr>
        <p:spPr>
          <a:xfrm flipH="1">
            <a:off x="4516551" y="3320143"/>
            <a:ext cx="1905000" cy="0"/>
          </a:xfrm>
          <a:prstGeom prst="straightConnector1">
            <a:avLst/>
          </a:prstGeom>
          <a:ln w="762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24409A-BE3E-BD3A-B45E-A20F7F82088A}"/>
              </a:ext>
            </a:extLst>
          </p:cNvPr>
          <p:cNvSpPr txBox="1"/>
          <p:nvPr/>
        </p:nvSpPr>
        <p:spPr>
          <a:xfrm>
            <a:off x="6438673" y="1752600"/>
            <a:ext cx="2716213" cy="3970318"/>
          </a:xfrm>
          <a:prstGeom prst="rect">
            <a:avLst/>
          </a:prstGeom>
          <a:noFill/>
        </p:spPr>
        <p:txBody>
          <a:bodyPr wrap="square" rtlCol="0">
            <a:spAutoFit/>
          </a:bodyPr>
          <a:lstStyle/>
          <a:p>
            <a:r>
              <a:rPr lang="en-US" sz="2800" dirty="0"/>
              <a:t>Each Element class has its own property, behavior and attribute, but the accept function for Visitor we will discuss later</a:t>
            </a:r>
          </a:p>
        </p:txBody>
      </p:sp>
    </p:spTree>
    <p:extLst>
      <p:ext uri="{BB962C8B-B14F-4D97-AF65-F5344CB8AC3E}">
        <p14:creationId xmlns:p14="http://schemas.microsoft.com/office/powerpoint/2010/main" val="2652580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Visitor Class</a:t>
            </a:r>
          </a:p>
        </p:txBody>
      </p:sp>
      <p:sp>
        <p:nvSpPr>
          <p:cNvPr id="5" name="TextBox 4">
            <a:extLst>
              <a:ext uri="{FF2B5EF4-FFF2-40B4-BE49-F238E27FC236}">
                <a16:creationId xmlns:a16="http://schemas.microsoft.com/office/drawing/2014/main" id="{DF5BBBE3-B719-7268-9AE7-ACADBF1DB74D}"/>
              </a:ext>
            </a:extLst>
          </p:cNvPr>
          <p:cNvSpPr txBox="1"/>
          <p:nvPr/>
        </p:nvSpPr>
        <p:spPr>
          <a:xfrm>
            <a:off x="609600" y="836613"/>
            <a:ext cx="8218714" cy="2308324"/>
          </a:xfrm>
          <a:prstGeom prst="rect">
            <a:avLst/>
          </a:prstGeom>
          <a:solidFill>
            <a:schemeClr val="bg2"/>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Visitor</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virtual</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visitDot</a:t>
            </a:r>
            <a:r>
              <a:rPr lang="en-US" sz="1800" b="0" i="0" u="none" strike="noStrike" dirty="0">
                <a:solidFill>
                  <a:srgbClr val="D0D0FF"/>
                </a:solidFill>
                <a:effectLst/>
                <a:latin typeface="Consolas" panose="020B0609020204030204" pitchFamily="49" charset="0"/>
              </a:rPr>
              <a:t>(Dot* d)</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virtual</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visitCircle</a:t>
            </a:r>
            <a:r>
              <a:rPr lang="en-US" sz="1800" b="0" i="0" u="none" strike="noStrike" dirty="0">
                <a:solidFill>
                  <a:srgbClr val="D0D0FF"/>
                </a:solidFill>
                <a:effectLst/>
                <a:latin typeface="Consolas" panose="020B0609020204030204" pitchFamily="49" charset="0"/>
              </a:rPr>
              <a:t>(Circle* </a:t>
            </a:r>
            <a:r>
              <a:rPr lang="en-US" sz="1800" b="0" i="0" u="none" strike="noStrike" dirty="0" err="1">
                <a:solidFill>
                  <a:srgbClr val="D0D0FF"/>
                </a:solidFill>
                <a:effectLst/>
                <a:latin typeface="Consolas" panose="020B0609020204030204" pitchFamily="49" charset="0"/>
              </a:rPr>
              <a:t>cir</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virtual</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visitRectangle</a:t>
            </a:r>
            <a:r>
              <a:rPr lang="en-US" sz="1800" b="0" i="0" u="none" strike="noStrike" dirty="0">
                <a:solidFill>
                  <a:srgbClr val="D0D0FF"/>
                </a:solidFill>
                <a:effectLst/>
                <a:latin typeface="Consolas" panose="020B0609020204030204" pitchFamily="49" charset="0"/>
              </a:rPr>
              <a:t>(Rectangle* rec)</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virtual</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visitCompoundShape</a:t>
            </a:r>
            <a:r>
              <a:rPr lang="en-US" sz="1800" b="0" i="0" u="none" strike="noStrike" dirty="0">
                <a:solidFill>
                  <a:srgbClr val="D0D0FF"/>
                </a:solidFill>
                <a:effectLst/>
                <a:latin typeface="Consolas" panose="020B0609020204030204" pitchFamily="49" charset="0"/>
              </a:rPr>
              <a:t>(</a:t>
            </a:r>
            <a:r>
              <a:rPr lang="en-US" sz="1800" b="0" i="0" u="none" strike="noStrike" dirty="0" err="1">
                <a:solidFill>
                  <a:srgbClr val="D0D0FF"/>
                </a:solidFill>
                <a:effectLst/>
                <a:latin typeface="Consolas" panose="020B0609020204030204" pitchFamily="49" charset="0"/>
              </a:rPr>
              <a:t>CompoundShape</a:t>
            </a:r>
            <a:r>
              <a:rPr lang="en-US" sz="1800" b="0" i="0" u="none" strike="noStrike" dirty="0">
                <a:solidFill>
                  <a:srgbClr val="D0D0FF"/>
                </a:solidFill>
                <a:effectLst/>
                <a:latin typeface="Consolas" panose="020B0609020204030204" pitchFamily="49" charset="0"/>
              </a:rPr>
              <a:t>* </a:t>
            </a:r>
            <a:r>
              <a:rPr lang="en-US" sz="1800" b="0" i="0" u="none" strike="noStrike" dirty="0" err="1">
                <a:solidFill>
                  <a:srgbClr val="D0D0FF"/>
                </a:solidFill>
                <a:effectLst/>
                <a:latin typeface="Consolas" panose="020B0609020204030204" pitchFamily="49" charset="0"/>
              </a:rPr>
              <a:t>cpsh</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endParaRPr lang="en-US" dirty="0"/>
          </a:p>
        </p:txBody>
      </p:sp>
      <p:cxnSp>
        <p:nvCxnSpPr>
          <p:cNvPr id="6" name="Straight Arrow Connector 5">
            <a:extLst>
              <a:ext uri="{FF2B5EF4-FFF2-40B4-BE49-F238E27FC236}">
                <a16:creationId xmlns:a16="http://schemas.microsoft.com/office/drawing/2014/main" id="{C7B95312-94BC-68E2-BC88-051871039C50}"/>
              </a:ext>
            </a:extLst>
          </p:cNvPr>
          <p:cNvCxnSpPr>
            <a:cxnSpLocks/>
          </p:cNvCxnSpPr>
          <p:nvPr/>
        </p:nvCxnSpPr>
        <p:spPr>
          <a:xfrm flipV="1">
            <a:off x="4191000" y="2883680"/>
            <a:ext cx="0" cy="1311748"/>
          </a:xfrm>
          <a:prstGeom prst="straightConnector1">
            <a:avLst/>
          </a:prstGeom>
          <a:ln w="762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24409A-BE3E-BD3A-B45E-A20F7F82088A}"/>
              </a:ext>
            </a:extLst>
          </p:cNvPr>
          <p:cNvSpPr txBox="1"/>
          <p:nvPr/>
        </p:nvSpPr>
        <p:spPr>
          <a:xfrm>
            <a:off x="1897289" y="4195428"/>
            <a:ext cx="5853907" cy="1384995"/>
          </a:xfrm>
          <a:prstGeom prst="rect">
            <a:avLst/>
          </a:prstGeom>
          <a:noFill/>
        </p:spPr>
        <p:txBody>
          <a:bodyPr wrap="square" rtlCol="0">
            <a:spAutoFit/>
          </a:bodyPr>
          <a:lstStyle/>
          <a:p>
            <a:r>
              <a:rPr lang="en-US" sz="2800"/>
              <a:t>We define Visitor class is a class include virtual function to visit each type of concrete element.</a:t>
            </a:r>
            <a:endParaRPr lang="en-US" sz="2800" dirty="0"/>
          </a:p>
        </p:txBody>
      </p:sp>
    </p:spTree>
    <p:extLst>
      <p:ext uri="{BB962C8B-B14F-4D97-AF65-F5344CB8AC3E}">
        <p14:creationId xmlns:p14="http://schemas.microsoft.com/office/powerpoint/2010/main" val="741733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5000" y="304800"/>
            <a:ext cx="7056438" cy="719138"/>
          </a:xfrm>
        </p:spPr>
        <p:txBody>
          <a:bodyPr/>
          <a:lstStyle/>
          <a:p>
            <a:pPr eaLnBrk="1" hangingPunct="1"/>
            <a:r>
              <a:rPr lang="en-US" b="1" dirty="0">
                <a:solidFill>
                  <a:schemeClr val="bg2"/>
                </a:solidFill>
              </a:rPr>
              <a:t>Accept Visitor in Each Concrete Element class</a:t>
            </a:r>
          </a:p>
        </p:txBody>
      </p:sp>
      <p:sp>
        <p:nvSpPr>
          <p:cNvPr id="3" name="TextBox 2">
            <a:extLst>
              <a:ext uri="{FF2B5EF4-FFF2-40B4-BE49-F238E27FC236}">
                <a16:creationId xmlns:a16="http://schemas.microsoft.com/office/drawing/2014/main" id="{FC8698EB-8D20-7CAB-3133-D723055773A9}"/>
              </a:ext>
            </a:extLst>
          </p:cNvPr>
          <p:cNvSpPr txBox="1"/>
          <p:nvPr/>
        </p:nvSpPr>
        <p:spPr>
          <a:xfrm>
            <a:off x="1143000" y="1371600"/>
            <a:ext cx="5029200" cy="4801314"/>
          </a:xfrm>
          <a:prstGeom prst="rect">
            <a:avLst/>
          </a:prstGeom>
          <a:solidFill>
            <a:schemeClr val="bg2"/>
          </a:solidFill>
        </p:spPr>
        <p:txBody>
          <a:bodyPr wrap="square">
            <a:spAutoFit/>
          </a:bodyPr>
          <a:lstStyle/>
          <a:p>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Dot::accept(Visitor* v)</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v-&gt;</a:t>
            </a:r>
            <a:r>
              <a:rPr lang="en-US" sz="1800" b="0" i="0" u="none" strike="noStrike" dirty="0" err="1">
                <a:solidFill>
                  <a:srgbClr val="E6E1DC"/>
                </a:solidFill>
                <a:effectLst/>
                <a:latin typeface="Consolas" panose="020B0609020204030204" pitchFamily="49" charset="0"/>
              </a:rPr>
              <a:t>visitDot</a:t>
            </a:r>
            <a:r>
              <a:rPr lang="en-US" sz="1800" b="0" i="0" u="none" strike="noStrike" dirty="0">
                <a:solidFill>
                  <a:srgbClr val="E6E1DC"/>
                </a:solidFill>
                <a:effectLst/>
                <a:latin typeface="Consolas" panose="020B0609020204030204" pitchFamily="49" charset="0"/>
              </a:rPr>
              <a:t>(</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Rectangle::accept(Visitor* v)</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v-&gt;</a:t>
            </a:r>
            <a:r>
              <a:rPr lang="en-US" sz="1800" b="0" i="0" u="none" strike="noStrike" dirty="0" err="1">
                <a:solidFill>
                  <a:srgbClr val="E6E1DC"/>
                </a:solidFill>
                <a:effectLst/>
                <a:latin typeface="Consolas" panose="020B0609020204030204" pitchFamily="49" charset="0"/>
              </a:rPr>
              <a:t>visitRectangle</a:t>
            </a:r>
            <a:r>
              <a:rPr lang="en-US" sz="1800" b="0" i="0" u="none" strike="noStrike" dirty="0">
                <a:solidFill>
                  <a:srgbClr val="E6E1DC"/>
                </a:solidFill>
                <a:effectLst/>
                <a:latin typeface="Consolas" panose="020B0609020204030204" pitchFamily="49" charset="0"/>
              </a:rPr>
              <a:t>(</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Circle::accept(Visitor* v)</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v-&gt;</a:t>
            </a:r>
            <a:r>
              <a:rPr lang="en-US" sz="1800" b="0" i="0" u="none" strike="noStrike" dirty="0" err="1">
                <a:solidFill>
                  <a:srgbClr val="E6E1DC"/>
                </a:solidFill>
                <a:effectLst/>
                <a:latin typeface="Consolas" panose="020B0609020204030204" pitchFamily="49" charset="0"/>
              </a:rPr>
              <a:t>visitCircle</a:t>
            </a:r>
            <a:r>
              <a:rPr lang="en-US" sz="1800" b="0" i="0" u="none" strike="noStrike" dirty="0">
                <a:solidFill>
                  <a:srgbClr val="E6E1DC"/>
                </a:solidFill>
                <a:effectLst/>
                <a:latin typeface="Consolas" panose="020B0609020204030204" pitchFamily="49" charset="0"/>
              </a:rPr>
              <a:t>(</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E6E1DC"/>
                </a:solidFill>
                <a:effectLst/>
                <a:latin typeface="Consolas" panose="020B0609020204030204" pitchFamily="49" charset="0"/>
              </a:rPr>
              <a:t>CompoundShape</a:t>
            </a:r>
            <a:r>
              <a:rPr lang="en-US" sz="1800" b="0" i="0" u="none" strike="noStrike" dirty="0">
                <a:solidFill>
                  <a:srgbClr val="E6E1DC"/>
                </a:solidFill>
                <a:effectLst/>
                <a:latin typeface="Consolas" panose="020B0609020204030204" pitchFamily="49" charset="0"/>
              </a:rPr>
              <a:t>::accept(Visitor* v)</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v-&gt;</a:t>
            </a:r>
            <a:r>
              <a:rPr lang="en-US" sz="1800" b="0" i="0" u="none" strike="noStrike" dirty="0" err="1">
                <a:solidFill>
                  <a:srgbClr val="E6E1DC"/>
                </a:solidFill>
                <a:effectLst/>
                <a:latin typeface="Consolas" panose="020B0609020204030204" pitchFamily="49" charset="0"/>
              </a:rPr>
              <a:t>visitCompoundShape</a:t>
            </a:r>
            <a:r>
              <a:rPr lang="en-US" sz="1800" b="0" i="0" u="none" strike="noStrike" dirty="0">
                <a:solidFill>
                  <a:srgbClr val="E6E1DC"/>
                </a:solidFill>
                <a:effectLst/>
                <a:latin typeface="Consolas" panose="020B0609020204030204" pitchFamily="49" charset="0"/>
              </a:rPr>
              <a:t>(</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sp>
        <p:nvSpPr>
          <p:cNvPr id="4" name="TextBox 3">
            <a:extLst>
              <a:ext uri="{FF2B5EF4-FFF2-40B4-BE49-F238E27FC236}">
                <a16:creationId xmlns:a16="http://schemas.microsoft.com/office/drawing/2014/main" id="{1FF99C68-FDB6-8643-415C-3167731DCF91}"/>
              </a:ext>
            </a:extLst>
          </p:cNvPr>
          <p:cNvSpPr txBox="1"/>
          <p:nvPr/>
        </p:nvSpPr>
        <p:spPr>
          <a:xfrm>
            <a:off x="6327095" y="2090172"/>
            <a:ext cx="2667000" cy="2677656"/>
          </a:xfrm>
          <a:prstGeom prst="rect">
            <a:avLst/>
          </a:prstGeom>
          <a:noFill/>
        </p:spPr>
        <p:txBody>
          <a:bodyPr wrap="square" rtlCol="0">
            <a:spAutoFit/>
          </a:bodyPr>
          <a:lstStyle/>
          <a:p>
            <a:r>
              <a:rPr lang="en-US" sz="2800" dirty="0"/>
              <a:t>Each accept function allow Visitor visit each concrete Element in the problem</a:t>
            </a:r>
          </a:p>
        </p:txBody>
      </p:sp>
    </p:spTree>
    <p:extLst>
      <p:ext uri="{BB962C8B-B14F-4D97-AF65-F5344CB8AC3E}">
        <p14:creationId xmlns:p14="http://schemas.microsoft.com/office/powerpoint/2010/main" val="2276473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Exporting by Visitor ( Key for the problem)</a:t>
            </a:r>
          </a:p>
        </p:txBody>
      </p:sp>
      <p:sp>
        <p:nvSpPr>
          <p:cNvPr id="3" name="TextBox 2">
            <a:extLst>
              <a:ext uri="{FF2B5EF4-FFF2-40B4-BE49-F238E27FC236}">
                <a16:creationId xmlns:a16="http://schemas.microsoft.com/office/drawing/2014/main" id="{CB4AD399-8513-05D1-6F90-84BA03C6E8F7}"/>
              </a:ext>
            </a:extLst>
          </p:cNvPr>
          <p:cNvSpPr txBox="1"/>
          <p:nvPr/>
        </p:nvSpPr>
        <p:spPr>
          <a:xfrm>
            <a:off x="1908175" y="1219200"/>
            <a:ext cx="6400800" cy="4801314"/>
          </a:xfrm>
          <a:prstGeom prst="rect">
            <a:avLst/>
          </a:prstGeom>
          <a:solidFill>
            <a:schemeClr val="bg2"/>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XMLExportVisitor</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 Visitor</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visitDot</a:t>
            </a:r>
            <a:r>
              <a:rPr lang="en-US" sz="1800" b="0" i="0" u="none" strike="noStrike" dirty="0">
                <a:solidFill>
                  <a:srgbClr val="D0D0FF"/>
                </a:solidFill>
                <a:effectLst/>
                <a:latin typeface="Consolas" panose="020B0609020204030204" pitchFamily="49" charset="0"/>
              </a:rPr>
              <a:t>(Dot* d)</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d-&gt;Show();</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visitCircle</a:t>
            </a:r>
            <a:r>
              <a:rPr lang="en-US" sz="1800" b="0" i="0" u="none" strike="noStrike" dirty="0">
                <a:solidFill>
                  <a:srgbClr val="D0D0FF"/>
                </a:solidFill>
                <a:effectLst/>
                <a:latin typeface="Consolas" panose="020B0609020204030204" pitchFamily="49" charset="0"/>
              </a:rPr>
              <a:t>(Circle* </a:t>
            </a:r>
            <a:r>
              <a:rPr lang="en-US" sz="1800" b="0" i="0" u="none" strike="noStrike" dirty="0" err="1">
                <a:solidFill>
                  <a:srgbClr val="D0D0FF"/>
                </a:solidFill>
                <a:effectLst/>
                <a:latin typeface="Consolas" panose="020B0609020204030204" pitchFamily="49" charset="0"/>
              </a:rPr>
              <a:t>cir</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E6E1DC"/>
                </a:solidFill>
                <a:effectLst/>
                <a:latin typeface="Consolas" panose="020B0609020204030204" pitchFamily="49" charset="0"/>
              </a:rPr>
              <a:t>cir</a:t>
            </a:r>
            <a:r>
              <a:rPr lang="en-US" sz="1800" b="0" i="0" u="none" strike="noStrike" dirty="0">
                <a:solidFill>
                  <a:srgbClr val="E6E1DC"/>
                </a:solidFill>
                <a:effectLst/>
                <a:latin typeface="Consolas" panose="020B0609020204030204" pitchFamily="49" charset="0"/>
              </a:rPr>
              <a:t>-&gt;Show();</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visitRectangle</a:t>
            </a:r>
            <a:r>
              <a:rPr lang="en-US" sz="1800" b="0" i="0" u="none" strike="noStrike" dirty="0">
                <a:solidFill>
                  <a:srgbClr val="D0D0FF"/>
                </a:solidFill>
                <a:effectLst/>
                <a:latin typeface="Consolas" panose="020B0609020204030204" pitchFamily="49" charset="0"/>
              </a:rPr>
              <a:t>(Rectangle* rec)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rec-&gt;Show();</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visitCompoundShape</a:t>
            </a:r>
            <a:r>
              <a:rPr lang="en-US" sz="1800" b="0" i="0" u="none" strike="noStrike" dirty="0">
                <a:solidFill>
                  <a:srgbClr val="D0D0FF"/>
                </a:solidFill>
                <a:effectLst/>
                <a:latin typeface="Consolas" panose="020B0609020204030204" pitchFamily="49" charset="0"/>
              </a:rPr>
              <a:t>(</a:t>
            </a:r>
            <a:r>
              <a:rPr lang="en-US" sz="1800" b="0" i="0" u="none" strike="noStrike" dirty="0" err="1">
                <a:solidFill>
                  <a:srgbClr val="D0D0FF"/>
                </a:solidFill>
                <a:effectLst/>
                <a:latin typeface="Consolas" panose="020B0609020204030204" pitchFamily="49" charset="0"/>
              </a:rPr>
              <a:t>CompoundShape</a:t>
            </a:r>
            <a:r>
              <a:rPr lang="en-US" sz="1800" b="0" i="0" u="none" strike="noStrike" dirty="0">
                <a:solidFill>
                  <a:srgbClr val="D0D0FF"/>
                </a:solidFill>
                <a:effectLst/>
                <a:latin typeface="Consolas" panose="020B0609020204030204" pitchFamily="49" charset="0"/>
              </a:rPr>
              <a:t>* </a:t>
            </a:r>
            <a:r>
              <a:rPr lang="en-US" sz="1800" b="0" i="0" u="none" strike="noStrike" dirty="0" err="1">
                <a:solidFill>
                  <a:srgbClr val="D0D0FF"/>
                </a:solidFill>
                <a:effectLst/>
                <a:latin typeface="Consolas" panose="020B0609020204030204" pitchFamily="49" charset="0"/>
              </a:rPr>
              <a:t>cpsh</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E6E1DC"/>
                </a:solidFill>
                <a:effectLst/>
                <a:latin typeface="Consolas" panose="020B0609020204030204" pitchFamily="49" charset="0"/>
              </a:rPr>
              <a:t>cpsh</a:t>
            </a:r>
            <a:r>
              <a:rPr lang="en-US" sz="1800" b="0" i="0" u="none" strike="noStrike" dirty="0">
                <a:solidFill>
                  <a:srgbClr val="E6E1DC"/>
                </a:solidFill>
                <a:effectLst/>
                <a:latin typeface="Consolas" panose="020B0609020204030204" pitchFamily="49" charset="0"/>
              </a:rPr>
              <a:t>-&gt;Show();</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spTree>
    <p:extLst>
      <p:ext uri="{BB962C8B-B14F-4D97-AF65-F5344CB8AC3E}">
        <p14:creationId xmlns:p14="http://schemas.microsoft.com/office/powerpoint/2010/main" val="3060942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5C29-4A76-0C74-FB14-040D0989A6A7}"/>
              </a:ext>
            </a:extLst>
          </p:cNvPr>
          <p:cNvSpPr>
            <a:spLocks noGrp="1"/>
          </p:cNvSpPr>
          <p:nvPr>
            <p:ph type="title"/>
          </p:nvPr>
        </p:nvSpPr>
        <p:spPr>
          <a:xfrm>
            <a:off x="533400" y="4267200"/>
            <a:ext cx="8229600" cy="566738"/>
          </a:xfrm>
        </p:spPr>
        <p:txBody>
          <a:bodyPr/>
          <a:lstStyle/>
          <a:p>
            <a:r>
              <a:rPr lang="en-US" sz="3200" dirty="0"/>
              <a:t>1. Real-World problem and naive solution </a:t>
            </a:r>
          </a:p>
        </p:txBody>
      </p:sp>
      <p:pic>
        <p:nvPicPr>
          <p:cNvPr id="6" name="Picture Placeholder 5" descr="3D black question marks with one yellow question mark">
            <a:extLst>
              <a:ext uri="{FF2B5EF4-FFF2-40B4-BE49-F238E27FC236}">
                <a16:creationId xmlns:a16="http://schemas.microsoft.com/office/drawing/2014/main" id="{FD52B7E5-88DD-E44C-F119-A076DFBE7020}"/>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1238" r="21238"/>
          <a:stretch>
            <a:fillRect/>
          </a:stretch>
        </p:blipFill>
        <p:spPr>
          <a:xfrm>
            <a:off x="1792288" y="228600"/>
            <a:ext cx="5486400" cy="3482975"/>
          </a:xfrm>
        </p:spPr>
      </p:pic>
      <p:sp>
        <p:nvSpPr>
          <p:cNvPr id="4" name="Text Placeholder 3">
            <a:extLst>
              <a:ext uri="{FF2B5EF4-FFF2-40B4-BE49-F238E27FC236}">
                <a16:creationId xmlns:a16="http://schemas.microsoft.com/office/drawing/2014/main" id="{34149DE9-5674-D17B-15D1-4AB5201A3FB3}"/>
              </a:ext>
            </a:extLst>
          </p:cNvPr>
          <p:cNvSpPr>
            <a:spLocks noGrp="1"/>
          </p:cNvSpPr>
          <p:nvPr>
            <p:ph type="body" sz="half" idx="2"/>
          </p:nvPr>
        </p:nvSpPr>
        <p:spPr>
          <a:xfrm>
            <a:off x="228600" y="4986338"/>
            <a:ext cx="5486400" cy="804862"/>
          </a:xfrm>
        </p:spPr>
        <p:txBody>
          <a:bodyPr/>
          <a:lstStyle/>
          <a:p>
            <a:r>
              <a:rPr lang="en-US" sz="2000" dirty="0"/>
              <a:t>A modern problem that if we use normal-naive solution will cost a lot of efforts, time and may cause some bugs</a:t>
            </a:r>
          </a:p>
        </p:txBody>
      </p:sp>
    </p:spTree>
    <p:extLst>
      <p:ext uri="{BB962C8B-B14F-4D97-AF65-F5344CB8AC3E}">
        <p14:creationId xmlns:p14="http://schemas.microsoft.com/office/powerpoint/2010/main" val="665919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Key idea for Visitor implementation</a:t>
            </a:r>
          </a:p>
        </p:txBody>
      </p:sp>
      <p:sp>
        <p:nvSpPr>
          <p:cNvPr id="5123" name="Rectangle 3"/>
          <p:cNvSpPr>
            <a:spLocks noGrp="1" noChangeArrowheads="1"/>
          </p:cNvSpPr>
          <p:nvPr>
            <p:ph type="body" idx="1"/>
          </p:nvPr>
        </p:nvSpPr>
        <p:spPr>
          <a:xfrm>
            <a:off x="1908175" y="909638"/>
            <a:ext cx="7056438" cy="5832475"/>
          </a:xfrm>
        </p:spPr>
        <p:txBody>
          <a:bodyPr/>
          <a:lstStyle/>
          <a:p>
            <a:pPr marL="457200" indent="-457200" eaLnBrk="1" hangingPunct="1">
              <a:buFont typeface="+mj-lt"/>
              <a:buAutoNum type="arabicPeriod"/>
            </a:pPr>
            <a:r>
              <a:rPr lang="en-US" sz="2400" dirty="0">
                <a:solidFill>
                  <a:schemeClr val="bg2"/>
                </a:solidFill>
                <a:latin typeface="Amasis MT Pro Medium" panose="02040604050005020304" pitchFamily="18" charset="0"/>
              </a:rPr>
              <a:t>Declare the visitor interface with a set of “visiting” methods, one per each concrete element class that exists in the program.</a:t>
            </a:r>
          </a:p>
          <a:p>
            <a:pPr marL="457200" indent="-457200" eaLnBrk="1" hangingPunct="1">
              <a:buFont typeface="+mj-lt"/>
              <a:buAutoNum type="arabicPeriod"/>
            </a:pPr>
            <a:r>
              <a:rPr lang="en-US" sz="2400" dirty="0">
                <a:solidFill>
                  <a:schemeClr val="bg2"/>
                </a:solidFill>
                <a:latin typeface="Amasis MT Pro Medium" panose="02040604050005020304" pitchFamily="18" charset="0"/>
              </a:rPr>
              <a:t>Declare the element interface. If you’re working with an existing element class hierarchy, add the abstract “acceptance” method to the base class of the hierarchy. This method should accept a visitor object as an argument.</a:t>
            </a:r>
          </a:p>
          <a:p>
            <a:pPr marL="457200" indent="-457200" eaLnBrk="1" hangingPunct="1">
              <a:buFont typeface="+mj-lt"/>
              <a:buAutoNum type="arabicPeriod"/>
            </a:pPr>
            <a:r>
              <a:rPr lang="en-US" sz="2400" dirty="0">
                <a:solidFill>
                  <a:schemeClr val="bg2"/>
                </a:solidFill>
                <a:latin typeface="Amasis MT Pro Medium" panose="02040604050005020304" pitchFamily="18" charset="0"/>
              </a:rPr>
              <a:t>Implement the acceptance methods in all concrete element classes. These methods must simply redirect the call to a visiting method on the incoming visitor object which matches the class of the current element</a:t>
            </a:r>
            <a:r>
              <a:rPr lang="en-US" sz="2000" dirty="0">
                <a:solidFill>
                  <a:schemeClr val="bg2"/>
                </a:solidFill>
                <a:latin typeface="Amasis MT Pro Medium" panose="02040604050005020304" pitchFamily="18" charset="0"/>
              </a:rPr>
              <a:t>.</a:t>
            </a:r>
          </a:p>
        </p:txBody>
      </p:sp>
    </p:spTree>
    <p:extLst>
      <p:ext uri="{BB962C8B-B14F-4D97-AF65-F5344CB8AC3E}">
        <p14:creationId xmlns:p14="http://schemas.microsoft.com/office/powerpoint/2010/main" val="1105470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Key idea for Visitor implementation</a:t>
            </a:r>
          </a:p>
        </p:txBody>
      </p:sp>
      <p:sp>
        <p:nvSpPr>
          <p:cNvPr id="5123" name="Rectangle 3"/>
          <p:cNvSpPr>
            <a:spLocks noGrp="1" noChangeArrowheads="1"/>
          </p:cNvSpPr>
          <p:nvPr>
            <p:ph type="body" idx="1"/>
          </p:nvPr>
        </p:nvSpPr>
        <p:spPr>
          <a:xfrm>
            <a:off x="1929946" y="803956"/>
            <a:ext cx="7056438" cy="2971800"/>
          </a:xfrm>
        </p:spPr>
        <p:txBody>
          <a:bodyPr/>
          <a:lstStyle/>
          <a:p>
            <a:pPr marL="0" indent="0" eaLnBrk="1" hangingPunct="1">
              <a:buNone/>
            </a:pPr>
            <a:r>
              <a:rPr lang="en-US" sz="2400" dirty="0">
                <a:solidFill>
                  <a:schemeClr val="bg2"/>
                </a:solidFill>
                <a:latin typeface="Amasis MT Pro Medium" panose="02040604050005020304" pitchFamily="18" charset="0"/>
              </a:rPr>
              <a:t>4.        The element classes should only work with visitors via the visitor interface. Visitors, however, must be aware of all concrete element classes, referenced as parameter types of the visiting methods.</a:t>
            </a:r>
          </a:p>
        </p:txBody>
      </p:sp>
      <p:sp>
        <p:nvSpPr>
          <p:cNvPr id="3" name="TextBox 2">
            <a:extLst>
              <a:ext uri="{FF2B5EF4-FFF2-40B4-BE49-F238E27FC236}">
                <a16:creationId xmlns:a16="http://schemas.microsoft.com/office/drawing/2014/main" id="{C747123F-64C4-E4F5-8652-70D668845224}"/>
              </a:ext>
            </a:extLst>
          </p:cNvPr>
          <p:cNvSpPr txBox="1"/>
          <p:nvPr/>
        </p:nvSpPr>
        <p:spPr>
          <a:xfrm>
            <a:off x="1999117" y="664700"/>
            <a:ext cx="6874554" cy="6149376"/>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a:ln>
                  <a:noFill/>
                </a:ln>
                <a:solidFill>
                  <a:srgbClr val="1F1111"/>
                </a:solidFill>
                <a:effectLst/>
                <a:uLnTx/>
                <a:uFillTx/>
                <a:latin typeface="Amasis MT Pro Medium" panose="02040604050005020304" pitchFamily="18" charset="0"/>
                <a:ea typeface="+mn-ea"/>
                <a:cs typeface="+mn-cs"/>
              </a:rPr>
              <a:t>5.        For each behavior that can’t be implemented inside the element hierarchy, create a new concrete visitor class and implement all of the visiting methods.</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a:ln>
                  <a:noFill/>
                </a:ln>
                <a:solidFill>
                  <a:srgbClr val="1F1111"/>
                </a:solidFill>
                <a:effectLst/>
                <a:uLnTx/>
                <a:uFillTx/>
                <a:latin typeface="Amasis MT Pro Medium" panose="02040604050005020304" pitchFamily="18" charset="0"/>
                <a:ea typeface="+mn-ea"/>
                <a:cs typeface="+mn-cs"/>
              </a:rPr>
              <a:t>	You might encounter a situation where the visitor will need access to some private members of the element class. In this case, you can either make these fields or methods public, violating the element’s encapsulation, or nest the visitor class in the element class. The latter is only possible if you’re lucky to work with a programming language that supports nested classes.</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a:ln>
                  <a:noFill/>
                </a:ln>
                <a:solidFill>
                  <a:srgbClr val="1F1111"/>
                </a:solidFill>
                <a:effectLst/>
                <a:uLnTx/>
                <a:uFillTx/>
                <a:latin typeface="Amasis MT Pro Medium" panose="02040604050005020304" pitchFamily="18" charset="0"/>
                <a:ea typeface="+mn-ea"/>
                <a:cs typeface="+mn-cs"/>
              </a:rPr>
              <a:t>6.        The client must create visitor objects and pass them into elements via “acceptance” methods.</a:t>
            </a:r>
          </a:p>
        </p:txBody>
      </p:sp>
    </p:spTree>
    <p:extLst>
      <p:ext uri="{BB962C8B-B14F-4D97-AF65-F5344CB8AC3E}">
        <p14:creationId xmlns:p14="http://schemas.microsoft.com/office/powerpoint/2010/main" val="543087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123">
                                            <p:txEl>
                                              <p:pRg st="0" end="0"/>
                                            </p:txEl>
                                          </p:spTgt>
                                        </p:tgtEl>
                                      </p:cBhvr>
                                    </p:animEffect>
                                    <p:set>
                                      <p:cBhvr>
                                        <p:cTn id="7" dur="1" fill="hold">
                                          <p:stCondLst>
                                            <p:cond delay="499"/>
                                          </p:stCondLst>
                                        </p:cTn>
                                        <p:tgtEl>
                                          <p:spTgt spid="5123">
                                            <p:txEl>
                                              <p:pRg st="0" end="0"/>
                                            </p:txEl>
                                          </p:spTgt>
                                        </p:tgtEl>
                                        <p:attrNameLst>
                                          <p:attrName>style.visibility</p:attrName>
                                        </p:attrNameLst>
                                      </p:cBhvr>
                                      <p:to>
                                        <p:strVal val="hidden"/>
                                      </p:to>
                                    </p:set>
                                  </p:childTnLst>
                                </p:cTn>
                              </p:par>
                              <p:par>
                                <p:cTn id="8" presetID="10" presetClass="entr" presetSubtype="0" fill="hold" grpId="0" nodeType="withEffect">
                                  <p:stCondLst>
                                    <p:cond delay="25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76D58D-316F-AC64-5F82-0E24EA6BE8EA}"/>
              </a:ext>
            </a:extLst>
          </p:cNvPr>
          <p:cNvSpPr/>
          <p:nvPr/>
        </p:nvSpPr>
        <p:spPr>
          <a:xfrm>
            <a:off x="1537053" y="667475"/>
            <a:ext cx="6487995" cy="1754326"/>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Pros And Cons to </a:t>
            </a:r>
          </a:p>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Our Pattern-Visitor</a:t>
            </a:r>
          </a:p>
        </p:txBody>
      </p:sp>
      <p:pic>
        <p:nvPicPr>
          <p:cNvPr id="6" name="Picture 5" descr="Star-shaped glitter">
            <a:extLst>
              <a:ext uri="{FF2B5EF4-FFF2-40B4-BE49-F238E27FC236}">
                <a16:creationId xmlns:a16="http://schemas.microsoft.com/office/drawing/2014/main" id="{309DF32D-F97E-72E3-35B7-04C2A6757D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3799114"/>
            <a:ext cx="4572000" cy="3048000"/>
          </a:xfrm>
          <a:prstGeom prst="rect">
            <a:avLst/>
          </a:prstGeom>
        </p:spPr>
      </p:pic>
      <p:pic>
        <p:nvPicPr>
          <p:cNvPr id="10" name="Picture 9" descr="Thumbs Down Handy">
            <a:extLst>
              <a:ext uri="{FF2B5EF4-FFF2-40B4-BE49-F238E27FC236}">
                <a16:creationId xmlns:a16="http://schemas.microsoft.com/office/drawing/2014/main" id="{6195849A-07C0-C1E9-2E7E-29FC4D14E8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200400"/>
            <a:ext cx="3810000" cy="3810000"/>
          </a:xfrm>
          <a:prstGeom prst="rect">
            <a:avLst/>
          </a:prstGeom>
        </p:spPr>
      </p:pic>
    </p:spTree>
    <p:extLst>
      <p:ext uri="{BB962C8B-B14F-4D97-AF65-F5344CB8AC3E}">
        <p14:creationId xmlns:p14="http://schemas.microsoft.com/office/powerpoint/2010/main" val="1733187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u="sng" dirty="0">
                <a:solidFill>
                  <a:schemeClr val="bg2"/>
                </a:solidFill>
              </a:rPr>
              <a:t>Pros:</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buFont typeface="Wingdings" panose="05000000000000000000" pitchFamily="2" charset="2"/>
              <a:buChar char="ü"/>
            </a:pPr>
            <a:r>
              <a:rPr lang="en-US" sz="2000" dirty="0">
                <a:solidFill>
                  <a:schemeClr val="bg2"/>
                </a:solidFill>
                <a:latin typeface="Amasis MT Pro Medium" panose="02040604050005020304" pitchFamily="18" charset="0"/>
              </a:rPr>
              <a:t>Open/Closed Principle. You can introduce a new behavior that can work with objects of different classes without changing these classes.</a:t>
            </a:r>
          </a:p>
          <a:p>
            <a:pPr eaLnBrk="1" hangingPunct="1">
              <a:buFont typeface="Wingdings" panose="05000000000000000000" pitchFamily="2" charset="2"/>
              <a:buChar char="ü"/>
            </a:pPr>
            <a:r>
              <a:rPr lang="en-US" sz="2000" dirty="0">
                <a:solidFill>
                  <a:schemeClr val="bg2"/>
                </a:solidFill>
                <a:latin typeface="Amasis MT Pro Medium" panose="02040604050005020304" pitchFamily="18" charset="0"/>
              </a:rPr>
              <a:t> Single Responsibility Principle. You can move multiple versions of the same behavior into the same class.</a:t>
            </a:r>
          </a:p>
          <a:p>
            <a:pPr eaLnBrk="1" hangingPunct="1">
              <a:buFont typeface="Wingdings" panose="05000000000000000000" pitchFamily="2" charset="2"/>
              <a:buChar char="ü"/>
            </a:pPr>
            <a:r>
              <a:rPr lang="en-US" sz="2000" dirty="0">
                <a:solidFill>
                  <a:schemeClr val="bg2"/>
                </a:solidFill>
                <a:latin typeface="Amasis MT Pro Medium" panose="02040604050005020304" pitchFamily="18" charset="0"/>
              </a:rPr>
              <a:t> A visitor object can accumulate some useful information while working with various objects. This might be handy when you want to traverse some complex object structure, such as an object tree, and apply the visitor to each object of this structure.</a:t>
            </a:r>
          </a:p>
        </p:txBody>
      </p:sp>
      <p:pic>
        <p:nvPicPr>
          <p:cNvPr id="3" name="Picture 2" descr="Graduation cartoon bee">
            <a:extLst>
              <a:ext uri="{FF2B5EF4-FFF2-40B4-BE49-F238E27FC236}">
                <a16:creationId xmlns:a16="http://schemas.microsoft.com/office/drawing/2014/main" id="{5A8F5BE4-F3BD-AF20-0C44-B8736C4C04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4157259"/>
            <a:ext cx="2286000" cy="2636108"/>
          </a:xfrm>
          <a:prstGeom prst="rect">
            <a:avLst/>
          </a:prstGeom>
        </p:spPr>
      </p:pic>
    </p:spTree>
    <p:extLst>
      <p:ext uri="{BB962C8B-B14F-4D97-AF65-F5344CB8AC3E}">
        <p14:creationId xmlns:p14="http://schemas.microsoft.com/office/powerpoint/2010/main" val="3540050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Cons:</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buFont typeface="Amasis MT Pro Medium" panose="02040604050005020304" pitchFamily="18" charset="0"/>
              <a:buChar char="×"/>
            </a:pPr>
            <a:r>
              <a:rPr lang="en-US" sz="2400" dirty="0">
                <a:solidFill>
                  <a:schemeClr val="bg2"/>
                </a:solidFill>
                <a:latin typeface="Amasis MT Pro Medium" panose="02040604050005020304" pitchFamily="18" charset="0"/>
              </a:rPr>
              <a:t>You need to update all visitors each time a class gets added to or removed from the element hierarchy.</a:t>
            </a:r>
          </a:p>
          <a:p>
            <a:pPr eaLnBrk="1" hangingPunct="1">
              <a:buFont typeface="Amasis MT Pro Medium" panose="02040604050005020304" pitchFamily="18" charset="0"/>
              <a:buChar char="×"/>
            </a:pPr>
            <a:r>
              <a:rPr lang="en-US" sz="2400" dirty="0">
                <a:solidFill>
                  <a:schemeClr val="bg2"/>
                </a:solidFill>
                <a:latin typeface="Amasis MT Pro Medium" panose="02040604050005020304" pitchFamily="18" charset="0"/>
              </a:rPr>
              <a:t> Visitors might lack the necessary access to the private fields and methods of the elements that they’re supposed to work with.</a:t>
            </a:r>
          </a:p>
        </p:txBody>
      </p:sp>
      <p:pic>
        <p:nvPicPr>
          <p:cNvPr id="3" name="Picture 2" descr="Sad alarm clock face">
            <a:extLst>
              <a:ext uri="{FF2B5EF4-FFF2-40B4-BE49-F238E27FC236}">
                <a16:creationId xmlns:a16="http://schemas.microsoft.com/office/drawing/2014/main" id="{7C218FD3-CCEA-9168-B2F0-548A8E2AD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8025" y="3439886"/>
            <a:ext cx="2895600" cy="2895600"/>
          </a:xfrm>
          <a:prstGeom prst="rect">
            <a:avLst/>
          </a:prstGeom>
        </p:spPr>
      </p:pic>
    </p:spTree>
    <p:extLst>
      <p:ext uri="{BB962C8B-B14F-4D97-AF65-F5344CB8AC3E}">
        <p14:creationId xmlns:p14="http://schemas.microsoft.com/office/powerpoint/2010/main" val="1044912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3BBB83-ED86-6D96-2E1C-D3928493F3FF}"/>
              </a:ext>
            </a:extLst>
          </p:cNvPr>
          <p:cNvSpPr/>
          <p:nvPr/>
        </p:nvSpPr>
        <p:spPr>
          <a:xfrm>
            <a:off x="311923" y="152400"/>
            <a:ext cx="8520154" cy="1754326"/>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OTHER REAL-WORLD</a:t>
            </a:r>
          </a:p>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PROBLEM-APPLICATION</a:t>
            </a:r>
          </a:p>
        </p:txBody>
      </p:sp>
      <p:pic>
        <p:nvPicPr>
          <p:cNvPr id="7" name="Picture 6" descr="Students using laptop in a classroom">
            <a:extLst>
              <a:ext uri="{FF2B5EF4-FFF2-40B4-BE49-F238E27FC236}">
                <a16:creationId xmlns:a16="http://schemas.microsoft.com/office/drawing/2014/main" id="{98B51B61-1693-6BC8-5936-DF69DE717A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1982353"/>
            <a:ext cx="7086600" cy="4723247"/>
          </a:xfrm>
          <a:prstGeom prst="rect">
            <a:avLst/>
          </a:prstGeom>
        </p:spPr>
      </p:pic>
    </p:spTree>
    <p:extLst>
      <p:ext uri="{BB962C8B-B14F-4D97-AF65-F5344CB8AC3E}">
        <p14:creationId xmlns:p14="http://schemas.microsoft.com/office/powerpoint/2010/main" val="540495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Real-world problem</a:t>
            </a:r>
          </a:p>
        </p:txBody>
      </p:sp>
      <p:sp>
        <p:nvSpPr>
          <p:cNvPr id="5123" name="Rectangle 3"/>
          <p:cNvSpPr>
            <a:spLocks noGrp="1" noChangeArrowheads="1"/>
          </p:cNvSpPr>
          <p:nvPr>
            <p:ph type="body" idx="1"/>
          </p:nvPr>
        </p:nvSpPr>
        <p:spPr>
          <a:xfrm>
            <a:off x="1919061" y="747713"/>
            <a:ext cx="7056438" cy="5832475"/>
          </a:xfrm>
        </p:spPr>
        <p:txBody>
          <a:bodyPr/>
          <a:lstStyle/>
          <a:p>
            <a:pPr eaLnBrk="1" hangingPunct="1"/>
            <a:r>
              <a:rPr lang="en-US" sz="2000" dirty="0">
                <a:solidFill>
                  <a:schemeClr val="bg2"/>
                </a:solidFill>
                <a:latin typeface="Amasis MT Pro Medium" panose="02040604050005020304" pitchFamily="18" charset="0"/>
              </a:rPr>
              <a:t>The Visitor pattern can be observed in the operation of a taxi company. When a person calls a taxi company (accepting a visitor), the company dispatches a cab to the customer. Upon entering the taxi the customer, or Visitor, is no longer in control of his or her own transportation, the taxi (driver) is.</a:t>
            </a:r>
          </a:p>
        </p:txBody>
      </p:sp>
      <p:pic>
        <p:nvPicPr>
          <p:cNvPr id="1026" name="Picture 2">
            <a:extLst>
              <a:ext uri="{FF2B5EF4-FFF2-40B4-BE49-F238E27FC236}">
                <a16:creationId xmlns:a16="http://schemas.microsoft.com/office/drawing/2014/main" id="{E2FCE728-2808-21D4-D37A-C65FE9CC83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724511"/>
            <a:ext cx="4800600" cy="4016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471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Applicability</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latin typeface="Amasis MT Pro Medium" panose="02040604050005020304" pitchFamily="18" charset="0"/>
              </a:rPr>
              <a:t>Use the Visitor when you need to perform an operation on all elements of a complex object structure (for example, an object tree).</a:t>
            </a:r>
          </a:p>
          <a:p>
            <a:pPr eaLnBrk="1" hangingPunct="1"/>
            <a:r>
              <a:rPr lang="en-US" sz="2000" dirty="0">
                <a:solidFill>
                  <a:schemeClr val="bg2"/>
                </a:solidFill>
                <a:latin typeface="Amasis MT Pro Medium" panose="02040604050005020304" pitchFamily="18" charset="0"/>
              </a:rPr>
              <a:t>Use the Visitor to clean up the business logic of auxiliary behaviors.</a:t>
            </a:r>
          </a:p>
          <a:p>
            <a:pPr eaLnBrk="1" hangingPunct="1"/>
            <a:r>
              <a:rPr lang="en-US" sz="2000" dirty="0">
                <a:solidFill>
                  <a:schemeClr val="bg2"/>
                </a:solidFill>
                <a:latin typeface="Amasis MT Pro Medium" panose="02040604050005020304" pitchFamily="18" charset="0"/>
              </a:rPr>
              <a:t>Use the pattern when a behavior makes sense only in some classes of a class hierarchy, but not in others.</a:t>
            </a:r>
          </a:p>
        </p:txBody>
      </p:sp>
      <p:pic>
        <p:nvPicPr>
          <p:cNvPr id="5" name="Picture 4" descr="An abstract design with lines and financial symbols">
            <a:extLst>
              <a:ext uri="{FF2B5EF4-FFF2-40B4-BE49-F238E27FC236}">
                <a16:creationId xmlns:a16="http://schemas.microsoft.com/office/drawing/2014/main" id="{B209B168-8927-B332-E459-5E792150EA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7000" y="3312205"/>
            <a:ext cx="5257800" cy="3502933"/>
          </a:xfrm>
          <a:prstGeom prst="rect">
            <a:avLst/>
          </a:prstGeom>
        </p:spPr>
      </p:pic>
    </p:spTree>
    <p:extLst>
      <p:ext uri="{BB962C8B-B14F-4D97-AF65-F5344CB8AC3E}">
        <p14:creationId xmlns:p14="http://schemas.microsoft.com/office/powerpoint/2010/main" val="2285385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Quiz: Question 1:</a:t>
            </a:r>
          </a:p>
        </p:txBody>
      </p:sp>
      <p:sp>
        <p:nvSpPr>
          <p:cNvPr id="5123" name="Rectangle 3"/>
          <p:cNvSpPr>
            <a:spLocks noGrp="1" noChangeArrowheads="1"/>
          </p:cNvSpPr>
          <p:nvPr>
            <p:ph type="body" idx="1"/>
          </p:nvPr>
        </p:nvSpPr>
        <p:spPr>
          <a:xfrm>
            <a:off x="1908175" y="825727"/>
            <a:ext cx="6778625" cy="926873"/>
          </a:xfrm>
        </p:spPr>
        <p:txBody>
          <a:bodyPr/>
          <a:lstStyle/>
          <a:p>
            <a:pPr eaLnBrk="1" hangingPunct="1"/>
            <a:r>
              <a:rPr lang="en-US" b="1" i="1" dirty="0">
                <a:solidFill>
                  <a:schemeClr val="bg2"/>
                </a:solidFill>
                <a:latin typeface="Amasis MT Pro Medium" panose="02040604050005020304" pitchFamily="18" charset="0"/>
              </a:rPr>
              <a:t>What category does Visitor belong to?</a:t>
            </a:r>
          </a:p>
        </p:txBody>
      </p:sp>
      <p:graphicFrame>
        <p:nvGraphicFramePr>
          <p:cNvPr id="2" name="Table 2">
            <a:extLst>
              <a:ext uri="{FF2B5EF4-FFF2-40B4-BE49-F238E27FC236}">
                <a16:creationId xmlns:a16="http://schemas.microsoft.com/office/drawing/2014/main" id="{13A428F9-F850-E76B-2739-DFBB3291C2C9}"/>
              </a:ext>
            </a:extLst>
          </p:cNvPr>
          <p:cNvGraphicFramePr>
            <a:graphicFrameLocks noGrp="1"/>
          </p:cNvGraphicFramePr>
          <p:nvPr>
            <p:extLst>
              <p:ext uri="{D42A27DB-BD31-4B8C-83A1-F6EECF244321}">
                <p14:modId xmlns:p14="http://schemas.microsoft.com/office/powerpoint/2010/main" val="1674451001"/>
              </p:ext>
            </p:extLst>
          </p:nvPr>
        </p:nvGraphicFramePr>
        <p:xfrm>
          <a:off x="1908174" y="1449932"/>
          <a:ext cx="6401816" cy="1366070"/>
        </p:xfrm>
        <a:graphic>
          <a:graphicData uri="http://schemas.openxmlformats.org/drawingml/2006/table">
            <a:tbl>
              <a:tblPr firstRow="1" bandRow="1">
                <a:tableStyleId>{F5AB1C69-6EDB-4FF4-983F-18BD219EF322}</a:tableStyleId>
              </a:tblPr>
              <a:tblGrid>
                <a:gridCol w="3197226">
                  <a:extLst>
                    <a:ext uri="{9D8B030D-6E8A-4147-A177-3AD203B41FA5}">
                      <a16:colId xmlns:a16="http://schemas.microsoft.com/office/drawing/2014/main" val="639568920"/>
                    </a:ext>
                  </a:extLst>
                </a:gridCol>
                <a:gridCol w="3204590">
                  <a:extLst>
                    <a:ext uri="{9D8B030D-6E8A-4147-A177-3AD203B41FA5}">
                      <a16:colId xmlns:a16="http://schemas.microsoft.com/office/drawing/2014/main" val="2420994638"/>
                    </a:ext>
                  </a:extLst>
                </a:gridCol>
              </a:tblGrid>
              <a:tr h="455068">
                <a:tc>
                  <a:txBody>
                    <a:bodyPr/>
                    <a:lstStyle/>
                    <a:p>
                      <a:pPr marL="457200" algn="r" rtl="0">
                        <a:spcBef>
                          <a:spcPts val="0"/>
                        </a:spcBef>
                        <a:spcAft>
                          <a:spcPts val="0"/>
                        </a:spcAft>
                      </a:pPr>
                      <a:r>
                        <a:rPr lang="en-US" sz="1800" b="0" i="0" u="none" strike="noStrike" dirty="0">
                          <a:solidFill>
                            <a:schemeClr val="bg2"/>
                          </a:solidFill>
                          <a:effectLst/>
                          <a:latin typeface="Amasis MT Pro Medium" panose="02040604050005020304" pitchFamily="18" charset="0"/>
                        </a:rPr>
                        <a:t>A. Creational patterns</a:t>
                      </a: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solidFill>
                          <a:effectLst/>
                          <a:uLnTx/>
                          <a:uFillTx/>
                          <a:latin typeface="Amasis MT Pro Medium" panose="02040604050005020304" pitchFamily="18" charset="0"/>
                          <a:ea typeface="+mn-ea"/>
                          <a:cs typeface="+mn-cs"/>
                        </a:rPr>
                        <a:t>B. Structural patterns</a:t>
                      </a:r>
                    </a:p>
                    <a:p>
                      <a:pPr algn="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5238818"/>
                  </a:ext>
                </a:extLst>
              </a:tr>
              <a:tr h="725990">
                <a:tc>
                  <a:txBody>
                    <a:bodyPr/>
                    <a:lstStyle/>
                    <a:p>
                      <a:pPr algn="r"/>
                      <a:r>
                        <a:rPr kumimoji="0" lang="en-US" sz="1800" b="0" i="0" u="none" strike="noStrike" kern="1200" cap="none" spc="0" normalizeH="0" baseline="0" noProof="0" dirty="0">
                          <a:ln>
                            <a:noFill/>
                          </a:ln>
                          <a:solidFill>
                            <a:schemeClr val="bg2"/>
                          </a:solidFill>
                          <a:effectLst/>
                          <a:uLnTx/>
                          <a:uFillTx/>
                          <a:latin typeface="Amasis MT Pro Medium" panose="02040604050005020304" pitchFamily="18" charset="0"/>
                          <a:ea typeface="+mn-ea"/>
                          <a:cs typeface="+mn-cs"/>
                        </a:rPr>
                        <a:t>C. Behavioral patterns</a:t>
                      </a: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solidFill>
                            <a:schemeClr val="bg2"/>
                          </a:solidFill>
                          <a:latin typeface="Amasis MT Pro Medium" panose="02040604050005020304" pitchFamily="18" charset="0"/>
                        </a:rPr>
                        <a:t>D. None of these.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361856"/>
                  </a:ext>
                </a:extLst>
              </a:tr>
            </a:tbl>
          </a:graphicData>
        </a:graphic>
      </p:graphicFrame>
      <p:sp>
        <p:nvSpPr>
          <p:cNvPr id="4" name="TextBox 3">
            <a:extLst>
              <a:ext uri="{FF2B5EF4-FFF2-40B4-BE49-F238E27FC236}">
                <a16:creationId xmlns:a16="http://schemas.microsoft.com/office/drawing/2014/main" id="{E49A484B-CE0C-52C1-A6BB-B9F8166FA5A5}"/>
              </a:ext>
            </a:extLst>
          </p:cNvPr>
          <p:cNvSpPr txBox="1"/>
          <p:nvPr/>
        </p:nvSpPr>
        <p:spPr>
          <a:xfrm>
            <a:off x="2286000" y="3276600"/>
            <a:ext cx="2743200" cy="646331"/>
          </a:xfrm>
          <a:prstGeom prst="rect">
            <a:avLst/>
          </a:prstGeom>
          <a:noFill/>
        </p:spPr>
        <p:txBody>
          <a:bodyPr wrap="square" rtlCol="0">
            <a:spAutoFit/>
          </a:bodyPr>
          <a:lstStyle/>
          <a:p>
            <a:r>
              <a:rPr lang="en-US" sz="3600" b="1" i="1" dirty="0"/>
              <a:t>Answer: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Quiz: Question 2:</a:t>
            </a:r>
          </a:p>
        </p:txBody>
      </p:sp>
      <p:sp>
        <p:nvSpPr>
          <p:cNvPr id="5123" name="Rectangle 3"/>
          <p:cNvSpPr>
            <a:spLocks noGrp="1" noChangeArrowheads="1"/>
          </p:cNvSpPr>
          <p:nvPr>
            <p:ph type="body" idx="1"/>
          </p:nvPr>
        </p:nvSpPr>
        <p:spPr>
          <a:xfrm>
            <a:off x="1908175" y="825727"/>
            <a:ext cx="6778625" cy="926873"/>
          </a:xfrm>
        </p:spPr>
        <p:txBody>
          <a:bodyPr/>
          <a:lstStyle/>
          <a:p>
            <a:pPr eaLnBrk="1" hangingPunct="1"/>
            <a:r>
              <a:rPr lang="en-US" b="1" i="1" dirty="0">
                <a:solidFill>
                  <a:schemeClr val="bg2"/>
                </a:solidFill>
                <a:latin typeface="Amasis MT Pro Medium" panose="02040604050005020304" pitchFamily="18" charset="0"/>
              </a:rPr>
              <a:t>What technique does Visitor use?</a:t>
            </a:r>
          </a:p>
        </p:txBody>
      </p:sp>
      <p:graphicFrame>
        <p:nvGraphicFramePr>
          <p:cNvPr id="2" name="Table 2">
            <a:extLst>
              <a:ext uri="{FF2B5EF4-FFF2-40B4-BE49-F238E27FC236}">
                <a16:creationId xmlns:a16="http://schemas.microsoft.com/office/drawing/2014/main" id="{13A428F9-F850-E76B-2739-DFBB3291C2C9}"/>
              </a:ext>
            </a:extLst>
          </p:cNvPr>
          <p:cNvGraphicFramePr>
            <a:graphicFrameLocks noGrp="1"/>
          </p:cNvGraphicFramePr>
          <p:nvPr>
            <p:extLst>
              <p:ext uri="{D42A27DB-BD31-4B8C-83A1-F6EECF244321}">
                <p14:modId xmlns:p14="http://schemas.microsoft.com/office/powerpoint/2010/main" val="967703456"/>
              </p:ext>
            </p:extLst>
          </p:nvPr>
        </p:nvGraphicFramePr>
        <p:xfrm>
          <a:off x="1908174" y="1449932"/>
          <a:ext cx="6401816" cy="1366070"/>
        </p:xfrm>
        <a:graphic>
          <a:graphicData uri="http://schemas.openxmlformats.org/drawingml/2006/table">
            <a:tbl>
              <a:tblPr firstRow="1" bandRow="1">
                <a:tableStyleId>{F5AB1C69-6EDB-4FF4-983F-18BD219EF322}</a:tableStyleId>
              </a:tblPr>
              <a:tblGrid>
                <a:gridCol w="3197226">
                  <a:extLst>
                    <a:ext uri="{9D8B030D-6E8A-4147-A177-3AD203B41FA5}">
                      <a16:colId xmlns:a16="http://schemas.microsoft.com/office/drawing/2014/main" val="639568920"/>
                    </a:ext>
                  </a:extLst>
                </a:gridCol>
                <a:gridCol w="3204590">
                  <a:extLst>
                    <a:ext uri="{9D8B030D-6E8A-4147-A177-3AD203B41FA5}">
                      <a16:colId xmlns:a16="http://schemas.microsoft.com/office/drawing/2014/main" val="2420994638"/>
                    </a:ext>
                  </a:extLst>
                </a:gridCol>
              </a:tblGrid>
              <a:tr h="455068">
                <a:tc>
                  <a:txBody>
                    <a:bodyPr/>
                    <a:lstStyle/>
                    <a:p>
                      <a:pPr marL="457200" algn="r" rtl="0">
                        <a:spcBef>
                          <a:spcPts val="0"/>
                        </a:spcBef>
                        <a:spcAft>
                          <a:spcPts val="0"/>
                        </a:spcAft>
                      </a:pPr>
                      <a:r>
                        <a:rPr lang="en-US" sz="1800" b="0" i="0" u="none" strike="noStrike" dirty="0">
                          <a:solidFill>
                            <a:schemeClr val="bg2"/>
                          </a:solidFill>
                          <a:effectLst/>
                          <a:latin typeface="Amasis MT Pro Medium" panose="02040604050005020304" pitchFamily="18" charset="0"/>
                        </a:rPr>
                        <a:t>A. Double Dispatch</a:t>
                      </a: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solidFill>
                          <a:effectLst/>
                          <a:uLnTx/>
                          <a:uFillTx/>
                          <a:latin typeface="Amasis MT Pro Medium" panose="02040604050005020304" pitchFamily="18" charset="0"/>
                          <a:ea typeface="+mn-ea"/>
                          <a:cs typeface="+mn-cs"/>
                        </a:rPr>
                        <a:t>B. Single Dispatch </a:t>
                      </a:r>
                    </a:p>
                    <a:p>
                      <a:pPr algn="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5238818"/>
                  </a:ext>
                </a:extLst>
              </a:tr>
              <a:tr h="725990">
                <a:tc>
                  <a:txBody>
                    <a:bodyPr/>
                    <a:lstStyle/>
                    <a:p>
                      <a:pPr algn="r"/>
                      <a:r>
                        <a:rPr kumimoji="0" lang="en-US" sz="1800" b="0" i="0" u="none" strike="noStrike" kern="1200" cap="none" spc="0" normalizeH="0" baseline="0" noProof="0" dirty="0">
                          <a:ln>
                            <a:noFill/>
                          </a:ln>
                          <a:solidFill>
                            <a:schemeClr val="bg2"/>
                          </a:solidFill>
                          <a:effectLst/>
                          <a:uLnTx/>
                          <a:uFillTx/>
                          <a:latin typeface="Amasis MT Pro Medium" panose="02040604050005020304" pitchFamily="18" charset="0"/>
                          <a:ea typeface="+mn-ea"/>
                          <a:cs typeface="+mn-cs"/>
                        </a:rPr>
                        <a:t>C. Multiple Dispatch</a:t>
                      </a: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solidFill>
                            <a:schemeClr val="bg2"/>
                          </a:solidFill>
                          <a:latin typeface="Amasis MT Pro Medium" panose="02040604050005020304" pitchFamily="18" charset="0"/>
                        </a:rPr>
                        <a:t>D. None of these.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361856"/>
                  </a:ext>
                </a:extLst>
              </a:tr>
            </a:tbl>
          </a:graphicData>
        </a:graphic>
      </p:graphicFrame>
      <p:sp>
        <p:nvSpPr>
          <p:cNvPr id="4" name="TextBox 3">
            <a:extLst>
              <a:ext uri="{FF2B5EF4-FFF2-40B4-BE49-F238E27FC236}">
                <a16:creationId xmlns:a16="http://schemas.microsoft.com/office/drawing/2014/main" id="{E49A484B-CE0C-52C1-A6BB-B9F8166FA5A5}"/>
              </a:ext>
            </a:extLst>
          </p:cNvPr>
          <p:cNvSpPr txBox="1"/>
          <p:nvPr/>
        </p:nvSpPr>
        <p:spPr>
          <a:xfrm>
            <a:off x="2286000" y="3276600"/>
            <a:ext cx="2743200" cy="646331"/>
          </a:xfrm>
          <a:prstGeom prst="rect">
            <a:avLst/>
          </a:prstGeom>
          <a:noFill/>
        </p:spPr>
        <p:txBody>
          <a:bodyPr wrap="square" rtlCol="0">
            <a:spAutoFit/>
          </a:bodyPr>
          <a:lstStyle/>
          <a:p>
            <a:r>
              <a:rPr lang="en-US" sz="3600" b="1" i="1" dirty="0"/>
              <a:t>Answer: A</a:t>
            </a:r>
          </a:p>
        </p:txBody>
      </p:sp>
    </p:spTree>
    <p:extLst>
      <p:ext uri="{BB962C8B-B14F-4D97-AF65-F5344CB8AC3E}">
        <p14:creationId xmlns:p14="http://schemas.microsoft.com/office/powerpoint/2010/main" val="180998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Preview to our Real-world problem</a:t>
            </a:r>
          </a:p>
        </p:txBody>
      </p:sp>
      <p:sp>
        <p:nvSpPr>
          <p:cNvPr id="5123" name="Rectangle 3"/>
          <p:cNvSpPr>
            <a:spLocks noGrp="1" noChangeArrowheads="1"/>
          </p:cNvSpPr>
          <p:nvPr>
            <p:ph type="body" idx="1"/>
          </p:nvPr>
        </p:nvSpPr>
        <p:spPr>
          <a:xfrm>
            <a:off x="1908175" y="908050"/>
            <a:ext cx="7056438" cy="5832475"/>
          </a:xfrm>
        </p:spPr>
        <p:txBody>
          <a:bodyPr/>
          <a:lstStyle/>
          <a:p>
            <a:pPr rtl="0">
              <a:spcBef>
                <a:spcPts val="0"/>
              </a:spcBef>
              <a:spcAft>
                <a:spcPts val="800"/>
              </a:spcAft>
            </a:pPr>
            <a:r>
              <a:rPr lang="en-US" sz="2400" b="0" i="0" u="none" strike="noStrike" dirty="0">
                <a:solidFill>
                  <a:srgbClr val="000000"/>
                </a:solidFill>
                <a:effectLst/>
                <a:latin typeface="Amasis MT Pro Medium" panose="02040604050005020304" pitchFamily="18" charset="0"/>
              </a:rPr>
              <a:t>Imagine that you are building an app working with geographic information structured as one colossal graph. Each node of the graph represents a complex entity such as a city, but also more granular things like industries, sightseeing areas, etc. Each node type is represented by its own class, while each specific node is an object. </a:t>
            </a:r>
            <a:endParaRPr lang="en-US" sz="1800" b="0" dirty="0">
              <a:effectLst/>
              <a:latin typeface="Amasis MT Pro Medium" panose="02040604050005020304" pitchFamily="18" charset="0"/>
            </a:endParaRPr>
          </a:p>
        </p:txBody>
      </p:sp>
      <p:pic>
        <p:nvPicPr>
          <p:cNvPr id="2" name="Picture 1">
            <a:extLst>
              <a:ext uri="{FF2B5EF4-FFF2-40B4-BE49-F238E27FC236}">
                <a16:creationId xmlns:a16="http://schemas.microsoft.com/office/drawing/2014/main" id="{0D542016-D485-FF7A-314D-06FD6C653DFB}"/>
              </a:ext>
            </a:extLst>
          </p:cNvPr>
          <p:cNvPicPr>
            <a:picLocks noChangeAspect="1"/>
          </p:cNvPicPr>
          <p:nvPr/>
        </p:nvPicPr>
        <p:blipFill>
          <a:blip r:embed="rId4"/>
          <a:stretch>
            <a:fillRect/>
          </a:stretch>
        </p:blipFill>
        <p:spPr>
          <a:xfrm>
            <a:off x="1794276" y="1752600"/>
            <a:ext cx="7349723" cy="4435673"/>
          </a:xfrm>
          <a:prstGeom prst="rect">
            <a:avLst/>
          </a:prstGeom>
        </p:spPr>
      </p:pic>
    </p:spTree>
    <p:extLst>
      <p:ext uri="{BB962C8B-B14F-4D97-AF65-F5344CB8AC3E}">
        <p14:creationId xmlns:p14="http://schemas.microsoft.com/office/powerpoint/2010/main" val="347586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grpId="1" nodeType="clickEffect">
                                  <p:stCondLst>
                                    <p:cond delay="0"/>
                                  </p:stCondLst>
                                  <p:childTnLst>
                                    <p:animEffect transition="out" filter="wipe(down)">
                                      <p:cBhvr>
                                        <p:cTn id="12" dur="500"/>
                                        <p:tgtEl>
                                          <p:spTgt spid="5123">
                                            <p:txEl>
                                              <p:pRg st="0" end="0"/>
                                            </p:txEl>
                                          </p:spTgt>
                                        </p:tgtEl>
                                      </p:cBhvr>
                                    </p:animEffect>
                                    <p:set>
                                      <p:cBhvr>
                                        <p:cTn id="13" dur="1" fill="hold">
                                          <p:stCondLst>
                                            <p:cond delay="499"/>
                                          </p:stCondLst>
                                        </p:cTn>
                                        <p:tgtEl>
                                          <p:spTgt spid="5123">
                                            <p:txEl>
                                              <p:pRg st="0" end="0"/>
                                            </p:txEl>
                                          </p:spTgt>
                                        </p:tgtEl>
                                        <p:attrNameLst>
                                          <p:attrName>style.visibility</p:attrName>
                                        </p:attrNameLst>
                                      </p:cBhvr>
                                      <p:to>
                                        <p:strVal val="hidden"/>
                                      </p:to>
                                    </p:set>
                                  </p:childTnLst>
                                </p:cTn>
                              </p:par>
                              <p:par>
                                <p:cTn id="14" presetID="42" presetClass="entr" presetSubtype="0" fill="hold" nodeType="withEffect">
                                  <p:stCondLst>
                                    <p:cond delay="25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5123" grpId="1"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Quiz: </a:t>
            </a:r>
            <a:r>
              <a:rPr lang="en-US" b="1">
                <a:solidFill>
                  <a:schemeClr val="bg2"/>
                </a:solidFill>
              </a:rPr>
              <a:t>Question 3:</a:t>
            </a:r>
            <a:endParaRPr lang="en-US" b="1" dirty="0">
              <a:solidFill>
                <a:schemeClr val="bg2"/>
              </a:solidFill>
            </a:endParaRPr>
          </a:p>
        </p:txBody>
      </p:sp>
      <p:sp>
        <p:nvSpPr>
          <p:cNvPr id="5123" name="Rectangle 3"/>
          <p:cNvSpPr>
            <a:spLocks noGrp="1" noChangeArrowheads="1"/>
          </p:cNvSpPr>
          <p:nvPr>
            <p:ph type="body" idx="1"/>
          </p:nvPr>
        </p:nvSpPr>
        <p:spPr>
          <a:xfrm>
            <a:off x="1908175" y="825727"/>
            <a:ext cx="6778625" cy="926873"/>
          </a:xfrm>
        </p:spPr>
        <p:txBody>
          <a:bodyPr/>
          <a:lstStyle/>
          <a:p>
            <a:pPr eaLnBrk="1" hangingPunct="1"/>
            <a:r>
              <a:rPr lang="en-US" b="1" i="1" dirty="0">
                <a:solidFill>
                  <a:schemeClr val="bg2"/>
                </a:solidFill>
                <a:latin typeface="Amasis MT Pro Medium" panose="02040604050005020304" pitchFamily="18" charset="0"/>
              </a:rPr>
              <a:t>In Visitor interface, the type of the visiting methods’ parameters:</a:t>
            </a:r>
          </a:p>
        </p:txBody>
      </p:sp>
      <p:graphicFrame>
        <p:nvGraphicFramePr>
          <p:cNvPr id="2" name="Table 2">
            <a:extLst>
              <a:ext uri="{FF2B5EF4-FFF2-40B4-BE49-F238E27FC236}">
                <a16:creationId xmlns:a16="http://schemas.microsoft.com/office/drawing/2014/main" id="{13A428F9-F850-E76B-2739-DFBB3291C2C9}"/>
              </a:ext>
            </a:extLst>
          </p:cNvPr>
          <p:cNvGraphicFramePr>
            <a:graphicFrameLocks noGrp="1"/>
          </p:cNvGraphicFramePr>
          <p:nvPr>
            <p:extLst>
              <p:ext uri="{D42A27DB-BD31-4B8C-83A1-F6EECF244321}">
                <p14:modId xmlns:p14="http://schemas.microsoft.com/office/powerpoint/2010/main" val="3891515817"/>
              </p:ext>
            </p:extLst>
          </p:nvPr>
        </p:nvGraphicFramePr>
        <p:xfrm>
          <a:off x="1908175" y="1831565"/>
          <a:ext cx="6401816" cy="1366070"/>
        </p:xfrm>
        <a:graphic>
          <a:graphicData uri="http://schemas.openxmlformats.org/drawingml/2006/table">
            <a:tbl>
              <a:tblPr firstRow="1" bandRow="1">
                <a:tableStyleId>{F5AB1C69-6EDB-4FF4-983F-18BD219EF322}</a:tableStyleId>
              </a:tblPr>
              <a:tblGrid>
                <a:gridCol w="3197226">
                  <a:extLst>
                    <a:ext uri="{9D8B030D-6E8A-4147-A177-3AD203B41FA5}">
                      <a16:colId xmlns:a16="http://schemas.microsoft.com/office/drawing/2014/main" val="639568920"/>
                    </a:ext>
                  </a:extLst>
                </a:gridCol>
                <a:gridCol w="3204590">
                  <a:extLst>
                    <a:ext uri="{9D8B030D-6E8A-4147-A177-3AD203B41FA5}">
                      <a16:colId xmlns:a16="http://schemas.microsoft.com/office/drawing/2014/main" val="2420994638"/>
                    </a:ext>
                  </a:extLst>
                </a:gridCol>
              </a:tblGrid>
              <a:tr h="455068">
                <a:tc>
                  <a:txBody>
                    <a:bodyPr/>
                    <a:lstStyle/>
                    <a:p>
                      <a:pPr marL="457200" algn="r" rtl="0">
                        <a:spcBef>
                          <a:spcPts val="0"/>
                        </a:spcBef>
                        <a:spcAft>
                          <a:spcPts val="0"/>
                        </a:spcAft>
                      </a:pPr>
                      <a:r>
                        <a:rPr lang="en-US" sz="1800" b="0" i="0" u="none" strike="noStrike" dirty="0">
                          <a:solidFill>
                            <a:schemeClr val="bg2"/>
                          </a:solidFill>
                          <a:effectLst/>
                          <a:latin typeface="Amasis MT Pro Medium" panose="02040604050005020304" pitchFamily="18" charset="0"/>
                        </a:rPr>
                        <a:t>A. Must be the same</a:t>
                      </a: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solidFill>
                          <a:effectLst/>
                          <a:uLnTx/>
                          <a:uFillTx/>
                          <a:latin typeface="Amasis MT Pro Medium" panose="02040604050005020304" pitchFamily="18" charset="0"/>
                          <a:ea typeface="+mn-ea"/>
                          <a:cs typeface="+mn-cs"/>
                        </a:rPr>
                        <a:t>B. Must be different</a:t>
                      </a:r>
                    </a:p>
                    <a:p>
                      <a:pPr algn="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5238818"/>
                  </a:ext>
                </a:extLst>
              </a:tr>
              <a:tr h="725990">
                <a:tc>
                  <a:txBody>
                    <a:bodyPr/>
                    <a:lstStyle/>
                    <a:p>
                      <a:pPr algn="r"/>
                      <a:r>
                        <a:rPr kumimoji="0" lang="en-US" sz="1800" b="0" i="0" u="none" strike="noStrike" kern="1200" cap="none" spc="0" normalizeH="0" baseline="0" noProof="0" dirty="0">
                          <a:ln>
                            <a:noFill/>
                          </a:ln>
                          <a:solidFill>
                            <a:schemeClr val="bg2"/>
                          </a:solidFill>
                          <a:effectLst/>
                          <a:uLnTx/>
                          <a:uFillTx/>
                          <a:latin typeface="Amasis MT Pro Medium" panose="02040604050005020304" pitchFamily="18" charset="0"/>
                          <a:ea typeface="+mn-ea"/>
                          <a:cs typeface="+mn-cs"/>
                        </a:rPr>
                        <a:t>C. Could be different</a:t>
                      </a: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solidFill>
                            <a:schemeClr val="bg2"/>
                          </a:solidFill>
                          <a:latin typeface="Amasis MT Pro Medium" panose="02040604050005020304" pitchFamily="18" charset="0"/>
                        </a:rPr>
                        <a:t>D. Depend.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361856"/>
                  </a:ext>
                </a:extLst>
              </a:tr>
            </a:tbl>
          </a:graphicData>
        </a:graphic>
      </p:graphicFrame>
      <p:sp>
        <p:nvSpPr>
          <p:cNvPr id="4" name="TextBox 3">
            <a:extLst>
              <a:ext uri="{FF2B5EF4-FFF2-40B4-BE49-F238E27FC236}">
                <a16:creationId xmlns:a16="http://schemas.microsoft.com/office/drawing/2014/main" id="{E49A484B-CE0C-52C1-A6BB-B9F8166FA5A5}"/>
              </a:ext>
            </a:extLst>
          </p:cNvPr>
          <p:cNvSpPr txBox="1"/>
          <p:nvPr/>
        </p:nvSpPr>
        <p:spPr>
          <a:xfrm>
            <a:off x="2286000" y="3276600"/>
            <a:ext cx="2743200" cy="646331"/>
          </a:xfrm>
          <a:prstGeom prst="rect">
            <a:avLst/>
          </a:prstGeom>
          <a:noFill/>
        </p:spPr>
        <p:txBody>
          <a:bodyPr wrap="square" rtlCol="0">
            <a:spAutoFit/>
          </a:bodyPr>
          <a:lstStyle/>
          <a:p>
            <a:r>
              <a:rPr lang="en-US" sz="3600" b="1" i="1" dirty="0"/>
              <a:t>Answer: B</a:t>
            </a:r>
          </a:p>
        </p:txBody>
      </p:sp>
    </p:spTree>
    <p:extLst>
      <p:ext uri="{BB962C8B-B14F-4D97-AF65-F5344CB8AC3E}">
        <p14:creationId xmlns:p14="http://schemas.microsoft.com/office/powerpoint/2010/main" val="30354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Reference:</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rPr>
              <a:t>Visitor </a:t>
            </a:r>
            <a:r>
              <a:rPr lang="en-US" sz="2000" b="0" i="0" dirty="0">
                <a:solidFill>
                  <a:srgbClr val="000000"/>
                </a:solidFill>
                <a:effectLst/>
                <a:latin typeface="Times New Roman" panose="02020603050405020304" pitchFamily="18" charset="0"/>
              </a:rPr>
              <a:t>https://refactoring.guru/design-patterns/visitor</a:t>
            </a:r>
            <a:endParaRPr lang="en-US" sz="2000" dirty="0">
              <a:solidFill>
                <a:schemeClr val="bg2"/>
              </a:solidFill>
            </a:endParaRPr>
          </a:p>
          <a:p>
            <a:pPr eaLnBrk="1" hangingPunct="1"/>
            <a:r>
              <a:rPr lang="en-US" sz="2000" dirty="0">
                <a:solidFill>
                  <a:schemeClr val="bg2"/>
                </a:solidFill>
              </a:rPr>
              <a:t>Visitor in C++ / Design Patterns</a:t>
            </a:r>
          </a:p>
          <a:p>
            <a:pPr eaLnBrk="1" hangingPunct="1"/>
            <a:r>
              <a:rPr lang="en-US" sz="2000" dirty="0" err="1">
                <a:solidFill>
                  <a:schemeClr val="bg2"/>
                </a:solidFill>
              </a:rPr>
              <a:t>Tổng</a:t>
            </a:r>
            <a:r>
              <a:rPr lang="en-US" sz="2000" dirty="0">
                <a:solidFill>
                  <a:schemeClr val="bg2"/>
                </a:solidFill>
              </a:rPr>
              <a:t> </a:t>
            </a:r>
            <a:r>
              <a:rPr lang="en-US" sz="2000" dirty="0" err="1">
                <a:solidFill>
                  <a:schemeClr val="bg2"/>
                </a:solidFill>
              </a:rPr>
              <a:t>quan</a:t>
            </a:r>
            <a:r>
              <a:rPr lang="en-US" sz="2000" dirty="0">
                <a:solidFill>
                  <a:schemeClr val="bg2"/>
                </a:solidFill>
              </a:rPr>
              <a:t> </a:t>
            </a:r>
            <a:r>
              <a:rPr lang="en-US" sz="2000" dirty="0" err="1">
                <a:solidFill>
                  <a:schemeClr val="bg2"/>
                </a:solidFill>
              </a:rPr>
              <a:t>về</a:t>
            </a:r>
            <a:r>
              <a:rPr lang="en-US" sz="2000" dirty="0">
                <a:solidFill>
                  <a:schemeClr val="bg2"/>
                </a:solidFill>
              </a:rPr>
              <a:t> Visitor Design Pattern</a:t>
            </a:r>
          </a:p>
          <a:p>
            <a:pPr eaLnBrk="1" hangingPunct="1"/>
            <a:r>
              <a:rPr lang="en-US" sz="2000" dirty="0">
                <a:solidFill>
                  <a:schemeClr val="bg2"/>
                </a:solidFill>
              </a:rPr>
              <a:t>Design Patterns : Elements of Reusable Object-Oriented Software (pg. 366)</a:t>
            </a:r>
          </a:p>
          <a:p>
            <a:pPr eaLnBrk="1" hangingPunct="1"/>
            <a:r>
              <a:rPr lang="en-US" sz="2000" dirty="0">
                <a:solidFill>
                  <a:schemeClr val="bg2"/>
                </a:solidFill>
              </a:rPr>
              <a:t>#35 Visitor Design Pattern - </a:t>
            </a:r>
            <a:r>
              <a:rPr lang="en-US" sz="2000" dirty="0" err="1">
                <a:solidFill>
                  <a:schemeClr val="bg2"/>
                </a:solidFill>
              </a:rPr>
              <a:t>Behavioural</a:t>
            </a:r>
            <a:r>
              <a:rPr lang="en-US" sz="2000" dirty="0">
                <a:solidFill>
                  <a:schemeClr val="bg2"/>
                </a:solidFill>
              </a:rPr>
              <a:t> Patterns |DP| - YouTube</a:t>
            </a:r>
          </a:p>
        </p:txBody>
      </p:sp>
    </p:spTree>
    <p:extLst>
      <p:ext uri="{BB962C8B-B14F-4D97-AF65-F5344CB8AC3E}">
        <p14:creationId xmlns:p14="http://schemas.microsoft.com/office/powerpoint/2010/main" val="29997183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Thank You Teodor the Cat">
            <a:extLst>
              <a:ext uri="{FF2B5EF4-FFF2-40B4-BE49-F238E27FC236}">
                <a16:creationId xmlns:a16="http://schemas.microsoft.com/office/drawing/2014/main" id="{D2B10FAD-504D-8004-35CB-7B5A46B853C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2500" b="12500"/>
          <a:stretch>
            <a:fillRect/>
          </a:stretch>
        </p:blipFill>
        <p:spPr>
          <a:xfrm>
            <a:off x="1943100" y="2381250"/>
            <a:ext cx="5257800" cy="3943350"/>
          </a:xfrm>
        </p:spPr>
      </p:pic>
      <p:sp>
        <p:nvSpPr>
          <p:cNvPr id="5" name="Rectangle 4">
            <a:extLst>
              <a:ext uri="{FF2B5EF4-FFF2-40B4-BE49-F238E27FC236}">
                <a16:creationId xmlns:a16="http://schemas.microsoft.com/office/drawing/2014/main" id="{83282912-8954-2AFD-AE43-38ACABFB784C}"/>
              </a:ext>
            </a:extLst>
          </p:cNvPr>
          <p:cNvSpPr/>
          <p:nvPr/>
        </p:nvSpPr>
        <p:spPr>
          <a:xfrm>
            <a:off x="193173" y="533400"/>
            <a:ext cx="8757654" cy="1754326"/>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THANKS FOR WATCHING</a:t>
            </a:r>
          </a:p>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OUR PRESENTATION</a:t>
            </a:r>
          </a:p>
        </p:txBody>
      </p:sp>
    </p:spTree>
    <p:extLst>
      <p:ext uri="{BB962C8B-B14F-4D97-AF65-F5344CB8AC3E}">
        <p14:creationId xmlns:p14="http://schemas.microsoft.com/office/powerpoint/2010/main" val="29570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Problem: </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3200" dirty="0">
                <a:solidFill>
                  <a:schemeClr val="bg2"/>
                </a:solidFill>
                <a:latin typeface="Amasis MT Pro Medium" panose="02040604050005020304" pitchFamily="18" charset="0"/>
              </a:rPr>
              <a:t>From the graph for that city, now , we need to implement to export the graph to XML format. </a:t>
            </a:r>
          </a:p>
        </p:txBody>
      </p:sp>
      <p:pic>
        <p:nvPicPr>
          <p:cNvPr id="2052" name="Picture 4" descr="Exporting the graph into XML">
            <a:extLst>
              <a:ext uri="{FF2B5EF4-FFF2-40B4-BE49-F238E27FC236}">
                <a16:creationId xmlns:a16="http://schemas.microsoft.com/office/drawing/2014/main" id="{8D5218A4-D3E1-CC0F-3BC9-C31A88360A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048000"/>
            <a:ext cx="7606748"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857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4000" b="1" dirty="0">
                <a:solidFill>
                  <a:srgbClr val="FFC000"/>
                </a:solidFill>
              </a:rPr>
              <a:t>Naive solution:</a:t>
            </a:r>
          </a:p>
        </p:txBody>
      </p:sp>
      <p:sp>
        <p:nvSpPr>
          <p:cNvPr id="5123" name="Rectangle 3"/>
          <p:cNvSpPr>
            <a:spLocks noGrp="1" noChangeArrowheads="1"/>
          </p:cNvSpPr>
          <p:nvPr>
            <p:ph type="body" idx="1"/>
          </p:nvPr>
        </p:nvSpPr>
        <p:spPr>
          <a:xfrm>
            <a:off x="1908175" y="909638"/>
            <a:ext cx="7056438" cy="5832475"/>
          </a:xfrm>
        </p:spPr>
        <p:txBody>
          <a:bodyPr/>
          <a:lstStyle/>
          <a:p>
            <a:pPr rtl="0">
              <a:spcBef>
                <a:spcPts val="0"/>
              </a:spcBef>
              <a:spcAft>
                <a:spcPts val="800"/>
              </a:spcAft>
            </a:pPr>
            <a:r>
              <a:rPr lang="en-US" sz="2400" b="0" i="0" u="none" strike="noStrike" dirty="0">
                <a:solidFill>
                  <a:srgbClr val="000000"/>
                </a:solidFill>
                <a:effectLst/>
                <a:latin typeface="Amasis MT Pro Medium" panose="02040604050005020304" pitchFamily="18" charset="0"/>
              </a:rPr>
              <a:t>You planned to add an export method to each node class and then leverage recursion to go over each node of the graph, executing the export method.</a:t>
            </a:r>
          </a:p>
          <a:p>
            <a:pPr marL="0" indent="0" rtl="0">
              <a:spcBef>
                <a:spcPts val="0"/>
              </a:spcBef>
              <a:spcAft>
                <a:spcPts val="800"/>
              </a:spcAft>
              <a:buNone/>
            </a:pPr>
            <a:r>
              <a:rPr lang="en-US" sz="3200" dirty="0">
                <a:solidFill>
                  <a:srgbClr val="000000"/>
                </a:solidFill>
                <a:latin typeface="Amasis MT Pro Medium" panose="02040604050005020304" pitchFamily="18" charset="0"/>
              </a:rPr>
              <a:t>→</a:t>
            </a:r>
            <a:r>
              <a:rPr lang="en-US" sz="3200" b="0" i="0" u="none" strike="noStrike" dirty="0">
                <a:solidFill>
                  <a:srgbClr val="000000"/>
                </a:solidFill>
                <a:effectLst/>
                <a:latin typeface="Amasis MT Pro Medium" panose="02040604050005020304" pitchFamily="18" charset="0"/>
              </a:rPr>
              <a:t> </a:t>
            </a:r>
            <a:r>
              <a:rPr lang="en-US" sz="3200" b="1" u="sng" strike="noStrike" dirty="0">
                <a:solidFill>
                  <a:srgbClr val="000000"/>
                </a:solidFill>
                <a:effectLst/>
                <a:latin typeface="Amasis MT Pro Medium" panose="02040604050005020304" pitchFamily="18" charset="0"/>
              </a:rPr>
              <a:t>This solution was simple.</a:t>
            </a:r>
            <a:br>
              <a:rPr lang="en-US" sz="1800" dirty="0">
                <a:solidFill>
                  <a:schemeClr val="bg2"/>
                </a:solidFill>
                <a:latin typeface="Amasis MT Pro Medium" panose="02040604050005020304" pitchFamily="18" charset="0"/>
              </a:rPr>
            </a:br>
            <a:endParaRPr lang="en-US" dirty="0">
              <a:solidFill>
                <a:schemeClr val="bg2"/>
              </a:solidFill>
              <a:latin typeface="Amasis MT Pro Medium" panose="02040604050005020304" pitchFamily="18" charset="0"/>
            </a:endParaRPr>
          </a:p>
        </p:txBody>
      </p:sp>
      <p:sp>
        <p:nvSpPr>
          <p:cNvPr id="3" name="TextBox 2">
            <a:extLst>
              <a:ext uri="{FF2B5EF4-FFF2-40B4-BE49-F238E27FC236}">
                <a16:creationId xmlns:a16="http://schemas.microsoft.com/office/drawing/2014/main" id="{415FC2EE-3A0F-BBED-3C9C-77C95EA9BDA6}"/>
              </a:ext>
            </a:extLst>
          </p:cNvPr>
          <p:cNvSpPr txBox="1"/>
          <p:nvPr/>
        </p:nvSpPr>
        <p:spPr>
          <a:xfrm>
            <a:off x="838200" y="990600"/>
            <a:ext cx="5105400" cy="5909310"/>
          </a:xfrm>
          <a:prstGeom prst="rect">
            <a:avLst/>
          </a:prstGeom>
          <a:solidFill>
            <a:schemeClr val="bg2"/>
          </a:solidFill>
        </p:spPr>
        <p:txBody>
          <a:bodyPr wrap="square">
            <a:spAutoFit/>
          </a:bodyPr>
          <a:lstStyle/>
          <a:p>
            <a:r>
              <a:rPr lang="en-US" sz="1800" b="0" i="0" u="none" strike="noStrike" dirty="0">
                <a:solidFill>
                  <a:srgbClr val="9B859D"/>
                </a:solidFill>
                <a:effectLst/>
                <a:latin typeface="Consolas" panose="020B0609020204030204" pitchFamily="49" charset="0"/>
              </a:rPr>
              <a:t>#include &lt;iostream&gt;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using</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namespace</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6D9CBE"/>
                </a:solidFill>
                <a:effectLst/>
                <a:latin typeface="Consolas" panose="020B0609020204030204" pitchFamily="49" charset="0"/>
              </a:rPr>
              <a:t>std</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Point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private</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x,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x = y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x,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-&gt;x = x;</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-&gt;y =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Show</a:t>
            </a:r>
            <a:r>
              <a:rPr lang="en-US" sz="1800" b="0" i="0" u="none" strike="noStrike" dirty="0">
                <a:solidFill>
                  <a:srgbClr val="D0D0FF"/>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x &lt;&lt; </a:t>
            </a:r>
            <a:r>
              <a:rPr lang="en-US" sz="1800" b="0" i="0" u="none" strike="noStrike" dirty="0">
                <a:solidFill>
                  <a:srgbClr val="A5C261"/>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 &lt;&lt; y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endParaRPr lang="en-US" dirty="0"/>
          </a:p>
        </p:txBody>
      </p:sp>
      <p:cxnSp>
        <p:nvCxnSpPr>
          <p:cNvPr id="9" name="Straight Arrow Connector 8">
            <a:extLst>
              <a:ext uri="{FF2B5EF4-FFF2-40B4-BE49-F238E27FC236}">
                <a16:creationId xmlns:a16="http://schemas.microsoft.com/office/drawing/2014/main" id="{59349051-21D6-2E57-2924-A2C3CE093FED}"/>
              </a:ext>
            </a:extLst>
          </p:cNvPr>
          <p:cNvCxnSpPr>
            <a:cxnSpLocks/>
            <a:stCxn id="13" idx="1"/>
          </p:cNvCxnSpPr>
          <p:nvPr/>
        </p:nvCxnSpPr>
        <p:spPr>
          <a:xfrm flipH="1">
            <a:off x="5943600" y="4343400"/>
            <a:ext cx="7620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73AA3C6-9AE8-42E7-801E-909E3617D801}"/>
              </a:ext>
            </a:extLst>
          </p:cNvPr>
          <p:cNvSpPr txBox="1"/>
          <p:nvPr/>
        </p:nvSpPr>
        <p:spPr>
          <a:xfrm>
            <a:off x="6705600" y="4158734"/>
            <a:ext cx="2438400" cy="369332"/>
          </a:xfrm>
          <a:prstGeom prst="rect">
            <a:avLst/>
          </a:prstGeom>
          <a:noFill/>
          <a:ln>
            <a:solidFill>
              <a:schemeClr val="tx2">
                <a:lumMod val="50000"/>
              </a:schemeClr>
            </a:solidFill>
          </a:ln>
        </p:spPr>
        <p:txBody>
          <a:bodyPr wrap="square" rtlCol="0">
            <a:spAutoFit/>
          </a:bodyPr>
          <a:lstStyle/>
          <a:p>
            <a:r>
              <a:rPr lang="en-US" dirty="0"/>
              <a:t>Component export</a:t>
            </a:r>
          </a:p>
        </p:txBody>
      </p:sp>
    </p:spTree>
    <p:extLst>
      <p:ext uri="{BB962C8B-B14F-4D97-AF65-F5344CB8AC3E}">
        <p14:creationId xmlns:p14="http://schemas.microsoft.com/office/powerpoint/2010/main" val="300769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3">
                                            <p:txEl>
                                              <p:pRg st="0" end="0"/>
                                            </p:txEl>
                                          </p:spTgt>
                                        </p:tgtEl>
                                        <p:attrNameLst>
                                          <p:attrName>style.visibility</p:attrName>
                                        </p:attrNameLst>
                                      </p:cBhvr>
                                      <p:to>
                                        <p:strVal val="visible"/>
                                      </p:to>
                                    </p:set>
                                    <p:animEffect transition="in" filter="fade">
                                      <p:cBhvr>
                                        <p:cTn id="10" dur="500"/>
                                        <p:tgtEl>
                                          <p:spTgt spid="512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Effect transition="in" filter="fade">
                                      <p:cBhvr>
                                        <p:cTn id="13" dur="500"/>
                                        <p:tgtEl>
                                          <p:spTgt spid="512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5123">
                                            <p:txEl>
                                              <p:pRg st="0" end="0"/>
                                            </p:txEl>
                                          </p:spTgt>
                                        </p:tgtEl>
                                      </p:cBhvr>
                                    </p:animEffect>
                                    <p:set>
                                      <p:cBhvr>
                                        <p:cTn id="18" dur="1" fill="hold">
                                          <p:stCondLst>
                                            <p:cond delay="499"/>
                                          </p:stCondLst>
                                        </p:cTn>
                                        <p:tgtEl>
                                          <p:spTgt spid="5123">
                                            <p:txEl>
                                              <p:pRg st="0" end="0"/>
                                            </p:txEl>
                                          </p:spTgt>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5123">
                                            <p:txEl>
                                              <p:pRg st="1" end="1"/>
                                            </p:txEl>
                                          </p:spTgt>
                                        </p:tgtEl>
                                      </p:cBhvr>
                                    </p:animEffect>
                                    <p:set>
                                      <p:cBhvr>
                                        <p:cTn id="21" dur="1" fill="hold">
                                          <p:stCondLst>
                                            <p:cond delay="499"/>
                                          </p:stCondLst>
                                        </p:cTn>
                                        <p:tgtEl>
                                          <p:spTgt spid="5123">
                                            <p:txEl>
                                              <p:pRg st="1" end="1"/>
                                            </p:txEl>
                                          </p:spTgt>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P spid="5123" grpId="1" uiExpand="1" build="p"/>
      <p:bldP spid="3"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BD58C24-1406-D83A-8D60-DCBA1920EB8B}"/>
              </a:ext>
            </a:extLst>
          </p:cNvPr>
          <p:cNvSpPr txBox="1">
            <a:spLocks noChangeArrowheads="1"/>
          </p:cNvSpPr>
          <p:nvPr/>
        </p:nvSpPr>
        <p:spPr bwMode="auto">
          <a:xfrm>
            <a:off x="1828800" y="184467"/>
            <a:ext cx="7056438"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n-US" sz="4000" b="1" kern="0" dirty="0">
                <a:solidFill>
                  <a:srgbClr val="FFC000"/>
                </a:solidFill>
              </a:rPr>
              <a:t>Naive solution:</a:t>
            </a:r>
          </a:p>
        </p:txBody>
      </p:sp>
      <p:sp>
        <p:nvSpPr>
          <p:cNvPr id="8" name="TextBox 7">
            <a:extLst>
              <a:ext uri="{FF2B5EF4-FFF2-40B4-BE49-F238E27FC236}">
                <a16:creationId xmlns:a16="http://schemas.microsoft.com/office/drawing/2014/main" id="{CD8F8681-8BDF-EA82-AD52-B0D3CDAA9A5E}"/>
              </a:ext>
            </a:extLst>
          </p:cNvPr>
          <p:cNvSpPr txBox="1"/>
          <p:nvPr/>
        </p:nvSpPr>
        <p:spPr>
          <a:xfrm>
            <a:off x="609600" y="1219200"/>
            <a:ext cx="4572000" cy="1754326"/>
          </a:xfrm>
          <a:prstGeom prst="rect">
            <a:avLst/>
          </a:prstGeom>
          <a:solidFill>
            <a:srgbClr val="292A2B"/>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Shape</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virtual</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XMLexport</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cxnSp>
        <p:nvCxnSpPr>
          <p:cNvPr id="9" name="Straight Arrow Connector 8">
            <a:extLst>
              <a:ext uri="{FF2B5EF4-FFF2-40B4-BE49-F238E27FC236}">
                <a16:creationId xmlns:a16="http://schemas.microsoft.com/office/drawing/2014/main" id="{16FADF93-63CF-7917-429A-8E49E967C30A}"/>
              </a:ext>
            </a:extLst>
          </p:cNvPr>
          <p:cNvCxnSpPr>
            <a:cxnSpLocks/>
            <a:stCxn id="10" idx="1"/>
            <a:endCxn id="8" idx="3"/>
          </p:cNvCxnSpPr>
          <p:nvPr/>
        </p:nvCxnSpPr>
        <p:spPr>
          <a:xfrm flipH="1">
            <a:off x="5181600" y="2096363"/>
            <a:ext cx="8382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434D0E8-16E8-9725-BCAD-7B5886259025}"/>
              </a:ext>
            </a:extLst>
          </p:cNvPr>
          <p:cNvSpPr txBox="1"/>
          <p:nvPr/>
        </p:nvSpPr>
        <p:spPr>
          <a:xfrm>
            <a:off x="6019800" y="1496198"/>
            <a:ext cx="2941638" cy="1200329"/>
          </a:xfrm>
          <a:prstGeom prst="rect">
            <a:avLst/>
          </a:prstGeom>
          <a:noFill/>
          <a:ln>
            <a:solidFill>
              <a:schemeClr val="tx2">
                <a:lumMod val="50000"/>
              </a:schemeClr>
            </a:solidFill>
          </a:ln>
        </p:spPr>
        <p:txBody>
          <a:bodyPr wrap="square" rtlCol="0">
            <a:spAutoFit/>
          </a:bodyPr>
          <a:lstStyle/>
          <a:p>
            <a:r>
              <a:rPr lang="en-US" dirty="0"/>
              <a:t>Consider each type of building is a different type of shapes, inherited from a class Shape</a:t>
            </a:r>
          </a:p>
        </p:txBody>
      </p:sp>
      <p:sp>
        <p:nvSpPr>
          <p:cNvPr id="19" name="TextBox 18">
            <a:extLst>
              <a:ext uri="{FF2B5EF4-FFF2-40B4-BE49-F238E27FC236}">
                <a16:creationId xmlns:a16="http://schemas.microsoft.com/office/drawing/2014/main" id="{B2F49FD4-6438-E0D9-B2C7-38D00ECEAE30}"/>
              </a:ext>
            </a:extLst>
          </p:cNvPr>
          <p:cNvSpPr txBox="1"/>
          <p:nvPr/>
        </p:nvSpPr>
        <p:spPr>
          <a:xfrm>
            <a:off x="934720" y="1430874"/>
            <a:ext cx="5105400" cy="5262979"/>
          </a:xfrm>
          <a:prstGeom prst="rect">
            <a:avLst/>
          </a:prstGeom>
          <a:solidFill>
            <a:schemeClr val="bg2"/>
          </a:solidFill>
        </p:spPr>
        <p:txBody>
          <a:bodyPr wrap="square">
            <a:spAutoFit/>
          </a:bodyPr>
          <a:lstStyle/>
          <a:p>
            <a:r>
              <a:rPr lang="en-US" sz="1600" b="0" i="0" u="none" strike="noStrike" dirty="0">
                <a:solidFill>
                  <a:srgbClr val="C26230"/>
                </a:solidFill>
                <a:effectLst/>
                <a:latin typeface="Consolas" panose="020B0609020204030204" pitchFamily="49" charset="0"/>
              </a:rPr>
              <a:t>class</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Dot</a:t>
            </a:r>
            <a:r>
              <a:rPr lang="en-US" sz="1600" b="0" i="0" u="none" strike="noStrike" dirty="0">
                <a:solidFill>
                  <a:srgbClr val="E6E1DC"/>
                </a:solidFill>
                <a:effectLst/>
                <a:latin typeface="Consolas" panose="020B0609020204030204" pitchFamily="49" charset="0"/>
              </a:rPr>
              <a:t> : </a:t>
            </a: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 Shape</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private</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ID;</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Point a;</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Dot()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ID = </a:t>
            </a:r>
            <a:r>
              <a:rPr lang="en-US" sz="1600" b="0" i="0" u="none" strike="noStrike" dirty="0">
                <a:solidFill>
                  <a:srgbClr val="A5C261"/>
                </a:solidFill>
                <a:effectLst/>
                <a:latin typeface="Consolas" panose="020B0609020204030204" pitchFamily="49" charset="0"/>
              </a:rPr>
              <a:t>1</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Show</a:t>
            </a:r>
            <a:r>
              <a:rPr lang="en-US" sz="1600" b="0" i="0" u="none" strike="noStrike" dirty="0">
                <a:solidFill>
                  <a:srgbClr val="D0D0FF"/>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"Dot"</a:t>
            </a:r>
            <a:r>
              <a:rPr lang="en-US" sz="1600" b="0" i="0" u="none" strike="noStrike" dirty="0">
                <a:solidFill>
                  <a:srgbClr val="E6E1DC"/>
                </a:solidFill>
                <a:effectLst/>
                <a:latin typeface="Consolas" panose="020B0609020204030204" pitchFamily="49" charset="0"/>
              </a:rPr>
              <a:t>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"ID = "</a:t>
            </a:r>
            <a:r>
              <a:rPr lang="en-US" sz="1600" b="0" i="0" u="none" strike="noStrike" dirty="0">
                <a:solidFill>
                  <a:srgbClr val="E6E1DC"/>
                </a:solidFill>
                <a:effectLst/>
                <a:latin typeface="Consolas" panose="020B0609020204030204" pitchFamily="49" charset="0"/>
              </a:rPr>
              <a:t> &lt;&lt; ID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a.Show</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FFC66D"/>
                </a:solidFill>
                <a:effectLst/>
                <a:latin typeface="Consolas" panose="020B0609020204030204" pitchFamily="49" charset="0"/>
              </a:rPr>
              <a:t>XMLexport</a:t>
            </a:r>
            <a:r>
              <a:rPr lang="en-US" sz="1600" b="0" i="0" u="none" strike="noStrike" dirty="0">
                <a:solidFill>
                  <a:srgbClr val="D0D0FF"/>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Show();</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endParaRPr lang="en-US" sz="2800" dirty="0"/>
          </a:p>
        </p:txBody>
      </p:sp>
      <p:cxnSp>
        <p:nvCxnSpPr>
          <p:cNvPr id="20" name="Straight Arrow Connector 19">
            <a:extLst>
              <a:ext uri="{FF2B5EF4-FFF2-40B4-BE49-F238E27FC236}">
                <a16:creationId xmlns:a16="http://schemas.microsoft.com/office/drawing/2014/main" id="{6292B086-736F-A6A9-5DDC-7CF723B0609F}"/>
              </a:ext>
            </a:extLst>
          </p:cNvPr>
          <p:cNvCxnSpPr>
            <a:cxnSpLocks/>
          </p:cNvCxnSpPr>
          <p:nvPr/>
        </p:nvCxnSpPr>
        <p:spPr>
          <a:xfrm flipH="1">
            <a:off x="6019800" y="6052066"/>
            <a:ext cx="8382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369EB23-AC85-41C5-6A10-602D8B737A31}"/>
              </a:ext>
            </a:extLst>
          </p:cNvPr>
          <p:cNvSpPr txBox="1"/>
          <p:nvPr/>
        </p:nvSpPr>
        <p:spPr>
          <a:xfrm>
            <a:off x="6858000" y="5867400"/>
            <a:ext cx="2270760" cy="369332"/>
          </a:xfrm>
          <a:prstGeom prst="rect">
            <a:avLst/>
          </a:prstGeom>
          <a:noFill/>
          <a:ln>
            <a:solidFill>
              <a:schemeClr val="tx2">
                <a:lumMod val="50000"/>
              </a:schemeClr>
            </a:solidFill>
          </a:ln>
        </p:spPr>
        <p:txBody>
          <a:bodyPr wrap="square" rtlCol="0">
            <a:spAutoFit/>
          </a:bodyPr>
          <a:lstStyle/>
          <a:p>
            <a:r>
              <a:rPr lang="en-US" dirty="0"/>
              <a:t>Export function</a:t>
            </a:r>
          </a:p>
        </p:txBody>
      </p:sp>
      <p:sp>
        <p:nvSpPr>
          <p:cNvPr id="23" name="TextBox 22">
            <a:extLst>
              <a:ext uri="{FF2B5EF4-FFF2-40B4-BE49-F238E27FC236}">
                <a16:creationId xmlns:a16="http://schemas.microsoft.com/office/drawing/2014/main" id="{2C021869-EEB7-2F5F-56B6-716F31DA18E6}"/>
              </a:ext>
            </a:extLst>
          </p:cNvPr>
          <p:cNvSpPr txBox="1"/>
          <p:nvPr/>
        </p:nvSpPr>
        <p:spPr>
          <a:xfrm>
            <a:off x="704851" y="1420714"/>
            <a:ext cx="5341620" cy="5262979"/>
          </a:xfrm>
          <a:prstGeom prst="rect">
            <a:avLst/>
          </a:prstGeom>
          <a:solidFill>
            <a:schemeClr val="bg2"/>
          </a:solidFill>
        </p:spPr>
        <p:txBody>
          <a:bodyPr wrap="square">
            <a:spAutoFit/>
          </a:bodyPr>
          <a:lstStyle/>
          <a:p>
            <a:r>
              <a:rPr lang="en-US" sz="1600" b="0" i="0" u="none" strike="noStrike" dirty="0">
                <a:solidFill>
                  <a:srgbClr val="C26230"/>
                </a:solidFill>
                <a:effectLst/>
                <a:latin typeface="Consolas" panose="020B0609020204030204" pitchFamily="49" charset="0"/>
              </a:rPr>
              <a:t>class</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Circle</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 Shape{</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private</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ID;</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Point C;</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Radius;</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Circle(){</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ID = </a:t>
            </a:r>
            <a:r>
              <a:rPr lang="en-US" sz="1600" b="0" i="0" u="none" strike="noStrike" dirty="0">
                <a:solidFill>
                  <a:srgbClr val="A5C261"/>
                </a:solidFill>
                <a:effectLst/>
                <a:latin typeface="Consolas" panose="020B0609020204030204" pitchFamily="49" charset="0"/>
              </a:rPr>
              <a:t>2</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Radius = </a:t>
            </a:r>
            <a:r>
              <a:rPr lang="en-US" sz="1600" b="0" i="0" u="none" strike="noStrike" dirty="0">
                <a:solidFill>
                  <a:srgbClr val="A5C261"/>
                </a:solidFill>
                <a:effectLst/>
                <a:latin typeface="Consolas" panose="020B0609020204030204" pitchFamily="49" charset="0"/>
              </a:rPr>
              <a:t>3</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Show</a:t>
            </a:r>
            <a:r>
              <a:rPr lang="en-US" sz="1600" b="0" i="0" u="none" strike="noStrike" dirty="0">
                <a:solidFill>
                  <a:srgbClr val="D0D0FF"/>
                </a:solidFill>
                <a:effectLst/>
                <a:latin typeface="Consolas" panose="020B0609020204030204" pitchFamily="49" charset="0"/>
              </a:rPr>
              <a:t>()</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"Circle"</a:t>
            </a:r>
            <a:r>
              <a:rPr lang="en-US" sz="1600" b="0" i="0" u="none" strike="noStrike" dirty="0">
                <a:solidFill>
                  <a:srgbClr val="E6E1DC"/>
                </a:solidFill>
                <a:effectLst/>
                <a:latin typeface="Consolas" panose="020B0609020204030204" pitchFamily="49" charset="0"/>
              </a:rPr>
              <a:t>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C.Show</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"ID = "</a:t>
            </a:r>
            <a:r>
              <a:rPr lang="en-US" sz="1600" b="0" i="0" u="none" strike="noStrike" dirty="0">
                <a:solidFill>
                  <a:srgbClr val="E6E1DC"/>
                </a:solidFill>
                <a:effectLst/>
                <a:latin typeface="Consolas" panose="020B0609020204030204" pitchFamily="49" charset="0"/>
              </a:rPr>
              <a:t> &lt;&lt; ID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"Radius = "</a:t>
            </a:r>
            <a:r>
              <a:rPr lang="en-US" sz="1600" b="0" i="0" u="none" strike="noStrike" dirty="0">
                <a:solidFill>
                  <a:srgbClr val="E6E1DC"/>
                </a:solidFill>
                <a:effectLst/>
                <a:latin typeface="Consolas" panose="020B0609020204030204" pitchFamily="49" charset="0"/>
              </a:rPr>
              <a:t> &lt;&lt; Radius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FFC66D"/>
                </a:solidFill>
                <a:effectLst/>
                <a:latin typeface="Consolas" panose="020B0609020204030204" pitchFamily="49" charset="0"/>
              </a:rPr>
              <a:t>XMLexport</a:t>
            </a:r>
            <a:r>
              <a:rPr lang="en-US" sz="1600" b="0" i="0" u="none" strike="noStrike" dirty="0">
                <a:solidFill>
                  <a:srgbClr val="D0D0FF"/>
                </a:solidFill>
                <a:effectLst/>
                <a:latin typeface="Consolas" panose="020B0609020204030204" pitchFamily="49" charset="0"/>
              </a:rPr>
              <a:t>()</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Show();</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endParaRPr lang="en-US" sz="1600" dirty="0"/>
          </a:p>
        </p:txBody>
      </p:sp>
      <p:sp>
        <p:nvSpPr>
          <p:cNvPr id="25" name="TextBox 24">
            <a:extLst>
              <a:ext uri="{FF2B5EF4-FFF2-40B4-BE49-F238E27FC236}">
                <a16:creationId xmlns:a16="http://schemas.microsoft.com/office/drawing/2014/main" id="{1C793006-E32E-BFAF-F7C2-578EBA3FC3BC}"/>
              </a:ext>
            </a:extLst>
          </p:cNvPr>
          <p:cNvSpPr txBox="1"/>
          <p:nvPr/>
        </p:nvSpPr>
        <p:spPr>
          <a:xfrm>
            <a:off x="1474471" y="3200440"/>
            <a:ext cx="4572000" cy="3323987"/>
          </a:xfrm>
          <a:prstGeom prst="rect">
            <a:avLst/>
          </a:prstGeom>
          <a:solidFill>
            <a:schemeClr val="bg2"/>
          </a:solidFill>
        </p:spPr>
        <p:txBody>
          <a:bodyPr wrap="square">
            <a:spAutoFit/>
          </a:bodyPr>
          <a:lstStyle/>
          <a:p>
            <a:r>
              <a:rPr lang="en-US" sz="1600" b="0" i="0" u="none" strike="noStrike" dirty="0">
                <a:solidFill>
                  <a:srgbClr val="C26230"/>
                </a:solidFill>
                <a:effectLst/>
                <a:latin typeface="Consolas" panose="020B0609020204030204" pitchFamily="49" charset="0"/>
              </a:rPr>
              <a:t>class</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Application</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private</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Shape* </a:t>
            </a:r>
            <a:r>
              <a:rPr lang="en-US" sz="1600" b="0" i="0" u="none" strike="noStrike" dirty="0" err="1">
                <a:solidFill>
                  <a:srgbClr val="E6E1DC"/>
                </a:solidFill>
                <a:effectLst/>
                <a:latin typeface="Consolas" panose="020B0609020204030204" pitchFamily="49" charset="0"/>
              </a:rPr>
              <a:t>arr</a:t>
            </a:r>
            <a:r>
              <a:rPr lang="en-US" sz="1600" b="0" i="0" u="none" strike="noStrike" dirty="0">
                <a:solidFill>
                  <a:srgbClr val="E6E1DC"/>
                </a:solidFill>
                <a:effectLst/>
                <a:latin typeface="Consolas" panose="020B0609020204030204" pitchFamily="49" charset="0"/>
              </a:rPr>
              <a:t>[</a:t>
            </a:r>
            <a:r>
              <a:rPr lang="en-US" sz="1600" b="0" i="0" u="none" strike="noStrike" dirty="0">
                <a:solidFill>
                  <a:srgbClr val="A5C261"/>
                </a:solidFill>
                <a:effectLst/>
                <a:latin typeface="Consolas" panose="020B0609020204030204" pitchFamily="49" charset="0"/>
              </a:rPr>
              <a:t>4</a:t>
            </a:r>
            <a:r>
              <a:rPr lang="en-US" sz="1600" b="0" i="0" u="none" strike="noStrike" dirty="0">
                <a:solidFill>
                  <a:srgbClr val="E6E1DC"/>
                </a:solidFill>
                <a:effectLst/>
                <a:latin typeface="Consolas" panose="020B0609020204030204" pitchFamily="49" charset="0"/>
              </a:rPr>
              <a:t>] = {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Dot,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Circle,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Dot,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Circle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FFC66D"/>
                </a:solidFill>
                <a:effectLst/>
                <a:latin typeface="Consolas" panose="020B0609020204030204" pitchFamily="49" charset="0"/>
              </a:rPr>
              <a:t>exportXML</a:t>
            </a:r>
            <a:r>
              <a:rPr lang="en-US" sz="1600" b="0" i="0" u="none" strike="noStrike" dirty="0">
                <a:solidFill>
                  <a:srgbClr val="D0D0FF"/>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for</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 = </a:t>
            </a:r>
            <a:r>
              <a:rPr lang="en-US" sz="1600" b="0" i="0" u="none" strike="noStrike" dirty="0">
                <a:solidFill>
                  <a:srgbClr val="A5C261"/>
                </a:solidFill>
                <a:effectLst/>
                <a:latin typeface="Consolas" panose="020B0609020204030204" pitchFamily="49" charset="0"/>
              </a:rPr>
              <a:t>0</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 &lt; </a:t>
            </a:r>
            <a:r>
              <a:rPr lang="en-US" sz="1600" b="0" i="0" u="none" strike="noStrike" dirty="0">
                <a:solidFill>
                  <a:srgbClr val="A5C261"/>
                </a:solidFill>
                <a:effectLst/>
                <a:latin typeface="Consolas" panose="020B0609020204030204" pitchFamily="49" charset="0"/>
              </a:rPr>
              <a:t>4</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arr</a:t>
            </a:r>
            <a:r>
              <a:rPr lang="en-US" sz="1600" b="0" i="0" u="none" strike="noStrike" dirty="0">
                <a:solidFill>
                  <a:srgbClr val="E6E1DC"/>
                </a:solidFill>
                <a:effectLst/>
                <a:latin typeface="Consolas" panose="020B0609020204030204" pitchFamily="49" charset="0"/>
              </a:rPr>
              <a:t>[</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]-&gt;</a:t>
            </a:r>
            <a:r>
              <a:rPr lang="en-US" sz="1600" b="0" i="0" u="none" strike="noStrike" dirty="0" err="1">
                <a:solidFill>
                  <a:srgbClr val="E6E1DC"/>
                </a:solidFill>
                <a:effectLst/>
                <a:latin typeface="Consolas" panose="020B0609020204030204" pitchFamily="49" charset="0"/>
              </a:rPr>
              <a:t>XMLexport</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br>
              <a:rPr lang="en-US" sz="1100" b="0" i="0" u="none" strike="noStrike" dirty="0">
                <a:solidFill>
                  <a:srgbClr val="E6E1DC"/>
                </a:solidFill>
                <a:effectLst/>
                <a:latin typeface="Consolas" panose="020B0609020204030204" pitchFamily="49" charset="0"/>
              </a:rPr>
            </a:br>
            <a:endParaRPr lang="en-US" dirty="0"/>
          </a:p>
        </p:txBody>
      </p:sp>
      <p:cxnSp>
        <p:nvCxnSpPr>
          <p:cNvPr id="26" name="Straight Arrow Connector 25">
            <a:extLst>
              <a:ext uri="{FF2B5EF4-FFF2-40B4-BE49-F238E27FC236}">
                <a16:creationId xmlns:a16="http://schemas.microsoft.com/office/drawing/2014/main" id="{6F56611D-8BE9-341F-09E1-F72068F9E6FB}"/>
              </a:ext>
            </a:extLst>
          </p:cNvPr>
          <p:cNvCxnSpPr>
            <a:cxnSpLocks/>
          </p:cNvCxnSpPr>
          <p:nvPr/>
        </p:nvCxnSpPr>
        <p:spPr>
          <a:xfrm flipH="1">
            <a:off x="6019800" y="5361802"/>
            <a:ext cx="8382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081DCAD-2B50-E40A-CE57-3AA6EC11C633}"/>
              </a:ext>
            </a:extLst>
          </p:cNvPr>
          <p:cNvSpPr txBox="1"/>
          <p:nvPr/>
        </p:nvSpPr>
        <p:spPr>
          <a:xfrm>
            <a:off x="6858000" y="5177136"/>
            <a:ext cx="2270760" cy="646331"/>
          </a:xfrm>
          <a:prstGeom prst="rect">
            <a:avLst/>
          </a:prstGeom>
          <a:noFill/>
          <a:ln>
            <a:solidFill>
              <a:schemeClr val="tx2">
                <a:lumMod val="50000"/>
              </a:schemeClr>
            </a:solidFill>
          </a:ln>
        </p:spPr>
        <p:txBody>
          <a:bodyPr wrap="square" rtlCol="0">
            <a:spAutoFit/>
          </a:bodyPr>
          <a:lstStyle/>
          <a:p>
            <a:r>
              <a:rPr lang="en-US" dirty="0"/>
              <a:t>Apps Export function</a:t>
            </a:r>
          </a:p>
        </p:txBody>
      </p:sp>
    </p:spTree>
    <p:extLst>
      <p:ext uri="{BB962C8B-B14F-4D97-AF65-F5344CB8AC3E}">
        <p14:creationId xmlns:p14="http://schemas.microsoft.com/office/powerpoint/2010/main" val="19237338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xit" presetSubtype="0" fill="hold" grpId="1" nodeType="withEffect">
                                  <p:stCondLst>
                                    <p:cond delay="0"/>
                                  </p:stCondLst>
                                  <p:childTnLst>
                                    <p:animEffect transition="out" filter="fade">
                                      <p:cBhvr>
                                        <p:cTn id="37" dur="500"/>
                                        <p:tgtEl>
                                          <p:spTgt spid="23"/>
                                        </p:tgtEl>
                                      </p:cBhvr>
                                    </p:animEffect>
                                    <p:set>
                                      <p:cBhvr>
                                        <p:cTn id="38" dur="1" fill="hold">
                                          <p:stCondLst>
                                            <p:cond delay="499"/>
                                          </p:stCondLst>
                                        </p:cTn>
                                        <p:tgtEl>
                                          <p:spTgt spid="23"/>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par>
                                <p:cTn id="45" presetID="10" presetClass="exit" presetSubtype="0" fill="hold" grpId="1" nodeType="withEffect">
                                  <p:stCondLst>
                                    <p:cond delay="0"/>
                                  </p:stCondLst>
                                  <p:childTnLst>
                                    <p:animEffect transition="out" filter="fade">
                                      <p:cBhvr>
                                        <p:cTn id="46" dur="500"/>
                                        <p:tgtEl>
                                          <p:spTgt spid="21"/>
                                        </p:tgtEl>
                                      </p:cBhvr>
                                    </p:animEffect>
                                    <p:set>
                                      <p:cBhvr>
                                        <p:cTn id="47" dur="1" fill="hold">
                                          <p:stCondLst>
                                            <p:cond delay="499"/>
                                          </p:stCondLst>
                                        </p:cTn>
                                        <p:tgtEl>
                                          <p:spTgt spid="2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0"/>
                                        </p:tgtEl>
                                      </p:cBhvr>
                                    </p:animEffect>
                                    <p:set>
                                      <p:cBhvr>
                                        <p:cTn id="50"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9" grpId="0" animBg="1"/>
      <p:bldP spid="19" grpId="1" animBg="1"/>
      <p:bldP spid="21" grpId="0" animBg="1"/>
      <p:bldP spid="21" grpId="1" animBg="1"/>
      <p:bldP spid="23" grpId="0" animBg="1"/>
      <p:bldP spid="23" grpId="1"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D16DEECA-C3C9-28B1-4A54-6B507EA3DA25}"/>
              </a:ext>
            </a:extLst>
          </p:cNvPr>
          <p:cNvSpPr/>
          <p:nvPr/>
        </p:nvSpPr>
        <p:spPr>
          <a:xfrm>
            <a:off x="1981200" y="2159845"/>
            <a:ext cx="3886200" cy="4446281"/>
          </a:xfrm>
          <a:prstGeom prst="roundRect">
            <a:avLst/>
          </a:prstGeom>
          <a:ln w="381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91733ED7-5991-32B7-CA0A-FB5A92676123}"/>
              </a:ext>
            </a:extLst>
          </p:cNvPr>
          <p:cNvSpPr/>
          <p:nvPr/>
        </p:nvSpPr>
        <p:spPr>
          <a:xfrm>
            <a:off x="2814252" y="5684590"/>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FA1A9F37-5F09-C1E9-E416-8E292264A88F}"/>
              </a:ext>
            </a:extLst>
          </p:cNvPr>
          <p:cNvSpPr/>
          <p:nvPr/>
        </p:nvSpPr>
        <p:spPr>
          <a:xfrm>
            <a:off x="3110142" y="5144001"/>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733A4228-D7E6-97AF-2905-34C21EC5F0BB}"/>
              </a:ext>
            </a:extLst>
          </p:cNvPr>
          <p:cNvSpPr/>
          <p:nvPr/>
        </p:nvSpPr>
        <p:spPr>
          <a:xfrm>
            <a:off x="2769150" y="3328429"/>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5CEDB551-E32D-5D9D-81AA-433B67DD7C4A}"/>
              </a:ext>
            </a:extLst>
          </p:cNvPr>
          <p:cNvSpPr/>
          <p:nvPr/>
        </p:nvSpPr>
        <p:spPr>
          <a:xfrm>
            <a:off x="3065040" y="2787840"/>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22" name="Rectangle 2"/>
          <p:cNvSpPr>
            <a:spLocks noGrp="1" noChangeArrowheads="1"/>
          </p:cNvSpPr>
          <p:nvPr>
            <p:ph type="title"/>
          </p:nvPr>
        </p:nvSpPr>
        <p:spPr>
          <a:xfrm>
            <a:off x="1828800" y="35560"/>
            <a:ext cx="7447281" cy="719138"/>
          </a:xfrm>
        </p:spPr>
        <p:txBody>
          <a:bodyPr/>
          <a:lstStyle/>
          <a:p>
            <a:pPr eaLnBrk="1" hangingPunct="1"/>
            <a:r>
              <a:rPr lang="en-US" b="1" dirty="0">
                <a:solidFill>
                  <a:schemeClr val="bg2"/>
                </a:solidFill>
              </a:rPr>
              <a:t>Trouble - Why we shouldn’t use it:</a:t>
            </a:r>
          </a:p>
        </p:txBody>
      </p:sp>
      <p:sp>
        <p:nvSpPr>
          <p:cNvPr id="5123" name="Rectangle 3"/>
          <p:cNvSpPr>
            <a:spLocks noGrp="1" noChangeArrowheads="1"/>
          </p:cNvSpPr>
          <p:nvPr>
            <p:ph type="body" idx="1"/>
          </p:nvPr>
        </p:nvSpPr>
        <p:spPr>
          <a:xfrm>
            <a:off x="1828800" y="812720"/>
            <a:ext cx="7056438" cy="1246588"/>
          </a:xfrm>
        </p:spPr>
        <p:txBody>
          <a:bodyPr/>
          <a:lstStyle/>
          <a:p>
            <a:pPr eaLnBrk="1" hangingPunct="1"/>
            <a:r>
              <a:rPr lang="en-US" sz="2400" b="0" i="0" u="none" strike="noStrike" dirty="0">
                <a:solidFill>
                  <a:srgbClr val="000000"/>
                </a:solidFill>
                <a:effectLst/>
                <a:latin typeface="Amasis MT Pro Medium" panose="02040604050005020304" pitchFamily="18" charset="0"/>
              </a:rPr>
              <a:t>However, the code was already in production and by altering existing node classes, a potential bug in your changes may happens.</a:t>
            </a:r>
            <a:endParaRPr lang="en-US" dirty="0">
              <a:solidFill>
                <a:schemeClr val="bg2"/>
              </a:solidFill>
              <a:latin typeface="Amasis MT Pro Medium" panose="02040604050005020304" pitchFamily="18" charset="0"/>
            </a:endParaRPr>
          </a:p>
        </p:txBody>
      </p:sp>
      <p:sp>
        <p:nvSpPr>
          <p:cNvPr id="2" name="Cloud 1">
            <a:extLst>
              <a:ext uri="{FF2B5EF4-FFF2-40B4-BE49-F238E27FC236}">
                <a16:creationId xmlns:a16="http://schemas.microsoft.com/office/drawing/2014/main" id="{0264E3C2-6FE2-192A-E224-4EC89231A207}"/>
              </a:ext>
            </a:extLst>
          </p:cNvPr>
          <p:cNvSpPr/>
          <p:nvPr/>
        </p:nvSpPr>
        <p:spPr>
          <a:xfrm>
            <a:off x="5998779" y="3006891"/>
            <a:ext cx="3256281" cy="154239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masis MT Pro Medium" panose="02040604050005020304" pitchFamily="18" charset="0"/>
              </a:rPr>
              <a:t>&lt;/&gt;XML Export Implementation</a:t>
            </a:r>
          </a:p>
        </p:txBody>
      </p:sp>
      <p:sp>
        <p:nvSpPr>
          <p:cNvPr id="3" name="Rectangle: Rounded Corners 2">
            <a:extLst>
              <a:ext uri="{FF2B5EF4-FFF2-40B4-BE49-F238E27FC236}">
                <a16:creationId xmlns:a16="http://schemas.microsoft.com/office/drawing/2014/main" id="{A0B2FF38-89F3-C501-0FFD-3A9BB6BA58AF}"/>
              </a:ext>
            </a:extLst>
          </p:cNvPr>
          <p:cNvSpPr/>
          <p:nvPr/>
        </p:nvSpPr>
        <p:spPr>
          <a:xfrm>
            <a:off x="3287487" y="2412413"/>
            <a:ext cx="1854994"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Industrial</a:t>
            </a:r>
          </a:p>
        </p:txBody>
      </p:sp>
      <p:sp>
        <p:nvSpPr>
          <p:cNvPr id="7" name="Rectangle: Rounded Corners 6">
            <a:extLst>
              <a:ext uri="{FF2B5EF4-FFF2-40B4-BE49-F238E27FC236}">
                <a16:creationId xmlns:a16="http://schemas.microsoft.com/office/drawing/2014/main" id="{5A738918-414B-2E8E-B515-EAC236297C00}"/>
              </a:ext>
            </a:extLst>
          </p:cNvPr>
          <p:cNvSpPr/>
          <p:nvPr/>
        </p:nvSpPr>
        <p:spPr>
          <a:xfrm>
            <a:off x="3287487" y="3567269"/>
            <a:ext cx="1854994" cy="4216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Residential</a:t>
            </a:r>
          </a:p>
        </p:txBody>
      </p:sp>
      <p:pic>
        <p:nvPicPr>
          <p:cNvPr id="5" name="Picture 4" descr="Oil refinery against blue sky">
            <a:extLst>
              <a:ext uri="{FF2B5EF4-FFF2-40B4-BE49-F238E27FC236}">
                <a16:creationId xmlns:a16="http://schemas.microsoft.com/office/drawing/2014/main" id="{F13E4C18-ED29-8B6E-6AB4-F26FDEE706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9998" y="2159845"/>
            <a:ext cx="1846287" cy="1038536"/>
          </a:xfrm>
          <a:prstGeom prst="rect">
            <a:avLst/>
          </a:prstGeom>
        </p:spPr>
      </p:pic>
      <p:pic>
        <p:nvPicPr>
          <p:cNvPr id="8" name="Picture 7">
            <a:extLst>
              <a:ext uri="{FF2B5EF4-FFF2-40B4-BE49-F238E27FC236}">
                <a16:creationId xmlns:a16="http://schemas.microsoft.com/office/drawing/2014/main" id="{75B4EBD0-D7F2-F50C-34A6-1DA90C9C127F}"/>
              </a:ext>
            </a:extLst>
          </p:cNvPr>
          <p:cNvPicPr>
            <a:picLocks noChangeAspect="1"/>
          </p:cNvPicPr>
          <p:nvPr/>
        </p:nvPicPr>
        <p:blipFill>
          <a:blip r:embed="rId5"/>
          <a:stretch>
            <a:fillRect/>
          </a:stretch>
        </p:blipFill>
        <p:spPr>
          <a:xfrm>
            <a:off x="2334491" y="3202936"/>
            <a:ext cx="1176338" cy="1172350"/>
          </a:xfrm>
          <a:prstGeom prst="rect">
            <a:avLst/>
          </a:prstGeom>
        </p:spPr>
      </p:pic>
      <p:sp>
        <p:nvSpPr>
          <p:cNvPr id="10" name="Rectangle: Rounded Corners 9">
            <a:extLst>
              <a:ext uri="{FF2B5EF4-FFF2-40B4-BE49-F238E27FC236}">
                <a16:creationId xmlns:a16="http://schemas.microsoft.com/office/drawing/2014/main" id="{9498C5EE-1ED7-594A-B470-E9CF335E3EDC}"/>
              </a:ext>
            </a:extLst>
          </p:cNvPr>
          <p:cNvSpPr/>
          <p:nvPr/>
        </p:nvSpPr>
        <p:spPr>
          <a:xfrm>
            <a:off x="3510829" y="4781369"/>
            <a:ext cx="1854994" cy="4216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Commercial</a:t>
            </a:r>
          </a:p>
        </p:txBody>
      </p:sp>
      <p:pic>
        <p:nvPicPr>
          <p:cNvPr id="11" name="Picture 10">
            <a:extLst>
              <a:ext uri="{FF2B5EF4-FFF2-40B4-BE49-F238E27FC236}">
                <a16:creationId xmlns:a16="http://schemas.microsoft.com/office/drawing/2014/main" id="{E0C58603-F4A7-BB91-66C0-E93151DFA01A}"/>
              </a:ext>
            </a:extLst>
          </p:cNvPr>
          <p:cNvPicPr>
            <a:picLocks noChangeAspect="1"/>
          </p:cNvPicPr>
          <p:nvPr/>
        </p:nvPicPr>
        <p:blipFill>
          <a:blip r:embed="rId6"/>
          <a:stretch>
            <a:fillRect/>
          </a:stretch>
        </p:blipFill>
        <p:spPr>
          <a:xfrm>
            <a:off x="2265016" y="4221152"/>
            <a:ext cx="1431053" cy="1431053"/>
          </a:xfrm>
          <a:prstGeom prst="rect">
            <a:avLst/>
          </a:prstGeom>
        </p:spPr>
      </p:pic>
      <p:sp>
        <p:nvSpPr>
          <p:cNvPr id="13" name="Rectangle: Rounded Corners 12">
            <a:extLst>
              <a:ext uri="{FF2B5EF4-FFF2-40B4-BE49-F238E27FC236}">
                <a16:creationId xmlns:a16="http://schemas.microsoft.com/office/drawing/2014/main" id="{37C0C07F-103F-2835-E571-5CB4D9F5BD2B}"/>
              </a:ext>
            </a:extLst>
          </p:cNvPr>
          <p:cNvSpPr/>
          <p:nvPr/>
        </p:nvSpPr>
        <p:spPr>
          <a:xfrm>
            <a:off x="3510829" y="5988876"/>
            <a:ext cx="1854994" cy="4216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Construction</a:t>
            </a:r>
          </a:p>
        </p:txBody>
      </p:sp>
      <p:pic>
        <p:nvPicPr>
          <p:cNvPr id="12" name="Picture 11">
            <a:extLst>
              <a:ext uri="{FF2B5EF4-FFF2-40B4-BE49-F238E27FC236}">
                <a16:creationId xmlns:a16="http://schemas.microsoft.com/office/drawing/2014/main" id="{7CB22B69-CE1A-13B0-0DA0-FE3B55A81C52}"/>
              </a:ext>
            </a:extLst>
          </p:cNvPr>
          <p:cNvPicPr>
            <a:picLocks noChangeAspect="1"/>
          </p:cNvPicPr>
          <p:nvPr/>
        </p:nvPicPr>
        <p:blipFill>
          <a:blip r:embed="rId7"/>
          <a:stretch>
            <a:fillRect/>
          </a:stretch>
        </p:blipFill>
        <p:spPr>
          <a:xfrm>
            <a:off x="2545891" y="5672429"/>
            <a:ext cx="1155433" cy="933697"/>
          </a:xfrm>
          <a:prstGeom prst="rect">
            <a:avLst/>
          </a:prstGeom>
        </p:spPr>
      </p:pic>
      <p:cxnSp>
        <p:nvCxnSpPr>
          <p:cNvPr id="15" name="Connector: Curved 14">
            <a:extLst>
              <a:ext uri="{FF2B5EF4-FFF2-40B4-BE49-F238E27FC236}">
                <a16:creationId xmlns:a16="http://schemas.microsoft.com/office/drawing/2014/main" id="{40538DD7-D1C3-16AF-9876-F2D1CB41373A}"/>
              </a:ext>
            </a:extLst>
          </p:cNvPr>
          <p:cNvCxnSpPr>
            <a:cxnSpLocks/>
            <a:stCxn id="2" idx="3"/>
            <a:endCxn id="3" idx="3"/>
          </p:cNvCxnSpPr>
          <p:nvPr/>
        </p:nvCxnSpPr>
        <p:spPr>
          <a:xfrm rot="16200000" flipV="1">
            <a:off x="6176718" y="1644876"/>
            <a:ext cx="415966" cy="2484439"/>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F9A2297A-C628-F6AB-DE79-94BD1352D834}"/>
              </a:ext>
            </a:extLst>
          </p:cNvPr>
          <p:cNvCxnSpPr>
            <a:cxnSpLocks/>
            <a:stCxn id="2" idx="2"/>
          </p:cNvCxnSpPr>
          <p:nvPr/>
        </p:nvCxnSpPr>
        <p:spPr>
          <a:xfrm rot="10800000">
            <a:off x="5142480" y="3704204"/>
            <a:ext cx="866400" cy="73882"/>
          </a:xfrm>
          <a:prstGeom prst="curvedConnector3">
            <a:avLst>
              <a:gd name="adj1" fmla="val 50000"/>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31523BB7-E4A4-F4AB-7E64-0EA561C1229E}"/>
              </a:ext>
            </a:extLst>
          </p:cNvPr>
          <p:cNvCxnSpPr>
            <a:cxnSpLocks/>
            <a:stCxn id="2" idx="1"/>
          </p:cNvCxnSpPr>
          <p:nvPr/>
        </p:nvCxnSpPr>
        <p:spPr>
          <a:xfrm rot="5400000">
            <a:off x="6294306" y="3622749"/>
            <a:ext cx="407724" cy="2257504"/>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12E2535B-D525-97C8-D276-1A17B36A0C10}"/>
              </a:ext>
            </a:extLst>
          </p:cNvPr>
          <p:cNvCxnSpPr>
            <a:cxnSpLocks/>
            <a:stCxn id="2" idx="1"/>
          </p:cNvCxnSpPr>
          <p:nvPr/>
        </p:nvCxnSpPr>
        <p:spPr>
          <a:xfrm rot="5400000">
            <a:off x="5650774" y="4244729"/>
            <a:ext cx="1673236" cy="2279057"/>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A9451329-AACC-7998-CE66-DE6EF00902B4}"/>
              </a:ext>
            </a:extLst>
          </p:cNvPr>
          <p:cNvCxnSpPr>
            <a:cxnSpLocks/>
          </p:cNvCxnSpPr>
          <p:nvPr/>
        </p:nvCxnSpPr>
        <p:spPr>
          <a:xfrm rot="10800000">
            <a:off x="4843099" y="3043327"/>
            <a:ext cx="1451571" cy="290593"/>
          </a:xfrm>
          <a:prstGeom prst="curvedConnector3">
            <a:avLst>
              <a:gd name="adj1" fmla="val 50000"/>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7ED85E3C-8913-156A-C535-CBC20CEC910F}"/>
              </a:ext>
            </a:extLst>
          </p:cNvPr>
          <p:cNvCxnSpPr>
            <a:cxnSpLocks/>
          </p:cNvCxnSpPr>
          <p:nvPr/>
        </p:nvCxnSpPr>
        <p:spPr>
          <a:xfrm rot="10800000">
            <a:off x="4531910" y="3489235"/>
            <a:ext cx="1564090" cy="84993"/>
          </a:xfrm>
          <a:prstGeom prst="curvedConnector3">
            <a:avLst>
              <a:gd name="adj1" fmla="val 50000"/>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E3BA0D15-2556-D4F8-49FC-3904C2EFF500}"/>
              </a:ext>
            </a:extLst>
          </p:cNvPr>
          <p:cNvCxnSpPr>
            <a:cxnSpLocks/>
            <a:stCxn id="2" idx="1"/>
          </p:cNvCxnSpPr>
          <p:nvPr/>
        </p:nvCxnSpPr>
        <p:spPr>
          <a:xfrm rot="5400000">
            <a:off x="5835732" y="3587009"/>
            <a:ext cx="830559" cy="2751819"/>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41A0B785-85F8-EEE3-20D9-13E889B44CAD}"/>
              </a:ext>
            </a:extLst>
          </p:cNvPr>
          <p:cNvCxnSpPr>
            <a:cxnSpLocks/>
            <a:stCxn id="2" idx="1"/>
          </p:cNvCxnSpPr>
          <p:nvPr/>
        </p:nvCxnSpPr>
        <p:spPr>
          <a:xfrm rot="5400000">
            <a:off x="5448215" y="3678640"/>
            <a:ext cx="1309707" cy="3047705"/>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32A0661-0C16-3A28-1B15-31EA47378BC2}"/>
              </a:ext>
            </a:extLst>
          </p:cNvPr>
          <p:cNvSpPr txBox="1"/>
          <p:nvPr/>
        </p:nvSpPr>
        <p:spPr>
          <a:xfrm>
            <a:off x="1977608" y="4039510"/>
            <a:ext cx="3886200" cy="461665"/>
          </a:xfrm>
          <a:prstGeom prst="rect">
            <a:avLst/>
          </a:prstGeom>
          <a:noFill/>
        </p:spPr>
        <p:txBody>
          <a:bodyPr wrap="square" rtlCol="0">
            <a:spAutoFit/>
          </a:bodyPr>
          <a:lstStyle/>
          <a:p>
            <a:r>
              <a:rPr lang="en-US" sz="2400" dirty="0">
                <a:latin typeface="Amasis MT Pro Light" panose="020B0604020202020204" pitchFamily="18" charset="0"/>
              </a:rPr>
              <a:t>Existing application’s </a:t>
            </a:r>
            <a:r>
              <a:rPr lang="en-US" sz="2400" dirty="0" err="1">
                <a:latin typeface="Amasis MT Pro Light" panose="020B0604020202020204" pitchFamily="18" charset="0"/>
              </a:rPr>
              <a:t>classses</a:t>
            </a:r>
            <a:endParaRPr lang="en-US" sz="2400" dirty="0">
              <a:latin typeface="Amasis MT Pro Light" panose="020B0604020202020204" pitchFamily="18" charset="0"/>
            </a:endParaRPr>
          </a:p>
        </p:txBody>
      </p:sp>
      <p:cxnSp>
        <p:nvCxnSpPr>
          <p:cNvPr id="47" name="Straight Connector 46">
            <a:extLst>
              <a:ext uri="{FF2B5EF4-FFF2-40B4-BE49-F238E27FC236}">
                <a16:creationId xmlns:a16="http://schemas.microsoft.com/office/drawing/2014/main" id="{D7A96DFE-9B9D-417A-C637-4E3CCA43EDA3}"/>
              </a:ext>
            </a:extLst>
          </p:cNvPr>
          <p:cNvCxnSpPr/>
          <p:nvPr/>
        </p:nvCxnSpPr>
        <p:spPr>
          <a:xfrm>
            <a:off x="5377522" y="2368674"/>
            <a:ext cx="1219200" cy="3829031"/>
          </a:xfrm>
          <a:prstGeom prst="line">
            <a:avLst/>
          </a:prstGeom>
          <a:ln w="57150">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0F22337-8E7F-44F5-E6B3-2671AD134330}"/>
              </a:ext>
            </a:extLst>
          </p:cNvPr>
          <p:cNvCxnSpPr>
            <a:cxnSpLocks/>
          </p:cNvCxnSpPr>
          <p:nvPr/>
        </p:nvCxnSpPr>
        <p:spPr>
          <a:xfrm flipH="1">
            <a:off x="5178852" y="2368674"/>
            <a:ext cx="1265728" cy="3752407"/>
          </a:xfrm>
          <a:prstGeom prst="line">
            <a:avLst/>
          </a:prstGeom>
          <a:ln w="57150">
            <a:solidFill>
              <a:srgbClr val="FF000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8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2" presetClass="entr" presetSubtype="4" fill="hold" nodeType="withEffect">
                                  <p:stCondLst>
                                    <p:cond delay="75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par>
                                <p:cTn id="12" presetID="22" presetClass="entr" presetSubtype="4" fill="hold" grpId="0" nodeType="withEffect">
                                  <p:stCondLst>
                                    <p:cond delay="75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par>
                                <p:cTn id="15" presetID="22" presetClass="entr" presetSubtype="4" fill="hold" nodeType="withEffect">
                                  <p:stCondLst>
                                    <p:cond delay="75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6" presetClass="entr" presetSubtype="16" fill="hold" nodeType="withEffect">
                                  <p:stCondLst>
                                    <p:cond delay="1250"/>
                                  </p:stCondLst>
                                  <p:childTnLst>
                                    <p:set>
                                      <p:cBhvr>
                                        <p:cTn id="19" dur="1" fill="hold">
                                          <p:stCondLst>
                                            <p:cond delay="0"/>
                                          </p:stCondLst>
                                        </p:cTn>
                                        <p:tgtEl>
                                          <p:spTgt spid="23"/>
                                        </p:tgtEl>
                                        <p:attrNameLst>
                                          <p:attrName>style.visibility</p:attrName>
                                        </p:attrNameLst>
                                      </p:cBhvr>
                                      <p:to>
                                        <p:strVal val="visible"/>
                                      </p:to>
                                    </p:set>
                                    <p:animEffect transition="in" filter="circle(in)">
                                      <p:cBhvr>
                                        <p:cTn id="20" dur="1750"/>
                                        <p:tgtEl>
                                          <p:spTgt spid="23"/>
                                        </p:tgtEl>
                                      </p:cBhvr>
                                    </p:animEffect>
                                  </p:childTnLst>
                                </p:cTn>
                              </p:par>
                              <p:par>
                                <p:cTn id="21" presetID="6" presetClass="entr" presetSubtype="16" fill="hold" grpId="0" nodeType="withEffect">
                                  <p:stCondLst>
                                    <p:cond delay="125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1750"/>
                                        <p:tgtEl>
                                          <p:spTgt spid="7"/>
                                        </p:tgtEl>
                                      </p:cBhvr>
                                    </p:animEffect>
                                  </p:childTnLst>
                                </p:cTn>
                              </p:par>
                              <p:par>
                                <p:cTn id="24" presetID="6" presetClass="entr" presetSubtype="16" fill="hold" nodeType="withEffect">
                                  <p:stCondLst>
                                    <p:cond delay="125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1750"/>
                                        <p:tgtEl>
                                          <p:spTgt spid="8"/>
                                        </p:tgtEl>
                                      </p:cBhvr>
                                    </p:animEffect>
                                  </p:childTnLst>
                                </p:cTn>
                              </p:par>
                              <p:par>
                                <p:cTn id="27" presetID="22" presetClass="entr" presetSubtype="4" fill="hold" grpId="0" nodeType="withEffect">
                                  <p:stCondLst>
                                    <p:cond delay="300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par>
                                <p:cTn id="30" presetID="22" presetClass="entr" presetSubtype="4" fill="hold" nodeType="withEffect">
                                  <p:stCondLst>
                                    <p:cond delay="300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par>
                                <p:cTn id="33" presetID="22" presetClass="entr" presetSubtype="4" fill="hold" nodeType="withEffect">
                                  <p:stCondLst>
                                    <p:cond delay="300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par>
                                <p:cTn id="36" presetID="22" presetClass="entr" presetSubtype="4" fill="hold" grpId="0" nodeType="withEffect">
                                  <p:stCondLst>
                                    <p:cond delay="350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par>
                                <p:cTn id="39" presetID="22" presetClass="entr" presetSubtype="4" fill="hold" nodeType="withEffect">
                                  <p:stCondLst>
                                    <p:cond delay="3500"/>
                                  </p:stCondLst>
                                  <p:childTnLst>
                                    <p:set>
                                      <p:cBhvr>
                                        <p:cTn id="40" dur="1" fill="hold">
                                          <p:stCondLst>
                                            <p:cond delay="0"/>
                                          </p:stCondLst>
                                        </p:cTn>
                                        <p:tgtEl>
                                          <p:spTgt spid="12"/>
                                        </p:tgtEl>
                                        <p:attrNameLst>
                                          <p:attrName>style.visibility</p:attrName>
                                        </p:attrNameLst>
                                      </p:cBhvr>
                                      <p:to>
                                        <p:strVal val="visible"/>
                                      </p:to>
                                    </p:set>
                                    <p:animEffect transition="in" filter="wipe(down)">
                                      <p:cBhvr>
                                        <p:cTn id="41" dur="500"/>
                                        <p:tgtEl>
                                          <p:spTgt spid="12"/>
                                        </p:tgtEl>
                                      </p:cBhvr>
                                    </p:animEffect>
                                  </p:childTnLst>
                                </p:cTn>
                              </p:par>
                              <p:par>
                                <p:cTn id="42" presetID="22" presetClass="entr" presetSubtype="4" fill="hold" nodeType="withEffect">
                                  <p:stCondLst>
                                    <p:cond delay="350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par>
                                <p:cTn id="45" presetID="10" presetClass="exit" presetSubtype="0" fill="hold" nodeType="withEffect">
                                  <p:stCondLst>
                                    <p:cond delay="4000"/>
                                  </p:stCondLst>
                                  <p:childTnLst>
                                    <p:animEffect transition="out" filter="fade">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par>
                                <p:cTn id="48" presetID="10" presetClass="exit" presetSubtype="0" fill="hold" nodeType="withEffect">
                                  <p:stCondLst>
                                    <p:cond delay="4000"/>
                                  </p:stCondLst>
                                  <p:childTnLst>
                                    <p:animEffect transition="out" filter="fade">
                                      <p:cBhvr>
                                        <p:cTn id="49" dur="500"/>
                                        <p:tgtEl>
                                          <p:spTgt spid="8"/>
                                        </p:tgtEl>
                                      </p:cBhvr>
                                    </p:animEffect>
                                    <p:set>
                                      <p:cBhvr>
                                        <p:cTn id="50" dur="1" fill="hold">
                                          <p:stCondLst>
                                            <p:cond delay="499"/>
                                          </p:stCondLst>
                                        </p:cTn>
                                        <p:tgtEl>
                                          <p:spTgt spid="8"/>
                                        </p:tgtEl>
                                        <p:attrNameLst>
                                          <p:attrName>style.visibility</p:attrName>
                                        </p:attrNameLst>
                                      </p:cBhvr>
                                      <p:to>
                                        <p:strVal val="hidden"/>
                                      </p:to>
                                    </p:set>
                                  </p:childTnLst>
                                </p:cTn>
                              </p:par>
                              <p:par>
                                <p:cTn id="51" presetID="10" presetClass="exit" presetSubtype="0" fill="hold" nodeType="withEffect">
                                  <p:stCondLst>
                                    <p:cond delay="4000"/>
                                  </p:stCondLst>
                                  <p:childTnLst>
                                    <p:animEffect transition="out" filter="fade">
                                      <p:cBhvr>
                                        <p:cTn id="52" dur="500"/>
                                        <p:tgtEl>
                                          <p:spTgt spid="11"/>
                                        </p:tgtEl>
                                      </p:cBhvr>
                                    </p:animEffect>
                                    <p:set>
                                      <p:cBhvr>
                                        <p:cTn id="53" dur="1" fill="hold">
                                          <p:stCondLst>
                                            <p:cond delay="499"/>
                                          </p:stCondLst>
                                        </p:cTn>
                                        <p:tgtEl>
                                          <p:spTgt spid="11"/>
                                        </p:tgtEl>
                                        <p:attrNameLst>
                                          <p:attrName>style.visibility</p:attrName>
                                        </p:attrNameLst>
                                      </p:cBhvr>
                                      <p:to>
                                        <p:strVal val="hidden"/>
                                      </p:to>
                                    </p:set>
                                  </p:childTnLst>
                                </p:cTn>
                              </p:par>
                              <p:par>
                                <p:cTn id="54" presetID="10" presetClass="exit" presetSubtype="0" fill="hold" nodeType="withEffect">
                                  <p:stCondLst>
                                    <p:cond delay="400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childTnLst>
                          </p:cTn>
                        </p:par>
                        <p:par>
                          <p:cTn id="57" fill="hold">
                            <p:stCondLst>
                              <p:cond delay="4500"/>
                            </p:stCondLst>
                            <p:childTnLst>
                              <p:par>
                                <p:cTn id="58" presetID="10" presetClass="entr" presetSubtype="0" fill="hold" grpId="0" nodeType="afterEffect">
                                  <p:stCondLst>
                                    <p:cond delay="25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750"/>
                                        <p:tgtEl>
                                          <p:spTgt spid="31"/>
                                        </p:tgtEl>
                                      </p:cBhvr>
                                    </p:animEffect>
                                  </p:childTnLst>
                                </p:cTn>
                              </p:par>
                              <p:par>
                                <p:cTn id="61" presetID="6" presetClass="entr" presetSubtype="16" fill="hold" nodeType="withEffect">
                                  <p:stCondLst>
                                    <p:cond delay="250"/>
                                  </p:stCondLst>
                                  <p:childTnLst>
                                    <p:set>
                                      <p:cBhvr>
                                        <p:cTn id="62" dur="1" fill="hold">
                                          <p:stCondLst>
                                            <p:cond delay="0"/>
                                          </p:stCondLst>
                                        </p:cTn>
                                        <p:tgtEl>
                                          <p:spTgt spid="35"/>
                                        </p:tgtEl>
                                        <p:attrNameLst>
                                          <p:attrName>style.visibility</p:attrName>
                                        </p:attrNameLst>
                                      </p:cBhvr>
                                      <p:to>
                                        <p:strVal val="visible"/>
                                      </p:to>
                                    </p:set>
                                    <p:animEffect transition="in" filter="circle(in)">
                                      <p:cBhvr>
                                        <p:cTn id="63" dur="750"/>
                                        <p:tgtEl>
                                          <p:spTgt spid="35"/>
                                        </p:tgtEl>
                                      </p:cBhvr>
                                    </p:animEffect>
                                  </p:childTnLst>
                                </p:cTn>
                              </p:par>
                            </p:childTnLst>
                          </p:cTn>
                        </p:par>
                        <p:par>
                          <p:cTn id="64" fill="hold">
                            <p:stCondLst>
                              <p:cond delay="5500"/>
                            </p:stCondLst>
                            <p:childTnLst>
                              <p:par>
                                <p:cTn id="65" presetID="10" presetClass="entr" presetSubtype="0" fill="hold" grpId="0" nodeType="afterEffect">
                                  <p:stCondLst>
                                    <p:cond delay="25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750"/>
                                        <p:tgtEl>
                                          <p:spTgt spid="32"/>
                                        </p:tgtEl>
                                      </p:cBhvr>
                                    </p:animEffect>
                                  </p:childTnLst>
                                </p:cTn>
                              </p:par>
                              <p:par>
                                <p:cTn id="68" presetID="10" presetClass="entr" presetSubtype="0" fill="hold" nodeType="withEffect">
                                  <p:stCondLst>
                                    <p:cond delay="25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750"/>
                                        <p:tgtEl>
                                          <p:spTgt spid="37"/>
                                        </p:tgtEl>
                                      </p:cBhvr>
                                    </p:animEffect>
                                  </p:childTnLst>
                                </p:cTn>
                              </p:par>
                            </p:childTnLst>
                          </p:cTn>
                        </p:par>
                        <p:par>
                          <p:cTn id="71" fill="hold">
                            <p:stCondLst>
                              <p:cond delay="6500"/>
                            </p:stCondLst>
                            <p:childTnLst>
                              <p:par>
                                <p:cTn id="72" presetID="10" presetClass="entr" presetSubtype="0" fill="hold" grpId="0" nodeType="afterEffect">
                                  <p:stCondLst>
                                    <p:cond delay="250"/>
                                  </p:stCondLst>
                                  <p:childTnLst>
                                    <p:set>
                                      <p:cBhvr>
                                        <p:cTn id="73" dur="1" fill="hold">
                                          <p:stCondLst>
                                            <p:cond delay="0"/>
                                          </p:stCondLst>
                                        </p:cTn>
                                        <p:tgtEl>
                                          <p:spTgt spid="34"/>
                                        </p:tgtEl>
                                        <p:attrNameLst>
                                          <p:attrName>style.visibility</p:attrName>
                                        </p:attrNameLst>
                                      </p:cBhvr>
                                      <p:to>
                                        <p:strVal val="visible"/>
                                      </p:to>
                                    </p:set>
                                    <p:animEffect transition="in" filter="fade">
                                      <p:cBhvr>
                                        <p:cTn id="74" dur="750"/>
                                        <p:tgtEl>
                                          <p:spTgt spid="34"/>
                                        </p:tgtEl>
                                      </p:cBhvr>
                                    </p:animEffect>
                                  </p:childTnLst>
                                </p:cTn>
                              </p:par>
                              <p:par>
                                <p:cTn id="75" presetID="10" presetClass="entr" presetSubtype="0" fill="hold" nodeType="withEffect">
                                  <p:stCondLst>
                                    <p:cond delay="25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750"/>
                                        <p:tgtEl>
                                          <p:spTgt spid="39"/>
                                        </p:tgtEl>
                                      </p:cBhvr>
                                    </p:animEffect>
                                  </p:childTnLst>
                                </p:cTn>
                              </p:par>
                            </p:childTnLst>
                          </p:cTn>
                        </p:par>
                        <p:par>
                          <p:cTn id="78" fill="hold">
                            <p:stCondLst>
                              <p:cond delay="7500"/>
                            </p:stCondLst>
                            <p:childTnLst>
                              <p:par>
                                <p:cTn id="79" presetID="10" presetClass="entr" presetSubtype="0" fill="hold" grpId="0" nodeType="afterEffect">
                                  <p:stCondLst>
                                    <p:cond delay="25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750"/>
                                        <p:tgtEl>
                                          <p:spTgt spid="33"/>
                                        </p:tgtEl>
                                      </p:cBhvr>
                                    </p:animEffect>
                                  </p:childTnLst>
                                </p:cTn>
                              </p:par>
                              <p:par>
                                <p:cTn id="82" presetID="10" presetClass="entr" presetSubtype="0" fill="hold" nodeType="withEffect">
                                  <p:stCondLst>
                                    <p:cond delay="25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750"/>
                                        <p:tgtEl>
                                          <p:spTgt spid="41"/>
                                        </p:tgtEl>
                                      </p:cBhvr>
                                    </p:animEffect>
                                  </p:childTnLst>
                                </p:cTn>
                              </p:par>
                            </p:childTnLst>
                          </p:cTn>
                        </p:par>
                        <p:par>
                          <p:cTn id="85" fill="hold">
                            <p:stCondLst>
                              <p:cond delay="8500"/>
                            </p:stCondLst>
                            <p:childTnLst>
                              <p:par>
                                <p:cTn id="86" presetID="22" presetClass="entr" presetSubtype="4" fill="hold" grpId="0" nodeType="after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wipe(down)">
                                      <p:cBhvr>
                                        <p:cTn id="88" dur="500"/>
                                        <p:tgtEl>
                                          <p:spTgt spid="44"/>
                                        </p:tgtEl>
                                      </p:cBhvr>
                                    </p:animEffect>
                                  </p:childTnLst>
                                </p:cTn>
                              </p:par>
                            </p:childTnLst>
                          </p:cTn>
                        </p:par>
                        <p:par>
                          <p:cTn id="89" fill="hold">
                            <p:stCondLst>
                              <p:cond delay="9000"/>
                            </p:stCondLst>
                            <p:childTnLst>
                              <p:par>
                                <p:cTn id="90" presetID="10" presetClass="entr" presetSubtype="0" fill="hold" nodeType="afterEffect">
                                  <p:stCondLst>
                                    <p:cond delay="0"/>
                                  </p:stCondLst>
                                  <p:childTnLst>
                                    <p:set>
                                      <p:cBhvr>
                                        <p:cTn id="91" dur="1" fill="hold">
                                          <p:stCondLst>
                                            <p:cond delay="0"/>
                                          </p:stCondLst>
                                        </p:cTn>
                                        <p:tgtEl>
                                          <p:spTgt spid="45">
                                            <p:txEl>
                                              <p:pRg st="0" end="0"/>
                                            </p:txEl>
                                          </p:spTgt>
                                        </p:tgtEl>
                                        <p:attrNameLst>
                                          <p:attrName>style.visibility</p:attrName>
                                        </p:attrNameLst>
                                      </p:cBhvr>
                                      <p:to>
                                        <p:strVal val="visible"/>
                                      </p:to>
                                    </p:set>
                                    <p:animEffect transition="in" filter="fade">
                                      <p:cBhvr>
                                        <p:cTn id="92" dur="500"/>
                                        <p:tgtEl>
                                          <p:spTgt spid="45">
                                            <p:txEl>
                                              <p:pRg st="0" end="0"/>
                                            </p:txEl>
                                          </p:spTgt>
                                        </p:tgtEl>
                                      </p:cBhvr>
                                    </p:animEffect>
                                  </p:childTnLst>
                                </p:cTn>
                              </p:par>
                            </p:childTnLst>
                          </p:cTn>
                        </p:par>
                        <p:par>
                          <p:cTn id="93" fill="hold">
                            <p:stCondLst>
                              <p:cond delay="9500"/>
                            </p:stCondLst>
                            <p:childTnLst>
                              <p:par>
                                <p:cTn id="94" presetID="10" presetClass="entr" presetSubtype="0" fill="hold" nodeType="after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fade">
                                      <p:cBhvr>
                                        <p:cTn id="96" dur="500"/>
                                        <p:tgtEl>
                                          <p:spTgt spid="47"/>
                                        </p:tgtEl>
                                      </p:cBhvr>
                                    </p:animEffect>
                                  </p:childTnLst>
                                </p:cTn>
                              </p:par>
                              <p:par>
                                <p:cTn id="97" presetID="10"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fade">
                                      <p:cBhvr>
                                        <p:cTn id="9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3" grpId="0" animBg="1"/>
      <p:bldP spid="34" grpId="0" animBg="1"/>
      <p:bldP spid="32" grpId="0" animBg="1"/>
      <p:bldP spid="31" grpId="0" animBg="1"/>
      <p:bldP spid="2" grpId="0" animBg="1"/>
      <p:bldP spid="3" grpId="0" animBg="1"/>
      <p:bldP spid="7" grpId="0" animBg="1"/>
      <p:bldP spid="10"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400" dirty="0">
                <a:solidFill>
                  <a:schemeClr val="bg2"/>
                </a:solidFill>
                <a:latin typeface="Amasis MT Pro Medium" panose="02040604050005020304" pitchFamily="18" charset="0"/>
              </a:rPr>
              <a:t>The XML export method had to be added into all node classes, which bore the risk of breaking the whole application if any bugs slipped through along with the change.</a:t>
            </a:r>
          </a:p>
          <a:p>
            <a:pPr marL="0" indent="0" eaLnBrk="1" hangingPunct="1">
              <a:buNone/>
            </a:pPr>
            <a:endParaRPr lang="en-US" sz="2400" dirty="0">
              <a:solidFill>
                <a:schemeClr val="bg2"/>
              </a:solidFill>
              <a:latin typeface="Amasis MT Pro Medium" panose="02040604050005020304" pitchFamily="18" charset="0"/>
            </a:endParaRPr>
          </a:p>
          <a:p>
            <a:pPr marL="0" indent="0" eaLnBrk="1" hangingPunct="1">
              <a:buNone/>
            </a:pPr>
            <a:endParaRPr lang="en-US" sz="2400" dirty="0">
              <a:solidFill>
                <a:schemeClr val="bg2"/>
              </a:solidFill>
              <a:latin typeface="Amasis MT Pro Medium" panose="02040604050005020304" pitchFamily="18" charset="0"/>
            </a:endParaRPr>
          </a:p>
          <a:p>
            <a:pPr eaLnBrk="1" hangingPunct="1"/>
            <a:r>
              <a:rPr lang="en-US" sz="2400" dirty="0">
                <a:solidFill>
                  <a:schemeClr val="bg2"/>
                </a:solidFill>
                <a:latin typeface="Amasis MT Pro Medium" panose="02040604050005020304" pitchFamily="18" charset="0"/>
              </a:rPr>
              <a:t>Besides, the primary job of these classes was to work with geodata. If this feature was implemented and your client would ask you to provide the ability to export into another format or request some other weird stuff, this would force you to change those precious and fragile classes again. The solution would then become complicated and cause errors.</a:t>
            </a:r>
          </a:p>
        </p:txBody>
      </p:sp>
      <p:sp>
        <p:nvSpPr>
          <p:cNvPr id="2" name="Rectangle 2">
            <a:extLst>
              <a:ext uri="{FF2B5EF4-FFF2-40B4-BE49-F238E27FC236}">
                <a16:creationId xmlns:a16="http://schemas.microsoft.com/office/drawing/2014/main" id="{B84A39EB-96C1-1DE3-19BF-112949E870D7}"/>
              </a:ext>
            </a:extLst>
          </p:cNvPr>
          <p:cNvSpPr txBox="1">
            <a:spLocks noChangeArrowheads="1"/>
          </p:cNvSpPr>
          <p:nvPr/>
        </p:nvSpPr>
        <p:spPr bwMode="auto">
          <a:xfrm>
            <a:off x="1828800" y="30480"/>
            <a:ext cx="7447281"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n-US" b="1" kern="0">
                <a:solidFill>
                  <a:schemeClr val="bg2"/>
                </a:solidFill>
              </a:rPr>
              <a:t>Trouble - Why we shouldn’t use it:</a:t>
            </a:r>
            <a:endParaRPr lang="en-US" b="1" kern="0" dirty="0">
              <a:solidFill>
                <a:schemeClr val="bg2"/>
              </a:solidFill>
            </a:endParaRPr>
          </a:p>
        </p:txBody>
      </p:sp>
    </p:spTree>
    <p:extLst>
      <p:ext uri="{BB962C8B-B14F-4D97-AF65-F5344CB8AC3E}">
        <p14:creationId xmlns:p14="http://schemas.microsoft.com/office/powerpoint/2010/main" val="3120367540"/>
      </p:ext>
    </p:extLst>
  </p:cSld>
  <p:clrMapOvr>
    <a:masterClrMapping/>
  </p:clrMapOvr>
  <p:transition spd="slow">
    <p:push dir="d"/>
  </p:transition>
</p:sld>
</file>

<file path=ppt/theme/theme1.xml><?xml version="1.0" encoding="utf-8"?>
<a:theme xmlns:a="http://schemas.openxmlformats.org/drawingml/2006/main" name="template">
  <a:themeElements>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3E3B55"/>
        </a:lt2>
        <a:accent1>
          <a:srgbClr val="8D8DC2"/>
        </a:accent1>
        <a:accent2>
          <a:srgbClr val="777777"/>
        </a:accent2>
        <a:accent3>
          <a:srgbClr val="FFFFFF"/>
        </a:accent3>
        <a:accent4>
          <a:srgbClr val="404040"/>
        </a:accent4>
        <a:accent5>
          <a:srgbClr val="C5C5DD"/>
        </a:accent5>
        <a:accent6>
          <a:srgbClr val="6B6B6B"/>
        </a:accent6>
        <a:hlink>
          <a:srgbClr val="C0C0C0"/>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26231E"/>
        </a:lt2>
        <a:accent1>
          <a:srgbClr val="D69F8C"/>
        </a:accent1>
        <a:accent2>
          <a:srgbClr val="AD8D82"/>
        </a:accent2>
        <a:accent3>
          <a:srgbClr val="FFFFFF"/>
        </a:accent3>
        <a:accent4>
          <a:srgbClr val="404040"/>
        </a:accent4>
        <a:accent5>
          <a:srgbClr val="E8CDC5"/>
        </a:accent5>
        <a:accent6>
          <a:srgbClr val="9C7F75"/>
        </a:accent6>
        <a:hlink>
          <a:srgbClr val="676068"/>
        </a:hlink>
        <a:folHlink>
          <a:srgbClr val="DDDDDD"/>
        </a:folHlink>
      </a:clrScheme>
      <a:clrMap bg1="lt1" tx1="dk1" bg2="lt2" tx2="dk2" accent1="accent1" accent2="accent2" accent3="accent3" accent4="accent4" accent5="accent5" accent6="accent6" hlink="hlink" folHlink="folHlink"/>
    </a:extraClrScheme>
    <a:extraClrScheme>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1263</TotalTime>
  <Words>2995</Words>
  <Application>Microsoft Office PowerPoint</Application>
  <PresentationFormat>On-screen Show (4:3)</PresentationFormat>
  <Paragraphs>189</Paragraphs>
  <Slides>42</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Abadi</vt:lpstr>
      <vt:lpstr>Amasis MT Pro Light</vt:lpstr>
      <vt:lpstr>Amasis MT Pro Medium</vt:lpstr>
      <vt:lpstr>Arial</vt:lpstr>
      <vt:lpstr>Calibri</vt:lpstr>
      <vt:lpstr>Consolas</vt:lpstr>
      <vt:lpstr>Noto Sans Symbols</vt:lpstr>
      <vt:lpstr>Times New Roman</vt:lpstr>
      <vt:lpstr>Wingdings</vt:lpstr>
      <vt:lpstr>template</vt:lpstr>
      <vt:lpstr>Design Pattern: Visitor</vt:lpstr>
      <vt:lpstr>What’s inside our presentation?</vt:lpstr>
      <vt:lpstr>1. Real-World problem and naive solution </vt:lpstr>
      <vt:lpstr>Preview to our Real-world problem</vt:lpstr>
      <vt:lpstr>Problem: </vt:lpstr>
      <vt:lpstr>Naive solution:</vt:lpstr>
      <vt:lpstr>PowerPoint Presentation</vt:lpstr>
      <vt:lpstr>Trouble - Why we shouldn’t use it:</vt:lpstr>
      <vt:lpstr>PowerPoint Presentation</vt:lpstr>
      <vt:lpstr>2. An introduction about Visitor pattern </vt:lpstr>
      <vt:lpstr>What is Visitor?</vt:lpstr>
      <vt:lpstr>Main idea-Visitor:</vt:lpstr>
      <vt:lpstr>Technique - Property</vt:lpstr>
      <vt:lpstr>Illustration</vt:lpstr>
      <vt:lpstr>General Class Diagram - Explanation</vt:lpstr>
      <vt:lpstr>PowerPoint Presentation</vt:lpstr>
      <vt:lpstr>PowerPoint Presentation</vt:lpstr>
      <vt:lpstr>Class diagram for problem</vt:lpstr>
      <vt:lpstr>Explain on class diagram: </vt:lpstr>
      <vt:lpstr>implementation for visitor in this problem</vt:lpstr>
      <vt:lpstr>Elementary prepare</vt:lpstr>
      <vt:lpstr>Base class: Shape</vt:lpstr>
      <vt:lpstr>Concrete Element Class: </vt:lpstr>
      <vt:lpstr>Concrete Element Class: </vt:lpstr>
      <vt:lpstr>Concrete Element Class: </vt:lpstr>
      <vt:lpstr>Concrete Element Class: </vt:lpstr>
      <vt:lpstr>Visitor Class</vt:lpstr>
      <vt:lpstr>Accept Visitor in Each Concrete Element class</vt:lpstr>
      <vt:lpstr>Exporting by Visitor ( Key for the problem)</vt:lpstr>
      <vt:lpstr>Key idea for Visitor implementation</vt:lpstr>
      <vt:lpstr>Key idea for Visitor implementation</vt:lpstr>
      <vt:lpstr>PowerPoint Presentation</vt:lpstr>
      <vt:lpstr>Pros:</vt:lpstr>
      <vt:lpstr>Cons:</vt:lpstr>
      <vt:lpstr>PowerPoint Presentation</vt:lpstr>
      <vt:lpstr>Real-world problem</vt:lpstr>
      <vt:lpstr>Applicability</vt:lpstr>
      <vt:lpstr>Quiz: Question 1:</vt:lpstr>
      <vt:lpstr>Quiz: Question 2:</vt:lpstr>
      <vt:lpstr>Quiz: Question 3:</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 Visitor</dc:title>
  <dc:creator>VÕ THANH PHÚC</dc:creator>
  <cp:lastModifiedBy>VÕ THANH PHÚC</cp:lastModifiedBy>
  <cp:revision>14</cp:revision>
  <dcterms:created xsi:type="dcterms:W3CDTF">2022-11-28T06:42:45Z</dcterms:created>
  <dcterms:modified xsi:type="dcterms:W3CDTF">2022-12-05T14:37:38Z</dcterms:modified>
</cp:coreProperties>
</file>