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4" r:id="rId4"/>
    <p:sldId id="260" r:id="rId5"/>
    <p:sldId id="263" r:id="rId6"/>
    <p:sldId id="266" r:id="rId7"/>
    <p:sldId id="265" r:id="rId8"/>
    <p:sldId id="262" r:id="rId9"/>
    <p:sldId id="261" r:id="rId10"/>
    <p:sldId id="258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400"/>
    <a:srgbClr val="373839"/>
    <a:srgbClr val="292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8" autoAdjust="0"/>
  </p:normalViewPr>
  <p:slideViewPr>
    <p:cSldViewPr>
      <p:cViewPr varScale="1">
        <p:scale>
          <a:sx n="63" d="100"/>
          <a:sy n="63" d="100"/>
        </p:scale>
        <p:origin x="8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7AE023F-1033-4E7E-814A-9514D47191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B77A906-727F-41DA-A8E8-28B810DA8324}" type="slidenum">
              <a:rPr lang="en-US"/>
              <a:pPr/>
              <a:t>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FE7857A-E1B8-4B30-95AD-3924B0379114}" type="slidenum">
              <a:rPr lang="en-US"/>
              <a:pPr/>
              <a:t>2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BBC889-3F4B-46E7-9B71-B94EA8D542E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45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BBC889-3F4B-46E7-9B71-B94EA8D542E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3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BBC889-3F4B-46E7-9B71-B94EA8D542E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27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BBC889-3F4B-46E7-9B71-B94EA8D542E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72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BBC889-3F4B-46E7-9B71-B94EA8D542E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76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BBC889-3F4B-46E7-9B71-B94EA8D542E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69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CBBC889-3F4B-46E7-9B71-B94EA8D542E0}" type="slidenum">
              <a:rPr lang="en-US"/>
              <a:pPr/>
              <a:t>10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713" y="333375"/>
            <a:ext cx="5327650" cy="750888"/>
          </a:xfrm>
        </p:spPr>
        <p:txBody>
          <a:bodyPr/>
          <a:lstStyle>
            <a:lvl1pPr algn="ctr">
              <a:defRPr sz="2800" b="1"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1054100"/>
            <a:ext cx="5327650" cy="50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364163" y="476250"/>
            <a:ext cx="1655762" cy="6192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95288" y="476250"/>
            <a:ext cx="4816475" cy="6192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8313" y="1412875"/>
            <a:ext cx="3198812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19525" y="1412875"/>
            <a:ext cx="32004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476250"/>
            <a:ext cx="60483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12875"/>
            <a:ext cx="6551612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49275"/>
            <a:ext cx="6400800" cy="504825"/>
          </a:xfrm>
          <a:noFill/>
        </p:spPr>
        <p:txBody>
          <a:bodyPr/>
          <a:lstStyle/>
          <a:p>
            <a:pPr eaLnBrk="1" hangingPunct="1"/>
            <a:r>
              <a:rPr lang="en-US" sz="4000" dirty="0"/>
              <a:t>Design Pattern: Visitor</a:t>
            </a:r>
            <a:endParaRPr lang="uk-UA" sz="4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51956" y="1295400"/>
            <a:ext cx="3240088" cy="430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Group 9 – APCS 21 CTT2</a:t>
            </a:r>
            <a:endParaRPr lang="uk-U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B2A39D-066D-98F2-2540-B38FD4EFC654}"/>
              </a:ext>
            </a:extLst>
          </p:cNvPr>
          <p:cNvSpPr txBox="1"/>
          <p:nvPr/>
        </p:nvSpPr>
        <p:spPr>
          <a:xfrm>
            <a:off x="76200" y="1510506"/>
            <a:ext cx="5410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73839"/>
                </a:solidFill>
                <a:latin typeface="Amasis MT Pro Medium" panose="020B0604020202020204" pitchFamily="18" charset="0"/>
              </a:rPr>
              <a:t>Members: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solidFill>
                  <a:srgbClr val="373839"/>
                </a:solidFill>
                <a:latin typeface="Amasis MT Pro Medium" panose="020B0604020202020204" pitchFamily="18" charset="0"/>
              </a:rPr>
              <a:t>Võ</a:t>
            </a:r>
            <a:r>
              <a:rPr lang="en-US" sz="2400" b="1" dirty="0">
                <a:solidFill>
                  <a:srgbClr val="373839"/>
                </a:solidFill>
                <a:latin typeface="Amasis MT Pro Medium" panose="020B0604020202020204" pitchFamily="18" charset="0"/>
              </a:rPr>
              <a:t> Thanh </a:t>
            </a:r>
            <a:r>
              <a:rPr lang="en-US" sz="2400" b="1" dirty="0" err="1">
                <a:solidFill>
                  <a:srgbClr val="373839"/>
                </a:solidFill>
                <a:latin typeface="Amasis MT Pro Medium" panose="020B0604020202020204" pitchFamily="18" charset="0"/>
              </a:rPr>
              <a:t>Phúc</a:t>
            </a:r>
            <a:r>
              <a:rPr lang="en-US" sz="2400" b="1" dirty="0">
                <a:solidFill>
                  <a:srgbClr val="373839"/>
                </a:solidFill>
                <a:latin typeface="Amasis MT Pro Medium" panose="020B0604020202020204" pitchFamily="18" charset="0"/>
              </a:rPr>
              <a:t> – 21125056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solidFill>
                  <a:srgbClr val="373839"/>
                </a:solidFill>
                <a:latin typeface="Amasis MT Pro Medium" panose="020B0604020202020204" pitchFamily="18" charset="0"/>
              </a:rPr>
              <a:t>Nguyễn</a:t>
            </a:r>
            <a:r>
              <a:rPr lang="en-US" sz="2400" b="1" dirty="0">
                <a:solidFill>
                  <a:srgbClr val="373839"/>
                </a:solidFill>
                <a:latin typeface="Amasis MT Pro Medium" panose="020B0604020202020204" pitchFamily="18" charset="0"/>
              </a:rPr>
              <a:t> </a:t>
            </a:r>
            <a:r>
              <a:rPr lang="en-US" sz="2400" b="1" dirty="0" err="1">
                <a:solidFill>
                  <a:srgbClr val="373839"/>
                </a:solidFill>
                <a:latin typeface="Amasis MT Pro Medium" panose="020B0604020202020204" pitchFamily="18" charset="0"/>
              </a:rPr>
              <a:t>Đình</a:t>
            </a:r>
            <a:r>
              <a:rPr lang="en-US" sz="2400" b="1" dirty="0">
                <a:solidFill>
                  <a:srgbClr val="373839"/>
                </a:solidFill>
                <a:latin typeface="Amasis MT Pro Medium" panose="020B0604020202020204" pitchFamily="18" charset="0"/>
              </a:rPr>
              <a:t> </a:t>
            </a:r>
            <a:r>
              <a:rPr lang="en-US" sz="2400" b="1" dirty="0" err="1">
                <a:solidFill>
                  <a:srgbClr val="373839"/>
                </a:solidFill>
                <a:latin typeface="Amasis MT Pro Medium" panose="020B0604020202020204" pitchFamily="18" charset="0"/>
              </a:rPr>
              <a:t>Ngọc</a:t>
            </a:r>
            <a:r>
              <a:rPr lang="en-US" sz="2400" b="1" dirty="0">
                <a:solidFill>
                  <a:srgbClr val="373839"/>
                </a:solidFill>
                <a:latin typeface="Amasis MT Pro Medium" panose="020B0604020202020204" pitchFamily="18" charset="0"/>
              </a:rPr>
              <a:t> </a:t>
            </a:r>
            <a:r>
              <a:rPr lang="en-US" sz="2400" b="1" dirty="0" err="1">
                <a:solidFill>
                  <a:srgbClr val="373839"/>
                </a:solidFill>
                <a:latin typeface="Amasis MT Pro Medium" panose="020B0604020202020204" pitchFamily="18" charset="0"/>
              </a:rPr>
              <a:t>Trí</a:t>
            </a:r>
            <a:r>
              <a:rPr lang="en-US" sz="2400" b="1" dirty="0">
                <a:solidFill>
                  <a:srgbClr val="373839"/>
                </a:solidFill>
                <a:latin typeface="Amasis MT Pro Medium" panose="020B0604020202020204" pitchFamily="18" charset="0"/>
              </a:rPr>
              <a:t> - 21125065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solidFill>
                  <a:srgbClr val="373839"/>
                </a:solidFill>
                <a:latin typeface="Amasis MT Pro Medium" panose="020B0604020202020204" pitchFamily="18" charset="0"/>
              </a:rPr>
              <a:t>Nguyễn</a:t>
            </a:r>
            <a:r>
              <a:rPr lang="en-US" sz="2400" b="1" dirty="0">
                <a:solidFill>
                  <a:srgbClr val="373839"/>
                </a:solidFill>
                <a:latin typeface="Amasis MT Pro Medium" panose="020B0604020202020204" pitchFamily="18" charset="0"/>
              </a:rPr>
              <a:t> Minh </a:t>
            </a:r>
            <a:r>
              <a:rPr lang="en-US" sz="2400" b="1" dirty="0" err="1">
                <a:solidFill>
                  <a:srgbClr val="373839"/>
                </a:solidFill>
                <a:latin typeface="Amasis MT Pro Medium" panose="020B0604020202020204" pitchFamily="18" charset="0"/>
              </a:rPr>
              <a:t>Vĩ</a:t>
            </a:r>
            <a:r>
              <a:rPr lang="en-US" sz="2400" b="1" dirty="0">
                <a:solidFill>
                  <a:srgbClr val="373839"/>
                </a:solidFill>
                <a:latin typeface="Amasis MT Pro Medium" panose="020B0604020202020204" pitchFamily="18" charset="0"/>
              </a:rPr>
              <a:t> – 21125067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rgbClr val="373839"/>
                </a:solidFill>
                <a:latin typeface="Amasis MT Pro Medium" panose="020B0604020202020204" pitchFamily="18" charset="0"/>
              </a:rPr>
              <a:t>Lê </a:t>
            </a:r>
            <a:r>
              <a:rPr lang="en-US" sz="2400" b="1" dirty="0" err="1">
                <a:solidFill>
                  <a:srgbClr val="373839"/>
                </a:solidFill>
                <a:latin typeface="Amasis MT Pro Medium" panose="020B0604020202020204" pitchFamily="18" charset="0"/>
              </a:rPr>
              <a:t>Nguyễn</a:t>
            </a:r>
            <a:r>
              <a:rPr lang="en-US" sz="2400" b="1" dirty="0">
                <a:solidFill>
                  <a:srgbClr val="373839"/>
                </a:solidFill>
                <a:latin typeface="Amasis MT Pro Medium" panose="020B0604020202020204" pitchFamily="18" charset="0"/>
              </a:rPr>
              <a:t> </a:t>
            </a:r>
            <a:r>
              <a:rPr lang="en-US" sz="2400" b="1" dirty="0" err="1">
                <a:solidFill>
                  <a:srgbClr val="373839"/>
                </a:solidFill>
                <a:latin typeface="Amasis MT Pro Medium" panose="020B0604020202020204" pitchFamily="18" charset="0"/>
              </a:rPr>
              <a:t>Đăng</a:t>
            </a:r>
            <a:r>
              <a:rPr lang="en-US" sz="2400" b="1" dirty="0">
                <a:solidFill>
                  <a:srgbClr val="373839"/>
                </a:solidFill>
                <a:latin typeface="Amasis MT Pro Medium" panose="020B0604020202020204" pitchFamily="18" charset="0"/>
              </a:rPr>
              <a:t> Khoa - 21125164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F4DB0-8C92-C675-85F6-0DCCB2BBD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696578"/>
            <a:ext cx="6019800" cy="30264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bg2"/>
                </a:solidFill>
              </a:rPr>
              <a:t>Print Slide Master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chemeClr val="bg2"/>
                </a:solidFill>
              </a:rPr>
              <a:t>Our PowerPoint templates and backgrounds are «pre-made» presentation shells («pre-made» slides). All design backgrounds, graphics, typefaces, and colors have been created and are pre-set by an expert graphic designers which are working with some of the most prominent businesses in the world.</a:t>
            </a:r>
          </a:p>
          <a:p>
            <a:pPr eaLnBrk="1" hangingPunct="1"/>
            <a:endParaRPr lang="en-US" sz="2000" dirty="0">
              <a:solidFill>
                <a:schemeClr val="bg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bg2"/>
                </a:solidFill>
              </a:rPr>
              <a:t>You simply insert your text. That's it! You just can't go wrong with these templates and backgrounds!</a:t>
            </a:r>
          </a:p>
          <a:p>
            <a:pPr eaLnBrk="1" hangingPunct="1"/>
            <a:endParaRPr lang="en-US" sz="2000" dirty="0">
              <a:solidFill>
                <a:schemeClr val="bg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bg2"/>
                </a:solidFill>
              </a:rPr>
              <a:t>Download this template as well as our others at http://poweredtemplate.com/technology-computers-ppt-powerpoint-templates.html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 b="1"/>
              <a:t>What’s inside our presentation?</a:t>
            </a:r>
            <a:endParaRPr lang="uk-UA" b="1"/>
          </a:p>
        </p:txBody>
      </p:sp>
      <p:pic>
        <p:nvPicPr>
          <p:cNvPr id="3" name="Picture 2" descr="Question Cat">
            <a:extLst>
              <a:ext uri="{FF2B5EF4-FFF2-40B4-BE49-F238E27FC236}">
                <a16:creationId xmlns:a16="http://schemas.microsoft.com/office/drawing/2014/main" id="{36C99DB6-D8FC-57D6-D038-DA86C55D2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896" y="1524000"/>
            <a:ext cx="3951288" cy="3951288"/>
          </a:xfrm>
          <a:prstGeom prst="rect">
            <a:avLst/>
          </a:prstGeom>
          <a:noFill/>
        </p:spPr>
      </p:pic>
      <p:sp>
        <p:nvSpPr>
          <p:cNvPr id="36867" name="Rectangle 3"/>
          <p:cNvSpPr>
            <a:spLocks noGrp="1" noChangeArrowheads="1"/>
          </p:cNvSpPr>
          <p:nvPr>
            <p:ph sz="quarter" idx="4"/>
          </p:nvPr>
        </p:nvSpPr>
        <p:spPr>
          <a:xfrm>
            <a:off x="457200" y="1681162"/>
            <a:ext cx="5105400" cy="3951288"/>
          </a:xfrm>
        </p:spPr>
        <p:txBody>
          <a:bodyPr wrap="square" anchor="t"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3600" b="1" u="sng" dirty="0">
                <a:solidFill>
                  <a:srgbClr val="A8A400"/>
                </a:solidFill>
              </a:rPr>
              <a:t>Content: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/>
              <a:t>Problems and naive solution.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/>
              <a:t>Introduction to Visitor design pattern.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/>
              <a:t>How to solve problem with Visitor.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/>
              <a:t>Similar problem.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/>
              <a:t>Pros and cons to our design pattern.</a:t>
            </a:r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5C29-4A76-0C74-FB14-040D0989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267200"/>
            <a:ext cx="8229600" cy="566738"/>
          </a:xfrm>
        </p:spPr>
        <p:txBody>
          <a:bodyPr/>
          <a:lstStyle/>
          <a:p>
            <a:r>
              <a:rPr lang="en-US" sz="3200" dirty="0"/>
              <a:t>1. Real-World problem and naive solution </a:t>
            </a:r>
          </a:p>
        </p:txBody>
      </p:sp>
      <p:pic>
        <p:nvPicPr>
          <p:cNvPr id="6" name="Picture Placeholder 5" descr="3D black question marks with one yellow question mark">
            <a:extLst>
              <a:ext uri="{FF2B5EF4-FFF2-40B4-BE49-F238E27FC236}">
                <a16:creationId xmlns:a16="http://schemas.microsoft.com/office/drawing/2014/main" id="{FD52B7E5-88DD-E44C-F119-A076DFBE70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8" r="21238"/>
          <a:stretch>
            <a:fillRect/>
          </a:stretch>
        </p:blipFill>
        <p:spPr>
          <a:xfrm>
            <a:off x="1792288" y="228600"/>
            <a:ext cx="5486400" cy="34829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49DE9-5674-D17B-15D1-4AB5201A3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4986338"/>
            <a:ext cx="5486400" cy="804862"/>
          </a:xfrm>
        </p:spPr>
        <p:txBody>
          <a:bodyPr/>
          <a:lstStyle/>
          <a:p>
            <a:r>
              <a:rPr lang="en-US" sz="2000" dirty="0"/>
              <a:t>A modern problem that if we use normal-naive solution will cost a lot of efforts, time and may cause some bugs</a:t>
            </a:r>
          </a:p>
        </p:txBody>
      </p:sp>
    </p:spTree>
    <p:extLst>
      <p:ext uri="{BB962C8B-B14F-4D97-AF65-F5344CB8AC3E}">
        <p14:creationId xmlns:p14="http://schemas.microsoft.com/office/powerpoint/2010/main" val="66591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bg2"/>
                </a:solidFill>
              </a:rPr>
              <a:t>Preview to our Real-world problem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8050"/>
            <a:ext cx="7056438" cy="5832475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Imagine that you are building an app working with geographic information structured as one colossal graph. Each node of the graph represents a complex entity such as a city, but also more granular things like industries, sightseeing areas, etc. Each node type is represented by its own class, while each specific node is an object. </a:t>
            </a:r>
            <a:endParaRPr lang="en-US" sz="1800" b="0" dirty="0">
              <a:effectLst/>
              <a:latin typeface="Amasis MT Pro Medium" panose="020406040500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542016-D485-FF7A-314D-06FD6C653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276" y="1752600"/>
            <a:ext cx="7349723" cy="443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6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512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bg2"/>
                </a:solidFill>
              </a:rPr>
              <a:t>Problem: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bg2"/>
                </a:solidFill>
                <a:latin typeface="Amasis MT Pro Medium" panose="02040604050005020304" pitchFamily="18" charset="0"/>
              </a:rPr>
              <a:t>From the graph for that city, now , we need to implement to export the graph to XML format. </a:t>
            </a:r>
          </a:p>
        </p:txBody>
      </p:sp>
      <p:pic>
        <p:nvPicPr>
          <p:cNvPr id="2052" name="Picture 4" descr="Exporting the graph into XML">
            <a:extLst>
              <a:ext uri="{FF2B5EF4-FFF2-40B4-BE49-F238E27FC236}">
                <a16:creationId xmlns:a16="http://schemas.microsoft.com/office/drawing/2014/main" id="{8D5218A4-D3E1-CC0F-3BC9-C31A88360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0"/>
            <a:ext cx="760674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85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rgbClr val="FFC000"/>
                </a:solidFill>
              </a:rPr>
              <a:t>Naive solution: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You planned to add an export method to each node class and then leverage recursion to go over each node of the graph, executing the export method.</a:t>
            </a:r>
          </a:p>
          <a:p>
            <a:pPr marL="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Amasis MT Pro Medium" panose="02040604050005020304" pitchFamily="18" charset="0"/>
              </a:rPr>
              <a:t>→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 </a:t>
            </a:r>
            <a:r>
              <a:rPr lang="en-US" sz="3200" b="1" u="sng" strike="noStrike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This solution was simple.</a:t>
            </a:r>
            <a:br>
              <a:rPr lang="en-US" sz="1800" dirty="0">
                <a:solidFill>
                  <a:schemeClr val="bg2"/>
                </a:solidFill>
                <a:latin typeface="Amasis MT Pro Medium" panose="02040604050005020304" pitchFamily="18" charset="0"/>
              </a:rPr>
            </a:br>
            <a:endParaRPr lang="en-US" dirty="0">
              <a:solidFill>
                <a:schemeClr val="bg2"/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9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16DEECA-C3C9-28B1-4A54-6B507EA3DA25}"/>
              </a:ext>
            </a:extLst>
          </p:cNvPr>
          <p:cNvSpPr/>
          <p:nvPr/>
        </p:nvSpPr>
        <p:spPr>
          <a:xfrm>
            <a:off x="1981200" y="2159845"/>
            <a:ext cx="3886200" cy="4446281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1733ED7-5991-32B7-CA0A-FB5A92676123}"/>
              </a:ext>
            </a:extLst>
          </p:cNvPr>
          <p:cNvSpPr/>
          <p:nvPr/>
        </p:nvSpPr>
        <p:spPr>
          <a:xfrm>
            <a:off x="2814252" y="5684590"/>
            <a:ext cx="1762760" cy="43016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A1A9F37-5F09-C1E9-E416-8E292264A88F}"/>
              </a:ext>
            </a:extLst>
          </p:cNvPr>
          <p:cNvSpPr/>
          <p:nvPr/>
        </p:nvSpPr>
        <p:spPr>
          <a:xfrm>
            <a:off x="3110142" y="5144001"/>
            <a:ext cx="1762760" cy="43016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33A4228-D7E6-97AF-2905-34C21EC5F0BB}"/>
              </a:ext>
            </a:extLst>
          </p:cNvPr>
          <p:cNvSpPr/>
          <p:nvPr/>
        </p:nvSpPr>
        <p:spPr>
          <a:xfrm>
            <a:off x="2769150" y="3328429"/>
            <a:ext cx="1762760" cy="43016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CEDB551-E32D-5D9D-81AA-433B67DD7C4A}"/>
              </a:ext>
            </a:extLst>
          </p:cNvPr>
          <p:cNvSpPr/>
          <p:nvPr/>
        </p:nvSpPr>
        <p:spPr>
          <a:xfrm>
            <a:off x="3065040" y="2787840"/>
            <a:ext cx="1762760" cy="43016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5560"/>
            <a:ext cx="7447281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bg2"/>
                </a:solidFill>
              </a:rPr>
              <a:t>Trouble - Why we shouldn’t use it: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812720"/>
            <a:ext cx="7056438" cy="1246588"/>
          </a:xfrm>
        </p:spPr>
        <p:txBody>
          <a:bodyPr/>
          <a:lstStyle/>
          <a:p>
            <a:pPr eaLnBrk="1" hangingPunct="1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However, the code was already in production and by altering existing node classes, a potential bug in your changes may happens.</a:t>
            </a:r>
            <a:endParaRPr lang="en-US" dirty="0">
              <a:solidFill>
                <a:schemeClr val="bg2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0264E3C2-6FE2-192A-E224-4EC89231A207}"/>
              </a:ext>
            </a:extLst>
          </p:cNvPr>
          <p:cNvSpPr/>
          <p:nvPr/>
        </p:nvSpPr>
        <p:spPr>
          <a:xfrm>
            <a:off x="5998779" y="3006891"/>
            <a:ext cx="3256281" cy="154239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masis MT Pro Medium" panose="02040604050005020304" pitchFamily="18" charset="0"/>
              </a:rPr>
              <a:t>&lt;/&gt;XML Export Implementation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B2FF38-89F3-C501-0FFD-3A9BB6BA58AF}"/>
              </a:ext>
            </a:extLst>
          </p:cNvPr>
          <p:cNvSpPr/>
          <p:nvPr/>
        </p:nvSpPr>
        <p:spPr>
          <a:xfrm>
            <a:off x="3287487" y="2412413"/>
            <a:ext cx="1854994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Industrial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738918-414B-2E8E-B515-EAC236297C00}"/>
              </a:ext>
            </a:extLst>
          </p:cNvPr>
          <p:cNvSpPr/>
          <p:nvPr/>
        </p:nvSpPr>
        <p:spPr>
          <a:xfrm>
            <a:off x="3287487" y="3567269"/>
            <a:ext cx="1854994" cy="4216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Residential</a:t>
            </a:r>
          </a:p>
        </p:txBody>
      </p:sp>
      <p:pic>
        <p:nvPicPr>
          <p:cNvPr id="5" name="Picture 4" descr="Oil refinery against blue sky">
            <a:extLst>
              <a:ext uri="{FF2B5EF4-FFF2-40B4-BE49-F238E27FC236}">
                <a16:creationId xmlns:a16="http://schemas.microsoft.com/office/drawing/2014/main" id="{F13E4C18-ED29-8B6E-6AB4-F26FDEE706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998" y="2159845"/>
            <a:ext cx="1846287" cy="1038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B4EBD0-D7F2-F50C-34A6-1DA90C9C1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4491" y="3202936"/>
            <a:ext cx="1176338" cy="11723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98C5EE-1ED7-594A-B470-E9CF335E3EDC}"/>
              </a:ext>
            </a:extLst>
          </p:cNvPr>
          <p:cNvSpPr/>
          <p:nvPr/>
        </p:nvSpPr>
        <p:spPr>
          <a:xfrm>
            <a:off x="3510829" y="4781369"/>
            <a:ext cx="1854994" cy="4216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Commercial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C58603-F4A7-BB91-66C0-E93151DFA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5016" y="4221152"/>
            <a:ext cx="1431053" cy="143105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C0C07F-103F-2835-E571-5CB4D9F5BD2B}"/>
              </a:ext>
            </a:extLst>
          </p:cNvPr>
          <p:cNvSpPr/>
          <p:nvPr/>
        </p:nvSpPr>
        <p:spPr>
          <a:xfrm>
            <a:off x="3510829" y="5988876"/>
            <a:ext cx="1854994" cy="4216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Construction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B22B69-CE1A-13B0-0DA0-FE3B55A81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5891" y="5672429"/>
            <a:ext cx="1155433" cy="933697"/>
          </a:xfrm>
          <a:prstGeom prst="rect">
            <a:avLst/>
          </a:prstGeom>
        </p:spPr>
      </p:pic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0538DD7-D1C3-16AF-9876-F2D1CB41373A}"/>
              </a:ext>
            </a:extLst>
          </p:cNvPr>
          <p:cNvCxnSpPr>
            <a:cxnSpLocks/>
            <a:stCxn id="2" idx="3"/>
            <a:endCxn id="3" idx="3"/>
          </p:cNvCxnSpPr>
          <p:nvPr/>
        </p:nvCxnSpPr>
        <p:spPr>
          <a:xfrm rot="16200000" flipV="1">
            <a:off x="6176718" y="1644876"/>
            <a:ext cx="415966" cy="2484439"/>
          </a:xfrm>
          <a:prstGeom prst="curvedConnector2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9A2297A-C628-F6AB-DE79-94BD1352D834}"/>
              </a:ext>
            </a:extLst>
          </p:cNvPr>
          <p:cNvCxnSpPr>
            <a:cxnSpLocks/>
            <a:stCxn id="2" idx="2"/>
          </p:cNvCxnSpPr>
          <p:nvPr/>
        </p:nvCxnSpPr>
        <p:spPr>
          <a:xfrm rot="10800000">
            <a:off x="5142480" y="3704204"/>
            <a:ext cx="866400" cy="73882"/>
          </a:xfrm>
          <a:prstGeom prst="curvedConnector3">
            <a:avLst>
              <a:gd name="adj1" fmla="val 50000"/>
            </a:avLst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31523BB7-E4A4-F4AB-7E64-0EA561C1229E}"/>
              </a:ext>
            </a:extLst>
          </p:cNvPr>
          <p:cNvCxnSpPr>
            <a:cxnSpLocks/>
            <a:stCxn id="2" idx="1"/>
          </p:cNvCxnSpPr>
          <p:nvPr/>
        </p:nvCxnSpPr>
        <p:spPr>
          <a:xfrm rot="5400000">
            <a:off x="6294306" y="3622749"/>
            <a:ext cx="407724" cy="2257504"/>
          </a:xfrm>
          <a:prstGeom prst="curvedConnector2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2E2535B-D525-97C8-D276-1A17B36A0C10}"/>
              </a:ext>
            </a:extLst>
          </p:cNvPr>
          <p:cNvCxnSpPr>
            <a:cxnSpLocks/>
            <a:stCxn id="2" idx="1"/>
          </p:cNvCxnSpPr>
          <p:nvPr/>
        </p:nvCxnSpPr>
        <p:spPr>
          <a:xfrm rot="5400000">
            <a:off x="5650774" y="4244729"/>
            <a:ext cx="1673236" cy="2279057"/>
          </a:xfrm>
          <a:prstGeom prst="curvedConnector2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A9451329-AACC-7998-CE66-DE6EF00902B4}"/>
              </a:ext>
            </a:extLst>
          </p:cNvPr>
          <p:cNvCxnSpPr>
            <a:cxnSpLocks/>
          </p:cNvCxnSpPr>
          <p:nvPr/>
        </p:nvCxnSpPr>
        <p:spPr>
          <a:xfrm rot="10800000">
            <a:off x="4843099" y="3043327"/>
            <a:ext cx="1451571" cy="290593"/>
          </a:xfrm>
          <a:prstGeom prst="curvedConnector3">
            <a:avLst>
              <a:gd name="adj1" fmla="val 50000"/>
            </a:avLst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7ED85E3C-8913-156A-C535-CBC20CEC910F}"/>
              </a:ext>
            </a:extLst>
          </p:cNvPr>
          <p:cNvCxnSpPr>
            <a:cxnSpLocks/>
          </p:cNvCxnSpPr>
          <p:nvPr/>
        </p:nvCxnSpPr>
        <p:spPr>
          <a:xfrm rot="10800000">
            <a:off x="4531910" y="3489235"/>
            <a:ext cx="1564090" cy="84993"/>
          </a:xfrm>
          <a:prstGeom prst="curvedConnector3">
            <a:avLst>
              <a:gd name="adj1" fmla="val 50000"/>
            </a:avLst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3BA0D15-2556-D4F8-49FC-3904C2EFF500}"/>
              </a:ext>
            </a:extLst>
          </p:cNvPr>
          <p:cNvCxnSpPr>
            <a:cxnSpLocks/>
            <a:stCxn id="2" idx="1"/>
          </p:cNvCxnSpPr>
          <p:nvPr/>
        </p:nvCxnSpPr>
        <p:spPr>
          <a:xfrm rot="5400000">
            <a:off x="5835732" y="3587009"/>
            <a:ext cx="830559" cy="2751819"/>
          </a:xfrm>
          <a:prstGeom prst="curvedConnector2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41A0B785-85F8-EEE3-20D9-13E889B44CAD}"/>
              </a:ext>
            </a:extLst>
          </p:cNvPr>
          <p:cNvCxnSpPr>
            <a:cxnSpLocks/>
            <a:stCxn id="2" idx="1"/>
          </p:cNvCxnSpPr>
          <p:nvPr/>
        </p:nvCxnSpPr>
        <p:spPr>
          <a:xfrm rot="5400000">
            <a:off x="5448215" y="3678640"/>
            <a:ext cx="1309707" cy="3047705"/>
          </a:xfrm>
          <a:prstGeom prst="curvedConnector2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32A0661-0C16-3A28-1B15-31EA47378BC2}"/>
              </a:ext>
            </a:extLst>
          </p:cNvPr>
          <p:cNvSpPr txBox="1"/>
          <p:nvPr/>
        </p:nvSpPr>
        <p:spPr>
          <a:xfrm>
            <a:off x="1977608" y="403951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masis MT Pro Light" panose="020B0604020202020204" pitchFamily="18" charset="0"/>
              </a:rPr>
              <a:t>Existing application’s </a:t>
            </a:r>
            <a:r>
              <a:rPr lang="en-US" sz="2400" dirty="0" err="1">
                <a:latin typeface="Amasis MT Pro Light" panose="020B0604020202020204" pitchFamily="18" charset="0"/>
              </a:rPr>
              <a:t>classses</a:t>
            </a:r>
            <a:endParaRPr lang="en-US" sz="2400" dirty="0">
              <a:latin typeface="Amasis MT Pro Light" panose="020B0604020202020204" pitchFamily="18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7A96DFE-9B9D-417A-C637-4E3CCA43EDA3}"/>
              </a:ext>
            </a:extLst>
          </p:cNvPr>
          <p:cNvCxnSpPr/>
          <p:nvPr/>
        </p:nvCxnSpPr>
        <p:spPr>
          <a:xfrm>
            <a:off x="5377522" y="2368674"/>
            <a:ext cx="1219200" cy="3829031"/>
          </a:xfrm>
          <a:prstGeom prst="line">
            <a:avLst/>
          </a:prstGeom>
          <a:ln w="571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0F22337-8E7F-44F5-E6B3-2671AD134330}"/>
              </a:ext>
            </a:extLst>
          </p:cNvPr>
          <p:cNvCxnSpPr>
            <a:cxnSpLocks/>
          </p:cNvCxnSpPr>
          <p:nvPr/>
        </p:nvCxnSpPr>
        <p:spPr>
          <a:xfrm flipH="1">
            <a:off x="5178852" y="2368674"/>
            <a:ext cx="1265728" cy="3752407"/>
          </a:xfrm>
          <a:prstGeom prst="line">
            <a:avLst/>
          </a:prstGeom>
          <a:ln w="571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8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3" grpId="0" animBg="1"/>
      <p:bldP spid="34" grpId="0" animBg="1"/>
      <p:bldP spid="32" grpId="0" animBg="1"/>
      <p:bldP spid="31" grpId="0" animBg="1"/>
      <p:bldP spid="2" grpId="0" animBg="1"/>
      <p:bldP spid="3" grpId="0" animBg="1"/>
      <p:bldP spid="7" grpId="0" animBg="1"/>
      <p:bldP spid="10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bg2"/>
                </a:solidFill>
              </a:rPr>
              <a:t>Print Slide Master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chemeClr val="bg2"/>
                </a:solidFill>
              </a:rPr>
              <a:t>Our PowerPoint templates and backgrounds are «pre-made» presentation shells («pre-made» slides). All design backgrounds, graphics, typefaces, and colors have been created and are pre-set by an expert graphic designers which are working with some of the most prominent businesses in the world.</a:t>
            </a:r>
          </a:p>
          <a:p>
            <a:pPr eaLnBrk="1" hangingPunct="1"/>
            <a:endParaRPr lang="en-US" sz="2000" dirty="0">
              <a:solidFill>
                <a:schemeClr val="bg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bg2"/>
                </a:solidFill>
              </a:rPr>
              <a:t>You simply insert your text. That's it! You just can't go wrong with these templates and backgrounds!</a:t>
            </a:r>
          </a:p>
          <a:p>
            <a:pPr eaLnBrk="1" hangingPunct="1"/>
            <a:endParaRPr lang="en-US" sz="2000" dirty="0">
              <a:solidFill>
                <a:schemeClr val="bg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bg2"/>
                </a:solidFill>
              </a:rPr>
              <a:t>Download this template as well as our others at http://poweredtemplate.com/technology-computers-ppt-powerpoint-templates.html </a:t>
            </a:r>
          </a:p>
        </p:txBody>
      </p:sp>
    </p:spTree>
    <p:extLst>
      <p:ext uri="{BB962C8B-B14F-4D97-AF65-F5344CB8AC3E}">
        <p14:creationId xmlns:p14="http://schemas.microsoft.com/office/powerpoint/2010/main" val="192373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chemeClr val="bg2"/>
                </a:solidFill>
              </a:rPr>
              <a:t>Print Slide Master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chemeClr val="bg2"/>
                </a:solidFill>
              </a:rPr>
              <a:t>Our PowerPoint templates and backgrounds are «pre-made» presentation shells («pre-made» slides). All design backgrounds, graphics, typefaces, and colors have been created and are pre-set by an expert graphic designers which are working with some of the most prominent businesses in the world.</a:t>
            </a:r>
          </a:p>
          <a:p>
            <a:pPr eaLnBrk="1" hangingPunct="1"/>
            <a:endParaRPr lang="en-US" sz="2000" dirty="0">
              <a:solidFill>
                <a:schemeClr val="bg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bg2"/>
                </a:solidFill>
              </a:rPr>
              <a:t>You simply insert your text. That's it! You just can't go wrong with these templates and backgrounds!</a:t>
            </a:r>
          </a:p>
          <a:p>
            <a:pPr eaLnBrk="1" hangingPunct="1"/>
            <a:endParaRPr lang="en-US" sz="2000" dirty="0">
              <a:solidFill>
                <a:schemeClr val="bg2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bg2"/>
                </a:solidFill>
              </a:rPr>
              <a:t>Download this template as well as our others at http://poweredtemplate.com/technology-computers-ppt-powerpoint-templates.html </a:t>
            </a:r>
          </a:p>
        </p:txBody>
      </p:sp>
    </p:spTree>
    <p:extLst>
      <p:ext uri="{BB962C8B-B14F-4D97-AF65-F5344CB8AC3E}">
        <p14:creationId xmlns:p14="http://schemas.microsoft.com/office/powerpoint/2010/main" val="3120367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5">
      <a:dk1>
        <a:srgbClr val="4D4D4D"/>
      </a:dk1>
      <a:lt1>
        <a:srgbClr val="FFFFFF"/>
      </a:lt1>
      <a:dk2>
        <a:srgbClr val="4D4D4D"/>
      </a:dk2>
      <a:lt2>
        <a:srgbClr val="1F1111"/>
      </a:lt2>
      <a:accent1>
        <a:srgbClr val="393939"/>
      </a:accent1>
      <a:accent2>
        <a:srgbClr val="727272"/>
      </a:accent2>
      <a:accent3>
        <a:srgbClr val="FFFFFF"/>
      </a:accent3>
      <a:accent4>
        <a:srgbClr val="404040"/>
      </a:accent4>
      <a:accent5>
        <a:srgbClr val="AEAEAE"/>
      </a:accent5>
      <a:accent6>
        <a:srgbClr val="676767"/>
      </a:accent6>
      <a:hlink>
        <a:srgbClr val="D42424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3E3B55"/>
        </a:lt2>
        <a:accent1>
          <a:srgbClr val="8D8DC2"/>
        </a:accent1>
        <a:accent2>
          <a:srgbClr val="777777"/>
        </a:accent2>
        <a:accent3>
          <a:srgbClr val="FFFFFF"/>
        </a:accent3>
        <a:accent4>
          <a:srgbClr val="404040"/>
        </a:accent4>
        <a:accent5>
          <a:srgbClr val="C5C5DD"/>
        </a:accent5>
        <a:accent6>
          <a:srgbClr val="6B6B6B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4D4D4D"/>
        </a:dk2>
        <a:lt2>
          <a:srgbClr val="26231E"/>
        </a:lt2>
        <a:accent1>
          <a:srgbClr val="D69F8C"/>
        </a:accent1>
        <a:accent2>
          <a:srgbClr val="AD8D82"/>
        </a:accent2>
        <a:accent3>
          <a:srgbClr val="FFFFFF"/>
        </a:accent3>
        <a:accent4>
          <a:srgbClr val="404040"/>
        </a:accent4>
        <a:accent5>
          <a:srgbClr val="E8CDC5"/>
        </a:accent5>
        <a:accent6>
          <a:srgbClr val="9C7F75"/>
        </a:accent6>
        <a:hlink>
          <a:srgbClr val="67606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4D4D4D"/>
        </a:dk1>
        <a:lt1>
          <a:srgbClr val="FFFFFF"/>
        </a:lt1>
        <a:dk2>
          <a:srgbClr val="4D4D4D"/>
        </a:dk2>
        <a:lt2>
          <a:srgbClr val="1F1111"/>
        </a:lt2>
        <a:accent1>
          <a:srgbClr val="393939"/>
        </a:accent1>
        <a:accent2>
          <a:srgbClr val="727272"/>
        </a:accent2>
        <a:accent3>
          <a:srgbClr val="FFFFFF"/>
        </a:accent3>
        <a:accent4>
          <a:srgbClr val="404040"/>
        </a:accent4>
        <a:accent5>
          <a:srgbClr val="AEAEAE"/>
        </a:accent5>
        <a:accent6>
          <a:srgbClr val="676767"/>
        </a:accent6>
        <a:hlink>
          <a:srgbClr val="D4242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243</TotalTime>
  <Words>556</Words>
  <Application>Microsoft Office PowerPoint</Application>
  <PresentationFormat>On-screen Show (4:3)</PresentationFormat>
  <Paragraphs>58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Amasis MT Pro Light</vt:lpstr>
      <vt:lpstr>Amasis MT Pro Medium</vt:lpstr>
      <vt:lpstr>Arial</vt:lpstr>
      <vt:lpstr>template</vt:lpstr>
      <vt:lpstr>Design Pattern: Visitor</vt:lpstr>
      <vt:lpstr>What’s inside our presentation?</vt:lpstr>
      <vt:lpstr>1. Real-World problem and naive solution </vt:lpstr>
      <vt:lpstr>Preview to our Real-world problem</vt:lpstr>
      <vt:lpstr>Problem: </vt:lpstr>
      <vt:lpstr>Naive solution:</vt:lpstr>
      <vt:lpstr>Trouble - Why we shouldn’t use it:</vt:lpstr>
      <vt:lpstr>Print Slide Master</vt:lpstr>
      <vt:lpstr>Print Slide Master</vt:lpstr>
      <vt:lpstr>Print Slide 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Pattern: Visitor</dc:title>
  <dc:creator>VÕ THANH PHÚC</dc:creator>
  <cp:lastModifiedBy>VÕ THANH PHÚC</cp:lastModifiedBy>
  <cp:revision>2</cp:revision>
  <dcterms:created xsi:type="dcterms:W3CDTF">2022-11-28T06:42:45Z</dcterms:created>
  <dcterms:modified xsi:type="dcterms:W3CDTF">2022-11-28T15:58:49Z</dcterms:modified>
</cp:coreProperties>
</file>