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  <p:sldMasterId id="2147483684" r:id="rId3"/>
  </p:sldMasterIdLst>
  <p:notesMasterIdLst>
    <p:notesMasterId r:id="rId58"/>
  </p:notesMasterIdLst>
  <p:handoutMasterIdLst>
    <p:handoutMasterId r:id="rId59"/>
  </p:handoutMasterIdLst>
  <p:sldIdLst>
    <p:sldId id="646" r:id="rId4"/>
    <p:sldId id="647" r:id="rId5"/>
    <p:sldId id="648" r:id="rId6"/>
    <p:sldId id="576" r:id="rId7"/>
    <p:sldId id="630" r:id="rId8"/>
    <p:sldId id="617" r:id="rId9"/>
    <p:sldId id="618" r:id="rId10"/>
    <p:sldId id="619" r:id="rId11"/>
    <p:sldId id="631" r:id="rId12"/>
    <p:sldId id="622" r:id="rId13"/>
    <p:sldId id="620" r:id="rId14"/>
    <p:sldId id="632" r:id="rId15"/>
    <p:sldId id="634" r:id="rId16"/>
    <p:sldId id="584" r:id="rId17"/>
    <p:sldId id="635" r:id="rId18"/>
    <p:sldId id="636" r:id="rId19"/>
    <p:sldId id="637" r:id="rId20"/>
    <p:sldId id="588" r:id="rId21"/>
    <p:sldId id="583" r:id="rId22"/>
    <p:sldId id="589" r:id="rId23"/>
    <p:sldId id="638" r:id="rId24"/>
    <p:sldId id="590" r:id="rId25"/>
    <p:sldId id="591" r:id="rId26"/>
    <p:sldId id="592" r:id="rId27"/>
    <p:sldId id="593" r:id="rId28"/>
    <p:sldId id="595" r:id="rId29"/>
    <p:sldId id="655" r:id="rId30"/>
    <p:sldId id="545" r:id="rId31"/>
    <p:sldId id="599" r:id="rId32"/>
    <p:sldId id="639" r:id="rId33"/>
    <p:sldId id="600" r:id="rId34"/>
    <p:sldId id="602" r:id="rId35"/>
    <p:sldId id="603" r:id="rId36"/>
    <p:sldId id="640" r:id="rId37"/>
    <p:sldId id="643" r:id="rId38"/>
    <p:sldId id="656" r:id="rId39"/>
    <p:sldId id="657" r:id="rId40"/>
    <p:sldId id="641" r:id="rId41"/>
    <p:sldId id="604" r:id="rId42"/>
    <p:sldId id="605" r:id="rId43"/>
    <p:sldId id="596" r:id="rId44"/>
    <p:sldId id="610" r:id="rId45"/>
    <p:sldId id="609" r:id="rId46"/>
    <p:sldId id="608" r:id="rId47"/>
    <p:sldId id="642" r:id="rId48"/>
    <p:sldId id="612" r:id="rId49"/>
    <p:sldId id="611" r:id="rId50"/>
    <p:sldId id="614" r:id="rId51"/>
    <p:sldId id="649" r:id="rId52"/>
    <p:sldId id="650" r:id="rId53"/>
    <p:sldId id="651" r:id="rId54"/>
    <p:sldId id="652" r:id="rId55"/>
    <p:sldId id="653" r:id="rId56"/>
    <p:sldId id="654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46"/>
            <p14:sldId id="647"/>
            <p14:sldId id="648"/>
          </p14:sldIdLst>
        </p14:section>
        <p14:section name="JDBC Essentials" id="{813DF7E2-74AB-4E3A-9B46-2566DC216237}">
          <p14:sldIdLst>
            <p14:sldId id="576"/>
            <p14:sldId id="630"/>
            <p14:sldId id="617"/>
            <p14:sldId id="618"/>
            <p14:sldId id="619"/>
            <p14:sldId id="631"/>
            <p14:sldId id="622"/>
            <p14:sldId id="620"/>
          </p14:sldIdLst>
        </p14:section>
        <p14:section name="Statements" id="{E091B124-099C-4C56-B59F-ECF8C553BAEE}">
          <p14:sldIdLst>
            <p14:sldId id="632"/>
            <p14:sldId id="634"/>
            <p14:sldId id="584"/>
            <p14:sldId id="635"/>
            <p14:sldId id="636"/>
            <p14:sldId id="637"/>
            <p14:sldId id="588"/>
            <p14:sldId id="583"/>
            <p14:sldId id="589"/>
            <p14:sldId id="638"/>
            <p14:sldId id="590"/>
            <p14:sldId id="591"/>
            <p14:sldId id="592"/>
            <p14:sldId id="593"/>
            <p14:sldId id="595"/>
            <p14:sldId id="655"/>
          </p14:sldIdLst>
        </p14:section>
        <p14:section name="Advanced Concepts" id="{BD60B6E9-85E7-49E8-9F66-AE28A5DD5D66}">
          <p14:sldIdLst>
            <p14:sldId id="545"/>
            <p14:sldId id="599"/>
            <p14:sldId id="639"/>
            <p14:sldId id="600"/>
            <p14:sldId id="602"/>
            <p14:sldId id="603"/>
            <p14:sldId id="640"/>
            <p14:sldId id="643"/>
            <p14:sldId id="656"/>
            <p14:sldId id="657"/>
            <p14:sldId id="641"/>
            <p14:sldId id="604"/>
            <p14:sldId id="605"/>
            <p14:sldId id="596"/>
            <p14:sldId id="610"/>
            <p14:sldId id="609"/>
            <p14:sldId id="608"/>
            <p14:sldId id="642"/>
            <p14:sldId id="612"/>
            <p14:sldId id="611"/>
            <p14:sldId id="614"/>
            <p14:sldId id="649"/>
            <p14:sldId id="650"/>
            <p14:sldId id="651"/>
            <p14:sldId id="652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6"/>
    <a:srgbClr val="F0A22E"/>
    <a:srgbClr val="F3CD60"/>
    <a:srgbClr val="FF5050"/>
    <a:srgbClr val="E85C0E"/>
    <a:srgbClr val="FBEEDC"/>
    <a:srgbClr val="CC0000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 autoAdjust="0"/>
    <p:restoredTop sz="94280" autoAdjust="0"/>
  </p:normalViewPr>
  <p:slideViewPr>
    <p:cSldViewPr>
      <p:cViewPr varScale="1">
        <p:scale>
          <a:sx n="85" d="100"/>
          <a:sy n="85" d="100"/>
        </p:scale>
        <p:origin x="53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2/20/2020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4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43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498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69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32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6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2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206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8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3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7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8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640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6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5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9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java-databases/May-2019/Hibernate/03.%20DB-Advanced-Introduction-to-Hibernate/pom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oftuni.bg/trainings/2612/spring-data-february-202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286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model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829569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</a:t>
            </a:r>
            <a:r>
              <a:rPr lang="en-US" sz="2200" b="1" noProof="1" smtClean="0">
                <a:latin typeface="Consolas" panose="020B0609020204030204" pitchFamily="49" charset="0"/>
              </a:rPr>
              <a:t>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latin typeface="Consolas" panose="020B0609020204030204" pitchFamily="49" charset="0"/>
              </a:rPr>
              <a:t>                    </a:t>
            </a:r>
            <a:r>
              <a:rPr lang="en-US" sz="2200" b="1" noProof="1">
                <a:latin typeface="Consolas" panose="020B0609020204030204" pitchFamily="49" charset="0"/>
              </a:rPr>
              <a:t>&lt;</a:t>
            </a:r>
            <a:r>
              <a:rPr lang="en-US" sz="2200" b="1" noProof="1" smtClean="0">
                <a:latin typeface="Consolas" panose="020B0609020204030204" pitchFamily="49" charset="0"/>
              </a:rPr>
              <a:t>source&gt;</a:t>
            </a:r>
            <a:r>
              <a:rPr lang="en-US" sz="2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200" b="1" noProof="1" smtClean="0">
                <a:latin typeface="Consolas" panose="020B0609020204030204" pitchFamily="49" charset="0"/>
              </a:rPr>
              <a:t>&lt;/</a:t>
            </a:r>
            <a:r>
              <a:rPr lang="en-US" sz="2200" b="1" noProof="1">
                <a:latin typeface="Consolas" panose="020B0609020204030204" pitchFamily="49" charset="0"/>
              </a:rPr>
              <a:t>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</a:t>
            </a:r>
            <a:r>
              <a:rPr lang="en-US" sz="2200" b="1" noProof="1" smtClean="0">
                <a:latin typeface="Consolas" panose="020B0609020204030204" pitchFamily="49" charset="0"/>
              </a:rPr>
              <a:t>target&gt;</a:t>
            </a:r>
            <a:r>
              <a:rPr lang="en-US" sz="2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200" b="1" noProof="1" smtClean="0">
                <a:latin typeface="Consolas" panose="020B0609020204030204" pitchFamily="49" charset="0"/>
              </a:rPr>
              <a:t>&lt;/</a:t>
            </a:r>
            <a:r>
              <a:rPr lang="en-US" sz="2200" b="1" noProof="1">
                <a:latin typeface="Consolas" panose="020B0609020204030204" pitchFamily="49" charset="0"/>
              </a:rPr>
              <a:t>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2697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2283579"/>
            <a:ext cx="9906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version&gt;5.4.2.Final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bg-BG" noProof="1" smtClean="0"/>
              <a:t>8</a:t>
            </a:r>
            <a:r>
              <a:rPr lang="en-US" noProof="1" smtClean="0"/>
              <a:t>.0.</a:t>
            </a:r>
            <a:r>
              <a:rPr lang="bg-BG" noProof="1" smtClean="0"/>
              <a:t>16</a:t>
            </a:r>
            <a:r>
              <a:rPr lang="en-US" noProof="1" smtClean="0"/>
              <a:t>&lt;/</a:t>
            </a:r>
            <a:r>
              <a:rPr lang="en-US" noProof="1"/>
              <a:t>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</a:t>
            </a:r>
            <a:r>
              <a:rPr lang="en-US" noProof="1" smtClean="0"/>
              <a:t>&lt;/</a:t>
            </a:r>
            <a:r>
              <a:rPr lang="en-US" noProof="1"/>
              <a:t>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7612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7612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7012" y="1135245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000" dirty="0" smtClean="0"/>
              <a:t>tag</a:t>
            </a:r>
            <a:r>
              <a:rPr lang="bg-BG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Hibernate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Mapping Java classes to database </a:t>
            </a:r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0" y="1371957"/>
            <a:ext cx="2731924" cy="22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or by using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037" y="3968168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</a:t>
            </a:r>
            <a:endParaRPr lang="bg-B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391" y="111677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b="1" dirty="0" smtClean="0">
                <a:solidFill>
                  <a:schemeClr val="bg1"/>
                </a:solidFill>
                <a:hlinkClick r:id="rId3"/>
              </a:rPr>
              <a:t>this</a:t>
            </a:r>
            <a:r>
              <a:rPr lang="en-US" dirty="0" smtClean="0"/>
              <a:t> pom.xml file from the </a:t>
            </a:r>
            <a:r>
              <a:rPr lang="en-US" dirty="0" smtClean="0">
                <a:hlinkClick r:id="rId4"/>
              </a:rPr>
              <a:t>course instance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2644" y="2372988"/>
            <a:ext cx="9635304" cy="4276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 smtClean="0"/>
              <a:t>…</a:t>
            </a:r>
          </a:p>
          <a:p>
            <a:pPr lvl="1"/>
            <a:r>
              <a:rPr lang="en-US" sz="1800" noProof="1" smtClean="0"/>
              <a:t> </a:t>
            </a:r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            &lt;</a:t>
            </a:r>
            <a:r>
              <a:rPr lang="en-US" sz="1800" noProof="1" smtClean="0"/>
              <a:t>version&gt;5.4.2.Final</a:t>
            </a:r>
            <a:r>
              <a:rPr lang="en-US" sz="1800" noProof="1"/>
              <a:t>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            &lt;</a:t>
            </a:r>
            <a:r>
              <a:rPr lang="en-US" sz="1800" noProof="1" smtClean="0"/>
              <a:t>version&gt;8.0.16</a:t>
            </a:r>
            <a:r>
              <a:rPr lang="en-US" sz="1800" noProof="1"/>
              <a:t>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 smtClean="0"/>
              <a:t>&gt;</a:t>
            </a:r>
          </a:p>
          <a:p>
            <a:pPr lvl="1"/>
            <a:r>
              <a:rPr lang="en-US" sz="1800" noProof="1" smtClean="0"/>
              <a:t>…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2644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7933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2533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4616" y="1744235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org.hibernate.dialect.MySQL5Dialect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4616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99312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8012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44559" y="59436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1886338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endParaRPr lang="en-US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2412" y="2977129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59420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4826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4826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6216" y="2207379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6216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0912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pPr marL="0" indent="0">
              <a:buNone/>
            </a:pPr>
            <a:endParaRPr lang="bg-BG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94314" y="2209800"/>
            <a:ext cx="7529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int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Date </a:t>
            </a:r>
            <a:r>
              <a:rPr lang="en-US" dirty="0">
                <a:solidFill>
                  <a:schemeClr val="tx1"/>
                </a:solidFill>
              </a:rPr>
              <a:t>registrationDate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// Constructor, getters and setters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Hibernate Framework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Java Persistence </a:t>
            </a:r>
            <a:r>
              <a:rPr lang="en-US" sz="3400" dirty="0" smtClean="0"/>
              <a:t>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1921697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6612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2031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6" y="2588379"/>
            <a:ext cx="111251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    &lt;property name="</a:t>
            </a:r>
            <a:r>
              <a:rPr lang="en-US" noProof="1">
                <a:solidFill>
                  <a:schemeClr val="bg1"/>
                </a:solidFill>
              </a:rPr>
              <a:t>registrationDate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registration_date</a:t>
            </a:r>
            <a:r>
              <a:rPr lang="en-US" noProof="1"/>
              <a:t>"/&gt;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6" y="2073641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79079" y="2763164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1737885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4396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5501192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5838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2277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save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0612" y="1887943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</a:t>
            </a:r>
            <a:r>
              <a:rPr lang="en-US" noProof="1" smtClean="0"/>
              <a:t>session.beginTransaction</a:t>
            </a:r>
            <a:r>
              <a:rPr lang="en-US" noProof="1"/>
              <a:t>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</a:t>
            </a:r>
            <a:r>
              <a:rPr lang="en-US" noProof="1" smtClean="0"/>
              <a:t>}</a:t>
            </a:r>
            <a:br>
              <a:rPr lang="en-US" noProof="1" smtClean="0"/>
            </a:b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0612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2212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Get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10" y="2180129"/>
            <a:ext cx="110490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r>
              <a:rPr lang="en-US" noProof="1"/>
              <a:t>	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(Student)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</a:t>
            </a:r>
            <a:r>
              <a:rPr lang="en-US" noProof="1"/>
              <a:t>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210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99412" y="42672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Query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9110" y="1718212"/>
            <a:ext cx="9296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// 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	List&lt;Student&gt; studentList = </a:t>
            </a:r>
          </a:p>
          <a:p>
            <a:pPr lvl="1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createQuery</a:t>
            </a:r>
            <a:r>
              <a:rPr lang="en-US" noProof="1"/>
              <a:t>("FROM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").list();</a:t>
            </a:r>
          </a:p>
          <a:p>
            <a:pPr lvl="1"/>
            <a:r>
              <a:rPr lang="en-US" noProof="1"/>
              <a:t>        for (Student student : studentList) {</a:t>
            </a:r>
          </a:p>
          <a:p>
            <a:pPr lvl="1"/>
            <a:r>
              <a:rPr lang="en-US" noProof="1"/>
              <a:t>            System.out.println(student.getId());</a:t>
            </a:r>
          </a:p>
          <a:p>
            <a:pPr lvl="1"/>
            <a:r>
              <a:rPr lang="en-US" noProof="1"/>
              <a:t>        }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39110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69400" y="3016522"/>
            <a:ext cx="2590800" cy="440242"/>
          </a:xfrm>
          <a:prstGeom prst="wedgeRoundRectCallout">
            <a:avLst>
              <a:gd name="adj1" fmla="val -44095"/>
              <a:gd name="adj2" fmla="val 767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- HQL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0364" y="1784014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0364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0364" y="363926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0364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4016" y="5393619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4016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51644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public static void main(String[] args)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	//…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session.beginTransaction</a:t>
            </a: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 smtClean="0">
                <a:solidFill>
                  <a:schemeClr val="bg1"/>
                </a:solidFill>
              </a:rPr>
              <a:t>CriteriaBuilder</a:t>
            </a:r>
            <a:r>
              <a:rPr lang="en-US" sz="2000" noProof="1" smtClean="0">
                <a:solidFill>
                  <a:srgbClr val="234465"/>
                </a:solidFill>
              </a:rPr>
              <a:t> </a:t>
            </a:r>
            <a:r>
              <a:rPr lang="en-US" sz="2000" noProof="1">
                <a:solidFill>
                  <a:srgbClr val="234465"/>
                </a:solidFill>
              </a:rPr>
              <a:t>builder = session.getCriteriaBuilder();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lvl="1"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 smtClean="0">
                <a:solidFill>
                  <a:schemeClr val="bg1"/>
                </a:solidFill>
              </a:rPr>
              <a:t>()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 smtClean="0">
                <a:solidFill>
                  <a:schemeClr val="bg1"/>
                </a:solidFill>
              </a:rPr>
              <a:t>Root</a:t>
            </a:r>
            <a:r>
              <a:rPr lang="en-US" sz="2000" noProof="1" smtClean="0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 smtClean="0">
                <a:solidFill>
                  <a:srgbClr val="234465"/>
                </a:solidFill>
              </a:rPr>
              <a:t>criteria.select(r</a:t>
            </a:r>
            <a:r>
              <a:rPr lang="en-US" sz="2000" noProof="1">
                <a:solidFill>
                  <a:srgbClr val="234465"/>
                </a:solidFill>
              </a:rPr>
              <a:t>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lvl="1"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	List&lt;Student&gt; studentList = 	</a:t>
            </a:r>
            <a:r>
              <a:rPr lang="en-US" sz="2000" noProof="1">
                <a:solidFill>
                  <a:srgbClr val="234465"/>
                </a:solidFill>
              </a:rPr>
              <a:t>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for (Student student : studentList)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    </a:t>
            </a: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System.out.println(student.getName());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session.getTransaction().commit();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session.close();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7804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Get list of objects by criteria</a:t>
            </a:r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ORM </a:t>
            </a:r>
            <a:r>
              <a:rPr lang="en-GB" dirty="0" smtClean="0"/>
              <a:t>Fundamentals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412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395" y="1143000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for Java (</a:t>
            </a:r>
            <a:r>
              <a:rPr lang="en-US" sz="3600" b="1" dirty="0">
                <a:solidFill>
                  <a:schemeClr val="bg1"/>
                </a:solidFill>
              </a:rPr>
              <a:t>official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 smtClean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355" y="1143000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4724400"/>
            <a:ext cx="2054530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 validation)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99349" y="1788275"/>
            <a:ext cx="9582174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int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“birth_date")</a:t>
            </a:r>
          </a:p>
          <a:p>
            <a:pPr lvl="1"/>
            <a:r>
              <a:rPr lang="en-US" sz="2400" noProof="1"/>
              <a:t>    private Date birthDate;</a:t>
            </a:r>
          </a:p>
          <a:p>
            <a:pPr lvl="1"/>
            <a:r>
              <a:rPr lang="en-US" sz="2400" noProof="1"/>
              <a:t>    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99349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5349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0524" y="2609609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0132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6473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3549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869309" y="5302991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attribute </a:t>
            </a:r>
            <a:r>
              <a:rPr lang="en-US" dirty="0"/>
              <a:t>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4320" y="1758879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4320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&lt;groupId&gt;org.eclipse.persistence&lt;/groupId&gt;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en-US" noProof="1" smtClean="0">
                <a:solidFill>
                  <a:schemeClr val="bg1"/>
                </a:solidFill>
              </a:rPr>
              <a:t>2.2.0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en-US" noProof="1" smtClean="0">
                <a:solidFill>
                  <a:schemeClr val="bg1"/>
                </a:solidFill>
              </a:rPr>
              <a:t>5.4.2.Final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542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en-US" noProof="1" smtClean="0">
                <a:solidFill>
                  <a:schemeClr val="bg1"/>
                </a:solidFill>
              </a:rPr>
              <a:t>8.0.16</a:t>
            </a:r>
            <a:r>
              <a:rPr lang="en-US" noProof="1" smtClean="0"/>
              <a:t>&lt;/</a:t>
            </a:r>
            <a:r>
              <a:rPr lang="en-US" noProof="1"/>
              <a:t>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219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2069516"/>
            <a:ext cx="10655092" cy="4250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5240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value="org.hibernate.dialect.MySQL5Dialect"/&gt;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</a:t>
            </a:r>
            <a:r>
              <a:rPr lang="en-US" sz="2200" noProof="1" smtClean="0"/>
              <a:t>="update"/&gt;</a:t>
            </a:r>
            <a:endParaRPr lang="en-US" sz="2200" noProof="1"/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</a:t>
            </a:r>
            <a:r>
              <a:rPr lang="en-US" sz="2200" noProof="1" smtClean="0"/>
              <a:t>&lt;/</a:t>
            </a:r>
            <a:r>
              <a:rPr lang="en-US" sz="2200" noProof="1"/>
              <a:t>properties&gt;</a:t>
            </a:r>
          </a:p>
          <a:p>
            <a:pPr lvl="1"/>
            <a:r>
              <a:rPr lang="en-US" sz="2200" noProof="1"/>
              <a:t>  </a:t>
            </a:r>
            <a:r>
              <a:rPr lang="en-US" sz="2200" noProof="1" smtClean="0"/>
              <a:t> &lt;/</a:t>
            </a:r>
            <a:r>
              <a:rPr lang="en-US" sz="2200" noProof="1"/>
              <a:t>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Project management and comprehension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save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726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Student("Teo", new Date());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6726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559465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28557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3664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8013" y="1377633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8013" y="3020660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59465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8013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5912" y="2596409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5912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2611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1597" y="2205442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3101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0664" y="3235636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12" y="5446673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1597" y="4997680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4401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5817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6102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3334" y="2300707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5057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1601" y="2751836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4080" y="5187974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48697" y="5363748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1412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2957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5658" y="3760594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1176" y="5049752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88" y="5003218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4149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4149" y="3668859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object life cycle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6449" y="2176887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5977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5722" y="4287944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4728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58965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6572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3194" y="4352555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4634" y="2185252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6645" y="5218093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0623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0794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1546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6346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6243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155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877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900" y="4721071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774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815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155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2593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0194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6568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8212" y="1150938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(SQL </a:t>
            </a:r>
            <a:r>
              <a:rPr lang="en-US" dirty="0"/>
              <a:t>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SQL SELECT by primary key)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2027" y="1148310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detach() </a:t>
            </a:r>
            <a:r>
              <a:rPr lang="en-US" dirty="0" smtClean="0"/>
              <a:t>– </a:t>
            </a:r>
            <a:r>
              <a:rPr lang="en-US" dirty="0"/>
              <a:t>removes the object from the persistence </a:t>
            </a:r>
            <a:r>
              <a:rPr lang="en-US" dirty="0" smtClean="0"/>
              <a:t>context(PC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82688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578958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delete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2104875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412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5412" y="4419600"/>
            <a:ext cx="22098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8821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</a:t>
            </a:r>
            <a:r>
              <a:rPr lang="en-US" dirty="0" smtClean="0"/>
              <a:t>entity.</a:t>
            </a:r>
            <a:endParaRPr lang="en-US" dirty="0"/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7924" y="3733800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</a:t>
            </a:r>
            <a:r>
              <a:rPr lang="en-GB" sz="3200" dirty="0" smtClean="0">
                <a:solidFill>
                  <a:schemeClr val="bg2"/>
                </a:solidFill>
              </a:rPr>
              <a:t>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 smtClean="0">
                <a:solidFill>
                  <a:schemeClr val="bg1"/>
                </a:solidFill>
              </a:rPr>
              <a:t>XMLs</a:t>
            </a:r>
            <a:r>
              <a:rPr lang="en-GB" sz="3000" dirty="0" smtClean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r>
              <a:rPr lang="en-GB" sz="3200" dirty="0" smtClean="0">
                <a:solidFill>
                  <a:schemeClr val="bg1"/>
                </a:solidFill>
              </a:rPr>
              <a:t/>
            </a:r>
            <a:br>
              <a:rPr lang="en-GB" sz="3200" dirty="0" smtClean="0">
                <a:solidFill>
                  <a:schemeClr val="bg1"/>
                </a:solidFill>
              </a:rPr>
            </a:br>
            <a:r>
              <a:rPr lang="en-GB" sz="3200" dirty="0" smtClean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</a:t>
            </a:r>
            <a:r>
              <a:rPr lang="en-GB" sz="3200" dirty="0" smtClean="0">
                <a:solidFill>
                  <a:schemeClr val="bg2"/>
                </a:solidFill>
              </a:rPr>
              <a:t>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tool.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it's 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b="1" dirty="0">
                <a:solidFill>
                  <a:schemeClr val="bg1"/>
                </a:solidFill>
              </a:rPr>
              <a:t>Java libraries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stored </a:t>
            </a:r>
            <a:r>
              <a:rPr lang="en-US" sz="3000" dirty="0"/>
              <a:t>in a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76" y="5486400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4604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431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</a:t>
            </a:r>
            <a:r>
              <a:rPr lang="en-US" dirty="0" smtClean="0"/>
              <a:t>panel: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057401"/>
            <a:ext cx="9220200" cy="4467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362200"/>
            <a:ext cx="9501586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87998" y="2078206"/>
            <a:ext cx="2148000" cy="440242"/>
          </a:xfrm>
          <a:prstGeom prst="wedgeRoundRectCallout">
            <a:avLst>
              <a:gd name="adj1" fmla="val -48813"/>
              <a:gd name="adj2" fmla="val 1101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665001" y="3195342"/>
            <a:ext cx="2224200" cy="440242"/>
          </a:xfrm>
          <a:prstGeom prst="wedgeRoundRectCallout">
            <a:avLst>
              <a:gd name="adj1" fmla="val -68207"/>
              <a:gd name="adj2" fmla="val 804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537812" y="3959871"/>
            <a:ext cx="1814400" cy="440242"/>
          </a:xfrm>
          <a:prstGeom prst="wedgeRoundRectCallout">
            <a:avLst>
              <a:gd name="adj1" fmla="val -68650"/>
              <a:gd name="adj2" fmla="val -516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9125B9C-992F-4833-AA94-6BEF36CD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117834"/>
            <a:ext cx="4746678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(3)</a:t>
            </a:r>
            <a:endParaRPr lang="bg-B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D4A79-14E9-4118-AE52-9B374EE1EC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4" y="1150939"/>
            <a:ext cx="6827909" cy="5478462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  <a:r>
              <a:rPr lang="en-US" sz="3200" b="1" dirty="0">
                <a:solidFill>
                  <a:schemeClr val="bg1"/>
                </a:solidFill>
              </a:rPr>
              <a:t>project name </a:t>
            </a:r>
            <a:r>
              <a:rPr lang="en-US" dirty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location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7229D4-C3F9-4C3A-BBF2-1158044589F6}"/>
              </a:ext>
            </a:extLst>
          </p:cNvPr>
          <p:cNvSpPr txBox="1">
            <a:spLocks/>
          </p:cNvSpPr>
          <p:nvPr/>
        </p:nvSpPr>
        <p:spPr>
          <a:xfrm>
            <a:off x="6627812" y="1150939"/>
            <a:ext cx="5351323" cy="51903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200" b="1" dirty="0">
                <a:solidFill>
                  <a:schemeClr val="bg1"/>
                </a:solidFill>
              </a:rPr>
              <a:t>auto-import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 smtClean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AF3B1CE-76C1-4398-BF97-CE0E37F7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72" y="2117834"/>
            <a:ext cx="456445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0355" y="1151120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 smtClean="0">
                <a:solidFill>
                  <a:schemeClr val="bg1"/>
                </a:solidFill>
              </a:rPr>
              <a:t>O</a:t>
            </a:r>
            <a:r>
              <a:rPr lang="en-US" sz="3200" dirty="0" smtClean="0"/>
              <a:t>bject </a:t>
            </a:r>
            <a:r>
              <a:rPr lang="en-US" sz="3200" b="1" dirty="0" smtClean="0">
                <a:solidFill>
                  <a:schemeClr val="bg1"/>
                </a:solidFill>
              </a:rPr>
              <a:t>M</a:t>
            </a:r>
            <a:r>
              <a:rPr lang="en-US" sz="3200" dirty="0" smtClean="0"/>
              <a:t>odel(</a:t>
            </a:r>
            <a:r>
              <a:rPr lang="en-US" sz="3200" b="1" dirty="0" smtClean="0">
                <a:solidFill>
                  <a:schemeClr val="bg1"/>
                </a:solidFill>
              </a:rPr>
              <a:t>POM</a:t>
            </a:r>
            <a:r>
              <a:rPr lang="en-US" sz="3200" dirty="0" smtClean="0"/>
              <a:t>) </a:t>
            </a:r>
            <a:r>
              <a:rPr lang="en-US" sz="3200" dirty="0"/>
              <a:t>is the fundamental unit of work in </a:t>
            </a:r>
            <a:r>
              <a:rPr lang="en-US" sz="3200" dirty="0" smtClean="0"/>
              <a:t>Maven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7367" y="3754516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2090</Words>
  <Application>Microsoft Office PowerPoint</Application>
  <PresentationFormat>По избор</PresentationFormat>
  <Paragraphs>590</Paragraphs>
  <Slides>54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54</vt:i4>
      </vt:variant>
    </vt:vector>
  </HeadingPairs>
  <TitlesOfParts>
    <vt:vector size="63" baseType="lpstr">
      <vt:lpstr>맑은 고딕</vt:lpstr>
      <vt:lpstr>ＭＳ Ｐゴシック</vt:lpstr>
      <vt:lpstr>Arial</vt:lpstr>
      <vt:lpstr>Calibri</vt:lpstr>
      <vt:lpstr>Consolas</vt:lpstr>
      <vt:lpstr>Wingdings</vt:lpstr>
      <vt:lpstr>Wingdings 2</vt:lpstr>
      <vt:lpstr>SoftUni3_1</vt:lpstr>
      <vt:lpstr>2_SoftUni3_1</vt:lpstr>
      <vt:lpstr>Hibernate Introduction</vt:lpstr>
      <vt:lpstr>Table of Content</vt:lpstr>
      <vt:lpstr>Questions</vt:lpstr>
      <vt:lpstr>Презентация на PowerPoint</vt:lpstr>
      <vt:lpstr>Maven Overview</vt:lpstr>
      <vt:lpstr>Setup – Creating a Maven project</vt:lpstr>
      <vt:lpstr>Setup (2)</vt:lpstr>
      <vt:lpstr>Setup (3)</vt:lpstr>
      <vt:lpstr>Maven Configurations</vt:lpstr>
      <vt:lpstr>POM model </vt:lpstr>
      <vt:lpstr>Dependencies</vt:lpstr>
      <vt:lpstr>Презентация на PowerPoint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- HQL</vt:lpstr>
      <vt:lpstr>Hibernate retrieve data by Criteria</vt:lpstr>
      <vt:lpstr>Презентация на PowerPoint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2020-02-20T12:37:33Z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