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4" r:id="rId2"/>
    <p:sldId id="663" r:id="rId3"/>
    <p:sldId id="700" r:id="rId4"/>
    <p:sldId id="576" r:id="rId5"/>
    <p:sldId id="656" r:id="rId6"/>
    <p:sldId id="616" r:id="rId7"/>
    <p:sldId id="657" r:id="rId8"/>
    <p:sldId id="647" r:id="rId9"/>
    <p:sldId id="620" r:id="rId10"/>
    <p:sldId id="626" r:id="rId11"/>
    <p:sldId id="622" r:id="rId12"/>
    <p:sldId id="630" r:id="rId13"/>
    <p:sldId id="629" r:id="rId14"/>
    <p:sldId id="658" r:id="rId15"/>
    <p:sldId id="638" r:id="rId16"/>
    <p:sldId id="639" r:id="rId17"/>
    <p:sldId id="660" r:id="rId18"/>
    <p:sldId id="659" r:id="rId19"/>
    <p:sldId id="640" r:id="rId20"/>
    <p:sldId id="641" r:id="rId21"/>
    <p:sldId id="661" r:id="rId22"/>
    <p:sldId id="662" r:id="rId23"/>
    <p:sldId id="642" r:id="rId24"/>
    <p:sldId id="643" r:id="rId25"/>
    <p:sldId id="644" r:id="rId26"/>
    <p:sldId id="645" r:id="rId27"/>
    <p:sldId id="646" r:id="rId28"/>
    <p:sldId id="664" r:id="rId29"/>
    <p:sldId id="695" r:id="rId30"/>
    <p:sldId id="696" r:id="rId31"/>
    <p:sldId id="697" r:id="rId32"/>
    <p:sldId id="701" r:id="rId33"/>
    <p:sldId id="702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663"/>
            <p14:sldId id="700"/>
          </p14:sldIdLst>
        </p14:section>
        <p14:section name="Spring Data Overview and Configuration" id="{813DF7E2-74AB-4E3A-9B46-2566DC216237}">
          <p14:sldIdLst>
            <p14:sldId id="576"/>
            <p14:sldId id="656"/>
            <p14:sldId id="616"/>
            <p14:sldId id="657"/>
            <p14:sldId id="647"/>
            <p14:sldId id="620"/>
            <p14:sldId id="626"/>
            <p14:sldId id="622"/>
            <p14:sldId id="630"/>
            <p14:sldId id="629"/>
          </p14:sldIdLst>
        </p14:section>
        <p14:section name="Repositories" id="{649DB494-B8F0-4AE2-A0C3-D7B988E3B94B}">
          <p14:sldIdLst>
            <p14:sldId id="658"/>
            <p14:sldId id="638"/>
            <p14:sldId id="639"/>
          </p14:sldIdLst>
        </p14:section>
        <p14:section name="Query Creation" id="{7F50A472-91D4-4030-9C84-2FDB515D62BE}">
          <p14:sldIdLst>
            <p14:sldId id="660"/>
            <p14:sldId id="659"/>
            <p14:sldId id="640"/>
            <p14:sldId id="641"/>
          </p14:sldIdLst>
        </p14:section>
        <p14:section name="Services" id="{59C62BB1-68CA-4C85-A373-EB39306AFBD2}">
          <p14:sldIdLst>
            <p14:sldId id="661"/>
            <p14:sldId id="662"/>
            <p14:sldId id="642"/>
            <p14:sldId id="643"/>
            <p14:sldId id="644"/>
            <p14:sldId id="645"/>
            <p14:sldId id="646"/>
          </p14:sldIdLst>
        </p14:section>
        <p14:section name="Advanced Concepts" id="{BD60B6E9-85E7-49E8-9F66-AE28A5DD5D66}">
          <p14:sldIdLst>
            <p14:sldId id="664"/>
            <p14:sldId id="695"/>
            <p14:sldId id="696"/>
            <p14:sldId id="697"/>
            <p14:sldId id="701"/>
            <p14:sldId id="7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BE2B"/>
    <a:srgbClr val="F9BE45"/>
    <a:srgbClr val="F9602A"/>
    <a:srgbClr val="F0A22E"/>
    <a:srgbClr val="FF5050"/>
    <a:srgbClr val="E85C0E"/>
    <a:srgbClr val="FBEEDC"/>
    <a:srgbClr val="CC0000"/>
    <a:srgbClr val="603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0" autoAdjust="0"/>
    <p:restoredTop sz="89926" autoAdjust="0"/>
  </p:normalViewPr>
  <p:slideViewPr>
    <p:cSldViewPr>
      <p:cViewPr varScale="1">
        <p:scale>
          <a:sx n="79" d="100"/>
          <a:sy n="79" d="100"/>
        </p:scale>
        <p:origin x="797" y="48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2257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789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3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/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765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800"/>
            </a:lvl1pPr>
            <a:lvl2pPr marL="989965" marR="0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89965" marR="0" lvl="1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pPr>
            <a:r>
              <a:rPr kumimoji="0" lang="en-US" sz="2900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900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89965" marR="0" lvl="1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pic>
        <p:nvPicPr>
          <p:cNvPr id="14" name="Picture 4">
            <a:hlinkClick r:id="rId7" tooltip="Software University @ Facebook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8310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/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793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10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295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5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9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Spring Data, Repositories, Services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Data 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2041771"/>
            <a:ext cx="2774457" cy="2774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8012" y="2054979"/>
            <a:ext cx="10363200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org.springframework.boot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spring-boot-starter-data-jpa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mysql-connector-java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    &lt;/dependencies&gt;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8012" y="1524000"/>
            <a:ext cx="10363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3212" y="2214111"/>
            <a:ext cx="1843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18412" y="4010289"/>
            <a:ext cx="25764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8012" y="2054979"/>
            <a:ext cx="11125196" cy="4544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&lt;build&gt;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&lt;plugin&gt;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&lt;groupId&gt;</a:t>
            </a:r>
            <a:r>
              <a:rPr lang="en-US" sz="2200" b="1" noProof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org.apache.maven.plugins</a:t>
            </a: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&lt;artifactId&gt;</a:t>
            </a:r>
            <a:r>
              <a:rPr lang="en-US" sz="2200" b="1" noProof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maven-compiler-plugin</a:t>
            </a: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&lt;version&gt;</a:t>
            </a:r>
            <a:r>
              <a:rPr lang="en-US" sz="2200" b="1" noProof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3.8.0</a:t>
            </a: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&lt;/source&gt;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&lt;/target&gt;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&lt;/configuration&gt;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&lt;/plugin&gt;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&lt;/plugins&gt;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8012" y="1524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1212" y="4297836"/>
            <a:ext cx="2362200" cy="669865"/>
          </a:xfrm>
          <a:prstGeom prst="wedgeRoundRectCallout">
            <a:avLst>
              <a:gd name="adj1" fmla="val -58862"/>
              <a:gd name="adj2" fmla="val -66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8039" y="1032932"/>
            <a:ext cx="12030786" cy="5570355"/>
          </a:xfrm>
        </p:spPr>
        <p:txBody>
          <a:bodyPr>
            <a:normAutofit/>
          </a:bodyPr>
          <a:lstStyle/>
          <a:p>
            <a:r>
              <a:rPr lang="en-US" dirty="0"/>
              <a:t>Spring boot configurations are held in a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application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.properties </a:t>
            </a:r>
            <a:r>
              <a:rPr lang="en-US" dirty="0"/>
              <a:t>file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1481250" y="2311389"/>
            <a:ext cx="91584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#Data Source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spring.datasource.driverClassName </a:t>
            </a:r>
            <a:r>
              <a:rPr lang="en-US" sz="22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com.mysql.cj.jdbc.Driver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spring.datasource.url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= jdbc:mysql://localhost:3306/school?useSSL=false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spring.datasource.username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= 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spring.datasource.password = 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#JPA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spring.jpa.properties.hibernate.dialect = </a:t>
            </a:r>
            <a:r>
              <a:rPr lang="en-US" sz="22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org.hibernate.dialect.MySQL8Dialect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spring.jpa.properties.hibernate.format_sql </a:t>
            </a: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=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spring.jpa.hibernate.ddl-auto = create-drop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1481250" y="1780410"/>
            <a:ext cx="9158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226448" y="4061602"/>
            <a:ext cx="3048000" cy="403004"/>
          </a:xfrm>
          <a:prstGeom prst="wedgeRoundRectCallout">
            <a:avLst>
              <a:gd name="adj1" fmla="val -56492"/>
              <a:gd name="adj2" fmla="val -3570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Connection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188459" y="5187944"/>
            <a:ext cx="2085989" cy="403004"/>
          </a:xfrm>
          <a:prstGeom prst="wedgeRoundRectCallout">
            <a:avLst>
              <a:gd name="adj1" fmla="val -56492"/>
              <a:gd name="adj2" fmla="val -2774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JPA properties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055812" y="2272108"/>
            <a:ext cx="8305800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###Logging Levels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 Disable the default loggers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logging.level.blog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#Show SQL executed with parameter bindings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logging.level.org.hibernate.SQL = DEBUG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anose="020B0609020204030204" pitchFamily="49" charset="0"/>
                <a:cs typeface="Consolas" panose="020B0609020204030204" pitchFamily="49" charset="0"/>
              </a:rPr>
              <a:t>logging.level.org.hibernate.type.descriptor = TRACE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055812" y="1720581"/>
            <a:ext cx="8305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32612" y="2948459"/>
            <a:ext cx="2362200" cy="456568"/>
          </a:xfrm>
          <a:prstGeom prst="wedgeRoundRectCallout">
            <a:avLst>
              <a:gd name="adj1" fmla="val -56824"/>
              <a:gd name="adj2" fmla="val -92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Loggin settings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Spring Framework Ecosystem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181" y="1115568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81" y="1267968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 to significantly reduce the amount of boilerplate code required to implement data access layers</a:t>
            </a:r>
          </a:p>
          <a:p>
            <a:pPr lvl="1"/>
            <a:r>
              <a:rPr lang="en-US" dirty="0"/>
              <a:t>Perform CRUD Operations</a:t>
            </a:r>
          </a:p>
          <a:p>
            <a:pPr lvl="1"/>
            <a:r>
              <a:rPr lang="en-US" dirty="0"/>
              <a:t>Automatically generates JPQL/SQL code</a:t>
            </a:r>
          </a:p>
          <a:p>
            <a:pPr lvl="1"/>
            <a:r>
              <a:rPr lang="en-US" dirty="0"/>
              <a:t>Highly customizable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Repository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361" y="3404171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4574589"/>
            <a:ext cx="2131451" cy="2131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CRUD 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1642" y="1469841"/>
            <a:ext cx="6400799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JPA REPOSITORY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&lt;S extends T&gt; 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(S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&lt;S extends T&gt; 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&lt;S&gt;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&lt;S&gt;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T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findOne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- Iterable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findAll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long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deleteAll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Up Arrow 8"/>
          <p:cNvSpPr/>
          <p:nvPr/>
        </p:nvSpPr>
        <p:spPr>
          <a:xfrm rot="16200000" flipV="1">
            <a:off x="7402980" y="3693858"/>
            <a:ext cx="329465" cy="689476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13" y="2362200"/>
            <a:ext cx="3352798" cy="3352798"/>
          </a:xfrm>
          <a:prstGeom prst="rect">
            <a:avLst/>
          </a:prstGeom>
          <a:solidFill>
            <a:schemeClr val="bg2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Spring Data Query Creation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Building Mechanism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0" name="Групиране 9"/>
          <p:cNvGrpSpPr/>
          <p:nvPr/>
        </p:nvGrpSpPr>
        <p:grpSpPr>
          <a:xfrm>
            <a:off x="4601900" y="1522533"/>
            <a:ext cx="2961255" cy="2241840"/>
            <a:chOff x="3351212" y="1367690"/>
            <a:chExt cx="4769131" cy="3610506"/>
          </a:xfrm>
        </p:grpSpPr>
        <p:pic>
          <p:nvPicPr>
            <p:cNvPr id="7" name="Картина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212" y="1367690"/>
              <a:ext cx="3373820" cy="3373820"/>
            </a:xfrm>
            <a:prstGeom prst="rect">
              <a:avLst/>
            </a:prstGeom>
          </p:spPr>
        </p:pic>
        <p:pic>
          <p:nvPicPr>
            <p:cNvPr id="9" name="Картина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347" y="2817200"/>
              <a:ext cx="2160996" cy="2160996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Queries are created via a query builder mechanism built into Spring Data</a:t>
            </a:r>
          </a:p>
          <a:p>
            <a:pPr lvl="1"/>
            <a:r>
              <a:rPr lang="en-US" dirty="0"/>
              <a:t>Strips the prefixes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find…By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read…By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query…By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 </a:t>
            </a:r>
            <a:r>
              <a:rPr lang="en-US" dirty="0"/>
              <a:t>and starts parsing the rest of it</a:t>
            </a:r>
          </a:p>
          <a:p>
            <a:r>
              <a:rPr lang="en-US" dirty="0"/>
              <a:t>Spring Data JPA will do a property check </a:t>
            </a:r>
          </a:p>
          <a:p>
            <a:pPr marL="0" indent="0">
              <a:buNone/>
            </a:pPr>
            <a:r>
              <a:rPr lang="en-US" dirty="0"/>
              <a:t>   and traverse nested properties</a:t>
            </a:r>
            <a:endParaRPr lang="bg-BG" b="1" dirty="0">
              <a:solidFill>
                <a:srgbClr val="F3BE60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Creation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29" y="2725654"/>
            <a:ext cx="3995822" cy="39958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CRUD 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Text Placeholder 5"/>
          <p:cNvSpPr txBox="1"/>
          <p:nvPr/>
        </p:nvSpPr>
        <p:spPr>
          <a:xfrm>
            <a:off x="524252" y="1744711"/>
            <a:ext cx="10218360" cy="1990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interface StudentRepository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CrudRepository&lt;Student, Long&gt;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List&lt;Student&gt; findByMajor(Major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524252" y="1194630"/>
            <a:ext cx="102183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StudentRepository.java</a:t>
            </a:r>
          </a:p>
        </p:txBody>
      </p:sp>
      <p:sp>
        <p:nvSpPr>
          <p:cNvPr id="12" name="Text Placeholder 5"/>
          <p:cNvSpPr txBox="1"/>
          <p:nvPr/>
        </p:nvSpPr>
        <p:spPr>
          <a:xfrm>
            <a:off x="4494212" y="4550860"/>
            <a:ext cx="487679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s.*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students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INNER JOIN majors AS m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ON s.major_id = m.id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m.id = ?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4494212" y="3999385"/>
            <a:ext cx="48767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23412" y="2629197"/>
            <a:ext cx="2286000" cy="456568"/>
          </a:xfrm>
          <a:prstGeom prst="wedgeRoundRectCallout">
            <a:avLst>
              <a:gd name="adj1" fmla="val -56722"/>
              <a:gd name="adj2" fmla="val -92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Custom method </a:t>
            </a:r>
          </a:p>
        </p:txBody>
      </p:sp>
      <p:sp>
        <p:nvSpPr>
          <p:cNvPr id="3" name="Стрелка: наляво и нагоре 2"/>
          <p:cNvSpPr/>
          <p:nvPr/>
        </p:nvSpPr>
        <p:spPr>
          <a:xfrm flipH="1">
            <a:off x="3351212" y="3903795"/>
            <a:ext cx="838200" cy="990600"/>
          </a:xfrm>
          <a:prstGeom prst="leftUp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bldLvl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Spring Data Framework</a:t>
            </a:r>
          </a:p>
          <a:p>
            <a:r>
              <a:rPr lang="en-US" sz="3600" dirty="0"/>
              <a:t>Spring Data </a:t>
            </a:r>
            <a:r>
              <a:rPr lang="en-US" sz="3600" dirty="0" smtClean="0"/>
              <a:t>Repositories</a:t>
            </a:r>
          </a:p>
          <a:p>
            <a:r>
              <a:rPr lang="en-US" sz="3600" dirty="0"/>
              <a:t>Spring Data Query </a:t>
            </a:r>
            <a:r>
              <a:rPr lang="en-US" sz="3600" dirty="0" smtClean="0"/>
              <a:t>Creation</a:t>
            </a:r>
          </a:p>
          <a:p>
            <a:r>
              <a:rPr lang="en-US" sz="3600" dirty="0"/>
              <a:t>Spring Data Services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 Query Lookup Strategies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Group 49"/>
          <p:cNvGraphicFramePr/>
          <p:nvPr/>
        </p:nvGraphicFramePr>
        <p:xfrm>
          <a:off x="529414" y="1510529"/>
          <a:ext cx="11127597" cy="472118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21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Keyword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Sample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JPQL 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findByLastnameAndFirstName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x.last_name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?1 and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x.firstname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?2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findByLastnameOrFirstname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x.lastname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?1 or x.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= ?2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Between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findByStartDateBetween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x.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startDate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between 1? and ?2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LessThan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findByAgeLessThan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x.age 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&lt; ?1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Containing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findByFirstnameContaining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like ?1 (parameter bound wrapped in %)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findByAgeIn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(Collection&lt;Age&gt; ages)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x.</a:t>
                      </a:r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age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in ?1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Spring Data Services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Encapsulating Business Logic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69" y="1354358"/>
            <a:ext cx="3073903" cy="270027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 Layer is a design pattern of organizing business </a:t>
            </a:r>
            <a:r>
              <a:rPr lang="en-US"/>
              <a:t>logic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into </a:t>
            </a:r>
            <a:r>
              <a:rPr lang="en-US" dirty="0"/>
              <a:t>layers</a:t>
            </a:r>
          </a:p>
          <a:p>
            <a:pPr lvl="1"/>
            <a:r>
              <a:rPr lang="en-US" dirty="0"/>
              <a:t>Service classes are categorized into a particular layer and </a:t>
            </a:r>
            <a:r>
              <a:rPr lang="en-US"/>
              <a:t>share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functionality</a:t>
            </a:r>
            <a:endParaRPr lang="en-US" dirty="0"/>
          </a:p>
          <a:p>
            <a:r>
              <a:rPr lang="en-US" dirty="0">
                <a:latin typeface="+mj-lt"/>
                <a:ea typeface="+mj-ea"/>
                <a:cs typeface="+mj-cs"/>
              </a:rPr>
              <a:t>Main concept is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not exposing details </a:t>
            </a:r>
            <a:r>
              <a:rPr lang="en-US" dirty="0">
                <a:latin typeface="+mj-lt"/>
                <a:ea typeface="+mj-ea"/>
                <a:cs typeface="+mj-cs"/>
              </a:rPr>
              <a:t>of internal processes </a:t>
            </a:r>
            <a:r>
              <a:rPr lang="en-US">
                <a:latin typeface="+mj-lt"/>
                <a:ea typeface="+mj-ea"/>
                <a:cs typeface="+mj-cs"/>
              </a:rPr>
              <a:t>on </a:t>
            </a:r>
            <a:r>
              <a:rPr lang="en-US" smtClean="0">
                <a:latin typeface="+mj-lt"/>
                <a:ea typeface="+mj-ea"/>
                <a:cs typeface="+mj-cs"/>
              </a:rPr>
              <a:t/>
            </a:r>
            <a:br>
              <a:rPr lang="en-US" smtClean="0">
                <a:latin typeface="+mj-lt"/>
                <a:ea typeface="+mj-ea"/>
                <a:cs typeface="+mj-cs"/>
              </a:rPr>
            </a:br>
            <a:r>
              <a:rPr lang="en-US" smtClean="0">
                <a:latin typeface="+mj-lt"/>
                <a:ea typeface="+mj-ea"/>
                <a:cs typeface="+mj-cs"/>
              </a:rPr>
              <a:t>entities</a:t>
            </a:r>
            <a:endParaRPr lang="en-US" dirty="0">
              <a:latin typeface="+mj-lt"/>
              <a:ea typeface="+mj-ea"/>
              <a:cs typeface="+mj-cs"/>
            </a:endParaRP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Services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interact closely </a:t>
            </a:r>
            <a:r>
              <a:rPr lang="en-US" dirty="0">
                <a:latin typeface="+mj-lt"/>
                <a:ea typeface="+mj-ea"/>
                <a:cs typeface="+mj-cs"/>
              </a:rPr>
              <a:t>with Repositories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Pattern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Architecture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98612" y="1451860"/>
            <a:ext cx="4876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IMPLEMENTATION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35124" y="3410402"/>
            <a:ext cx="4876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  <a:r>
              <a:rPr lang="en-US" sz="3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endParaRPr lang="bg-BG" sz="3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8612" y="5430591"/>
            <a:ext cx="487680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endParaRPr lang="bg-BG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99412" y="3369306"/>
            <a:ext cx="2362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JPA REPOSITORY</a:t>
            </a:r>
            <a:endParaRPr lang="bg-BG" sz="3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99412" y="1451860"/>
            <a:ext cx="236220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endParaRPr lang="bg-BG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Up Arrow 14"/>
          <p:cNvSpPr/>
          <p:nvPr/>
        </p:nvSpPr>
        <p:spPr>
          <a:xfrm rot="16200000" flipV="1">
            <a:off x="7007770" y="1498599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Up Arrow 15"/>
          <p:cNvSpPr/>
          <p:nvPr/>
        </p:nvSpPr>
        <p:spPr>
          <a:xfrm rot="16200000" flipV="1">
            <a:off x="7007769" y="3406803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Up Arrow 16"/>
          <p:cNvSpPr/>
          <p:nvPr/>
        </p:nvSpPr>
        <p:spPr>
          <a:xfrm rot="10800000" flipV="1">
            <a:off x="3904822" y="4841388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Up Arrow 17"/>
          <p:cNvSpPr/>
          <p:nvPr/>
        </p:nvSpPr>
        <p:spPr>
          <a:xfrm rot="10800000" flipV="1">
            <a:off x="3868310" y="2829310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370011" y="1747211"/>
            <a:ext cx="9448801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interface StudentService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register(Student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expel(Student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void expel(long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Student findStudent(long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List&lt;Student&gt; findSampleByMajor(Major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370011" y="1197129"/>
            <a:ext cx="944880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StudentService.java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47012" y="3505200"/>
            <a:ext cx="2819400" cy="607162"/>
          </a:xfrm>
          <a:prstGeom prst="wedgeRoundRectCallout">
            <a:avLst>
              <a:gd name="adj1" fmla="val -58394"/>
              <a:gd name="adj2" fmla="val 87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Business Logic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055812" y="1713718"/>
            <a:ext cx="8686800" cy="5067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StudentServiceImpl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StudentService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StudentRepository studentRepository;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register(Student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studentRepository.save(student);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expel(Student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studentRepository.delete(student);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055812" y="1163637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StudentServiceImpl.java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69974" y="1632314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Service Implementation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69920" y="3348417"/>
            <a:ext cx="3352800" cy="723304"/>
          </a:xfrm>
          <a:prstGeom prst="wedgeRoundRectCallout">
            <a:avLst>
              <a:gd name="adj1" fmla="val -55366"/>
              <a:gd name="adj2" fmla="val -4647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StudentRepository injection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56212" y="4912438"/>
            <a:ext cx="3352800" cy="456568"/>
          </a:xfrm>
          <a:prstGeom prst="wedgeRoundRectCallout">
            <a:avLst>
              <a:gd name="adj1" fmla="val -57179"/>
              <a:gd name="adj2" fmla="val 3176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Method implementation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  <p:bldP spid="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065212" y="2286802"/>
            <a:ext cx="101346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@SpringBootApplication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MainApplication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SpringApplication.run(MainApplication.class,args);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065212" y="1736721"/>
            <a:ext cx="10134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MainApplication.java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28012" y="2514600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Spring Boot Entry Point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Runner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141412" y="1719713"/>
            <a:ext cx="9677400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class ConsoleRunner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CommandLineRunner </a:t>
            </a:r>
            <a:r>
              <a:rPr lang="en-US" sz="20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StudentService studentService;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private MajorService majorService;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void run(String... strings) throws Exception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Major major = new Major("Java DB Fundamentals");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Student student = new Student("John",new Date(),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majorService.create(major);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studentService.register(student);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141412" y="1169632"/>
            <a:ext cx="9677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CommandLineRunner.java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96413" y="1624288"/>
            <a:ext cx="19812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9612" y="2310187"/>
            <a:ext cx="22860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Student service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56412" y="3429148"/>
            <a:ext cx="21336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Major service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22502" y="5726456"/>
            <a:ext cx="1981200" cy="456568"/>
          </a:xfrm>
          <a:prstGeom prst="wedgeRoundRectCallout">
            <a:avLst>
              <a:gd name="adj1" fmla="val -62728"/>
              <a:gd name="adj2" fmla="val 753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Persist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1485" y="1723767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Spring Data is part of the Spring Framework</a:t>
            </a:r>
          </a:p>
          <a:p>
            <a:pPr lvl="1"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It is not a JPA Provider, just an abstraction over it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Spring Data builds queries over conventions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Main concept of Spring Data </a:t>
            </a:r>
            <a:r>
              <a:rPr lang="en-US" sz="3100" dirty="0" smtClean="0">
                <a:solidFill>
                  <a:schemeClr val="bg2"/>
                </a:solidFill>
              </a:rPr>
              <a:t>are </a:t>
            </a:r>
            <a:r>
              <a:rPr lang="en-US" sz="3100" dirty="0">
                <a:solidFill>
                  <a:schemeClr val="bg2"/>
                </a:solidFill>
              </a:rPr>
              <a:t>Repositories and </a:t>
            </a:r>
            <a:r>
              <a:rPr lang="en-US" sz="3100" dirty="0" smtClean="0">
                <a:solidFill>
                  <a:schemeClr val="bg2"/>
                </a:solidFill>
              </a:rPr>
              <a:t>Services</a:t>
            </a:r>
            <a:endParaRPr lang="en-US" sz="3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</a:t>
            </a:r>
            <a:r>
              <a:rPr lang="bg-BG" sz="9600" b="1" dirty="0" smtClean="0"/>
              <a:t>-</a:t>
            </a:r>
            <a:r>
              <a:rPr lang="en-US" sz="9600" b="1" dirty="0" smtClean="0"/>
              <a:t>D</a:t>
            </a:r>
            <a:r>
              <a:rPr lang="en-US" sz="9600" b="1" dirty="0"/>
              <a:t>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>
            <a:fillRect/>
          </a:stretch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>
            <a:fillRect/>
          </a:stretch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>
            <a:fillRect/>
          </a:stretch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>
            <a:fillRect/>
          </a:stretch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>
            <a:fillRect/>
          </a:stretch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>
            <a:fillRect/>
          </a:stretch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>
            <a:fillRect/>
          </a:stretch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>
            <a:fillRect/>
          </a:stretch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>
            <a:fillRect/>
          </a:stretch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>
            <a:fillRect/>
          </a:stretch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>
              <a:fillRect/>
            </a:stretch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>
              <a:fillRect/>
            </a:stretch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>
              <a:fillRect/>
            </a:stretch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>
              <a:fillRect/>
            </a:stretch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8693332" cy="548857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softuni.org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424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655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Spring Data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Spring Framework Ecosystem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 dirty="0"/>
          </a:p>
        </p:txBody>
      </p:sp>
      <p:pic>
        <p:nvPicPr>
          <p:cNvPr id="16" name="Картина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7020" y="2154741"/>
            <a:ext cx="3554786" cy="113753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Application framework for the Java Platform</a:t>
            </a:r>
          </a:p>
          <a:p>
            <a:pPr lvl="1"/>
            <a:r>
              <a:rPr lang="en-US" dirty="0" smtClean="0"/>
              <a:t>Technology stack - includes several modules that provide a range of services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Spring Framework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2970212" y="2895599"/>
            <a:ext cx="293742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Access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ORM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6018212" y="2895600"/>
            <a:ext cx="28194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Servlets 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endParaRPr lang="en-US" sz="2000" b="1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2970212" y="4572000"/>
            <a:ext cx="58674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Container</a:t>
            </a:r>
          </a:p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Core, Context, Beans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2970212" y="5486400"/>
            <a:ext cx="5867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3833498" y="5956258"/>
            <a:ext cx="429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Framework Overview</a:t>
            </a:r>
          </a:p>
        </p:txBody>
      </p:sp>
      <p:cxnSp>
        <p:nvCxnSpPr>
          <p:cNvPr id="12" name="Съединител &quot;права стрелка&quot; 11"/>
          <p:cNvCxnSpPr/>
          <p:nvPr/>
        </p:nvCxnSpPr>
        <p:spPr>
          <a:xfrm flipV="1">
            <a:off x="2132012" y="3650428"/>
            <a:ext cx="618990" cy="28587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ово поле 12"/>
          <p:cNvSpPr txBox="1"/>
          <p:nvPr/>
        </p:nvSpPr>
        <p:spPr>
          <a:xfrm>
            <a:off x="628834" y="3969538"/>
            <a:ext cx="1902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Data</a:t>
            </a:r>
          </a:p>
          <a:p>
            <a:r>
              <a:rPr lang="en-US" sz="2800" dirty="0"/>
              <a:t>Component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970212" y="2895599"/>
            <a:ext cx="2937428" cy="1449216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  <p:bldP spid="8" grpId="0" animBg="1"/>
      <p:bldP spid="9" grpId="0"/>
      <p:bldP spid="13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Library that adds an </a:t>
            </a:r>
            <a:r>
              <a:rPr lang="en-US" sz="3200" b="1" dirty="0">
                <a:solidFill>
                  <a:schemeClr val="bg1"/>
                </a:solidFill>
              </a:rPr>
              <a:t>extra layer of abstraction </a:t>
            </a:r>
            <a:r>
              <a:rPr lang="en-US" sz="3200" dirty="0"/>
              <a:t>on the top of our JPA provider</a:t>
            </a:r>
          </a:p>
          <a:p>
            <a:r>
              <a:rPr lang="en-US" dirty="0"/>
              <a:t>Provides: </a:t>
            </a:r>
          </a:p>
          <a:p>
            <a:pPr lvl="1"/>
            <a:r>
              <a:rPr lang="en-US" dirty="0"/>
              <a:t>Dynamic query derivation from repository method names</a:t>
            </a:r>
          </a:p>
          <a:p>
            <a:pPr lvl="1"/>
            <a:r>
              <a:rPr lang="en-US" dirty="0"/>
              <a:t>Possibility to integrate custom repositories and many more</a:t>
            </a:r>
          </a:p>
          <a:p>
            <a:r>
              <a:rPr lang="en-US" dirty="0"/>
              <a:t>What Spring Data is not: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Spring Data JPA is not a JPA provider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83" y="3936298"/>
            <a:ext cx="4779640" cy="24645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Role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2162912" y="1628274"/>
            <a:ext cx="396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Spring Data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593612" y="2999874"/>
            <a:ext cx="7101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Hibernate,</a:t>
            </a:r>
            <a:r>
              <a:rPr lang="en-US" sz="28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EclipseLink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etc.</a:t>
            </a:r>
          </a:p>
        </p:txBody>
      </p:sp>
      <p:cxnSp>
        <p:nvCxnSpPr>
          <p:cNvPr id="10" name="Съединител &quot;права стрелка&quot; 9"/>
          <p:cNvCxnSpPr/>
          <p:nvPr/>
        </p:nvCxnSpPr>
        <p:spPr>
          <a:xfrm>
            <a:off x="4067912" y="2426469"/>
            <a:ext cx="0" cy="46101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/>
          <p:cNvCxnSpPr/>
          <p:nvPr/>
        </p:nvCxnSpPr>
        <p:spPr>
          <a:xfrm>
            <a:off x="4067912" y="3802758"/>
            <a:ext cx="0" cy="4191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оъгълник 11"/>
          <p:cNvSpPr/>
          <p:nvPr/>
        </p:nvSpPr>
        <p:spPr>
          <a:xfrm>
            <a:off x="2848712" y="4371474"/>
            <a:ext cx="2438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JPA</a:t>
            </a:r>
          </a:p>
        </p:txBody>
      </p:sp>
      <p:cxnSp>
        <p:nvCxnSpPr>
          <p:cNvPr id="13" name="Съединител &quot;права стрелка&quot; 12"/>
          <p:cNvCxnSpPr/>
          <p:nvPr/>
        </p:nvCxnSpPr>
        <p:spPr>
          <a:xfrm flipH="1">
            <a:off x="3122612" y="5111392"/>
            <a:ext cx="457200" cy="30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авоъгълник 13"/>
          <p:cNvSpPr/>
          <p:nvPr/>
        </p:nvSpPr>
        <p:spPr>
          <a:xfrm>
            <a:off x="1522412" y="5506452"/>
            <a:ext cx="2286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RDBMS</a:t>
            </a: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8099680" y="2807767"/>
            <a:ext cx="3895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Extra layer of abstraction </a:t>
            </a:r>
          </a:p>
          <a:p>
            <a:pPr algn="ctr"/>
            <a:r>
              <a:rPr lang="en-US" sz="2800" dirty="0"/>
              <a:t>over the used ORM</a:t>
            </a:r>
          </a:p>
        </p:txBody>
      </p:sp>
      <p:cxnSp>
        <p:nvCxnSpPr>
          <p:cNvPr id="20" name="Съединител &quot;права стрелка&quot; 19"/>
          <p:cNvCxnSpPr/>
          <p:nvPr/>
        </p:nvCxnSpPr>
        <p:spPr>
          <a:xfrm>
            <a:off x="4418012" y="5111392"/>
            <a:ext cx="457200" cy="30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авоъгълник 22"/>
          <p:cNvSpPr/>
          <p:nvPr/>
        </p:nvSpPr>
        <p:spPr>
          <a:xfrm>
            <a:off x="4146535" y="5506452"/>
            <a:ext cx="2286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7930" latinLnBrk="1">
              <a:buFont typeface="Wingdings" panose="05000000000000000000" pitchFamily="2" charset="2"/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NRDBMS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bldLvl="0" animBg="1"/>
      <p:bldP spid="14" grpId="0" animBg="1"/>
      <p:bldP spid="15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stand-alone Spring applications</a:t>
            </a:r>
          </a:p>
          <a:p>
            <a:pPr lvl="1"/>
            <a:r>
              <a:rPr lang="en-US" dirty="0"/>
              <a:t>Provide opinionated 'starter' POMs to simplify your Maven configuration</a:t>
            </a:r>
          </a:p>
          <a:p>
            <a:r>
              <a:rPr lang="en-US" dirty="0"/>
              <a:t>Automatically configure Spring whenever possible</a:t>
            </a:r>
          </a:p>
          <a:p>
            <a:r>
              <a:rPr lang="en-US" dirty="0"/>
              <a:t>Absolutely no code generation and no requirement for XML configuration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– Convention over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827212" y="2708993"/>
            <a:ext cx="8839200" cy="18281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&lt;parent&gt;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&lt;groupId&gt;</a:t>
            </a:r>
            <a:r>
              <a:rPr lang="en-US" noProof="1"/>
              <a:t>org.springframework.boot</a:t>
            </a:r>
            <a:r>
              <a:rPr lang="en-US" noProof="1">
                <a:solidFill>
                  <a:schemeClr val="tx1"/>
                </a:solidFill>
              </a:rPr>
              <a:t>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&lt;artifactId&gt;</a:t>
            </a:r>
            <a:r>
              <a:rPr lang="en-US" noProof="1"/>
              <a:t>spring-boot-starter-parent</a:t>
            </a:r>
            <a:r>
              <a:rPr lang="en-US" noProof="1">
                <a:solidFill>
                  <a:schemeClr val="tx1"/>
                </a:solidFill>
              </a:rPr>
              <a:t>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&lt;version&gt;2.1.3.RELEASE&lt;/version&gt;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&lt;/parent&gt;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827212" y="2126644"/>
            <a:ext cx="88392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 algn="ctr"/>
            <a:r>
              <a:rPr lang="en-US" sz="2400" noProof="1"/>
              <a:t>pom.xml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1344</Words>
  <Application>Microsoft Office PowerPoint</Application>
  <PresentationFormat>По избор</PresentationFormat>
  <Paragraphs>354</Paragraphs>
  <Slides>33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41" baseType="lpstr">
      <vt:lpstr>맑은 고딕</vt:lpstr>
      <vt:lpstr>맑은 고딕</vt:lpstr>
      <vt:lpstr>Arial</vt:lpstr>
      <vt:lpstr>Calibri</vt:lpstr>
      <vt:lpstr>Consolas</vt:lpstr>
      <vt:lpstr>Wingdings</vt:lpstr>
      <vt:lpstr>Wingdings 2</vt:lpstr>
      <vt:lpstr>SoftUni3_1</vt:lpstr>
      <vt:lpstr>Spring Data Introduction</vt:lpstr>
      <vt:lpstr>Table of Content</vt:lpstr>
      <vt:lpstr>Questions</vt:lpstr>
      <vt:lpstr>Презентация на PowerPoint</vt:lpstr>
      <vt:lpstr>What is Spring Framework</vt:lpstr>
      <vt:lpstr>What is Spring Data</vt:lpstr>
      <vt:lpstr>Spring Data Role</vt:lpstr>
      <vt:lpstr>Spring Boot – Convention over configuration</vt:lpstr>
      <vt:lpstr>Dependencies</vt:lpstr>
      <vt:lpstr>Dependencies (2)</vt:lpstr>
      <vt:lpstr>Build</vt:lpstr>
      <vt:lpstr>Configuration</vt:lpstr>
      <vt:lpstr>Configuration (2)</vt:lpstr>
      <vt:lpstr>Презентация на PowerPoint</vt:lpstr>
      <vt:lpstr>Spring Repository</vt:lpstr>
      <vt:lpstr>Built-in CRUD Operations</vt:lpstr>
      <vt:lpstr>Презентация на PowerPoint</vt:lpstr>
      <vt:lpstr>Query Creation</vt:lpstr>
      <vt:lpstr>Custom CRUD Operations</vt:lpstr>
      <vt:lpstr> Query Lookup Strategies</vt:lpstr>
      <vt:lpstr>Презентация на PowerPoint</vt:lpstr>
      <vt:lpstr>Service Pattern</vt:lpstr>
      <vt:lpstr>Spring Data Architecture</vt:lpstr>
      <vt:lpstr>Services</vt:lpstr>
      <vt:lpstr>Services</vt:lpstr>
      <vt:lpstr>Entry Point</vt:lpstr>
      <vt:lpstr>Command Line Runner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Introduction</dc:title>
  <dc:subject>Databases Frameworks Practical Course @ SoftUni</dc:subject>
  <dc:creator/>
  <cp:keywords>softuni, databases, hibernate, ef, ORM, JDBC</cp:keywords>
  <dc:description>https://softuni.bg/courses/databases-advanced-hibernate</dc:description>
  <cp:lastModifiedBy/>
  <cp:revision>7</cp:revision>
  <dcterms:created xsi:type="dcterms:W3CDTF">2014-01-02T17:00:00Z</dcterms:created>
  <dcterms:modified xsi:type="dcterms:W3CDTF">2020-02-27T13:07:02Z</dcterms:modified>
  <cp:category>https://softuni.bg/trainings/1734/databases-frameworks-hibernate-and-spring-data-october-2017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1033-10.2.0.7636</vt:lpwstr>
  </property>
</Properties>
</file>