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697" r:id="rId2"/>
    <p:sldId id="698" r:id="rId3"/>
    <p:sldId id="699" r:id="rId4"/>
    <p:sldId id="576" r:id="rId5"/>
    <p:sldId id="671" r:id="rId6"/>
    <p:sldId id="672" r:id="rId7"/>
    <p:sldId id="620" r:id="rId8"/>
    <p:sldId id="652" r:id="rId9"/>
    <p:sldId id="653" r:id="rId10"/>
    <p:sldId id="690" r:id="rId11"/>
    <p:sldId id="691" r:id="rId12"/>
    <p:sldId id="654" r:id="rId13"/>
    <p:sldId id="692" r:id="rId14"/>
    <p:sldId id="657" r:id="rId15"/>
    <p:sldId id="656" r:id="rId16"/>
    <p:sldId id="658" r:id="rId17"/>
    <p:sldId id="659" r:id="rId18"/>
    <p:sldId id="693" r:id="rId19"/>
    <p:sldId id="694" r:id="rId20"/>
    <p:sldId id="662" r:id="rId21"/>
    <p:sldId id="696" r:id="rId22"/>
    <p:sldId id="674" r:id="rId23"/>
    <p:sldId id="676" r:id="rId24"/>
    <p:sldId id="695" r:id="rId25"/>
    <p:sldId id="684" r:id="rId26"/>
    <p:sldId id="685" r:id="rId27"/>
    <p:sldId id="686" r:id="rId28"/>
    <p:sldId id="687" r:id="rId29"/>
    <p:sldId id="688" r:id="rId30"/>
    <p:sldId id="700" r:id="rId31"/>
    <p:sldId id="401" r:id="rId32"/>
    <p:sldId id="733" r:id="rId33"/>
    <p:sldId id="734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A3FA020-E9DC-496A-9934-894B41B4DAFA}">
          <p14:sldIdLst>
            <p14:sldId id="697"/>
            <p14:sldId id="698"/>
            <p14:sldId id="699"/>
          </p14:sldIdLst>
        </p14:section>
        <p14:section name="Query Methods" id="{7443A104-D1D5-42FC-9EA2-DFEDAF08B779}">
          <p14:sldIdLst>
            <p14:sldId id="576"/>
            <p14:sldId id="671"/>
            <p14:sldId id="672"/>
            <p14:sldId id="620"/>
            <p14:sldId id="652"/>
            <p14:sldId id="653"/>
            <p14:sldId id="690"/>
            <p14:sldId id="691"/>
          </p14:sldIdLst>
        </p14:section>
        <p14:section name="JPQL" id="{605AA98F-7EF5-4262-B1A4-59C8AF006444}">
          <p14:sldIdLst>
            <p14:sldId id="654"/>
            <p14:sldId id="692"/>
            <p14:sldId id="657"/>
            <p14:sldId id="656"/>
            <p14:sldId id="658"/>
            <p14:sldId id="659"/>
            <p14:sldId id="693"/>
            <p14:sldId id="694"/>
          </p14:sldIdLst>
        </p14:section>
        <p14:section name="Advanced Repositories" id="{BF77835E-007A-4017-9647-3DE12C315D56}">
          <p14:sldIdLst>
            <p14:sldId id="662"/>
            <p14:sldId id="696"/>
            <p14:sldId id="674"/>
            <p14:sldId id="676"/>
          </p14:sldIdLst>
        </p14:section>
        <p14:section name="Spring Custom Configuration" id="{41A3AEC6-7DBC-44DC-90AA-4DB3BA8FC426}">
          <p14:sldIdLst>
            <p14:sldId id="695"/>
            <p14:sldId id="684"/>
            <p14:sldId id="685"/>
            <p14:sldId id="686"/>
            <p14:sldId id="687"/>
            <p14:sldId id="688"/>
          </p14:sldIdLst>
        </p14:section>
        <p14:section name="Summary" id="{B88D0C22-3F7F-4A98-BEF8-920EB5DEFE51}">
          <p14:sldIdLst>
            <p14:sldId id="700"/>
            <p14:sldId id="401"/>
            <p14:sldId id="733"/>
            <p14:sldId id="73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391CFF-AE52-49A8-8FC6-E84BE3D43B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133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360A16-322B-4046-976B-49052ADB0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47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D1CE5C-6688-40F4-ADBA-DB44314D88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037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BB659C-157C-4A01-A24B-AE4EE77D17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4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70FAEA-4758-4FF6-A4F0-204038505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12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84DCD7-5B83-478D-BC53-56B1CCB27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5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6608F3-D951-4C99-A140-A7704DEC8B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191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CDCF477-1E4E-4055-AA25-4E9341EAE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259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1AE4571-873F-4AF3-9301-6AD9A9ACD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808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68241B-0ABE-4FB2-A740-3EA8B8AA4F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08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Query Methods, JPQL Advanced Repositories</a:t>
            </a:r>
            <a:r>
              <a:rPr lang="bg-BG" sz="3600" dirty="0">
                <a:solidFill>
                  <a:srgbClr val="234465"/>
                </a:solidFill>
              </a:rPr>
              <a:t>,</a:t>
            </a:r>
            <a:r>
              <a:rPr lang="en-GB" sz="3600" dirty="0">
                <a:solidFill>
                  <a:srgbClr val="234465"/>
                </a:solidFill>
              </a:rPr>
              <a:t> Spring </a:t>
            </a:r>
            <a:br>
              <a:rPr lang="en-GB" sz="3600" dirty="0">
                <a:solidFill>
                  <a:srgbClr val="234465"/>
                </a:solidFill>
              </a:rPr>
            </a:br>
            <a:r>
              <a:rPr lang="en-GB" sz="3600" dirty="0">
                <a:solidFill>
                  <a:srgbClr val="234465"/>
                </a:solidFill>
              </a:rPr>
              <a:t>Configuration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Spring Data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/>
          <p:cNvGrpSpPr/>
          <p:nvPr/>
        </p:nvGrpSpPr>
        <p:grpSpPr>
          <a:xfrm>
            <a:off x="638777" y="2514600"/>
            <a:ext cx="2895600" cy="2078716"/>
            <a:chOff x="8258722" y="3779485"/>
            <a:chExt cx="3540955" cy="2438626"/>
          </a:xfrm>
        </p:grpSpPr>
        <p:pic>
          <p:nvPicPr>
            <p:cNvPr id="10" name="Картина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12" y="3779485"/>
              <a:ext cx="2390565" cy="2390565"/>
            </a:xfrm>
            <a:prstGeom prst="rect">
              <a:avLst/>
            </a:prstGeom>
          </p:spPr>
        </p:pic>
        <p:pic>
          <p:nvPicPr>
            <p:cNvPr id="13" name="Картина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22" y="4357668"/>
              <a:ext cx="1860443" cy="1860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1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 Shampoos by Size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261002" y="1190927"/>
            <a:ext cx="11626199" cy="53336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by input size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Order the result by shampoo id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990600" y="3642332"/>
            <a:ext cx="19050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124200" y="3762690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3810000" y="3642333"/>
            <a:ext cx="75006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dirty="0"/>
              <a:t>Nature Moments Mediterranean Olive Oil &amp; Aloe Vera MEDIUM 6.50lv.</a:t>
            </a:r>
          </a:p>
          <a:p>
            <a:pPr algn="l"/>
            <a:r>
              <a:rPr lang="en-US" dirty="0"/>
              <a:t>Volume &amp; Fullness Lavender MEDIUM 5.50lv.</a:t>
            </a:r>
          </a:p>
          <a:p>
            <a:pPr algn="l"/>
            <a:r>
              <a:rPr lang="en-US" dirty="0"/>
              <a:t>Rose Shine &amp; Hydration MEDIUM 6.50lv.</a:t>
            </a:r>
          </a:p>
          <a:p>
            <a:pPr algn="l"/>
            <a:r>
              <a:rPr lang="en-US" dirty="0"/>
              <a:t>Color Protection &amp; Radiance MEDIUM 6.75lv.</a:t>
            </a:r>
          </a:p>
          <a:p>
            <a:pPr algn="l"/>
            <a:r>
              <a:rPr lang="en-US" noProof="1"/>
              <a:t>…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D01FCA1-0C17-47EB-BE1D-FF3E007C8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9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Shampoos by Size</a:t>
            </a:r>
            <a:endParaRPr lang="bg-BG" dirty="0"/>
          </a:p>
        </p:txBody>
      </p:sp>
      <p:sp>
        <p:nvSpPr>
          <p:cNvPr id="18" name="Text Placeholder 5"/>
          <p:cNvSpPr txBox="1"/>
          <p:nvPr/>
        </p:nvSpPr>
        <p:spPr>
          <a:xfrm>
            <a:off x="291000" y="2604175"/>
            <a:ext cx="115650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dirty="0"/>
              <a:t>@Repository</a:t>
            </a:r>
          </a:p>
          <a:p>
            <a:r>
              <a:rPr lang="en-US" dirty="0">
                <a:solidFill>
                  <a:schemeClr val="tx1"/>
                </a:solidFill>
              </a:rPr>
              <a:t>public interface ShampooRepository extends </a:t>
            </a:r>
            <a:r>
              <a:rPr lang="en-US" dirty="0" smtClean="0">
                <a:solidFill>
                  <a:schemeClr val="tx1"/>
                </a:solidFill>
              </a:rPr>
              <a:t>JpaRepository&lt;Shampoo</a:t>
            </a:r>
            <a:r>
              <a:rPr lang="en-US" dirty="0">
                <a:solidFill>
                  <a:schemeClr val="tx1"/>
                </a:solidFill>
              </a:rPr>
              <a:t>, Long&gt; {</a:t>
            </a:r>
          </a:p>
          <a:p>
            <a:r>
              <a:rPr lang="en-US" dirty="0">
                <a:solidFill>
                  <a:schemeClr val="tx1"/>
                </a:solidFill>
              </a:rPr>
              <a:t>    List&lt;</a:t>
            </a:r>
            <a:r>
              <a:rPr lang="en-US" dirty="0"/>
              <a:t>Shampoo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/>
              <a:t>getAllBySizeOrderById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sizeValue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91000" y="1998267"/>
            <a:ext cx="115649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FEDC88-498F-45BB-8D96-507211E1B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02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D81335-7711-43B0-8D0E-28727ECCA2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JPQL</a:t>
            </a:r>
            <a:endParaRPr lang="bg-BG"/>
          </a:p>
        </p:txBody>
      </p:sp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800600" y="1600201"/>
            <a:ext cx="2762250" cy="2007719"/>
            <a:chOff x="3656012" y="788677"/>
            <a:chExt cx="5372100" cy="4316723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12" y="788677"/>
              <a:ext cx="3411141" cy="3718144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12" y="2247900"/>
              <a:ext cx="2857500" cy="2857500"/>
            </a:xfrm>
            <a:prstGeom prst="rect">
              <a:avLst/>
            </a:prstGeom>
          </p:spPr>
        </p:pic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557DA94B-094D-4843-979D-E53473A12F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 Persistence Query Language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6321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191944" y="1171472"/>
            <a:ext cx="11771457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</a:rPr>
              <a:t>Object-oriented</a:t>
            </a:r>
            <a:r>
              <a:rPr lang="en-US" noProof="1"/>
              <a:t> query language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Part of the Java Persistence API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Used to make queries against entities stored in a relational </a:t>
            </a:r>
            <a:br>
              <a:rPr lang="en-US" noProof="1"/>
            </a:br>
            <a:r>
              <a:rPr lang="en-US" noProof="1"/>
              <a:t>database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SQL syntax </a:t>
            </a:r>
            <a:r>
              <a:rPr lang="en-US" dirty="0">
                <a:solidFill>
                  <a:schemeClr val="bg1"/>
                </a:solidFill>
              </a:rPr>
              <a:t>operating with entities</a:t>
            </a:r>
            <a:r>
              <a:rPr lang="en-US" dirty="0"/>
              <a:t>, not tables in the data source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6AC907-8738-4FA6-8338-BFEAF0BD5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7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Functionalities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476843" y="1865120"/>
            <a:ext cx="3276600" cy="799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algn="ctr" defTabSz="1217930" latinLnBrk="1">
              <a:lnSpc>
                <a:spcPct val="105000"/>
              </a:lnSpc>
            </a:pPr>
            <a:r>
              <a:rPr lang="en-US" sz="3600" b="1" dirty="0">
                <a:latin typeface="Consolas" panose="020B0609020204030204" pitchFamily="49" charset="0"/>
              </a:rPr>
              <a:t>JPQL</a:t>
            </a:r>
            <a:endParaRPr lang="bg-BG" sz="26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371872"/>
            <a:ext cx="3276600" cy="773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algn="ctr" defTabSz="1217930" latinLnBrk="1">
              <a:lnSpc>
                <a:spcPct val="105000"/>
              </a:lnSpc>
            </a:pPr>
            <a:r>
              <a:rPr lang="en-US" sz="3600" b="1" dirty="0">
                <a:latin typeface="Consolas" panose="020B0609020204030204" pitchFamily="49" charset="0"/>
              </a:rPr>
              <a:t>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1634" y="4953001"/>
            <a:ext cx="3276600" cy="773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algn="ctr" defTabSz="1217930" latinLnBrk="1">
              <a:lnSpc>
                <a:spcPct val="105000"/>
              </a:lnSpc>
            </a:pPr>
            <a:r>
              <a:rPr lang="en-US" sz="3600" b="1" dirty="0">
                <a:latin typeface="Consolas" panose="020B0609020204030204" pitchFamily="49" charset="0"/>
              </a:rPr>
              <a:t>UPDATE</a:t>
            </a:r>
            <a:endParaRPr lang="bg-BG" sz="2600" b="1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89868" y="4371872"/>
            <a:ext cx="3276600" cy="799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algn="ctr" defTabSz="1217930" latinLnBrk="1">
              <a:lnSpc>
                <a:spcPct val="105000"/>
              </a:lnSpc>
            </a:pPr>
            <a:r>
              <a:rPr lang="en-US" sz="3600" b="1" dirty="0">
                <a:latin typeface="Consolas" panose="020B0609020204030204" pitchFamily="49" charset="0"/>
              </a:rPr>
              <a:t>DELETE</a:t>
            </a:r>
            <a:endParaRPr lang="bg-BG" sz="3600" b="1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1" y="3094222"/>
            <a:ext cx="1133107" cy="886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62776" y="3117196"/>
            <a:ext cx="943024" cy="8924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4841" y="3117196"/>
            <a:ext cx="0" cy="13969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2899E33E-0912-4C45-971F-E9EA34A02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9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436073" y="3733800"/>
            <a:ext cx="11084069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"SELECT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600" b="1" noProof="1">
                <a:latin typeface="Consolas" panose="020B0609020204030204" pitchFamily="49" charset="0"/>
              </a:rPr>
              <a:t>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600" b="1" noProof="1">
                <a:latin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600" b="1" noProof="1">
                <a:latin typeface="Consolas" panose="020B0609020204030204" pitchFamily="49" charset="0"/>
              </a:rPr>
              <a:t> WHERE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600" b="1" noProof="1">
                <a:latin typeface="Consolas" panose="020B0609020204030204" pitchFamily="49" charset="0"/>
              </a:rPr>
              <a:t> 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6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911417" y="2966782"/>
            <a:ext cx="2136786" cy="547698"/>
          </a:xfrm>
          <a:prstGeom prst="wedgeRoundRectCallout">
            <a:avLst>
              <a:gd name="adj1" fmla="val -6248"/>
              <a:gd name="adj2" fmla="val 8374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71000" y="4509000"/>
            <a:ext cx="1143000" cy="584964"/>
          </a:xfrm>
          <a:prstGeom prst="wedgeRoundRectCallout">
            <a:avLst>
              <a:gd name="adj1" fmla="val -30526"/>
              <a:gd name="adj2" fmla="val -7618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Aalias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76400" y="4408625"/>
            <a:ext cx="1371600" cy="456568"/>
          </a:xfrm>
          <a:prstGeom prst="wedgeRoundRectCallout">
            <a:avLst>
              <a:gd name="adj1" fmla="val -11744"/>
              <a:gd name="adj2" fmla="val -829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58200" y="3240631"/>
            <a:ext cx="1070756" cy="456568"/>
          </a:xfrm>
          <a:prstGeom prst="wedgeRoundRectCallout">
            <a:avLst>
              <a:gd name="adj1" fmla="val -39000"/>
              <a:gd name="adj2" fmla="val 875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72601" y="4406676"/>
            <a:ext cx="1900361" cy="609284"/>
          </a:xfrm>
          <a:prstGeom prst="wedgeRoundRectCallout">
            <a:avLst>
              <a:gd name="adj1" fmla="val 2670"/>
              <a:gd name="adj2" fmla="val -758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F367129-1B8D-47D6-AFB9-9DB175C65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7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2585439" y="2704311"/>
            <a:ext cx="7124700" cy="2565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noProof="1"/>
              <a:t> </a:t>
            </a:r>
            <a:r>
              <a:rPr lang="en-US" sz="2800" b="1" noProof="1">
                <a:latin typeface="Consolas" panose="020B0609020204030204" pitchFamily="49" charset="0"/>
              </a:rPr>
              <a:t>"SELECT s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Shampoo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INNER JOIN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s.batch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WHERE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b.batchDate</a:t>
            </a:r>
            <a:r>
              <a:rPr lang="en-US" sz="2800" b="1" noProof="1">
                <a:latin typeface="Consolas" panose="020B0609020204030204" pitchFamily="49" charset="0"/>
              </a:rPr>
              <a:t> &lt; :batchDate"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1" y="2889000"/>
            <a:ext cx="1069986" cy="456568"/>
          </a:xfrm>
          <a:prstGeom prst="wedgeRoundRectCallout">
            <a:avLst>
              <a:gd name="adj1" fmla="val -118"/>
              <a:gd name="adj2" fmla="val 9176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1" y="5334000"/>
            <a:ext cx="1040423" cy="456568"/>
          </a:xfrm>
          <a:prstGeom prst="wedgeRoundRectCallout">
            <a:avLst>
              <a:gd name="adj1" fmla="val -2599"/>
              <a:gd name="adj2" fmla="val -9638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46000" y="2349000"/>
            <a:ext cx="1269023" cy="456568"/>
          </a:xfrm>
          <a:prstGeom prst="wedgeRoundRectCallout">
            <a:avLst>
              <a:gd name="adj1" fmla="val 69938"/>
              <a:gd name="adj2" fmla="val 6299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01000" y="4104000"/>
            <a:ext cx="888023" cy="456568"/>
          </a:xfrm>
          <a:prstGeom prst="wedgeRoundRectCallout">
            <a:avLst>
              <a:gd name="adj1" fmla="val -76036"/>
              <a:gd name="adj2" fmla="val 21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37206" y="5334000"/>
            <a:ext cx="1968011" cy="456568"/>
          </a:xfrm>
          <a:prstGeom prst="wedgeRoundRectCallout">
            <a:avLst>
              <a:gd name="adj1" fmla="val 2182"/>
              <a:gd name="adj2" fmla="val -914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F33537-EA4F-4646-A8D4-2C24DF862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89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158" y="156211"/>
            <a:ext cx="9503410" cy="837565"/>
          </a:xfrm>
        </p:spPr>
        <p:txBody>
          <a:bodyPr/>
          <a:lstStyle/>
          <a:p>
            <a:r>
              <a:rPr lang="en-US" dirty="0"/>
              <a:t>JPQL Syntax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1038525" y="2152129"/>
            <a:ext cx="6210300" cy="1685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"UPDATE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*1.10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4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06000" y="3880695"/>
            <a:ext cx="1676400" cy="433070"/>
          </a:xfrm>
          <a:prstGeom prst="wedgeRoundRectCallout">
            <a:avLst>
              <a:gd name="adj1" fmla="val -37217"/>
              <a:gd name="adj2" fmla="val -753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042353" y="4826000"/>
            <a:ext cx="6635750" cy="1144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76200" indent="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"DELETE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= :name"</a:t>
            </a:r>
          </a:p>
        </p:txBody>
      </p:sp>
      <p:sp>
        <p:nvSpPr>
          <p:cNvPr id="16" name="Content Placeholder 3"/>
          <p:cNvSpPr txBox="1"/>
          <p:nvPr/>
        </p:nvSpPr>
        <p:spPr>
          <a:xfrm>
            <a:off x="244793" y="1502411"/>
            <a:ext cx="11701780" cy="503237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Update: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Delete: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04A353-E926-4976-9418-07F3F7302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Shampoos by Ingredients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152400" y="1219201"/>
            <a:ext cx="11887200" cy="5502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with ingredients in a </a:t>
            </a:r>
            <a:br>
              <a:rPr lang="en-US" noProof="1"/>
            </a:br>
            <a:r>
              <a:rPr lang="en-US" noProof="1"/>
              <a:t>given list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533400" y="3242097"/>
            <a:ext cx="28194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dirty="0"/>
              <a:t>Berry</a:t>
            </a:r>
          </a:p>
          <a:p>
            <a:r>
              <a:rPr lang="en-US" sz="2400" dirty="0"/>
              <a:t>Mineral-Colagen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569761" y="3415682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4243922" y="3200401"/>
            <a:ext cx="75006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Fresh it Up!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Superfruit Nutrition</a:t>
            </a:r>
          </a:p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…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9F181B-3996-4EF1-8DE5-182FFE60C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1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Select Shampoos by Ingredients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295440" y="2286001"/>
            <a:ext cx="1174104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IngredientRepository extends JpaRepository&lt;Ingredient, Long&gt;{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/>
              <a:t>@Query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select s from Shampoo s</a:t>
            </a:r>
            <a:r>
              <a:rPr lang="en-US" noProof="1">
                <a:solidFill>
                  <a:schemeClr val="tx1"/>
                </a:solidFill>
              </a:rPr>
              <a:t> " </a:t>
            </a:r>
            <a:r>
              <a:rPr lang="en-US" noProof="1"/>
              <a:t>+</a:t>
            </a:r>
          </a:p>
          <a:p>
            <a:r>
              <a:rPr lang="en-US" noProof="1">
                <a:solidFill>
                  <a:schemeClr val="tx1"/>
                </a:solidFill>
              </a:rPr>
              <a:t>      "</a:t>
            </a:r>
            <a:r>
              <a:rPr lang="en-US" noProof="1"/>
              <a:t>join s.ingredients i where i in :ingredients</a:t>
            </a:r>
            <a:r>
              <a:rPr lang="en-US" noProof="1">
                <a:solidFill>
                  <a:schemeClr val="tx1"/>
                </a:solidFill>
              </a:rPr>
              <a:t>")</a:t>
            </a:r>
          </a:p>
          <a:p>
            <a:r>
              <a:rPr lang="en-US" noProof="1">
                <a:solidFill>
                  <a:schemeClr val="tx1"/>
                </a:solidFill>
              </a:rPr>
              <a:t>     List&lt;Shampoo&gt; </a:t>
            </a:r>
            <a:r>
              <a:rPr lang="en-US" noProof="1"/>
              <a:t>findByIngredientsIn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@Param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ingredients</a:t>
            </a:r>
            <a:r>
              <a:rPr lang="en-US" noProof="1">
                <a:solidFill>
                  <a:schemeClr val="tx1"/>
                </a:solidFill>
              </a:rPr>
              <a:t>")   </a:t>
            </a:r>
            <a:endParaRPr lang="en-US" noProof="1" smtClean="0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	</a:t>
            </a:r>
            <a:r>
              <a:rPr lang="en-US" noProof="1" smtClean="0">
                <a:solidFill>
                  <a:schemeClr val="tx1"/>
                </a:solidFill>
              </a:rPr>
              <a:t>				Set&lt;Ingredient</a:t>
            </a:r>
            <a:r>
              <a:rPr lang="en-US" noProof="1">
                <a:solidFill>
                  <a:schemeClr val="tx1"/>
                </a:solidFill>
              </a:rPr>
              <a:t>&gt; ingredients);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295440" y="1680092"/>
            <a:ext cx="1174104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C1069B7-9E2D-4805-99CF-AC0159FE5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Retrieving Data by Custom Queries</a:t>
            </a:r>
            <a:r>
              <a:rPr lang="en-US" dirty="0"/>
              <a:t>.</a:t>
            </a:r>
          </a:p>
          <a:p>
            <a:r>
              <a:rPr lang="en-US" dirty="0"/>
              <a:t>Java Persistence Query Language.</a:t>
            </a:r>
          </a:p>
          <a:p>
            <a:r>
              <a:rPr lang="en-US" dirty="0">
                <a:solidFill>
                  <a:srgbClr val="234465"/>
                </a:solidFill>
              </a:rPr>
              <a:t>Repository Inheritance.</a:t>
            </a:r>
          </a:p>
          <a:p>
            <a:r>
              <a:rPr lang="en-US" dirty="0">
                <a:solidFill>
                  <a:srgbClr val="234465"/>
                </a:solidFill>
              </a:rPr>
              <a:t>Spring Custom Configuration.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9DCCD2-5B36-488B-A59E-429E3DD8E9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F70D45-C30E-4591-BE9B-96311DFC3A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Advanced Repositories</a:t>
            </a:r>
            <a:endParaRPr lang="bg-BG"/>
          </a:p>
        </p:txBody>
      </p:sp>
      <p:sp>
        <p:nvSpPr>
          <p:cNvPr id="7" name="Title 4"/>
          <p:cNvSpPr txBox="1"/>
          <p:nvPr/>
        </p:nvSpPr>
        <p:spPr>
          <a:xfrm>
            <a:off x="2819400" y="4703828"/>
            <a:ext cx="66294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4" name="Групиране 13"/>
          <p:cNvGrpSpPr/>
          <p:nvPr/>
        </p:nvGrpSpPr>
        <p:grpSpPr>
          <a:xfrm>
            <a:off x="4495800" y="1983082"/>
            <a:ext cx="3200400" cy="1369719"/>
            <a:chOff x="3076454" y="1770128"/>
            <a:chExt cx="5932608" cy="2628900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454" y="1770128"/>
              <a:ext cx="2628900" cy="2628900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2017778"/>
              <a:ext cx="2381250" cy="2381250"/>
            </a:xfrm>
            <a:prstGeom prst="rect">
              <a:avLst/>
            </a:prstGeom>
          </p:spPr>
        </p:pic>
        <p:sp>
          <p:nvSpPr>
            <p:cNvPr id="13" name="Стрелка надясно 12"/>
            <p:cNvSpPr/>
            <p:nvPr/>
          </p:nvSpPr>
          <p:spPr>
            <a:xfrm>
              <a:off x="5918933" y="2955999"/>
              <a:ext cx="495300" cy="504807"/>
            </a:xfrm>
            <a:prstGeom prst="rightArrow">
              <a:avLst>
                <a:gd name="adj1" fmla="val 36329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1C71096B-84DA-447B-A53A-8F151ADBE1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Repository Inheritance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85481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bigger applications we have similar entities extending an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abstract class</a:t>
            </a:r>
          </a:p>
          <a:p>
            <a:r>
              <a:rPr lang="en-GB" dirty="0"/>
              <a:t>Their base attributes and actions towards them are the same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regardless differences</a:t>
            </a:r>
          </a:p>
          <a:p>
            <a:r>
              <a:rPr lang="en-GB" dirty="0"/>
              <a:t>We can set up a </a:t>
            </a:r>
            <a:r>
              <a:rPr lang="en-GB" b="1" dirty="0">
                <a:solidFill>
                  <a:schemeClr val="bg1"/>
                </a:solidFill>
              </a:rPr>
              <a:t>base repository </a:t>
            </a:r>
            <a:r>
              <a:rPr lang="en-GB" dirty="0"/>
              <a:t>to reduce query and code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duplication</a:t>
            </a:r>
          </a:p>
          <a:p>
            <a:r>
              <a:rPr lang="en-GB" dirty="0"/>
              <a:t>It can be inherited to clear up specifics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8DBCDD-13C9-4D27-9005-48C75A6EE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5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219200" y="1819810"/>
            <a:ext cx="9677400" cy="1895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@NoRepositoryBean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/>
              <a:t>IngredientRepository</a:t>
            </a:r>
            <a:r>
              <a:rPr lang="en-US" noProof="1">
                <a:solidFill>
                  <a:schemeClr val="tx1"/>
                </a:solidFill>
              </a:rPr>
              <a:t>&lt;T extends Ingredient&gt; extends JpaRepository&lt;T, Long&gt;{</a:t>
            </a:r>
          </a:p>
          <a:p>
            <a:r>
              <a:rPr lang="en-US" noProof="1">
                <a:solidFill>
                  <a:schemeClr val="tx1"/>
                </a:solidFill>
              </a:rPr>
              <a:t>	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219200" y="1211253"/>
            <a:ext cx="9677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IngredientRepository.java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600" y="1285923"/>
            <a:ext cx="2362200" cy="456568"/>
          </a:xfrm>
          <a:prstGeom prst="wedgeRoundRectCallout">
            <a:avLst>
              <a:gd name="adj1" fmla="val 6725"/>
              <a:gd name="adj2" fmla="val 8334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Not a repository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201193" y="4444491"/>
            <a:ext cx="1173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noProof="1"/>
              <a:t>public interface </a:t>
            </a:r>
            <a:r>
              <a:rPr lang="en-US" noProof="1">
                <a:solidFill>
                  <a:schemeClr val="bg1"/>
                </a:solidFill>
              </a:rPr>
              <a:t>ChemicalIngredientRepository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IngredientRepository</a:t>
            </a:r>
            <a:r>
              <a:rPr lang="en-US" noProof="1"/>
              <a:t> &lt;BasicChemicalIngredient&gt; {</a:t>
            </a:r>
          </a:p>
          <a:p>
            <a:r>
              <a:rPr lang="en-US" noProof="1"/>
              <a:t>   List&lt;ChemicalIngredient&gt; findByChemicalFormula(String chemicalFormula);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201194" y="3838583"/>
            <a:ext cx="117347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ChemicalIngredientRepository.java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7E4DB08-DA39-43A8-A66B-0365FA43B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7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667000" y="1792791"/>
            <a:ext cx="69342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public interface CustomShampooRepository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void create(BasicShampoo basicShampoo);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667000" y="1219201"/>
            <a:ext cx="6934200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CustomShampooRepository.java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1524000" y="3870720"/>
            <a:ext cx="9220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 smtClean="0">
                <a:solidFill>
                  <a:schemeClr val="bg1"/>
                </a:solidFill>
              </a:rPr>
              <a:t>@Repository</a:t>
            </a:r>
            <a:endParaRPr lang="en-US" sz="1800" noProof="1" smtClean="0">
              <a:solidFill>
                <a:schemeClr val="bg1"/>
              </a:solidFill>
            </a:endParaRPr>
          </a:p>
          <a:p>
            <a:r>
              <a:rPr lang="en-US" sz="1800" noProof="1" smtClean="0"/>
              <a:t>public </a:t>
            </a:r>
            <a:r>
              <a:rPr lang="en-US" sz="1800" noProof="1"/>
              <a:t>class CustomShampooDaoImpl implements CustomShampooRepository {</a:t>
            </a:r>
          </a:p>
          <a:p>
            <a:r>
              <a:rPr lang="en-US" sz="1800" noProof="1">
                <a:solidFill>
                  <a:schemeClr val="bg1"/>
                </a:solidFill>
              </a:rPr>
              <a:t>    @PersistenceContext</a:t>
            </a:r>
          </a:p>
          <a:p>
            <a:r>
              <a:rPr lang="en-US" sz="1800" noProof="1"/>
              <a:t>    private EntityManager entityManager;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@Transactional</a:t>
            </a:r>
          </a:p>
          <a:p>
            <a:r>
              <a:rPr lang="en-US" sz="1800" noProof="1"/>
              <a:t>    public void create(BasicShampoo basicShampoo){</a:t>
            </a:r>
          </a:p>
          <a:p>
            <a:r>
              <a:rPr lang="en-US" sz="1800" noProof="1"/>
              <a:t>        entityManager.persist(basicShampoo);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1524000" y="3328654"/>
            <a:ext cx="92202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CustomShampooRepositoryImpl.java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0" y="4689000"/>
            <a:ext cx="1748725" cy="986190"/>
          </a:xfrm>
          <a:prstGeom prst="wedgeRoundRectCallout">
            <a:avLst>
              <a:gd name="adj1" fmla="val 58872"/>
              <a:gd name="adj2" fmla="val -497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Inject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Entity Manager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01000" y="6396127"/>
            <a:ext cx="2324100" cy="407873"/>
          </a:xfrm>
          <a:prstGeom prst="wedgeRoundRectCallout">
            <a:avLst>
              <a:gd name="adj1" fmla="val -42504"/>
              <a:gd name="adj2" fmla="val -8902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Single Transaction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2D2086D-CBEE-4130-BD26-4190EE6A0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bldLvl="0" animBg="1"/>
      <p:bldP spid="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F1B942-793A-462B-AE5D-87E6519DCC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Custom Configuration</a:t>
            </a:r>
            <a:endParaRPr lang="bg-BG"/>
          </a:p>
        </p:txBody>
      </p:sp>
      <p:sp>
        <p:nvSpPr>
          <p:cNvPr id="7" name="Title 4"/>
          <p:cNvSpPr txBox="1"/>
          <p:nvPr/>
        </p:nvSpPr>
        <p:spPr>
          <a:xfrm>
            <a:off x="2291736" y="4671485"/>
            <a:ext cx="8001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88" y="1606668"/>
            <a:ext cx="2086425" cy="2084402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58A0293-A9E2-4BE4-890E-42CF79EB4F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Java-Based Setup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278470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8" name="Content Placeholder 3"/>
          <p:cNvSpPr>
            <a:spLocks noGrp="1"/>
          </p:cNvSpPr>
          <p:nvPr>
            <p:ph idx="4294967295"/>
          </p:nvPr>
        </p:nvSpPr>
        <p:spPr>
          <a:xfrm>
            <a:off x="209810" y="1212280"/>
            <a:ext cx="11829790" cy="54171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So far we've configured our project with a spring properties file: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25029" y="2921162"/>
            <a:ext cx="11118958" cy="2065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#Data Source Properties</a:t>
            </a:r>
          </a:p>
          <a:p>
            <a:r>
              <a:rPr lang="en-US" noProof="1"/>
              <a:t>spring.datasource.driverClassName = com.mysql.jdbc.Driver</a:t>
            </a:r>
          </a:p>
          <a:p>
            <a:r>
              <a:rPr lang="en-US" noProof="1"/>
              <a:t>spring.datasource.url = jdbc:mysql://localhost:3306/shampoo_company?useSSL=false&amp;createDatabaseIfNotExist=true</a:t>
            </a:r>
          </a:p>
          <a:p>
            <a:r>
              <a:rPr lang="en-US" noProof="1"/>
              <a:t>spring.datasource.username = root</a:t>
            </a:r>
          </a:p>
          <a:p>
            <a:r>
              <a:rPr lang="en-US" noProof="1"/>
              <a:t>spring.datasource.password = 1234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25030" y="2347572"/>
            <a:ext cx="11118957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91200" y="4075929"/>
            <a:ext cx="3206640" cy="456568"/>
          </a:xfrm>
          <a:prstGeom prst="wedgeRoundRectCallout">
            <a:avLst>
              <a:gd name="adj1" fmla="val 4521"/>
              <a:gd name="adj2" fmla="val -727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properties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F7E3D1-6C9E-4A9C-B6D1-6D0CCEECD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6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2038" y="2729359"/>
            <a:ext cx="1092656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noProof="1"/>
              <a:t>@Configuration</a:t>
            </a:r>
          </a:p>
          <a:p>
            <a:r>
              <a:rPr lang="en-US" sz="2400" noProof="1"/>
              <a:t>@EnableJpaRepositories(basePackages = "com.demo.dao")</a:t>
            </a:r>
          </a:p>
          <a:p>
            <a:r>
              <a:rPr lang="en-US" sz="2400" noProof="1"/>
              <a:t>@EnableTransactionManagement</a:t>
            </a:r>
          </a:p>
          <a:p>
            <a:r>
              <a:rPr lang="en-US" sz="2400" noProof="1"/>
              <a:t>@PropertySource(value = "application.properties" 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	//Add configuration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732038" y="2058818"/>
            <a:ext cx="10926562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2038" y="1904413"/>
            <a:ext cx="2119200" cy="688306"/>
          </a:xfrm>
          <a:prstGeom prst="wedgeRoundRectCallout">
            <a:avLst>
              <a:gd name="adj1" fmla="val -1531"/>
              <a:gd name="adj2" fmla="val 818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Configuration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80639" y="2224742"/>
            <a:ext cx="2039803" cy="735957"/>
          </a:xfrm>
          <a:prstGeom prst="wedgeRoundRectCallout">
            <a:avLst>
              <a:gd name="adj1" fmla="val 390"/>
              <a:gd name="adj2" fmla="val 766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Repositories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Directory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94839" y="4724400"/>
            <a:ext cx="1861299" cy="456568"/>
          </a:xfrm>
          <a:prstGeom prst="wedgeRoundRectCallout">
            <a:avLst>
              <a:gd name="adj1" fmla="val -1189"/>
              <a:gd name="adj2" fmla="val -9261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Property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262B8C2-685C-4BEB-A887-2D24BD6C1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3400" y="1920414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@Autowired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private Environment environment;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@Bean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public DataSource dataSource() {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 driverManagerDataSource = new DriverManagerDataSource();     driverManagerDataSource.setDriverClassName(environment.getProperty("</a:t>
            </a:r>
            <a:r>
              <a:rPr lang="en-US" sz="1800" noProof="1"/>
              <a:t>spring.datasource.driverClassName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driverManagerDataSource.setUrl(environment.getProperty("</a:t>
            </a:r>
            <a:r>
              <a:rPr lang="en-US" sz="1800" noProof="1"/>
              <a:t>spring.datasource.url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driverManagerDataSource.setUsername(environment.getProperty("</a:t>
            </a:r>
            <a:r>
              <a:rPr lang="en-US" sz="1800" noProof="1"/>
              <a:t>spring.datasource.</a:t>
            </a:r>
            <a:r>
              <a:rPr lang="bg-BG" sz="1800" noProof="1"/>
              <a:t/>
            </a:r>
            <a:br>
              <a:rPr lang="bg-BG" sz="1800" noProof="1"/>
            </a:br>
            <a:r>
              <a:rPr lang="en-US" sz="1800" noProof="1"/>
              <a:t>username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driverManagerDataSource.setPassword(environment.getProperty("</a:t>
            </a:r>
            <a:r>
              <a:rPr lang="en-US" sz="1800" noProof="1"/>
              <a:t>spring.datasource.</a:t>
            </a:r>
            <a:r>
              <a:rPr lang="bg-BG" sz="1800" noProof="1"/>
              <a:t/>
            </a:r>
            <a:br>
              <a:rPr lang="bg-BG" sz="1800" noProof="1"/>
            </a:br>
            <a:r>
              <a:rPr lang="en-US" sz="1800" noProof="1"/>
              <a:t>password</a:t>
            </a:r>
            <a:r>
              <a:rPr lang="en-US" sz="1800" noProof="1">
                <a:solidFill>
                  <a:schemeClr val="tx1"/>
                </a:solidFill>
              </a:rPr>
              <a:t>"));   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return driverManagerDataSource;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533400" y="1394848"/>
            <a:ext cx="11118958" cy="525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7201" y="2667001"/>
            <a:ext cx="3358667" cy="352143"/>
          </a:xfrm>
          <a:prstGeom prst="wedgeRoundRectCallout">
            <a:avLst>
              <a:gd name="adj1" fmla="val -41423"/>
              <a:gd name="adj2" fmla="val 805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Data Source Connection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0C62D1-F918-42C0-9615-6A0A949F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2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20504" y="1827542"/>
            <a:ext cx="117348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1600" noProof="1"/>
              <a:t>    public EntityManagerFactory entityManagerFactory() {</a:t>
            </a:r>
          </a:p>
          <a:p>
            <a:endParaRPr lang="en-US" sz="1600" noProof="1"/>
          </a:p>
          <a:p>
            <a:r>
              <a:rPr lang="en-US" sz="1600" noProof="1"/>
              <a:t>        HibernateJpaVendorAdapter vendorAdapter = new HibernateJpaVendorAdapter();</a:t>
            </a:r>
          </a:p>
          <a:p>
            <a:r>
              <a:rPr lang="en-US" sz="1600" noProof="1"/>
              <a:t>        vendorAdapter.setDatabase(</a:t>
            </a:r>
            <a:r>
              <a:rPr lang="en-US" sz="1600" noProof="1">
                <a:solidFill>
                  <a:schemeClr val="bg1"/>
                </a:solidFill>
              </a:rPr>
              <a:t>Database.MYSQL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vendorAdapter.setGenerateDdl(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vendorAdapter.setShowSql(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LocalContainerEntityManagerFactoryBean factory = new LocalContainerEntityManagerFactoryBean();</a:t>
            </a:r>
          </a:p>
          <a:p>
            <a:r>
              <a:rPr lang="en-US" sz="1600" noProof="1"/>
              <a:t>        factory.setJpaVendorAdapter(vendorAdapter);</a:t>
            </a:r>
          </a:p>
          <a:p>
            <a:r>
              <a:rPr lang="en-US" sz="1600" noProof="1"/>
              <a:t>        factory.setPackagesToScan("</a:t>
            </a:r>
            <a:r>
              <a:rPr lang="en-US" sz="1600" noProof="1">
                <a:solidFill>
                  <a:schemeClr val="bg1"/>
                </a:solidFill>
              </a:rPr>
              <a:t>com.demo.domain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factory.setDataSource(dataSource());</a:t>
            </a:r>
          </a:p>
          <a:p>
            <a:r>
              <a:rPr lang="en-US" sz="1600" noProof="1"/>
              <a:t>        Properties jpaProperties = new Properties();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hibernate.hbm2ddl.auto</a:t>
            </a:r>
            <a:r>
              <a:rPr lang="en-US" sz="1600" noProof="1"/>
              <a:t>","</a:t>
            </a:r>
            <a:r>
              <a:rPr lang="en-US" sz="1600" noProof="1">
                <a:solidFill>
                  <a:schemeClr val="bg1"/>
                </a:solidFill>
              </a:rPr>
              <a:t>validate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hibernate.format_sql</a:t>
            </a:r>
            <a:r>
              <a:rPr lang="en-US" sz="1600" noProof="1"/>
              <a:t>", "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factory.setJpaProperties(jpaProperties);</a:t>
            </a:r>
          </a:p>
          <a:p>
            <a:r>
              <a:rPr lang="en-US" sz="1600" noProof="1"/>
              <a:t>        factory.afterPropertiesSet();</a:t>
            </a:r>
          </a:p>
          <a:p>
            <a:r>
              <a:rPr lang="en-US" sz="1600" noProof="1"/>
              <a:t>        return factory.getObject();</a:t>
            </a:r>
          </a:p>
          <a:p>
            <a:r>
              <a:rPr lang="en-US" sz="1600" noProof="1"/>
              <a:t>    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20504" y="1287889"/>
            <a:ext cx="117348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8000" y="2133647"/>
            <a:ext cx="2529000" cy="487956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JPA 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89573" y="4267200"/>
            <a:ext cx="2438400" cy="457200"/>
          </a:xfrm>
          <a:prstGeom prst="wedgeRoundRectCallout">
            <a:avLst>
              <a:gd name="adj1" fmla="val -55871"/>
              <a:gd name="adj2" fmla="val 21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Models Package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B53783B-19F5-4040-84C5-1C5F33A36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1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447800" y="2803102"/>
            <a:ext cx="9372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2000" noProof="1"/>
              <a:t>public PlatformTransactionManager transactionManager() {</a:t>
            </a:r>
          </a:p>
          <a:p>
            <a:r>
              <a:rPr lang="bg-BG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JpaTransactionManager txManager = new JpaTransactionManager();</a:t>
            </a:r>
          </a:p>
          <a:p>
            <a:r>
              <a:rPr lang="en-US" sz="2000" noProof="1"/>
              <a:t>   </a:t>
            </a:r>
            <a:r>
              <a:rPr lang="bg-BG" sz="2000" noProof="1"/>
              <a:t/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txManager.setEntityManagerFactory(entityManagerFactory());</a:t>
            </a:r>
          </a:p>
          <a:p>
            <a:r>
              <a:rPr lang="en-US" sz="2000" noProof="1"/>
              <a:t>   </a:t>
            </a:r>
            <a:r>
              <a:rPr lang="bg-BG" sz="2000" noProof="1"/>
              <a:t/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return txManager;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447800" y="2197194"/>
            <a:ext cx="93726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9601" y="2197194"/>
            <a:ext cx="3358667" cy="726978"/>
          </a:xfrm>
          <a:prstGeom prst="wedgeRoundRectCallout">
            <a:avLst>
              <a:gd name="adj1" fmla="val -40368"/>
              <a:gd name="adj2" fmla="val 8708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Transaction Manager Configuration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FBE613-0A08-4725-A408-1C1C1E26E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659549-A041-430C-A964-F4F0C02E5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Spring Data translates methods to SQL </a:t>
            </a:r>
            <a:r>
              <a:rPr lang="bg-BG" sz="3200" dirty="0">
                <a:solidFill>
                  <a:schemeClr val="bg2"/>
                </a:solidFill>
              </a:rPr>
              <a:t/>
            </a:r>
            <a:br>
              <a:rPr lang="bg-BG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Queries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We can write custom queries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JPQL syntax on entity classes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Repositories can be inherited</a:t>
            </a:r>
            <a:endParaRPr lang="bg-BG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Reduces code duplication for inherited </a:t>
            </a:r>
            <a:r>
              <a:rPr lang="bg-BG" sz="3000" dirty="0">
                <a:solidFill>
                  <a:schemeClr val="bg2"/>
                </a:solidFill>
              </a:rPr>
              <a:t/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entities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80D4698-36E4-4FFA-A8A0-09401575B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105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E1E9BC-ABA4-429E-AE84-B9E06026F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05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>
              <a:fillRect/>
            </a:stretch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>
              <a:fillRect/>
            </a:stretch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>
              <a:fillRect/>
            </a:stretch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>
              <a:fillRect/>
            </a:stretch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AA656937-4FBF-4927-B8E6-088821B04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5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2BAF4F-2DAC-46E1-8162-135CD5EF10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D4A8FFC-6A39-4940-9773-3A47F64A3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8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19C582-9D19-4874-8E82-64FE4C9084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Querying</a:t>
            </a:r>
            <a:endParaRPr lang="bg-BG"/>
          </a:p>
        </p:txBody>
      </p:sp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/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698494" y="1524000"/>
            <a:ext cx="2686455" cy="2133600"/>
            <a:chOff x="3637549" y="1066800"/>
            <a:chExt cx="4742863" cy="3647214"/>
          </a:xfrm>
        </p:grpSpPr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787" y="1066800"/>
              <a:ext cx="2970625" cy="3237981"/>
            </a:xfrm>
            <a:prstGeom prst="rect">
              <a:avLst/>
            </a:prstGeom>
          </p:spPr>
        </p:pic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549" y="2351814"/>
              <a:ext cx="2362200" cy="2362200"/>
            </a:xfrm>
            <a:prstGeom prst="rect">
              <a:avLst/>
            </a:prstGeom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8925DF7F-7B3E-47C6-9883-3FBDD12663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Retrieving Data by Custom Queries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78217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00" y="1905000"/>
            <a:ext cx="9810000" cy="44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241C20E-204A-47F0-8B07-14E5E11B9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(2)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94" y="1377173"/>
            <a:ext cx="6429863" cy="534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743201"/>
            <a:ext cx="5165966" cy="211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39D788-E44E-4867-B027-FF68AA46A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>
                <a:solidFill>
                  <a:schemeClr val="bg1"/>
                </a:solidFill>
              </a:rPr>
              <a:t>@Repository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public interface ShampooDao extends JpaRepository</a:t>
            </a:r>
            <a:br>
              <a:rPr lang="en-US" sz="2200" noProof="1"/>
            </a:br>
            <a:r>
              <a:rPr lang="en-US" sz="2200" noProof="1"/>
              <a:t>&lt;Shampoo, Long&gt;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    List&lt;Shampoo&gt; </a:t>
            </a:r>
            <a:r>
              <a:rPr lang="en-US" sz="2200" noProof="1">
                <a:solidFill>
                  <a:schemeClr val="bg1"/>
                </a:solidFill>
              </a:rPr>
              <a:t>findByBrand</a:t>
            </a:r>
            <a:r>
              <a:rPr lang="en-US" sz="2200" noProof="1"/>
              <a:t>(String brand);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10738" y="2759978"/>
            <a:ext cx="2133600" cy="456568"/>
          </a:xfrm>
          <a:prstGeom prst="wedgeRoundRectCallout">
            <a:avLst>
              <a:gd name="adj1" fmla="val -42746"/>
              <a:gd name="adj2" fmla="val 7787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6491492" y="5091468"/>
            <a:ext cx="351143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SELECT * </a:t>
            </a:r>
          </a:p>
          <a:p>
            <a:r>
              <a:rPr lang="en-US" noProof="1">
                <a:solidFill>
                  <a:schemeClr val="bg1"/>
                </a:solidFill>
              </a:rPr>
              <a:t>  FROM shampoos AS s</a:t>
            </a:r>
          </a:p>
          <a:p>
            <a:r>
              <a:rPr lang="en-US" noProof="1">
                <a:solidFill>
                  <a:schemeClr val="bg1"/>
                </a:solidFill>
              </a:rPr>
              <a:t> WHERE s.brand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6491492" y="4485560"/>
            <a:ext cx="35114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44338" y="3804869"/>
            <a:ext cx="1600200" cy="417758"/>
          </a:xfrm>
          <a:prstGeom prst="wedgeRoundRectCallout">
            <a:avLst>
              <a:gd name="adj1" fmla="val -44078"/>
              <a:gd name="adj2" fmla="val -825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77713" y="5868672"/>
            <a:ext cx="1565070" cy="456568"/>
          </a:xfrm>
          <a:prstGeom prst="wedgeRoundRectCallout">
            <a:avLst>
              <a:gd name="adj1" fmla="val -65969"/>
              <a:gd name="adj2" fmla="val -60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8" name="Стрелка: наляво и нагоре 7"/>
          <p:cNvSpPr/>
          <p:nvPr/>
        </p:nvSpPr>
        <p:spPr>
          <a:xfrm flipH="1">
            <a:off x="5508215" y="4202110"/>
            <a:ext cx="685800" cy="889359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1663420" y="4367737"/>
            <a:ext cx="3547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method translates </a:t>
            </a:r>
          </a:p>
          <a:p>
            <a:r>
              <a:rPr lang="en-US" sz="2800" dirty="0"/>
              <a:t>to the following query:</a:t>
            </a:r>
            <a:endParaRPr lang="en-GB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EE4AC17-55E5-4DF1-B616-D1C2D9A88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animBg="1"/>
      <p:bldP spid="10" grpId="0" animBg="1"/>
      <p:bldP spid="11" grpId="0" bldLvl="0" animBg="1"/>
      <p:bldP spid="12" grpId="0" bldLvl="0" animBg="1"/>
      <p:bldP spid="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Lookup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1905001"/>
            <a:ext cx="915972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List&lt;Shampoo&gt; findByBrand(String brand);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362200" y="2622055"/>
            <a:ext cx="2286000" cy="456568"/>
          </a:xfrm>
          <a:prstGeom prst="wedgeRoundRectCallout">
            <a:avLst>
              <a:gd name="adj1" fmla="val -42321"/>
              <a:gd name="adj2" fmla="val -819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Return Type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81442" y="1453966"/>
            <a:ext cx="0" cy="156031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152616" y="1137156"/>
            <a:ext cx="1378841" cy="456568"/>
          </a:xfrm>
          <a:prstGeom prst="wedgeRoundRectCallout">
            <a:avLst>
              <a:gd name="adj1" fmla="val -45556"/>
              <a:gd name="adj2" fmla="val 10402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1066801" y="4059817"/>
            <a:ext cx="88773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List&lt;Shampoo&gt; findByBrandAndSize</a:t>
            </a:r>
            <a:br>
              <a:rPr lang="en-US" noProof="1"/>
            </a:br>
            <a:r>
              <a:rPr lang="en-US" noProof="1"/>
              <a:t>(String brand, Size size);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06000" y="3921220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81000" y="3921220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3850846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724830" y="1125015"/>
            <a:ext cx="2590800" cy="494569"/>
          </a:xfrm>
          <a:prstGeom prst="wedgeRoundRectCallout">
            <a:avLst>
              <a:gd name="adj1" fmla="val 44708"/>
              <a:gd name="adj2" fmla="val 929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911000" y="3295983"/>
            <a:ext cx="2438400" cy="478417"/>
          </a:xfrm>
          <a:prstGeom prst="wedgeRoundRectCallout">
            <a:avLst>
              <a:gd name="adj1" fmla="val 52107"/>
              <a:gd name="adj2" fmla="val 10259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505499" y="3394278"/>
            <a:ext cx="1295400" cy="456568"/>
          </a:xfrm>
          <a:prstGeom prst="wedgeRoundRectCallout">
            <a:avLst>
              <a:gd name="adj1" fmla="val -43325"/>
              <a:gd name="adj2" fmla="val 1061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94475" y="4796826"/>
            <a:ext cx="3519600" cy="465080"/>
          </a:xfrm>
          <a:prstGeom prst="wedgeRoundRectCallout">
            <a:avLst>
              <a:gd name="adj1" fmla="val -42441"/>
              <a:gd name="adj2" fmla="val -946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Predicate Keyword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7236717" y="3394278"/>
            <a:ext cx="1210637" cy="456568"/>
          </a:xfrm>
          <a:prstGeom prst="wedgeRoundRectCallout">
            <a:avLst>
              <a:gd name="adj1" fmla="val -44668"/>
              <a:gd name="adj2" fmla="val 11781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83151A7-384E-4411-BFDC-C9C6283AF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cxnSp>
        <p:nvCxnSpPr>
          <p:cNvPr id="23" name="Straight Connector 14"/>
          <p:cNvCxnSpPr/>
          <p:nvPr/>
        </p:nvCxnSpPr>
        <p:spPr>
          <a:xfrm>
            <a:off x="6081442" y="3951462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0153" y="1770883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ShampooRepository extends JpaRepository&lt;Shampoo, 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Long&gt;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List&lt;Shampoo&gt; </a:t>
            </a:r>
            <a:r>
              <a:rPr lang="en-US" noProof="1"/>
              <a:t>findByBrandAndSize</a:t>
            </a:r>
            <a:r>
              <a:rPr lang="en-US" noProof="1">
                <a:solidFill>
                  <a:schemeClr val="tx1"/>
                </a:solidFill>
              </a:rPr>
              <a:t>(String brand, Size size);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0153" y="1164974"/>
            <a:ext cx="111189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216000" y="2574356"/>
            <a:ext cx="2133600" cy="456568"/>
          </a:xfrm>
          <a:prstGeom prst="wedgeRoundRectCallout">
            <a:avLst>
              <a:gd name="adj1" fmla="val 2377"/>
              <a:gd name="adj2" fmla="val 800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3980020" y="4980874"/>
            <a:ext cx="366383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SELECT * </a:t>
            </a:r>
          </a:p>
          <a:p>
            <a:r>
              <a:rPr lang="en-US" noProof="1"/>
              <a:t>  FROM shampoos AS s</a:t>
            </a:r>
          </a:p>
          <a:p>
            <a:r>
              <a:rPr lang="en-US" noProof="1"/>
              <a:t> WHERE s.brand = ?</a:t>
            </a:r>
          </a:p>
          <a:p>
            <a:r>
              <a:rPr lang="en-US" noProof="1"/>
              <a:t>   AND s.size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3980020" y="4374966"/>
            <a:ext cx="36638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17652" y="2555653"/>
            <a:ext cx="1676400" cy="456568"/>
          </a:xfrm>
          <a:prstGeom prst="wedgeRoundRectCallout">
            <a:avLst>
              <a:gd name="adj1" fmla="val -43483"/>
              <a:gd name="adj2" fmla="val 820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059529" y="3614107"/>
            <a:ext cx="791471" cy="23294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8002" y="3614106"/>
            <a:ext cx="2477998" cy="26342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751000" y="3741074"/>
            <a:ext cx="1800000" cy="456568"/>
          </a:xfrm>
          <a:prstGeom prst="wedgeRoundRectCallout">
            <a:avLst>
              <a:gd name="adj1" fmla="val -885"/>
              <a:gd name="adj2" fmla="val -8286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67DC091-9963-4187-A834-249E861F4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7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1072</Words>
  <Application>Microsoft Office PowerPoint</Application>
  <PresentationFormat>Широк екран</PresentationFormat>
  <Paragraphs>324</Paragraphs>
  <Slides>35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Data Advanced Querying</vt:lpstr>
      <vt:lpstr>Table of Contents</vt:lpstr>
      <vt:lpstr>Questions</vt:lpstr>
      <vt:lpstr>Querying</vt:lpstr>
      <vt:lpstr>Spring Project</vt:lpstr>
      <vt:lpstr>Spring Project (2)</vt:lpstr>
      <vt:lpstr>Query Methods</vt:lpstr>
      <vt:lpstr>Query Lookup</vt:lpstr>
      <vt:lpstr>Query Methods</vt:lpstr>
      <vt:lpstr>Problem: Select Shampoos by Size</vt:lpstr>
      <vt:lpstr>Solution: Select Shampoos by Size</vt:lpstr>
      <vt:lpstr>JPQL</vt:lpstr>
      <vt:lpstr>JPQL</vt:lpstr>
      <vt:lpstr>JPQL Functionalities</vt:lpstr>
      <vt:lpstr>JPQL Select Syntax</vt:lpstr>
      <vt:lpstr>JPQL Join Syntax</vt:lpstr>
      <vt:lpstr>JPQL Syntax</vt:lpstr>
      <vt:lpstr>Problem: Select Shampoos by Ingredients</vt:lpstr>
      <vt:lpstr>Solution: Select Shampoos by Ingredients</vt:lpstr>
      <vt:lpstr>Advanced Repositories</vt:lpstr>
      <vt:lpstr>Repository Inheritance</vt:lpstr>
      <vt:lpstr>Example: Repository Inheritance</vt:lpstr>
      <vt:lpstr>Example: Repository Inheritance</vt:lpstr>
      <vt:lpstr>Spring Custom Configuration</vt:lpstr>
      <vt:lpstr>Application Properties</vt:lpstr>
      <vt:lpstr>Java-Based Configuration</vt:lpstr>
      <vt:lpstr>Java-Based Configuration</vt:lpstr>
      <vt:lpstr>Java-Based Configuration</vt:lpstr>
      <vt:lpstr>Java-Based Configuration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Advanced Querying</dc:title>
  <dc:subject>Databases Frameworks – Hibernate and Spring Data Practical Course @ SoftUni</dc:subject>
  <dc:creator>Software University</dc:creator>
  <cp:keywords>softuni; databases; hibernate; ef; ORM; JDBC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19</cp:revision>
  <dcterms:created xsi:type="dcterms:W3CDTF">2018-05-23T13:08:44Z</dcterms:created>
  <dcterms:modified xsi:type="dcterms:W3CDTF">2020-03-04T15:24:04Z</dcterms:modified>
  <cp:category>https://softuni.bg/trainings/1444/databases-advanced-hibernate-october-2016</cp:category>
</cp:coreProperties>
</file>