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763" r:id="rId2"/>
    <p:sldId id="764" r:id="rId3"/>
    <p:sldId id="765" r:id="rId4"/>
    <p:sldId id="576" r:id="rId5"/>
    <p:sldId id="757" r:id="rId6"/>
    <p:sldId id="708" r:id="rId7"/>
    <p:sldId id="735" r:id="rId8"/>
    <p:sldId id="761" r:id="rId9"/>
    <p:sldId id="758" r:id="rId10"/>
    <p:sldId id="736" r:id="rId11"/>
    <p:sldId id="737" r:id="rId12"/>
    <p:sldId id="759" r:id="rId13"/>
    <p:sldId id="760" r:id="rId14"/>
    <p:sldId id="740" r:id="rId15"/>
    <p:sldId id="747" r:id="rId16"/>
    <p:sldId id="762" r:id="rId17"/>
    <p:sldId id="745" r:id="rId18"/>
    <p:sldId id="748" r:id="rId19"/>
    <p:sldId id="749" r:id="rId20"/>
    <p:sldId id="756" r:id="rId21"/>
    <p:sldId id="766" r:id="rId22"/>
    <p:sldId id="401" r:id="rId23"/>
    <p:sldId id="772" r:id="rId24"/>
    <p:sldId id="773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F7417F5-6802-4B8E-87BC-D9F024383C67}">
          <p14:sldIdLst>
            <p14:sldId id="763"/>
            <p14:sldId id="764"/>
            <p14:sldId id="765"/>
          </p14:sldIdLst>
        </p14:section>
        <p14:section name="Data Transfer Objects" id="{493315E9-2DF0-4A99-8E2E-5C2629CB975C}">
          <p14:sldIdLst>
            <p14:sldId id="576"/>
            <p14:sldId id="757"/>
            <p14:sldId id="708"/>
            <p14:sldId id="735"/>
          </p14:sldIdLst>
        </p14:section>
        <p14:section name="Model Mapping" id="{C587D272-4BFF-480F-92BC-31D72E463E6F}">
          <p14:sldIdLst>
            <p14:sldId id="761"/>
            <p14:sldId id="758"/>
            <p14:sldId id="736"/>
            <p14:sldId id="737"/>
            <p14:sldId id="759"/>
            <p14:sldId id="760"/>
            <p14:sldId id="740"/>
            <p14:sldId id="747"/>
            <p14:sldId id="762"/>
            <p14:sldId id="745"/>
            <p14:sldId id="748"/>
            <p14:sldId id="749"/>
            <p14:sldId id="756"/>
          </p14:sldIdLst>
        </p14:section>
        <p14:section name="Summary" id="{4A4E0870-DF0D-4958-BF41-016B6ED60801}">
          <p14:sldIdLst>
            <p14:sldId id="766"/>
            <p14:sldId id="401"/>
            <p14:sldId id="772"/>
            <p14:sldId id="77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84E0A1-2703-4353-87A4-CF49A3F6E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17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612C98-0C2A-47C4-9702-1034A6DF1F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986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4FD32-009C-46BA-BE7E-03F57944E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00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540474-1192-4A5D-8DDA-3A26BAEA69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846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BE7BCBA-6A92-4878-8E8C-CBEE0B310C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736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EAFA516-03B2-4396-AE43-B1D248E819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526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114D93-74B8-40FF-8B64-18674530ED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97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50BE353-974C-456D-8D04-B02F6F4ED2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342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Auto Mapping – DTOs and Domain Objects, </a:t>
            </a:r>
          </a:p>
          <a:p>
            <a:r>
              <a:rPr lang="en-US" sz="3600">
                <a:solidFill>
                  <a:srgbClr val="234465"/>
                </a:solidFill>
              </a:rPr>
              <a:t>Model Mapper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Auto Mapping Objects DTO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68D6DD26-75D1-45F1-8306-35BBD594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016209"/>
            <a:ext cx="3009831" cy="3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697688" y="1981200"/>
            <a:ext cx="2510518" cy="29138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Entities</a:t>
            </a:r>
            <a:endParaRPr lang="bg-BG" sz="2000" dirty="0"/>
          </a:p>
        </p:txBody>
      </p:sp>
      <p:sp>
        <p:nvSpPr>
          <p:cNvPr id="26" name="Rectangle 25"/>
          <p:cNvSpPr/>
          <p:nvPr/>
        </p:nvSpPr>
        <p:spPr>
          <a:xfrm>
            <a:off x="8986886" y="2580543"/>
            <a:ext cx="1992720" cy="695308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6886" y="3695641"/>
            <a:ext cx="1992720" cy="74616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2580544"/>
            <a:ext cx="1918914" cy="1516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DTO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1671" y="3113943"/>
            <a:ext cx="1528486" cy="697689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DTO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4316" y="3124202"/>
            <a:ext cx="2819400" cy="533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8207" y="3258008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8209" y="3469515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31007" y="3276600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31009" y="3488107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AAAA956-890E-46B5-A1C5-99CFA552B178}"/>
              </a:ext>
            </a:extLst>
          </p:cNvPr>
          <p:cNvSpPr txBox="1"/>
          <p:nvPr/>
        </p:nvSpPr>
        <p:spPr>
          <a:xfrm>
            <a:off x="3822824" y="3855514"/>
            <a:ext cx="398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Mapper analyzes object model and </a:t>
            </a:r>
          </a:p>
          <a:p>
            <a:pPr algn="ctr"/>
            <a:r>
              <a:rPr lang="en-US" dirty="0"/>
              <a:t>determines how data should be mapped</a:t>
            </a:r>
          </a:p>
          <a:p>
            <a:pPr algn="ctr"/>
            <a:r>
              <a:rPr lang="en-US" dirty="0"/>
              <a:t>(bidirectional)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6EAF26E-30E5-4574-8330-3E73EDFC2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5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Model Mapper</a:t>
            </a:r>
            <a:endParaRPr lang="bg-B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B4FAD-C8D9-46A5-AB9E-A4688CF3C9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782" y="1150937"/>
            <a:ext cx="11804650" cy="5570538"/>
          </a:xfrm>
        </p:spPr>
        <p:txBody>
          <a:bodyPr>
            <a:normAutofit/>
          </a:bodyPr>
          <a:lstStyle/>
          <a:p>
            <a:r>
              <a:rPr lang="en-US" sz="3200" dirty="0"/>
              <a:t>Add as maven dependency: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Create object:</a:t>
            </a:r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2012D6E1-396F-4B4F-894C-E0A64F73DEDE}"/>
              </a:ext>
            </a:extLst>
          </p:cNvPr>
          <p:cNvGrpSpPr/>
          <p:nvPr/>
        </p:nvGrpSpPr>
        <p:grpSpPr>
          <a:xfrm>
            <a:off x="909136" y="1681010"/>
            <a:ext cx="6553201" cy="2128990"/>
            <a:chOff x="907547" y="1734083"/>
            <a:chExt cx="6553201" cy="2128990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907547" y="2259969"/>
              <a:ext cx="6553200" cy="16031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&lt;dependency&gt;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&lt;groupId&gt;org.modelmapper&lt;/groupId&gt;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&lt;artifactId&gt;modelmapper&lt;/artifactId&gt;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&lt;version&gt;2.3.2&lt;/version&gt;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&lt;/dependency&gt;</a:t>
              </a:r>
            </a:p>
          </p:txBody>
        </p: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909136" y="1734083"/>
              <a:ext cx="65516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pom.xml</a:t>
              </a:r>
            </a:p>
          </p:txBody>
        </p:sp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3D6BAA-0DDB-463C-9C3D-531B072C671A}"/>
              </a:ext>
            </a:extLst>
          </p:cNvPr>
          <p:cNvSpPr txBox="1">
            <a:spLocks/>
          </p:cNvSpPr>
          <p:nvPr/>
        </p:nvSpPr>
        <p:spPr>
          <a:xfrm>
            <a:off x="920021" y="4865960"/>
            <a:ext cx="92346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</a:p>
          <a:p>
            <a:r>
              <a:rPr lang="en-US" noProof="1"/>
              <a:t>EmployeeDto employeeDto = modelMapper.map(employee, EmployeeDto.class);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857C38-AEF6-44D9-B2D5-49EB8BAD996E}"/>
              </a:ext>
            </a:extLst>
          </p:cNvPr>
          <p:cNvSpPr txBox="1">
            <a:spLocks/>
          </p:cNvSpPr>
          <p:nvPr/>
        </p:nvSpPr>
        <p:spPr>
          <a:xfrm>
            <a:off x="920022" y="4343400"/>
            <a:ext cx="92346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6ED3024-EC31-48F1-9E90-3229D0A0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5687155"/>
            <a:ext cx="1901323" cy="837470"/>
          </a:xfrm>
          <a:prstGeom prst="wedgeRoundRectCallout">
            <a:avLst>
              <a:gd name="adj1" fmla="val 59795"/>
              <a:gd name="adj2" fmla="val -588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information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D2A405-DDD1-4515-A9EE-30E6E1B7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523" y="5672641"/>
            <a:ext cx="1832477" cy="851984"/>
          </a:xfrm>
          <a:prstGeom prst="wedgeRoundRectCallout">
            <a:avLst>
              <a:gd name="adj1" fmla="val -61416"/>
              <a:gd name="adj2" fmla="val -549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object(DTO)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1E7C2E-414E-4950-8921-6D5C57710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4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94960" y="2402801"/>
            <a:ext cx="461431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@Entity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@Table(name = "employees")</a:t>
            </a:r>
          </a:p>
          <a:p>
            <a:r>
              <a:rPr lang="en-US" sz="1600" noProof="1"/>
              <a:t>public class Employee {</a:t>
            </a:r>
          </a:p>
          <a:p>
            <a:r>
              <a:rPr lang="en-US" sz="1600" noProof="1"/>
              <a:t>    //…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"first_name")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"salary")</a:t>
            </a:r>
          </a:p>
          <a:p>
            <a:r>
              <a:rPr lang="en-US" sz="1600" noProof="1"/>
              <a:t>    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@ManyToOne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@JoinColumn(name = “address_id")</a:t>
            </a:r>
          </a:p>
          <a:p>
            <a:r>
              <a:rPr lang="en-US" sz="1600" noProof="1"/>
              <a:t>    private Adress </a:t>
            </a:r>
            <a:r>
              <a:rPr lang="en-US" sz="1600" noProof="1">
                <a:solidFill>
                  <a:schemeClr val="bg1"/>
                </a:solidFill>
              </a:rPr>
              <a:t>address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//…}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94960" y="1907693"/>
            <a:ext cx="461431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Employee.java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6800" y="4395159"/>
            <a:ext cx="396543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@Entity</a:t>
            </a:r>
            <a:br>
              <a:rPr lang="en-US" noProof="1">
                <a:solidFill>
                  <a:schemeClr val="bg1"/>
                </a:solidFill>
              </a:rPr>
            </a:br>
            <a:r>
              <a:rPr lang="en-US" noProof="1">
                <a:solidFill>
                  <a:schemeClr val="bg1"/>
                </a:solidFill>
              </a:rPr>
              <a:t>@Table(name = "addresses")</a:t>
            </a:r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Address</a:t>
            </a:r>
            <a:r>
              <a:rPr lang="en-US" noProof="1"/>
              <a:t> {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@Basic</a:t>
            </a:r>
          </a:p>
          <a:p>
            <a:r>
              <a:rPr lang="en-US" noProof="1"/>
              <a:t>    private String </a:t>
            </a:r>
            <a:r>
              <a:rPr lang="en-US" noProof="1">
                <a:solidFill>
                  <a:schemeClr val="bg1"/>
                </a:solidFill>
              </a:rPr>
              <a:t>city</a:t>
            </a:r>
            <a:r>
              <a:rPr lang="en-US" noProof="1"/>
              <a:t>;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066800" y="3886200"/>
            <a:ext cx="3965438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5676" y="1973687"/>
            <a:ext cx="437212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EmployeeDto {</a:t>
            </a:r>
          </a:p>
          <a:p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bg-BG" sz="1600" noProof="1"/>
              <a:t>    </a:t>
            </a:r>
            <a:r>
              <a:rPr lang="en-US" sz="1600" noProof="1"/>
              <a:t>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addressCity</a:t>
            </a:r>
            <a:r>
              <a:rPr lang="en-US" sz="1600" noProof="1"/>
              <a:t>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85676" y="1478578"/>
            <a:ext cx="437212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EmployeeDto.java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4580622" y="3146490"/>
            <a:ext cx="1939745" cy="18744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580621" y="2953042"/>
            <a:ext cx="1951758" cy="13814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538419" y="2717376"/>
            <a:ext cx="1993960" cy="112205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H="1">
            <a:off x="4655762" y="5156580"/>
            <a:ext cx="1910586" cy="577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D982548-2AF6-4E95-9AA1-7A1EB1918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2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9382" y="115601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noProof="1"/>
              <a:t>ModelMapper</a:t>
            </a:r>
            <a:r>
              <a:rPr lang="en-US" sz="3200" dirty="0"/>
              <a:t> uses </a:t>
            </a:r>
            <a:r>
              <a:rPr lang="en-US" sz="3200" dirty="0">
                <a:solidFill>
                  <a:schemeClr val="bg1"/>
                </a:solidFill>
              </a:rPr>
              <a:t>conventions</a:t>
            </a:r>
            <a:r>
              <a:rPr lang="en-US" sz="3200" dirty="0"/>
              <a:t> to map objects </a:t>
            </a:r>
          </a:p>
          <a:p>
            <a:pPr lvl="1"/>
            <a:r>
              <a:rPr lang="en-US" sz="3000" dirty="0"/>
              <a:t>Sometimes fields differ and mapping </a:t>
            </a:r>
            <a:r>
              <a:rPr lang="en-US" sz="3000" dirty="0">
                <a:solidFill>
                  <a:schemeClr val="bg1"/>
                </a:solidFill>
              </a:rPr>
              <a:t>won't be done properly</a:t>
            </a:r>
          </a:p>
          <a:p>
            <a:pPr lvl="1"/>
            <a:r>
              <a:rPr lang="en-US" sz="3000" dirty="0"/>
              <a:t>In this case some manual mapping is needed</a:t>
            </a:r>
            <a:endParaRPr lang="en-US" sz="2800" dirty="0"/>
          </a:p>
          <a:p>
            <a:endParaRPr lang="en-US" sz="3200" dirty="0"/>
          </a:p>
        </p:txBody>
      </p:sp>
      <p:pic>
        <p:nvPicPr>
          <p:cNvPr id="5" name="Picture 2" descr="Резултат с изображение за processing icon">
            <a:extLst>
              <a:ext uri="{FF2B5EF4-FFF2-40B4-BE49-F238E27FC236}">
                <a16:creationId xmlns:a16="http://schemas.microsoft.com/office/drawing/2014/main" id="{B8A9969E-71AF-42B7-B209-B0D19048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662117"/>
            <a:ext cx="2862509" cy="28625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5737421-4988-43C0-A251-C72312772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34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4082499" y="1146991"/>
            <a:ext cx="3955803" cy="3235433"/>
            <a:chOff x="4726195" y="1109903"/>
            <a:chExt cx="3968735" cy="3235433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41903"/>
              <a:ext cx="3965438" cy="280343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@Table(name = "employees")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"first_name")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"salary")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@ManyToOne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@JoinColumn(name = “address_id")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Adress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6195" y="1109903"/>
              <a:ext cx="3968735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4088721" y="4431042"/>
            <a:ext cx="3965438" cy="2373658"/>
            <a:chOff x="4726152" y="4449933"/>
            <a:chExt cx="3965438" cy="2373658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52" y="4881933"/>
              <a:ext cx="3965438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City </a:t>
              </a:r>
              <a:r>
                <a:rPr lang="en-US" sz="1400" noProof="1">
                  <a:solidFill>
                    <a:schemeClr val="bg1"/>
                  </a:solidFill>
                </a:rPr>
                <a:t>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95" y="4449933"/>
              <a:ext cx="396535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375211" y="2522617"/>
            <a:ext cx="3377163" cy="2431952"/>
            <a:chOff x="202649" y="2366177"/>
            <a:chExt cx="3377163" cy="243195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addressCity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66177"/>
              <a:ext cx="337716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594897" y="3864108"/>
            <a:ext cx="975202" cy="6181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477446" y="3311131"/>
            <a:ext cx="1008204" cy="6507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471221" y="2671302"/>
            <a:ext cx="1014430" cy="89596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E519AFCD-F894-4803-B848-78C610EB2056}"/>
              </a:ext>
            </a:extLst>
          </p:cNvPr>
          <p:cNvGrpSpPr/>
          <p:nvPr/>
        </p:nvGrpSpPr>
        <p:grpSpPr>
          <a:xfrm>
            <a:off x="8399079" y="2522617"/>
            <a:ext cx="2720042" cy="2431952"/>
            <a:chOff x="8098770" y="2889883"/>
            <a:chExt cx="2720042" cy="2431952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E0FE1358-F6B1-4ABB-8C11-C61D567CE2FC}"/>
                </a:ext>
              </a:extLst>
            </p:cNvPr>
            <p:cNvSpPr txBox="1">
              <a:spLocks/>
            </p:cNvSpPr>
            <p:nvPr/>
          </p:nvSpPr>
          <p:spPr>
            <a:xfrm>
              <a:off x="8098771" y="3380177"/>
              <a:ext cx="2720041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"cities")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AE1C3B23-F0B2-4F32-A0A8-247D42211314}"/>
                </a:ext>
              </a:extLst>
            </p:cNvPr>
            <p:cNvSpPr txBox="1">
              <a:spLocks/>
            </p:cNvSpPr>
            <p:nvPr/>
          </p:nvSpPr>
          <p:spPr>
            <a:xfrm>
              <a:off x="8098770" y="2889883"/>
              <a:ext cx="27200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City.java</a:t>
              </a:r>
            </a:p>
          </p:txBody>
        </p:sp>
      </p:grp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V="1">
            <a:off x="6553200" y="5029200"/>
            <a:ext cx="1828800" cy="1066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6C4F677F-B190-4976-BC42-6B572CC62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(2)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23778" y="2298116"/>
            <a:ext cx="1146342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@Override</a:t>
            </a:r>
          </a:p>
          <a:p>
            <a:r>
              <a:rPr lang="en-US" sz="1800" noProof="1"/>
              <a:t>          protected void configure() {</a:t>
            </a:r>
            <a:br>
              <a:rPr lang="en-US" sz="1800" noProof="1"/>
            </a:br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map().setFirstName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.getName());</a:t>
            </a:r>
          </a:p>
          <a:p>
            <a:r>
              <a:rPr lang="en-US" sz="1800" noProof="1"/>
              <a:t>	    // Add mappings for other fields</a:t>
            </a:r>
          </a:p>
          <a:p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map().setAddressCity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getAddress()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getCity()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getName()</a:t>
            </a:r>
            <a:r>
              <a:rPr lang="en-US" sz="1800" noProof="1"/>
              <a:t>);</a:t>
            </a:r>
          </a:p>
          <a:p>
            <a:r>
              <a:rPr lang="en-US" sz="1800" noProof="1"/>
              <a:t>          }</a:t>
            </a:r>
          </a:p>
          <a:p>
            <a:r>
              <a:rPr lang="en-US" sz="1800" noProof="1"/>
              <a:t>};</a:t>
            </a:r>
          </a:p>
          <a:p>
            <a:endParaRPr lang="en-US" sz="1800" noProof="1"/>
          </a:p>
          <a:p>
            <a:r>
              <a:rPr lang="en-US" sz="1800" noProof="1"/>
              <a:t>modelMapper.</a:t>
            </a:r>
            <a:r>
              <a:rPr lang="en-US" sz="1800" noProof="1">
                <a:solidFill>
                  <a:schemeClr val="bg1"/>
                </a:solidFill>
              </a:rPr>
              <a:t>addMappings(employeeMap).map(employeeDto,employee)</a:t>
            </a:r>
            <a:r>
              <a:rPr lang="en-US" sz="18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778" y="1772230"/>
            <a:ext cx="1146342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71AEA3E-F1F1-4929-9B70-1E131C46A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7971" y="3087398"/>
            <a:ext cx="107838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ModelMapper modelMapper = new ModelMapper();</a:t>
            </a:r>
          </a:p>
          <a:p>
            <a:r>
              <a:rPr lang="en-US" sz="2400" noProof="1"/>
              <a:t>TypeMap&lt;EmployeeDto, Employee&gt; typeMap = mapper.createTypeMap(EmployeeDto.class, Employee.class);</a:t>
            </a:r>
          </a:p>
          <a:p>
            <a:r>
              <a:rPr lang="en-US" sz="2400" noProof="1"/>
              <a:t>typeMap.addMappings(</a:t>
            </a:r>
            <a:r>
              <a:rPr lang="en-US" sz="2400" noProof="1">
                <a:solidFill>
                  <a:schemeClr val="bg1"/>
                </a:solidFill>
              </a:rPr>
              <a:t>m -&gt; m.map(src -&gt; src.getName(), </a:t>
            </a:r>
            <a:r>
              <a:rPr lang="bg-BG" sz="2400" noProof="1">
                <a:solidFill>
                  <a:schemeClr val="bg1"/>
                </a:solidFill>
              </a:rPr>
              <a:t/>
            </a:r>
            <a:br>
              <a:rPr lang="bg-BG" sz="2400" noProof="1">
                <a:solidFill>
                  <a:schemeClr val="bg1"/>
                </a:solidFill>
              </a:rPr>
            </a:br>
            <a:r>
              <a:rPr lang="en-US" sz="2400" noProof="1">
                <a:solidFill>
                  <a:schemeClr val="bg1"/>
                </a:solidFill>
              </a:rPr>
              <a:t>Employee::setFirtsName)</a:t>
            </a:r>
            <a:r>
              <a:rPr lang="en-US" sz="2400" noProof="1"/>
              <a:t>); </a:t>
            </a:r>
          </a:p>
          <a:p>
            <a:r>
              <a:rPr lang="en-US" sz="2400" noProof="1"/>
              <a:t>typeMap.</a:t>
            </a:r>
            <a:r>
              <a:rPr lang="en-US" sz="2400" noProof="1">
                <a:solidFill>
                  <a:schemeClr val="bg1"/>
                </a:solidFill>
              </a:rPr>
              <a:t>map(employeeDto)</a:t>
            </a:r>
            <a:r>
              <a:rPr lang="en-US" sz="24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7971" y="2438401"/>
            <a:ext cx="1078385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ConsoleRunner.java (ModelMappper v1.1.0)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681C1A-4CD9-46BC-BC1D-FEFBEB950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36476" y="2287562"/>
            <a:ext cx="89791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ModelMapper modelMapper = new ModelMapper();</a:t>
            </a:r>
          </a:p>
          <a:p>
            <a:r>
              <a:rPr lang="en-US" sz="2000" noProof="1"/>
              <a:t> modelMapper.createTypeMap(EmployeeDto.class, Employee.class);</a:t>
            </a:r>
          </a:p>
          <a:p>
            <a:r>
              <a:rPr lang="en-US" sz="2000" noProof="1"/>
              <a:t> modelMapper.validate();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536476" y="1700121"/>
            <a:ext cx="89791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ConsoleRunner.java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6891"/>
            <a:ext cx="11049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1) Unmapped destination properties found in TypeMap[EmployeeDto -&gt; Employee]:</a:t>
            </a:r>
          </a:p>
          <a:p>
            <a:endParaRPr lang="en-US" noProof="1"/>
          </a:p>
          <a:p>
            <a:r>
              <a:rPr lang="en-US" noProof="1"/>
              <a:t>	com.persons.domain.entities.Employee.setAddress()</a:t>
            </a:r>
          </a:p>
          <a:p>
            <a:r>
              <a:rPr lang="en-US" noProof="1"/>
              <a:t>	com.persons.domain.entities.Employee.setId()</a:t>
            </a:r>
          </a:p>
          <a:p>
            <a:r>
              <a:rPr lang="en-US" noProof="1"/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3869451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Exception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3600" y="3081611"/>
            <a:ext cx="1066800" cy="392427"/>
          </a:xfrm>
          <a:prstGeom prst="wedgeRoundRectCallout">
            <a:avLst>
              <a:gd name="adj1" fmla="val -1106"/>
              <a:gd name="adj2" fmla="val -74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77200" y="3128045"/>
            <a:ext cx="1828800" cy="362466"/>
          </a:xfrm>
          <a:prstGeom prst="wedgeRoundRectCallout">
            <a:avLst>
              <a:gd name="adj1" fmla="val -6042"/>
              <a:gd name="adj2" fmla="val -7906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D7C200-6EB7-4BA6-BD82-CED6E82AE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8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11038" y="1840917"/>
            <a:ext cx="1146342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  @Override</a:t>
            </a:r>
          </a:p>
          <a:p>
            <a:r>
              <a:rPr lang="en-US" sz="1800" noProof="1"/>
              <a:t>            protected void configure() {</a:t>
            </a:r>
          </a:p>
          <a:p>
            <a:r>
              <a:rPr lang="en-US" sz="1800" noProof="1"/>
              <a:t>                </a:t>
            </a:r>
            <a:r>
              <a:rPr lang="en-US" sz="1800" noProof="1">
                <a:solidFill>
                  <a:schemeClr val="bg1"/>
                </a:solidFill>
              </a:rPr>
              <a:t>skip().setSalary(null);</a:t>
            </a:r>
          </a:p>
          <a:p>
            <a:r>
              <a:rPr lang="en-US" sz="1800" noProof="1"/>
              <a:t>            }</a:t>
            </a:r>
          </a:p>
          <a:p>
            <a:r>
              <a:rPr lang="en-US" sz="1800" noProof="1"/>
              <a:t>        };</a:t>
            </a:r>
          </a:p>
          <a:p>
            <a:endParaRPr lang="en-US" sz="1800" noProof="1"/>
          </a:p>
          <a:p>
            <a:r>
              <a:rPr lang="en-US" sz="1800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4800" y="1315030"/>
            <a:ext cx="1146966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3733800"/>
            <a:ext cx="17526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Salary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8801" y="5722876"/>
            <a:ext cx="8384169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typeMap</a:t>
            </a:r>
            <a:r>
              <a:rPr lang="en-US" dirty="0"/>
              <a:t>.</a:t>
            </a:r>
            <a:r>
              <a:rPr lang="en-US" noProof="1"/>
              <a:t>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.skip(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setSalary</a:t>
            </a:r>
            <a:r>
              <a:rPr lang="en-US" dirty="0"/>
              <a:t>));</a:t>
            </a:r>
          </a:p>
          <a:p>
            <a:r>
              <a:rPr lang="en-US" noProof="1"/>
              <a:t>typeMap.map(employeeDto);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8801" y="5181601"/>
            <a:ext cx="838416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ConsoleRunner.java – Java 8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026D02D-8DEB-4E02-91ED-E5C315E10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9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7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17343" y="1779145"/>
            <a:ext cx="11463422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noProof="1"/>
              <a:t>Converter&lt;String, String&gt; 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 = new AbstractConverter&lt;String, String&gt;()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String convert(String s) {</a:t>
            </a:r>
          </a:p>
          <a:p>
            <a:r>
              <a:rPr lang="en-US" noProof="1"/>
              <a:t>                return s == null ? null : s.toUpperCase();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PropertyMap&lt;EmployeeDto, Employee&gt; employeeMap = new PropertyMap&lt;EmployeeDto, Employee&gt;()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void configure() {</a:t>
            </a:r>
          </a:p>
          <a:p>
            <a:r>
              <a:rPr lang="en-US" noProof="1"/>
              <a:t>                using(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).map().setFirstName(source.getName());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17343" y="1233299"/>
            <a:ext cx="1146966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Terminal.java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77000" y="3298292"/>
            <a:ext cx="2514600" cy="762000"/>
          </a:xfrm>
          <a:prstGeom prst="wedgeRoundRectCallout">
            <a:avLst>
              <a:gd name="adj1" fmla="val -57211"/>
              <a:gd name="adj2" fmla="val -434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Strings to Upper Case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24200" y="5562600"/>
            <a:ext cx="2286000" cy="457200"/>
          </a:xfrm>
          <a:prstGeom prst="wedgeRoundRectCallout">
            <a:avLst>
              <a:gd name="adj1" fmla="val -56713"/>
              <a:gd name="adj2" fmla="val -542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Convertion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3B90B2-D071-49BC-8863-F5DCC4C18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2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Transfer Objects.</a:t>
            </a:r>
          </a:p>
          <a:p>
            <a:r>
              <a:rPr lang="en-US" dirty="0"/>
              <a:t>Model Mapping.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87A38B-5E65-4FD2-8C70-315BC9236D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7238" y="2971800"/>
            <a:ext cx="1146342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dirty="0"/>
              <a:t>Converter&lt;String, String&gt; </a:t>
            </a:r>
            <a:r>
              <a:rPr lang="en-US" noProof="1"/>
              <a:t>toUppercase</a:t>
            </a:r>
            <a:r>
              <a:rPr lang="en-US" dirty="0"/>
              <a:t> = </a:t>
            </a:r>
            <a:r>
              <a:rPr lang="en-US" noProof="1"/>
              <a:t>ctx</a:t>
            </a:r>
            <a:r>
              <a:rPr lang="en-US" dirty="0"/>
              <a:t> -&gt; 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 == null ? null : 	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().</a:t>
            </a:r>
            <a:r>
              <a:rPr lang="en-US" noProof="1">
                <a:solidFill>
                  <a:schemeClr val="bg1"/>
                </a:solidFill>
              </a:rPr>
              <a:t>toUppercase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  <a:endParaRPr lang="en-US" noProof="1"/>
          </a:p>
          <a:p>
            <a:r>
              <a:rPr lang="en-US" noProof="1"/>
              <a:t>TypeMap&lt;EmployeeDto, Employee&gt; typeMap = mapper.createTypeMap(EmployeeDto.class, Employee.class).addMappings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.using(</a:t>
            </a:r>
            <a:r>
              <a:rPr lang="en-US" noProof="1"/>
              <a:t>toUppercase</a:t>
            </a:r>
            <a:r>
              <a:rPr lang="en-US" dirty="0"/>
              <a:t>).map(</a:t>
            </a:r>
            <a:r>
              <a:rPr lang="en-US" noProof="1"/>
              <a:t>EmployeeDto</a:t>
            </a:r>
            <a:r>
              <a:rPr lang="en-US" dirty="0"/>
              <a:t>::</a:t>
            </a:r>
            <a:r>
              <a:rPr lang="en-US" noProof="1"/>
              <a:t>getName</a:t>
            </a:r>
            <a:r>
              <a:rPr lang="en-US" dirty="0"/>
              <a:t>, 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setFirstName</a:t>
            </a:r>
            <a:r>
              <a:rPr lang="en-US" dirty="0"/>
              <a:t>));</a:t>
            </a:r>
            <a:endParaRPr lang="en-US" noProof="1"/>
          </a:p>
          <a:p>
            <a:r>
              <a:rPr lang="en-US" noProof="1"/>
              <a:t>typeMap.map(employeeDto);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7238" y="2430526"/>
            <a:ext cx="114634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4301B3-3943-479D-A852-D336CF6B9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9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We should not expose full data about our </a:t>
            </a:r>
            <a:r>
              <a:rPr lang="bg-BG" sz="3200" dirty="0">
                <a:solidFill>
                  <a:schemeClr val="bg2"/>
                </a:solidFill>
              </a:rPr>
              <a:t/>
            </a:r>
            <a:br>
              <a:rPr lang="bg-BG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entities</a:t>
            </a:r>
            <a:endParaRPr lang="bg-BG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Present only those which should be visible to the outside world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Mapping is easily done with ModelMapper</a:t>
            </a:r>
            <a:endParaRPr lang="bg-BG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Allows us to map all or single fields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Allows us to convert field values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FB2FC19-A31A-46F3-B67C-C480A45B4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9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0855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18C7E7D-D16E-4A47-B01F-22310029B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5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96C16FB-315F-485F-96CA-DB9B94E11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9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6A87B0-07E4-4C7D-8B51-EFCE85B0DC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4077D6-3A84-43F2-A736-434E0C9C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0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CA958A-FEB8-4986-ACFC-7377838BB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6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7141-68C0-4534-BD64-BE0307B7532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Transfer Objects</a:t>
            </a:r>
            <a:endParaRPr lang="bg-BG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2133600" y="5557782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100" noProof="1"/>
          </a:p>
        </p:txBody>
      </p:sp>
      <p:pic>
        <p:nvPicPr>
          <p:cNvPr id="1026" name="Picture 2" descr="Ð ÐµÐ·ÑÐ»ÑÐ°Ñ Ñ Ð¸Ð·Ð¾Ð±ÑÐ°Ð¶ÐµÐ½Ð¸Ðµ Ð·Ð° Data Transfe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1" y="1049031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03E7B4D5-8D18-4278-982B-34A53905FC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Transmitting Aggregated Data from Entities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7008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 Concept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In complex applications we do not want to expose unnecessary </a:t>
            </a:r>
            <a:br>
              <a:rPr lang="en-US" sz="3200" dirty="0"/>
            </a:br>
            <a:r>
              <a:rPr lang="en-US" sz="3200" dirty="0"/>
              <a:t>data in the display layer</a:t>
            </a:r>
          </a:p>
          <a:p>
            <a:r>
              <a:rPr lang="en-US" sz="3200" dirty="0"/>
              <a:t>Domain objects are mapped to view models – </a:t>
            </a:r>
            <a:r>
              <a:rPr lang="en-US" sz="3200" dirty="0">
                <a:solidFill>
                  <a:schemeClr val="bg1"/>
                </a:solidFill>
              </a:rPr>
              <a:t>DTO</a:t>
            </a:r>
            <a:r>
              <a:rPr lang="en-US" sz="3200" dirty="0"/>
              <a:t>s</a:t>
            </a:r>
          </a:p>
          <a:p>
            <a:pPr lvl="1"/>
            <a:r>
              <a:rPr lang="en-US" sz="2800" dirty="0"/>
              <a:t>A DTO is nothing more than a </a:t>
            </a:r>
            <a:r>
              <a:rPr lang="en-US" sz="2800" dirty="0">
                <a:solidFill>
                  <a:schemeClr val="bg1"/>
                </a:solidFill>
              </a:rPr>
              <a:t>container class</a:t>
            </a:r>
          </a:p>
          <a:p>
            <a:pPr lvl="1"/>
            <a:r>
              <a:rPr lang="en-US" sz="2800" dirty="0"/>
              <a:t>Exposes only properties, </a:t>
            </a:r>
            <a:r>
              <a:rPr lang="en-US" sz="2800" dirty="0">
                <a:solidFill>
                  <a:schemeClr val="bg1"/>
                </a:solidFill>
              </a:rPr>
              <a:t>not methods</a:t>
            </a:r>
          </a:p>
          <a:p>
            <a:r>
              <a:rPr lang="en-US" sz="3200" dirty="0"/>
              <a:t>In </a:t>
            </a:r>
            <a:r>
              <a:rPr lang="en-US" sz="3200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applications domain objects can be used in the meaning of DTOs</a:t>
            </a:r>
          </a:p>
          <a:p>
            <a:pPr lvl="1"/>
            <a:r>
              <a:rPr lang="en-US" sz="2800" dirty="0"/>
              <a:t>Otherwise we accomplish nothing but </a:t>
            </a:r>
            <a:r>
              <a:rPr lang="en-US" sz="2800" dirty="0">
                <a:solidFill>
                  <a:schemeClr val="bg1"/>
                </a:solidFill>
              </a:rPr>
              <a:t>object replication</a:t>
            </a:r>
          </a:p>
          <a:p>
            <a:endParaRPr lang="en-US" sz="2800" dirty="0">
              <a:solidFill>
                <a:srgbClr val="F3CD6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5E6085-0DF6-4503-BB8D-F329915A3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89212" y="2333405"/>
            <a:ext cx="1940381" cy="2971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Web Layer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501" y="3412726"/>
            <a:ext cx="1447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828" y="2353664"/>
            <a:ext cx="3629011" cy="2971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Service</a:t>
            </a:r>
            <a:endParaRPr lang="bg-BG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8251229" y="3689956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31232" y="371256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8286172" y="4132347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731233" y="413234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9927" y="3167869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9927" y="4327126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8078" y="3185437"/>
            <a:ext cx="1261103" cy="1833861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54690" y="2353664"/>
            <a:ext cx="1940381" cy="2971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Repository Layer</a:t>
            </a:r>
            <a:endParaRPr lang="bg-BG" sz="2000" dirty="0"/>
          </a:p>
        </p:txBody>
      </p:sp>
      <p:sp>
        <p:nvSpPr>
          <p:cNvPr id="16" name="Can 15"/>
          <p:cNvSpPr/>
          <p:nvPr/>
        </p:nvSpPr>
        <p:spPr>
          <a:xfrm>
            <a:off x="10125340" y="3748826"/>
            <a:ext cx="1199078" cy="1450938"/>
          </a:xfrm>
          <a:prstGeom prst="can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AB0CECA-A81B-4868-8CBD-CD943E3A477F}"/>
              </a:ext>
            </a:extLst>
          </p:cNvPr>
          <p:cNvSpPr txBox="1"/>
          <p:nvPr/>
        </p:nvSpPr>
        <p:spPr>
          <a:xfrm>
            <a:off x="1598002" y="1355327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in the form of DTO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25DF3A4-DF67-4DCD-9717-ADBE69557B7D}"/>
              </a:ext>
            </a:extLst>
          </p:cNvPr>
          <p:cNvSpPr txBox="1"/>
          <p:nvPr/>
        </p:nvSpPr>
        <p:spPr>
          <a:xfrm>
            <a:off x="3940297" y="5402397"/>
            <a:ext cx="409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aggregated and entities are mapped to corresponding DTOs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948F3F6C-B104-4593-8149-55D2F6302567}"/>
              </a:ext>
            </a:extLst>
          </p:cNvPr>
          <p:cNvSpPr txBox="1"/>
          <p:nvPr/>
        </p:nvSpPr>
        <p:spPr>
          <a:xfrm>
            <a:off x="7183506" y="1377431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by domain objects(entities)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031A0FA-ED9E-4A73-B941-D14513F1F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</a:t>
            </a:r>
            <a:endParaRPr lang="bg-BG" dirty="0"/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8BB7B471-3912-49DB-BFDA-7552AA47DAD4}"/>
              </a:ext>
            </a:extLst>
          </p:cNvPr>
          <p:cNvGrpSpPr/>
          <p:nvPr/>
        </p:nvGrpSpPr>
        <p:grpSpPr>
          <a:xfrm>
            <a:off x="385536" y="1219200"/>
            <a:ext cx="5455958" cy="3667872"/>
            <a:chOff x="587861" y="1145658"/>
            <a:chExt cx="5455958" cy="3667872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587861" y="1640766"/>
              <a:ext cx="5455958" cy="31727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@Table(name = "employees")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 {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"first_name")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"salary")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@ManyToOne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@JoinColumn(name = “address_id")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Address address;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587861" y="1145658"/>
              <a:ext cx="545595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1800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F791A2E8-BFAD-47E7-804C-4AE87085F6F6}"/>
              </a:ext>
            </a:extLst>
          </p:cNvPr>
          <p:cNvGrpSpPr/>
          <p:nvPr/>
        </p:nvGrpSpPr>
        <p:grpSpPr>
          <a:xfrm>
            <a:off x="6324600" y="1219201"/>
            <a:ext cx="5437188" cy="2713765"/>
            <a:chOff x="6323012" y="1135781"/>
            <a:chExt cx="5437188" cy="2713765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323012" y="1630889"/>
              <a:ext cx="5437188" cy="22186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  <a:br>
                <a:rPr lang="en-US" sz="1600" noProof="1"/>
              </a:br>
              <a:r>
                <a:rPr lang="en-US" sz="1600" noProof="1"/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Address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323012" y="1135781"/>
              <a:ext cx="54371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Address.java</a:t>
              </a:r>
            </a:p>
          </p:txBody>
        </p:sp>
      </p:grp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E4A67973-316A-4749-BEE4-AE0E721E20F4}"/>
              </a:ext>
            </a:extLst>
          </p:cNvPr>
          <p:cNvGrpSpPr/>
          <p:nvPr/>
        </p:nvGrpSpPr>
        <p:grpSpPr>
          <a:xfrm>
            <a:off x="6324600" y="4093614"/>
            <a:ext cx="5455959" cy="2190545"/>
            <a:chOff x="6323011" y="4093613"/>
            <a:chExt cx="5455959" cy="2190545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323012" y="4588721"/>
              <a:ext cx="5455958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addressCity;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323011" y="4093613"/>
              <a:ext cx="54488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sp>
        <p:nvSpPr>
          <p:cNvPr id="7" name="Стрелка: наляво и нагоре 6">
            <a:extLst>
              <a:ext uri="{FF2B5EF4-FFF2-40B4-BE49-F238E27FC236}">
                <a16:creationId xmlns:a16="http://schemas.microsoft.com/office/drawing/2014/main" id="{AC239A31-EADB-4E06-881A-26ADB4103C10}"/>
              </a:ext>
            </a:extLst>
          </p:cNvPr>
          <p:cNvSpPr/>
          <p:nvPr/>
        </p:nvSpPr>
        <p:spPr>
          <a:xfrm flipH="1">
            <a:off x="5090314" y="5105400"/>
            <a:ext cx="842119" cy="1066800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B42F243-DA3E-48BB-81D7-3A51F6F72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3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629F3-07EB-40FA-9E25-F561CB8C5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 Mapping</a:t>
            </a:r>
            <a:endParaRPr lang="bg-BG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1890435" y="5527891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100" noProof="1"/>
          </a:p>
        </p:txBody>
      </p:sp>
      <p:pic>
        <p:nvPicPr>
          <p:cNvPr id="2052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C667E615-2860-4FBA-8456-A4AB1AB759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Converting Entity Objects to DTOs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5930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We often want to map data between </a:t>
            </a:r>
            <a:r>
              <a:rPr lang="en-GB" dirty="0">
                <a:solidFill>
                  <a:schemeClr val="bg1"/>
                </a:solidFill>
              </a:rPr>
              <a:t>objects with similar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structure</a:t>
            </a:r>
          </a:p>
          <a:p>
            <a:r>
              <a:rPr lang="en-GB" dirty="0"/>
              <a:t>Model mapping is an easy way to </a:t>
            </a:r>
            <a:r>
              <a:rPr lang="en-GB" dirty="0">
                <a:solidFill>
                  <a:schemeClr val="bg1"/>
                </a:solidFill>
              </a:rPr>
              <a:t>convert one model to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another</a:t>
            </a:r>
          </a:p>
          <a:p>
            <a:r>
              <a:rPr lang="en-GB" dirty="0"/>
              <a:t>Separate </a:t>
            </a:r>
            <a:r>
              <a:rPr lang="en-GB" dirty="0">
                <a:solidFill>
                  <a:schemeClr val="bg1"/>
                </a:solidFill>
              </a:rPr>
              <a:t>models</a:t>
            </a:r>
            <a:r>
              <a:rPr lang="en-GB" dirty="0"/>
              <a:t> must </a:t>
            </a:r>
            <a:r>
              <a:rPr lang="en-GB" dirty="0">
                <a:solidFill>
                  <a:schemeClr val="bg1"/>
                </a:solidFill>
              </a:rPr>
              <a:t>remain segregated</a:t>
            </a:r>
          </a:p>
          <a:p>
            <a:r>
              <a:rPr lang="en-GB" dirty="0"/>
              <a:t>We can </a:t>
            </a:r>
            <a:r>
              <a:rPr lang="en-GB" dirty="0">
                <a:solidFill>
                  <a:schemeClr val="bg1"/>
                </a:solidFill>
              </a:rPr>
              <a:t>map entity objects to DTOs </a:t>
            </a:r>
            <a:r>
              <a:rPr lang="en-GB" dirty="0"/>
              <a:t>using ModelMapper </a:t>
            </a:r>
          </a:p>
          <a:p>
            <a:r>
              <a:rPr lang="en-GB" dirty="0"/>
              <a:t>Uses </a:t>
            </a:r>
            <a:r>
              <a:rPr lang="en-GB" dirty="0">
                <a:solidFill>
                  <a:schemeClr val="bg1"/>
                </a:solidFill>
              </a:rPr>
              <a:t>conventions</a:t>
            </a:r>
            <a:r>
              <a:rPr lang="en-GB" dirty="0"/>
              <a:t> to determine how properties and values are mapped to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EC6A0F-BC1D-4D8E-9E23-69ED52BDC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0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934</Words>
  <Application>Microsoft Office PowerPoint</Application>
  <PresentationFormat>Широк екран</PresentationFormat>
  <Paragraphs>305</Paragraphs>
  <Slides>26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Auto Mapping Objects DTO</vt:lpstr>
      <vt:lpstr>Table of Contents</vt:lpstr>
      <vt:lpstr>Questions</vt:lpstr>
      <vt:lpstr>Data Transfer Objects</vt:lpstr>
      <vt:lpstr>Data Transfer Object Concept</vt:lpstr>
      <vt:lpstr>Entity Usage</vt:lpstr>
      <vt:lpstr>DTO Usage</vt:lpstr>
      <vt:lpstr>Model Mapping</vt:lpstr>
      <vt:lpstr>Model Mapping</vt:lpstr>
      <vt:lpstr>Model Mapper</vt:lpstr>
      <vt:lpstr>Adding Model Mapper</vt:lpstr>
      <vt:lpstr>Simple Mapping Entity to DTO</vt:lpstr>
      <vt:lpstr>Model Mapping</vt:lpstr>
      <vt:lpstr>Explicit Mapping DTO to Entity</vt:lpstr>
      <vt:lpstr>Explicit Mapping DTO to Entity (2)</vt:lpstr>
      <vt:lpstr>Explicit Mapping DTO to Entity – Java 8</vt:lpstr>
      <vt:lpstr>Validation</vt:lpstr>
      <vt:lpstr>Skipping Properties</vt:lpstr>
      <vt:lpstr>Converting Properties – Java 7</vt:lpstr>
      <vt:lpstr>Converting Properties – Java 8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4</cp:revision>
  <dcterms:created xsi:type="dcterms:W3CDTF">2018-05-23T13:08:44Z</dcterms:created>
  <dcterms:modified xsi:type="dcterms:W3CDTF">2020-03-02T13:08:26Z</dcterms:modified>
  <cp:category>https://softuni.bg/trainings/1444/databases-advanced-hibernate-october-2016</cp:category>
</cp:coreProperties>
</file>