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728" r:id="rId2"/>
    <p:sldId id="729" r:id="rId3"/>
    <p:sldId id="730" r:id="rId4"/>
    <p:sldId id="576" r:id="rId5"/>
    <p:sldId id="707" r:id="rId6"/>
    <p:sldId id="709" r:id="rId7"/>
    <p:sldId id="708" r:id="rId8"/>
    <p:sldId id="710" r:id="rId9"/>
    <p:sldId id="711" r:id="rId10"/>
    <p:sldId id="727" r:id="rId11"/>
    <p:sldId id="713" r:id="rId12"/>
    <p:sldId id="714" r:id="rId13"/>
    <p:sldId id="715" r:id="rId14"/>
    <p:sldId id="716" r:id="rId15"/>
    <p:sldId id="717" r:id="rId16"/>
    <p:sldId id="718" r:id="rId17"/>
    <p:sldId id="720" r:id="rId18"/>
    <p:sldId id="721" r:id="rId19"/>
    <p:sldId id="731" r:id="rId20"/>
    <p:sldId id="401" r:id="rId21"/>
    <p:sldId id="529" r:id="rId22"/>
    <p:sldId id="530" r:id="rId23"/>
    <p:sldId id="405" r:id="rId24"/>
    <p:sldId id="4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D44AC16-C478-422F-A548-7A92E1F79079}">
          <p14:sldIdLst>
            <p14:sldId id="728"/>
            <p14:sldId id="729"/>
            <p14:sldId id="730"/>
          </p14:sldIdLst>
        </p14:section>
        <p14:section name="JSON" id="{BAAFCDAD-62A8-48A7-BBC7-BFBCD8CD0E62}">
          <p14:sldIdLst>
            <p14:sldId id="576"/>
            <p14:sldId id="707"/>
            <p14:sldId id="709"/>
            <p14:sldId id="708"/>
            <p14:sldId id="710"/>
            <p14:sldId id="711"/>
          </p14:sldIdLst>
        </p14:section>
        <p14:section name="GSON" id="{7D8A2E93-A475-45E3-B2A7-4D1FB8126C20}">
          <p14:sldIdLst>
            <p14:sldId id="727"/>
            <p14:sldId id="713"/>
            <p14:sldId id="714"/>
            <p14:sldId id="715"/>
            <p14:sldId id="716"/>
            <p14:sldId id="717"/>
            <p14:sldId id="718"/>
            <p14:sldId id="720"/>
            <p14:sldId id="721"/>
          </p14:sldIdLst>
        </p14:section>
        <p14:section name="Summary" id="{3203C9D6-794B-46C1-8064-AEC5CCE38A5D}">
          <p14:sldIdLst>
            <p14:sldId id="731"/>
            <p14:sldId id="401"/>
            <p14:sldId id="529"/>
            <p14:sldId id="530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21" d="100"/>
          <a:sy n="121" d="100"/>
        </p:scale>
        <p:origin x="126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58A100-03A1-46BF-A816-F412CC6D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3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2B119E-13D7-4429-B94E-AAC9B214D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404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9EA49E-2427-4FA9-9115-6C4292A56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6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0F8265-5498-4EBD-AF8E-ED82D44144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177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0ECB2DE-2F50-414B-8FA4-46BC900DCD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365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3B8F04-9CBB-4003-92E0-4FAE2978D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001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7F5C9-D771-40D2-A184-49C97E56C9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74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D349B6-3C8F-46A8-AF90-5836E1D41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79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4465"/>
                </a:solidFill>
              </a:rPr>
              <a:t>Exporting and Importing Data from JSON Format</a:t>
            </a:r>
            <a:endParaRPr lang="en-GB" sz="3600" dirty="0">
              <a:solidFill>
                <a:srgbClr val="234465"/>
              </a:solidFill>
            </a:endParaRP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52153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9" name="Групиране 15">
            <a:extLst>
              <a:ext uri="{FF2B5EF4-FFF2-40B4-BE49-F238E27FC236}">
                <a16:creationId xmlns:a16="http://schemas.microsoft.com/office/drawing/2014/main" id="{145C101C-8711-4D1A-BD98-8103C87F05B9}"/>
              </a:ext>
            </a:extLst>
          </p:cNvPr>
          <p:cNvGrpSpPr/>
          <p:nvPr/>
        </p:nvGrpSpPr>
        <p:grpSpPr>
          <a:xfrm>
            <a:off x="616925" y="1953980"/>
            <a:ext cx="3581399" cy="2770421"/>
            <a:chOff x="6930459" y="2396460"/>
            <a:chExt cx="4686108" cy="3834013"/>
          </a:xfrm>
        </p:grpSpPr>
        <p:pic>
          <p:nvPicPr>
            <p:cNvPr id="10" name="Картина 3">
              <a:extLst>
                <a:ext uri="{FF2B5EF4-FFF2-40B4-BE49-F238E27FC236}">
                  <a16:creationId xmlns:a16="http://schemas.microsoft.com/office/drawing/2014/main" id="{B71EA248-AA4E-4640-A50F-5DBDDF2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5091" y="3658997"/>
              <a:ext cx="2571476" cy="2571476"/>
            </a:xfrm>
            <a:prstGeom prst="rect">
              <a:avLst/>
            </a:prstGeom>
          </p:spPr>
        </p:pic>
        <p:pic>
          <p:nvPicPr>
            <p:cNvPr id="13" name="Картина 9">
              <a:extLst>
                <a:ext uri="{FF2B5EF4-FFF2-40B4-BE49-F238E27FC236}">
                  <a16:creationId xmlns:a16="http://schemas.microsoft.com/office/drawing/2014/main" id="{8E1AC587-56C5-4C0D-BF3A-6D2D04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59" y="2396460"/>
              <a:ext cx="2718491" cy="271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787E7F-7C25-431E-B53C-F26FA6283C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GSON</a:t>
            </a:r>
            <a:endParaRPr lang="bg-BG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253984" y="4412192"/>
            <a:ext cx="1755144" cy="1201106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D84077-A25F-431A-95FA-E13F34046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169426" cy="2135082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F1010D4A-1440-4219-8E6F-C916246A3A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Serialize and De-serialize objects with Java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9641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9200"/>
            <a:ext cx="11804650" cy="2201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easy to use mechanisms to convert </a:t>
            </a:r>
            <a:r>
              <a:rPr lang="en-US" b="1" dirty="0">
                <a:solidFill>
                  <a:schemeClr val="bg1"/>
                </a:solidFill>
              </a:rPr>
              <a:t>Java to JSON </a:t>
            </a:r>
            <a:r>
              <a:rPr lang="en-US" dirty="0"/>
              <a:t>and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vice-versa</a:t>
            </a:r>
          </a:p>
          <a:p>
            <a:pPr lvl="1"/>
            <a:r>
              <a:rPr lang="en-US" dirty="0"/>
              <a:t>Originally developed by Google</a:t>
            </a:r>
          </a:p>
          <a:p>
            <a:r>
              <a:rPr lang="en-US" dirty="0"/>
              <a:t>Generate</a:t>
            </a:r>
            <a:r>
              <a:rPr lang="en-GB" dirty="0"/>
              <a:t>s</a:t>
            </a:r>
            <a:r>
              <a:rPr lang="en-US" dirty="0"/>
              <a:t> compact and readability JSON output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35523" y="4505505"/>
            <a:ext cx="76899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 &lt;dependency&gt;</a:t>
            </a:r>
          </a:p>
          <a:p>
            <a:r>
              <a:rPr lang="en-US" sz="2000" noProof="1"/>
              <a:t>            &lt;groupId&gt;com.google.code.gson&lt;/groupId&gt;</a:t>
            </a:r>
          </a:p>
          <a:p>
            <a:r>
              <a:rPr lang="en-US" sz="2000" noProof="1"/>
              <a:t>            &lt;artifactId&gt;gson&lt;/artifactId&gt;</a:t>
            </a:r>
          </a:p>
          <a:p>
            <a:r>
              <a:rPr lang="en-US" sz="2000" noProof="1"/>
              <a:t>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135524" y="3918065"/>
            <a:ext cx="76899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A2E18A7-2C9F-4EE2-BD19-141A98B92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2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GSON Initialization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1828"/>
            <a:ext cx="11804650" cy="3040062"/>
          </a:xfrm>
        </p:spPr>
        <p:txBody>
          <a:bodyPr>
            <a:normAutofit fontScale="85000" lnSpcReduction="20000"/>
          </a:bodyPr>
          <a:lstStyle/>
          <a:p>
            <a:r>
              <a:rPr lang="en-US" noProof="1"/>
              <a:t>Gson</a:t>
            </a:r>
            <a:r>
              <a:rPr lang="en-US" dirty="0"/>
              <a:t> objects are responsible for the JSON manipulations</a:t>
            </a:r>
          </a:p>
          <a:p>
            <a:pPr lvl="1"/>
            <a:r>
              <a:rPr lang="en-US" noProof="1"/>
              <a:t>GsonBuilder</a:t>
            </a:r>
            <a:r>
              <a:rPr lang="en-US" dirty="0"/>
              <a:t> creates an instance of GSON</a:t>
            </a:r>
          </a:p>
          <a:p>
            <a:pPr lvl="1"/>
            <a:r>
              <a:rPr lang="en-GB" noProof="1"/>
              <a:t>excludeFieldsWithoutExposeAnnotation</a:t>
            </a:r>
            <a:r>
              <a:rPr lang="en-GB" dirty="0"/>
              <a:t>() – excludes fields without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@Expose </a:t>
            </a:r>
            <a:r>
              <a:rPr lang="en-GB" dirty="0"/>
              <a:t>annotation</a:t>
            </a:r>
          </a:p>
          <a:p>
            <a:pPr lvl="1"/>
            <a:r>
              <a:rPr lang="en-GB" noProof="1"/>
              <a:t>setPrettyPrinting</a:t>
            </a:r>
            <a:r>
              <a:rPr lang="en-GB" dirty="0"/>
              <a:t>() – aligns and justifies the created JSON format</a:t>
            </a:r>
          </a:p>
          <a:p>
            <a:pPr lvl="1"/>
            <a:r>
              <a:rPr lang="en-GB" dirty="0"/>
              <a:t>create() – creates an instance of </a:t>
            </a:r>
            <a:r>
              <a:rPr lang="en-GB" dirty="0" err="1"/>
              <a:t>Gson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61594" y="5025508"/>
            <a:ext cx="7994762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Gson gson = new GsonBuilder()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excludeFieldsWithoutExposeAnnotation()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setPrettyPrinting()</a:t>
            </a:r>
          </a:p>
          <a:p>
            <a:r>
              <a:rPr lang="en-US" noProof="1"/>
              <a:t>                .</a:t>
            </a:r>
            <a:r>
              <a:rPr lang="en-US" noProof="1">
                <a:solidFill>
                  <a:schemeClr val="bg1"/>
                </a:solidFill>
              </a:rPr>
              <a:t>create()</a:t>
            </a:r>
            <a:r>
              <a:rPr lang="en-US" noProof="1"/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61594" y="4419600"/>
            <a:ext cx="799476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2A38DFC-0079-4360-A9D2-42EDB7366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9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7038" y="1696638"/>
            <a:ext cx="671375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public class AddressJsonDto implements Serializable {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country;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city;</a:t>
            </a:r>
          </a:p>
          <a:p>
            <a:endParaRPr lang="en-US" sz="1600" noProof="1"/>
          </a:p>
          <a:p>
            <a:r>
              <a:rPr lang="en-US" sz="1600" noProof="1"/>
              <a:t>    </a:t>
            </a:r>
            <a:r>
              <a:rPr lang="en-US" sz="16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600" noProof="1"/>
              <a:t>    private String street;</a:t>
            </a:r>
          </a:p>
          <a:p>
            <a:r>
              <a:rPr lang="en-US" sz="16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7038" y="1201529"/>
            <a:ext cx="671375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08528" y="5276619"/>
            <a:ext cx="709475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 addressJsonDto = new AddressJsonDto();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addressJsonDto.setCountry("Bulgaria");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addressJsonDto.setCity("Sofia");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noProof="1"/>
              <a:t>addressJsonDto.setStreet("Mladost 4");</a:t>
            </a:r>
            <a:br>
              <a:rPr lang="en-US" sz="1600" noProof="1"/>
            </a:br>
            <a:r>
              <a:rPr lang="en-US" sz="16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04548" y="4781511"/>
            <a:ext cx="709873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JsonParser.java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43600" y="2253326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12686" y="5771727"/>
            <a:ext cx="1981200" cy="572010"/>
          </a:xfrm>
          <a:prstGeom prst="wedgeRoundRectCallout">
            <a:avLst>
              <a:gd name="adj1" fmla="val -57399"/>
              <a:gd name="adj2" fmla="val 4649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JSON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AF66699-76DF-4ECE-B1CD-5E8C0C19C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Single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48788" y="2111697"/>
            <a:ext cx="7080362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new AddressJsonDto();</a:t>
            </a:r>
          </a:p>
          <a:p>
            <a:r>
              <a:rPr lang="en-US" sz="1800" noProof="1"/>
              <a:t>addressJsonDto.setCountry("Bulgaria");</a:t>
            </a:r>
          </a:p>
          <a:p>
            <a:r>
              <a:rPr lang="en-US" sz="1800" noProof="1"/>
              <a:t>addressJsonDto.setCity("Sofia");</a:t>
            </a:r>
          </a:p>
          <a:p>
            <a:r>
              <a:rPr lang="en-US" sz="1800" noProof="1"/>
              <a:t>addressJsonDto.setStreet("Mladost 4");</a:t>
            </a:r>
            <a:br>
              <a:rPr lang="en-US" sz="1800" noProof="1"/>
            </a:br>
            <a:r>
              <a:rPr lang="en-US" sz="1800" noProof="1"/>
              <a:t>String content = this.gson.toJson(addressJsonDto);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48788" y="1585811"/>
            <a:ext cx="7080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318808" y="4253410"/>
            <a:ext cx="3340325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318809" y="4779296"/>
            <a:ext cx="3340325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"country": "Bulgaria",</a:t>
            </a:r>
          </a:p>
          <a:p>
            <a:r>
              <a:rPr lang="en-US" sz="1800" noProof="1"/>
              <a:t>  "city": "Sofia",</a:t>
            </a:r>
          </a:p>
          <a:p>
            <a:r>
              <a:rPr lang="en-US" sz="1800" noProof="1"/>
              <a:t>  "street": "Mladost 4"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5543F3-A3D6-4E34-AFD9-1D8D9058B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776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81642" y="1703984"/>
            <a:ext cx="675510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List&lt;AddressJsonDto&gt; addressJsonDtos = new ArrayList&lt;&gt;();</a:t>
            </a:r>
          </a:p>
          <a:p>
            <a:r>
              <a:rPr lang="en-US" sz="1600" noProof="1"/>
              <a:t>addressJsonDtos.add(addressJsonDtoBulgaria);</a:t>
            </a:r>
          </a:p>
          <a:p>
            <a:r>
              <a:rPr lang="en-US" sz="1600" noProof="1"/>
              <a:t>addressJsonDtos.add(addressJsonDtoSpain);</a:t>
            </a:r>
          </a:p>
          <a:p>
            <a:r>
              <a:rPr lang="en-US" sz="1600" noProof="1"/>
              <a:t>String content = this.gson.toJson(addressJsonDtos);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81642" y="1208876"/>
            <a:ext cx="675224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16571" y="3024704"/>
            <a:ext cx="40881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16571" y="3519812"/>
            <a:ext cx="40881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61F6BE-6F96-49BE-A7EA-951F6C65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90801" y="1718424"/>
            <a:ext cx="7066977" cy="3265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public class AddressJsonDto implements Serializable {</a:t>
            </a:r>
          </a:p>
          <a:p>
            <a:endParaRPr lang="en-US" sz="1800" noProof="1"/>
          </a:p>
          <a:p>
            <a:r>
              <a:rPr lang="en-US" sz="1800" noProof="1">
                <a:solidFill>
                  <a:schemeClr val="bg1"/>
                </a:solidFill>
              </a:rPr>
              <a:t>    @Expose</a:t>
            </a:r>
          </a:p>
          <a:p>
            <a:r>
              <a:rPr lang="en-US" sz="1800" noProof="1"/>
              <a:t>    private String country;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city;</a:t>
            </a:r>
          </a:p>
          <a:p>
            <a:endParaRPr lang="en-US" sz="1800" noProof="1"/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@Expose</a:t>
            </a:r>
          </a:p>
          <a:p>
            <a:r>
              <a:rPr lang="en-US" sz="1800" noProof="1"/>
              <a:t>    private String street;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0801" y="1192537"/>
            <a:ext cx="706697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3526" y="5741633"/>
            <a:ext cx="1171257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AddressJsonDto addressJsonDto = </a:t>
            </a:r>
          </a:p>
          <a:p>
            <a:r>
              <a:rPr lang="en-US" sz="1800" noProof="1"/>
              <a:t>                this.gson.fromJson(AddressJsonDto.class, "/files/input/json/address.json");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3526" y="5215746"/>
            <a:ext cx="1171257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JsonParser.java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81177" y="2292747"/>
            <a:ext cx="2743200" cy="794674"/>
          </a:xfrm>
          <a:prstGeom prst="wedgeRoundRectCallout">
            <a:avLst>
              <a:gd name="adj1" fmla="val -56055"/>
              <a:gd name="adj2" fmla="val -16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field will be imported/exported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59E42DC-E50E-4E9E-91C3-9A11E54D2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Single Object to JSON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477704"/>
            <a:ext cx="51054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public class AddressJsonDto implements Serializable {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country;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city;</a:t>
            </a:r>
          </a:p>
          <a:p>
            <a:endParaRPr lang="en-US" noProof="1"/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@Expose</a:t>
            </a:r>
          </a:p>
          <a:p>
            <a:r>
              <a:rPr lang="en-US" noProof="1"/>
              <a:t>    private String street;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951818"/>
            <a:ext cx="5105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AddressJsonDto.java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65263" y="3421486"/>
            <a:ext cx="4808758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"country": "Bulgaria",</a:t>
            </a:r>
          </a:p>
          <a:p>
            <a:r>
              <a:rPr lang="en-US" noProof="1"/>
              <a:t>  "city": "Sofia",</a:t>
            </a:r>
          </a:p>
          <a:p>
            <a:r>
              <a:rPr lang="en-US" noProof="1"/>
              <a:t>  "street": "Mladost 4"</a:t>
            </a:r>
          </a:p>
          <a:p>
            <a:r>
              <a:rPr lang="en-US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765263" y="2895600"/>
            <a:ext cx="480875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address.json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39716" y="3843169"/>
            <a:ext cx="3048000" cy="762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6200" y="4201742"/>
            <a:ext cx="3301516" cy="46427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26852" y="4519562"/>
            <a:ext cx="3199674" cy="91586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">
            <a:extLst>
              <a:ext uri="{FF2B5EF4-FFF2-40B4-BE49-F238E27FC236}">
                <a16:creationId xmlns:a16="http://schemas.microsoft.com/office/drawing/2014/main" id="{C700E179-AFA4-46A7-9976-AD48F435E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Multiple Object to JSON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236" y="1850816"/>
            <a:ext cx="10874984" cy="7105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AddressJsonDto[] addressJsonDtos =</a:t>
            </a:r>
          </a:p>
          <a:p>
            <a:r>
              <a:rPr lang="en-US" sz="1600" noProof="1"/>
              <a:t>                this.gson.fromJson(AddressJsonDto[].class, "/files/input/json/addresses.json");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8236" y="1341858"/>
            <a:ext cx="10874984" cy="5089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JsonParser.java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58778" y="2873590"/>
            <a:ext cx="4773903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addresses.json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58779" y="3368698"/>
            <a:ext cx="4773903" cy="3234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600" noProof="1"/>
              <a:t>[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"Bulgaria",</a:t>
            </a:r>
          </a:p>
          <a:p>
            <a:r>
              <a:rPr lang="en-US" sz="1600" noProof="1"/>
              <a:t>    "city": "Sofia",</a:t>
            </a:r>
          </a:p>
          <a:p>
            <a:r>
              <a:rPr lang="en-US" sz="1600" noProof="1"/>
              <a:t>    "street": "Mladost 4"</a:t>
            </a:r>
          </a:p>
          <a:p>
            <a:r>
              <a:rPr lang="en-US" sz="1600" noProof="1"/>
              <a:t>  },</a:t>
            </a:r>
          </a:p>
          <a:p>
            <a:r>
              <a:rPr lang="en-US" sz="1600" noProof="1"/>
              <a:t>  {</a:t>
            </a:r>
          </a:p>
          <a:p>
            <a:r>
              <a:rPr lang="en-US" sz="1600" noProof="1"/>
              <a:t>    "country": "Spain",</a:t>
            </a:r>
          </a:p>
          <a:p>
            <a:r>
              <a:rPr lang="en-US" sz="1600" noProof="1"/>
              <a:t>    "city": "Barcelona",</a:t>
            </a:r>
          </a:p>
          <a:p>
            <a:r>
              <a:rPr lang="en-US" sz="1600" noProof="1"/>
              <a:t>    "street": "Las Ramblas"</a:t>
            </a:r>
          </a:p>
          <a:p>
            <a:r>
              <a:rPr lang="en-US" sz="1600" noProof="1"/>
              <a:t>  }</a:t>
            </a:r>
          </a:p>
          <a:p>
            <a:r>
              <a:rPr lang="en-US" sz="1600" noProof="1"/>
              <a:t>]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04800" y="2396179"/>
            <a:ext cx="1981200" cy="456430"/>
          </a:xfrm>
          <a:prstGeom prst="wedgeRoundRectCallout">
            <a:avLst>
              <a:gd name="adj1" fmla="val 3743"/>
              <a:gd name="adj2" fmla="val -772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Array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2075364-3228-40B6-8A53-B2646A61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8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JSON is a very easy to use and understand </a:t>
            </a:r>
            <a:r>
              <a:rPr lang="bg-BG" sz="3200" dirty="0">
                <a:solidFill>
                  <a:schemeClr val="bg2"/>
                </a:solidFill>
              </a:rPr>
              <a:t/>
            </a:r>
            <a:br>
              <a:rPr lang="bg-BG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format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GSON is a java library to operate with JSON files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import and export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DCF085-B78B-47FE-845B-E896266CD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39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JSON.</a:t>
            </a:r>
          </a:p>
          <a:p>
            <a:r>
              <a:rPr lang="en-US" dirty="0"/>
              <a:t>GSON</a:t>
            </a:r>
            <a:r>
              <a:rPr lang="bg-BG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61BFDB-14EC-4D03-98B7-A499096B35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0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7C455D7-FD4D-44B4-A328-79C9D9701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824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6F0E00B-0DEA-4A1D-8270-9B2F18FF2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0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846931-33F3-42FC-A770-DC5E46A51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F6CAB4-BFEC-4A74-9588-348E7AFAD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75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19A020-3848-4E5D-98C3-CEC6928F4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2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D741EC-7B2F-4252-9EAA-74746E24B8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  <a:endParaRPr lang="bg-BG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FC5DB75-6D0F-4503-AF81-C61C4B9F175D}"/>
              </a:ext>
            </a:extLst>
          </p:cNvPr>
          <p:cNvSpPr txBox="1">
            <a:spLocks/>
          </p:cNvSpPr>
          <p:nvPr/>
        </p:nvSpPr>
        <p:spPr>
          <a:xfrm>
            <a:off x="5331456" y="4457367"/>
            <a:ext cx="1600200" cy="1087372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886F5F3-E5ED-4078-AB51-FE9445F7E2FA}"/>
              </a:ext>
            </a:extLst>
          </p:cNvPr>
          <p:cNvSpPr txBox="1">
            <a:spLocks/>
          </p:cNvSpPr>
          <p:nvPr/>
        </p:nvSpPr>
        <p:spPr>
          <a:xfrm>
            <a:off x="1676400" y="5371768"/>
            <a:ext cx="8910312" cy="114299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6" lvl="1" indent="0" algn="ctr">
              <a:buNone/>
            </a:pPr>
            <a:endParaRPr lang="en-US" sz="3500" spc="200" dirty="0">
              <a:solidFill>
                <a:schemeClr val="accent1"/>
              </a:solidFill>
            </a:endParaRPr>
          </a:p>
        </p:txBody>
      </p:sp>
      <p:grpSp>
        <p:nvGrpSpPr>
          <p:cNvPr id="22" name="Групиране 21">
            <a:extLst>
              <a:ext uri="{FF2B5EF4-FFF2-40B4-BE49-F238E27FC236}">
                <a16:creationId xmlns:a16="http://schemas.microsoft.com/office/drawing/2014/main" id="{7AD28C45-47CB-461F-8ED6-5B48E80340CA}"/>
              </a:ext>
            </a:extLst>
          </p:cNvPr>
          <p:cNvGrpSpPr/>
          <p:nvPr/>
        </p:nvGrpSpPr>
        <p:grpSpPr>
          <a:xfrm>
            <a:off x="4572000" y="2100768"/>
            <a:ext cx="3048000" cy="1328232"/>
            <a:chOff x="2319768" y="1421664"/>
            <a:chExt cx="7279845" cy="3065273"/>
          </a:xfrm>
        </p:grpSpPr>
        <p:pic>
          <p:nvPicPr>
            <p:cNvPr id="14" name="Картина 13">
              <a:extLst>
                <a:ext uri="{FF2B5EF4-FFF2-40B4-BE49-F238E27FC236}">
                  <a16:creationId xmlns:a16="http://schemas.microsoft.com/office/drawing/2014/main" id="{61DAC549-CA74-44AE-ADC1-F0ECEFBD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212" y="3037480"/>
              <a:ext cx="1160860" cy="1160860"/>
            </a:xfrm>
            <a:prstGeom prst="rect">
              <a:avLst/>
            </a:prstGeom>
          </p:spPr>
        </p:pic>
        <p:pic>
          <p:nvPicPr>
            <p:cNvPr id="16" name="Картина 15">
              <a:extLst>
                <a:ext uri="{FF2B5EF4-FFF2-40B4-BE49-F238E27FC236}">
                  <a16:creationId xmlns:a16="http://schemas.microsoft.com/office/drawing/2014/main" id="{6BBC91A6-3CF6-4375-BC95-237E5B962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768" y="1619484"/>
              <a:ext cx="2867453" cy="2867453"/>
            </a:xfrm>
            <a:prstGeom prst="rect">
              <a:avLst/>
            </a:prstGeom>
          </p:spPr>
        </p:pic>
        <p:sp>
          <p:nvSpPr>
            <p:cNvPr id="17" name="Стрелка надясно 16">
              <a:extLst>
                <a:ext uri="{FF2B5EF4-FFF2-40B4-BE49-F238E27FC236}">
                  <a16:creationId xmlns:a16="http://schemas.microsoft.com/office/drawing/2014/main" id="{996E1D27-39C1-4775-AD8E-B19337EDF79A}"/>
                </a:ext>
              </a:extLst>
            </p:cNvPr>
            <p:cNvSpPr/>
            <p:nvPr/>
          </p:nvSpPr>
          <p:spPr>
            <a:xfrm>
              <a:off x="5364703" y="2780110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8" name="Title 4">
              <a:extLst>
                <a:ext uri="{FF2B5EF4-FFF2-40B4-BE49-F238E27FC236}">
                  <a16:creationId xmlns:a16="http://schemas.microsoft.com/office/drawing/2014/main" id="{36867BAB-F57C-4533-8C0C-990925F9861B}"/>
                </a:ext>
              </a:extLst>
            </p:cNvPr>
            <p:cNvSpPr txBox="1">
              <a:spLocks/>
            </p:cNvSpPr>
            <p:nvPr/>
          </p:nvSpPr>
          <p:spPr>
            <a:xfrm>
              <a:off x="5462475" y="1537985"/>
              <a:ext cx="937307" cy="1419963"/>
            </a:xfrm>
            <a:prstGeom prst="rect">
              <a:avLst/>
            </a:prstGeom>
          </p:spPr>
          <p:txBody>
            <a:bodyPr vert="horz" lIns="108000" tIns="36000" rIns="108000" bIns="36000" rtlCol="0" anchor="ctr" anchorCtr="0">
              <a:normAutofit fontScale="47500" lnSpcReduction="20000"/>
            </a:bodyPr>
            <a:lstStyle>
              <a:lvl1pPr algn="l" defTabSz="12189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F3BE60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/>
                <a:t>?</a:t>
              </a:r>
            </a:p>
          </p:txBody>
        </p:sp>
        <p:pic>
          <p:nvPicPr>
            <p:cNvPr id="20" name="Картина 19">
              <a:extLst>
                <a:ext uri="{FF2B5EF4-FFF2-40B4-BE49-F238E27FC236}">
                  <a16:creationId xmlns:a16="http://schemas.microsoft.com/office/drawing/2014/main" id="{50665E24-AE3A-497A-9E15-0281CB840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7767" y="1421664"/>
              <a:ext cx="1891846" cy="1891846"/>
            </a:xfrm>
            <a:prstGeom prst="rect">
              <a:avLst/>
            </a:prstGeom>
          </p:spPr>
        </p:pic>
        <p:sp>
          <p:nvSpPr>
            <p:cNvPr id="21" name="Стрелка надясно 20">
              <a:extLst>
                <a:ext uri="{FF2B5EF4-FFF2-40B4-BE49-F238E27FC236}">
                  <a16:creationId xmlns:a16="http://schemas.microsoft.com/office/drawing/2014/main" id="{55ED0185-A4DA-41C3-AC14-EAA56B80E41C}"/>
                </a:ext>
              </a:extLst>
            </p:cNvPr>
            <p:cNvSpPr/>
            <p:nvPr/>
          </p:nvSpPr>
          <p:spPr>
            <a:xfrm flipH="1">
              <a:off x="5364703" y="3352038"/>
              <a:ext cx="1130503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A7E98160-1E97-45A5-B098-634CA013ACF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Transmitting Data Objects Via Attribute-value Pairs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18031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1559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Human-readable format to transmit </a:t>
            </a:r>
            <a:r>
              <a:rPr lang="en-US" b="1" dirty="0">
                <a:solidFill>
                  <a:schemeClr val="bg1"/>
                </a:solidFill>
              </a:rPr>
              <a:t>data objects </a:t>
            </a:r>
            <a:r>
              <a:rPr lang="en-US" dirty="0"/>
              <a:t>consisting of 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attribute–value pairs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Subset of JavaScript syntax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Supports several data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Number, String, Boolean, Array, Object, null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684CC5-EBC5-41CF-B0C9-184A3FF60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8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8522" y="3052300"/>
            <a:ext cx="47244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{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"firstName"</a:t>
            </a:r>
            <a:r>
              <a:rPr lang="en-US" sz="2400" noProof="1"/>
              <a:t>: "Daniel",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"lastName"</a:t>
            </a:r>
            <a:r>
              <a:rPr lang="en-US" sz="2400" noProof="1"/>
              <a:t>: "Sempre",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"age"</a:t>
            </a:r>
            <a:r>
              <a:rPr lang="en-US" sz="2400" noProof="1"/>
              <a:t>: 24,</a:t>
            </a:r>
          </a:p>
          <a:p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"isMarried"</a:t>
            </a:r>
            <a:r>
              <a:rPr lang="en-US" sz="2400" noProof="1"/>
              <a:t>: true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1172" y="2434081"/>
            <a:ext cx="47270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/>
              <a:t>person.json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9131" y="3753237"/>
            <a:ext cx="800197" cy="512479"/>
          </a:xfrm>
          <a:prstGeom prst="wedgeRoundRectCallout">
            <a:avLst>
              <a:gd name="adj1" fmla="val 79611"/>
              <a:gd name="adj2" fmla="val 50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800600" y="4419601"/>
            <a:ext cx="1066800" cy="503003"/>
          </a:xfrm>
          <a:prstGeom prst="wedgeRoundRectCallout">
            <a:avLst>
              <a:gd name="adj1" fmla="val -66052"/>
              <a:gd name="adj2" fmla="val -4271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33B24E2-F43D-47F8-8093-7AA76B547CAD}"/>
              </a:ext>
            </a:extLst>
          </p:cNvPr>
          <p:cNvSpPr txBox="1">
            <a:spLocks/>
          </p:cNvSpPr>
          <p:nvPr/>
        </p:nvSpPr>
        <p:spPr>
          <a:xfrm>
            <a:off x="6323485" y="1762376"/>
            <a:ext cx="47244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"courses"</a:t>
            </a:r>
            <a:r>
              <a:rPr lang="en-US" noProof="1"/>
              <a:t>: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"Java DB",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  {</a:t>
            </a:r>
          </a:p>
          <a:p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"name"</a:t>
            </a:r>
            <a:r>
              <a:rPr lang="en-US" noProof="1"/>
              <a:t>: "HTML",</a:t>
            </a:r>
          </a:p>
          <a:p>
            <a:r>
              <a:rPr lang="en-US" noProof="1"/>
              <a:t>    },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]</a:t>
            </a:r>
          </a:p>
          <a:p>
            <a:r>
              <a:rPr lang="en-US" noProof="1"/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BC9D3FA-7D7D-4AD7-8966-C068DC78B055}"/>
              </a:ext>
            </a:extLst>
          </p:cNvPr>
          <p:cNvSpPr txBox="1">
            <a:spLocks/>
          </p:cNvSpPr>
          <p:nvPr/>
        </p:nvSpPr>
        <p:spPr>
          <a:xfrm>
            <a:off x="6323485" y="1144158"/>
            <a:ext cx="47244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student.json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27A25E0-3F5C-4486-94E3-26F6AA8D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155658"/>
            <a:ext cx="1828800" cy="744287"/>
          </a:xfrm>
          <a:prstGeom prst="wedgeRoundRectCallout">
            <a:avLst>
              <a:gd name="adj1" fmla="val -58146"/>
              <a:gd name="adj2" fmla="val -73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type value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37EABC7-57AF-4B62-98D8-4C5C363FA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7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Function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600200" y="2438400"/>
            <a:ext cx="2057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Client</a:t>
            </a:r>
            <a:endParaRPr lang="bg-BG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2004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0038" y="4267200"/>
            <a:ext cx="144780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93922" y="2438401"/>
            <a:ext cx="3408055" cy="261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Server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58102" y="3079122"/>
            <a:ext cx="2986098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33666" y="3989861"/>
            <a:ext cx="2566487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CarController.java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98778" y="3203782"/>
            <a:ext cx="195499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7813" y="4245547"/>
            <a:ext cx="132332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car.json</a:t>
            </a:r>
            <a:endParaRPr lang="bg-BG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2636899" y="1584882"/>
            <a:ext cx="1566367" cy="472518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894356" y="1553817"/>
            <a:ext cx="2093221" cy="543302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Java, PHP, C#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00488" y="2312896"/>
            <a:ext cx="955322" cy="548697"/>
          </a:xfrm>
          <a:prstGeom prst="wedgeRoundRectCallout">
            <a:avLst>
              <a:gd name="adj1" fmla="val -33313"/>
              <a:gd name="adj2" fmla="val 952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16" name="Стрелка надясно 15">
            <a:extLst>
              <a:ext uri="{FF2B5EF4-FFF2-40B4-BE49-F238E27FC236}">
                <a16:creationId xmlns:a16="http://schemas.microsoft.com/office/drawing/2014/main" id="{3C92AF19-37DB-484C-A069-6A312217182A}"/>
              </a:ext>
            </a:extLst>
          </p:cNvPr>
          <p:cNvSpPr/>
          <p:nvPr/>
        </p:nvSpPr>
        <p:spPr>
          <a:xfrm>
            <a:off x="4859781" y="5369177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Стрелка надясно 26">
            <a:extLst>
              <a:ext uri="{FF2B5EF4-FFF2-40B4-BE49-F238E27FC236}">
                <a16:creationId xmlns:a16="http://schemas.microsoft.com/office/drawing/2014/main" id="{6EFC2359-72A7-44C1-9172-1C7C0084E1E4}"/>
              </a:ext>
            </a:extLst>
          </p:cNvPr>
          <p:cNvSpPr/>
          <p:nvPr/>
        </p:nvSpPr>
        <p:spPr>
          <a:xfrm flipH="1">
            <a:off x="4846584" y="488157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Стрелка надясно 27">
            <a:extLst>
              <a:ext uri="{FF2B5EF4-FFF2-40B4-BE49-F238E27FC236}">
                <a16:creationId xmlns:a16="http://schemas.microsoft.com/office/drawing/2014/main" id="{5C9829BF-9F05-4264-9F19-EB32C504D5A8}"/>
              </a:ext>
            </a:extLst>
          </p:cNvPr>
          <p:cNvSpPr/>
          <p:nvPr/>
        </p:nvSpPr>
        <p:spPr>
          <a:xfrm>
            <a:off x="4810329" y="2614363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Стрелка надясно 28">
            <a:extLst>
              <a:ext uri="{FF2B5EF4-FFF2-40B4-BE49-F238E27FC236}">
                <a16:creationId xmlns:a16="http://schemas.microsoft.com/office/drawing/2014/main" id="{27C77C0E-0363-4D69-B901-8C453CB73015}"/>
              </a:ext>
            </a:extLst>
          </p:cNvPr>
          <p:cNvSpPr/>
          <p:nvPr/>
        </p:nvSpPr>
        <p:spPr>
          <a:xfrm flipH="1">
            <a:off x="4762713" y="2126759"/>
            <a:ext cx="859384" cy="349044"/>
          </a:xfrm>
          <a:prstGeom prst="rightArrow">
            <a:avLst/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F38571BB-1C80-4C04-9773-05A28034A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33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1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71450" y="1213693"/>
            <a:ext cx="11804650" cy="2312987"/>
          </a:xfrm>
        </p:spPr>
        <p:txBody>
          <a:bodyPr/>
          <a:lstStyle/>
          <a:p>
            <a:r>
              <a:rPr lang="en-US" dirty="0"/>
              <a:t>Data is represented in </a:t>
            </a:r>
            <a:r>
              <a:rPr lang="en-US" b="1" dirty="0">
                <a:solidFill>
                  <a:schemeClr val="bg1"/>
                </a:solidFill>
              </a:rPr>
              <a:t>name/value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pairs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0" y="4045980"/>
            <a:ext cx="5867400" cy="2529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"firstName"</a:t>
            </a:r>
            <a:r>
              <a:rPr lang="en-US" noProof="1"/>
              <a:t>: "Daniel"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"lastName"</a:t>
            </a:r>
            <a:r>
              <a:rPr lang="en-US" noProof="1"/>
              <a:t>: "Sempre"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"age"</a:t>
            </a:r>
            <a:r>
              <a:rPr lang="en-US" noProof="1"/>
              <a:t>: 24</a:t>
            </a:r>
            <a:r>
              <a:rPr lang="en-US" noProof="1">
                <a:solidFill>
                  <a:schemeClr val="bg1"/>
                </a:solidFill>
              </a:rPr>
              <a:t>,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"isMarried"</a:t>
            </a:r>
            <a:r>
              <a:rPr lang="en-US" noProof="1"/>
              <a:t>: true</a:t>
            </a:r>
          </a:p>
          <a:p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8000" y="3429001"/>
            <a:ext cx="587069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/>
              <a:t>person.json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56208" y="3986019"/>
            <a:ext cx="743847" cy="447837"/>
          </a:xfrm>
          <a:prstGeom prst="wedgeRoundRectCallout">
            <a:avLst>
              <a:gd name="adj1" fmla="val -6318"/>
              <a:gd name="adj2" fmla="val 796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08261" y="4084013"/>
            <a:ext cx="1143000" cy="344803"/>
          </a:xfrm>
          <a:prstGeom prst="wedgeRoundRectCallout">
            <a:avLst>
              <a:gd name="adj1" fmla="val -37653"/>
              <a:gd name="adj2" fmla="val 847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4112" y="4040844"/>
            <a:ext cx="1967715" cy="510009"/>
          </a:xfrm>
          <a:prstGeom prst="wedgeRoundRectCallout">
            <a:avLst>
              <a:gd name="adj1" fmla="val 60746"/>
              <a:gd name="adj2" fmla="val -372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15201" y="4903970"/>
            <a:ext cx="2913495" cy="407385"/>
          </a:xfrm>
          <a:prstGeom prst="wedgeRoundRectCallout">
            <a:avLst>
              <a:gd name="adj1" fmla="val -58777"/>
              <a:gd name="adj2" fmla="val 1302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 separated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E7E5E91-F17B-4BF7-B7D7-68A0C3BB0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5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200400" y="1797232"/>
            <a:ext cx="5570758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noProof="1"/>
              <a:t>{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"firstName"</a:t>
            </a:r>
            <a:r>
              <a:rPr lang="en-US" sz="1800" noProof="1"/>
              <a:t>: "John",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"lastName"</a:t>
            </a:r>
            <a:r>
              <a:rPr lang="en-US" sz="1800" noProof="1"/>
              <a:t>: "Snow",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"address"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{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"country"</a:t>
            </a:r>
            <a:r>
              <a:rPr lang="en-US" sz="1800" noProof="1"/>
              <a:t>: "Spain",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"city"</a:t>
            </a:r>
            <a:r>
              <a:rPr lang="en-US" sz="1800" noProof="1"/>
              <a:t>: "Barcelona",</a:t>
            </a:r>
          </a:p>
          <a:p>
            <a:r>
              <a:rPr lang="en-US" sz="1800" noProof="1"/>
              <a:t>    </a:t>
            </a:r>
            <a:r>
              <a:rPr lang="en-US" sz="1800" noProof="1">
                <a:solidFill>
                  <a:schemeClr val="bg1"/>
                </a:solidFill>
              </a:rPr>
              <a:t>"street"</a:t>
            </a:r>
            <a:r>
              <a:rPr lang="en-US" sz="1800" noProof="1"/>
              <a:t>: "Barcelona"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}</a:t>
            </a:r>
            <a:r>
              <a:rPr lang="en-US" sz="1800" noProof="1"/>
              <a:t>,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"phoneNumbers"</a:t>
            </a:r>
            <a:r>
              <a:rPr lang="en-US" sz="1800" noProof="1"/>
              <a:t>: </a:t>
            </a:r>
            <a:r>
              <a:rPr lang="en-US" sz="1800" noProof="1">
                <a:solidFill>
                  <a:schemeClr val="bg1"/>
                </a:solidFill>
              </a:rPr>
              <a:t>[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"1e341341"</a:t>
            </a:r>
          </a:p>
          <a:p>
            <a:r>
              <a:rPr lang="en-US" sz="1800" noProof="1"/>
              <a:t>    },</a:t>
            </a:r>
          </a:p>
          <a:p>
            <a:r>
              <a:rPr lang="en-US" sz="1800" noProof="1"/>
              <a:t>    {</a:t>
            </a:r>
          </a:p>
          <a:p>
            <a:r>
              <a:rPr lang="en-US" sz="1800" noProof="1"/>
              <a:t>      </a:t>
            </a:r>
            <a:r>
              <a:rPr lang="en-US" sz="1800" noProof="1">
                <a:solidFill>
                  <a:schemeClr val="bg1"/>
                </a:solidFill>
              </a:rPr>
              <a:t>"number"</a:t>
            </a:r>
            <a:r>
              <a:rPr lang="en-US" sz="1800" noProof="1"/>
              <a:t>: "542152"</a:t>
            </a:r>
          </a:p>
          <a:p>
            <a:r>
              <a:rPr lang="en-US" sz="1800" noProof="1"/>
              <a:t>    }</a:t>
            </a:r>
          </a:p>
          <a:p>
            <a:r>
              <a:rPr lang="en-US" sz="1800" noProof="1"/>
              <a:t>  </a:t>
            </a:r>
            <a:r>
              <a:rPr lang="en-US" sz="1800" noProof="1">
                <a:solidFill>
                  <a:schemeClr val="bg1"/>
                </a:solidFill>
              </a:rPr>
              <a:t>]</a:t>
            </a:r>
          </a:p>
          <a:p>
            <a:r>
              <a:rPr lang="en-US" sz="18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00401" y="1271345"/>
            <a:ext cx="557075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algn="ctr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noProof="1"/>
              <a:t>person.json</a:t>
            </a:r>
            <a:endParaRPr lang="en-US" noProof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1" y="1638359"/>
            <a:ext cx="955737" cy="423814"/>
          </a:xfrm>
          <a:prstGeom prst="wedgeRoundRectCallout">
            <a:avLst>
              <a:gd name="adj1" fmla="val -6331"/>
              <a:gd name="adj2" fmla="val 7209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1352" y="1899303"/>
            <a:ext cx="1120752" cy="423814"/>
          </a:xfrm>
          <a:prstGeom prst="wedgeRoundRectCallout">
            <a:avLst>
              <a:gd name="adj1" fmla="val -64766"/>
              <a:gd name="adj2" fmla="val 24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1" y="2785802"/>
            <a:ext cx="1980817" cy="398205"/>
          </a:xfrm>
          <a:prstGeom prst="wedgeRoundRectCallout">
            <a:avLst>
              <a:gd name="adj1" fmla="val -57634"/>
              <a:gd name="adj2" fmla="val -158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holder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95400" y="2725995"/>
            <a:ext cx="2057400" cy="486538"/>
          </a:xfrm>
          <a:prstGeom prst="wedgeRoundRectCallout">
            <a:avLst>
              <a:gd name="adj1" fmla="val 58700"/>
              <a:gd name="adj2" fmla="val -263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401390" y="4969609"/>
            <a:ext cx="2139063" cy="762000"/>
          </a:xfrm>
          <a:prstGeom prst="wedgeRoundRectCallout">
            <a:avLst>
              <a:gd name="adj1" fmla="val -55962"/>
              <a:gd name="adj2" fmla="val -4234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array of objects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00801" y="4058701"/>
            <a:ext cx="1919713" cy="417215"/>
          </a:xfrm>
          <a:prstGeom prst="wedgeRoundRectCallout">
            <a:avLst>
              <a:gd name="adj1" fmla="val -57528"/>
              <a:gd name="adj2" fmla="val -1617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holder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948278-3585-4F2B-A35C-45C703336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9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1012</Words>
  <Application>Microsoft Office PowerPoint</Application>
  <PresentationFormat>Широк екран</PresentationFormat>
  <Paragraphs>287</Paragraphs>
  <Slides>24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JSON</vt:lpstr>
      <vt:lpstr>Table of Contents</vt:lpstr>
      <vt:lpstr>Questions</vt:lpstr>
      <vt:lpstr>JSON</vt:lpstr>
      <vt:lpstr>JSON</vt:lpstr>
      <vt:lpstr>JSON Example</vt:lpstr>
      <vt:lpstr>JSON Function</vt:lpstr>
      <vt:lpstr>JSON Structure</vt:lpstr>
      <vt:lpstr>JSON Structure</vt:lpstr>
      <vt:lpstr>GSON</vt:lpstr>
      <vt:lpstr>GSON</vt:lpstr>
      <vt:lpstr>GSON Initialization</vt:lpstr>
      <vt:lpstr>Export Single Object to JSON</vt:lpstr>
      <vt:lpstr>Export Single Object to JSON</vt:lpstr>
      <vt:lpstr>Export Multiple Object to JSON</vt:lpstr>
      <vt:lpstr>Import Single Object to JSON</vt:lpstr>
      <vt:lpstr>Import Single Object to JSON</vt:lpstr>
      <vt:lpstr>Import Multiple Object to JSON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Processing</dc:title>
  <dc:subject>Databases Advanced – Hibernate and Spring Data Practical Course @ Softuni</dc:subject>
  <dc:creator>Software University</dc:creator>
  <cp:keywords>softuni; databases; hibernate; ef; ORM; JDBC</cp:keywords>
  <dc:description>© SoftUni – https://softuni.org_x000d_
© Software University – https://softuni.bg_x000d_
_x000d_
Copyrighted document. Unauthorized copy, reproduction or use is not permitted.</dc:description>
  <cp:lastModifiedBy>Ch</cp:lastModifiedBy>
  <cp:revision>4</cp:revision>
  <dcterms:created xsi:type="dcterms:W3CDTF">2018-05-23T13:08:44Z</dcterms:created>
  <dcterms:modified xsi:type="dcterms:W3CDTF">2020-03-06T16:13:48Z</dcterms:modified>
  <cp:category>https://softuni.bg/trainings/1444/databases-advanced-hibernate-october-2016</cp:category>
</cp:coreProperties>
</file>