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740" r:id="rId2"/>
    <p:sldId id="741" r:id="rId3"/>
    <p:sldId id="742" r:id="rId4"/>
    <p:sldId id="576" r:id="rId5"/>
    <p:sldId id="707" r:id="rId6"/>
    <p:sldId id="709" r:id="rId7"/>
    <p:sldId id="710" r:id="rId8"/>
    <p:sldId id="727" r:id="rId9"/>
    <p:sldId id="737" r:id="rId10"/>
    <p:sldId id="713" r:id="rId11"/>
    <p:sldId id="744" r:id="rId12"/>
    <p:sldId id="738" r:id="rId13"/>
    <p:sldId id="728" r:id="rId14"/>
    <p:sldId id="714" r:id="rId15"/>
    <p:sldId id="715" r:id="rId16"/>
    <p:sldId id="739" r:id="rId17"/>
    <p:sldId id="716" r:id="rId18"/>
    <p:sldId id="717" r:id="rId19"/>
    <p:sldId id="729" r:id="rId20"/>
    <p:sldId id="730" r:id="rId21"/>
    <p:sldId id="731" r:id="rId22"/>
    <p:sldId id="721" r:id="rId23"/>
    <p:sldId id="743" r:id="rId24"/>
    <p:sldId id="401" r:id="rId25"/>
    <p:sldId id="529" r:id="rId26"/>
    <p:sldId id="530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1E11B15-3667-4976-8A94-49C00B3D8C4B}">
          <p14:sldIdLst>
            <p14:sldId id="740"/>
            <p14:sldId id="741"/>
            <p14:sldId id="742"/>
          </p14:sldIdLst>
        </p14:section>
        <p14:section name="XML" id="{EF3C2B70-CB7C-4BEC-9789-C15B30ACFE08}">
          <p14:sldIdLst>
            <p14:sldId id="576"/>
            <p14:sldId id="707"/>
            <p14:sldId id="709"/>
            <p14:sldId id="710"/>
            <p14:sldId id="727"/>
          </p14:sldIdLst>
        </p14:section>
        <p14:section name="JAXB" id="{E79A789E-4A5A-4B18-B4D9-78DF48786E55}">
          <p14:sldIdLst>
            <p14:sldId id="737"/>
            <p14:sldId id="713"/>
            <p14:sldId id="744"/>
            <p14:sldId id="738"/>
            <p14:sldId id="728"/>
            <p14:sldId id="714"/>
            <p14:sldId id="715"/>
            <p14:sldId id="739"/>
            <p14:sldId id="716"/>
            <p14:sldId id="717"/>
            <p14:sldId id="729"/>
            <p14:sldId id="730"/>
            <p14:sldId id="731"/>
            <p14:sldId id="721"/>
          </p14:sldIdLst>
        </p14:section>
        <p14:section name="Summary" id="{DE3EEF0A-8FE4-4F21-BF13-DF801C13F24F}">
          <p14:sldIdLst>
            <p14:sldId id="743"/>
            <p14:sldId id="401"/>
            <p14:sldId id="529"/>
            <p14:sldId id="53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3A31DA-D309-4E67-906F-67DA9DCA3D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473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72DDD-7DAF-48D9-B57F-341370F4C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699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1EF2DD-279E-48CD-A2C8-EACA8AB1C8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4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C25D0B-78FD-45E3-8A1A-5D05390CA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273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8C01D0D-D88C-449A-B1E5-03D4875C93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722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DB80BEB-C825-4E0E-868F-03EECA4D40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060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E64759-EDC0-4EBA-8614-52A0830C7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860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848111-C1C5-4E97-B036-9A33036178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XML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914400" y="2438400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7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859" y="1181780"/>
            <a:ext cx="11804650" cy="2201862"/>
          </a:xfrm>
        </p:spPr>
        <p:txBody>
          <a:bodyPr/>
          <a:lstStyle/>
          <a:p>
            <a:r>
              <a:rPr lang="en-US" dirty="0"/>
              <a:t>Processes the schema of the XML document into a set of Java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classes that represent it</a:t>
            </a:r>
          </a:p>
          <a:p>
            <a:r>
              <a:rPr lang="en-US" dirty="0"/>
              <a:t>Generates compact and readable XML output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36812" y="4106415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&lt;groupId&gt;javax.xml.bind&lt;/groupId&gt;</a:t>
            </a:r>
          </a:p>
          <a:p>
            <a:r>
              <a:rPr lang="en-US" noProof="1"/>
              <a:t>    &lt;artifactId&gt;jaxb-api&lt;/artifactId&gt;</a:t>
            </a:r>
          </a:p>
          <a:p>
            <a:r>
              <a:rPr lang="en-US" noProof="1"/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8400" y="3457418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E849743-8547-4C9B-8945-F76C306F1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JAXB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55812" y="2630197"/>
            <a:ext cx="69342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&lt;artifactId&gt;jaxb-core&lt;/artifactId&gt;</a:t>
            </a:r>
          </a:p>
          <a:p>
            <a:r>
              <a:rPr lang="en-US" noProof="1"/>
              <a:t>&lt;/dependency&gt;</a:t>
            </a:r>
          </a:p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&lt;artifactId&gt;jaxb-impl&lt;/artifactId&gt;</a:t>
            </a:r>
          </a:p>
          <a:p>
            <a:r>
              <a:rPr lang="en-US" noProof="1"/>
              <a:t>&lt;/dependency&gt;</a:t>
            </a:r>
          </a:p>
          <a:p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57400" y="1981201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pom.xml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613A39-BBD8-4CA9-8CF2-E99A8F5D1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8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920" y="1195574"/>
            <a:ext cx="11804650" cy="22018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Marshalling</a:t>
            </a:r>
            <a:r>
              <a:rPr lang="en-US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Unmarshalling</a:t>
            </a:r>
            <a:r>
              <a:rPr lang="bg-BG" dirty="0"/>
              <a:t> - </a:t>
            </a:r>
            <a:r>
              <a:rPr lang="en-US" dirty="0"/>
              <a:t>converting XML to Java Object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We need to annotate</a:t>
            </a:r>
            <a:r>
              <a:rPr lang="bg-BG" dirty="0"/>
              <a:t> </a:t>
            </a:r>
            <a:r>
              <a:rPr lang="en-US" dirty="0"/>
              <a:t>the Java Object to provide instructions for XML creation:</a:t>
            </a:r>
            <a:endParaRPr lang="bg-BG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2929809" y="3083721"/>
            <a:ext cx="7357191" cy="3513984"/>
            <a:chOff x="3052649" y="2980008"/>
            <a:chExt cx="7357191" cy="351398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298809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"address")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</a:t>
              </a:r>
              <a:r>
                <a:rPr lang="bg-BG" sz="1800" noProof="1"/>
                <a:t/>
              </a:r>
              <a:br>
                <a:rPr lang="bg-BG" sz="1800" noProof="1"/>
              </a:br>
              <a:r>
                <a:rPr lang="en-US" sz="1800" noProof="1"/>
                <a:t>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"country")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"city")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1296B70-D822-4A70-9899-794C35944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1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771457" cy="5021263"/>
          </a:xfrm>
        </p:spPr>
        <p:txBody>
          <a:bodyPr>
            <a:noAutofit/>
          </a:bodyPr>
          <a:lstStyle/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@XmlRootElement </a:t>
            </a:r>
            <a:r>
              <a:rPr lang="bg-BG" sz="2800" dirty="0"/>
              <a:t>– </a:t>
            </a:r>
            <a:r>
              <a:rPr lang="en-US" sz="2800" dirty="0"/>
              <a:t>defines XML root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</a:rPr>
              <a:t>XmlAccessorType</a:t>
            </a:r>
            <a:r>
              <a:rPr lang="bg-BG" sz="2800" dirty="0"/>
              <a:t> </a:t>
            </a:r>
            <a:endParaRPr lang="en-US" sz="2800" dirty="0"/>
          </a:p>
          <a:p>
            <a:pPr lvl="1"/>
            <a:r>
              <a:rPr lang="bg-BG" sz="2400" noProof="1"/>
              <a:t>XmlAccessType</a:t>
            </a:r>
            <a:r>
              <a:rPr lang="bg-BG" sz="2400" dirty="0"/>
              <a:t>.</a:t>
            </a:r>
            <a:r>
              <a:rPr lang="bg-BG" sz="2400" b="1" noProof="1">
                <a:solidFill>
                  <a:schemeClr val="bg1"/>
                </a:solidFill>
              </a:rPr>
              <a:t>FIELD</a:t>
            </a:r>
            <a:r>
              <a:rPr lang="en-US" sz="2400" dirty="0"/>
              <a:t>, </a:t>
            </a:r>
            <a:r>
              <a:rPr lang="en-US" sz="2400" noProof="1"/>
              <a:t>XmlAccessType</a:t>
            </a:r>
            <a:r>
              <a:rPr lang="en-US" sz="2400" dirty="0"/>
              <a:t>.</a:t>
            </a:r>
            <a:r>
              <a:rPr lang="en-US" sz="2400" b="1" noProof="1">
                <a:solidFill>
                  <a:schemeClr val="bg1"/>
                </a:solidFill>
              </a:rPr>
              <a:t>PROPERTY</a:t>
            </a:r>
            <a:r>
              <a:rPr lang="en-US" sz="2400" dirty="0"/>
              <a:t>, </a:t>
            </a:r>
            <a:r>
              <a:rPr lang="en-US" sz="2400" b="1" noProof="1"/>
              <a:t>XmlAccessType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bg1"/>
                </a:solidFill>
              </a:rPr>
              <a:t>PUBLIC_MEMBER</a:t>
            </a:r>
            <a:endParaRPr lang="bg-BG" sz="2600" b="1" dirty="0">
              <a:solidFill>
                <a:schemeClr val="bg1"/>
              </a:solidFill>
            </a:endParaRP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@XmlAttribute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</a:t>
            </a:r>
            <a:r>
              <a:rPr lang="en-US" sz="2800" dirty="0"/>
              <a:t>field</a:t>
            </a:r>
            <a:r>
              <a:rPr lang="bg-BG" sz="2800" dirty="0"/>
              <a:t> </a:t>
            </a:r>
            <a:r>
              <a:rPr lang="en-US" sz="2800" dirty="0"/>
              <a:t>as</a:t>
            </a:r>
            <a:r>
              <a:rPr lang="bg-BG" sz="2800" dirty="0"/>
              <a:t> </a:t>
            </a:r>
            <a:r>
              <a:rPr lang="en-US" sz="2800" dirty="0"/>
              <a:t>an attribute to the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field as an element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@XmlElementWrapper(name =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")</a:t>
            </a:r>
            <a:r>
              <a:rPr lang="bg-BG" sz="2800" dirty="0"/>
              <a:t> – wraps the array </a:t>
            </a:r>
            <a:r>
              <a:rPr lang="bg-BG" sz="2800" noProof="1"/>
              <a:t>of</a:t>
            </a:r>
            <a:r>
              <a:rPr lang="bg-BG" sz="2800" dirty="0"/>
              <a:t> </a:t>
            </a:r>
            <a:r>
              <a:rPr lang="en-US" sz="2800" dirty="0"/>
              <a:t>objects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@XmlTransient </a:t>
            </a:r>
            <a:r>
              <a:rPr lang="bg-BG" sz="2800" dirty="0"/>
              <a:t>– the field won’t be exported/imported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494C2C-E03C-4099-A1A9-7C6FB41B3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549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JAXBContext</a:t>
            </a:r>
            <a:r>
              <a:rPr lang="en-US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noProof="1"/>
              <a:t>JAXBContext</a:t>
            </a:r>
            <a:r>
              <a:rPr lang="en-US" dirty="0"/>
              <a:t>.</a:t>
            </a:r>
            <a:r>
              <a:rPr lang="en-US" noProof="1"/>
              <a:t>newInstance</a:t>
            </a:r>
            <a:r>
              <a:rPr lang="en-US" dirty="0"/>
              <a:t>(</a:t>
            </a:r>
            <a:r>
              <a:rPr lang="en-US" noProof="1"/>
              <a:t>object</a:t>
            </a:r>
            <a:r>
              <a:rPr lang="en-US" dirty="0"/>
              <a:t>.</a:t>
            </a:r>
            <a:r>
              <a:rPr lang="en-US" noProof="1"/>
              <a:t>getClass</a:t>
            </a:r>
            <a:r>
              <a:rPr lang="en-US" dirty="0"/>
              <a:t>()) - creates an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object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noProof="1">
                <a:solidFill>
                  <a:schemeClr val="bg1"/>
                </a:solidFill>
              </a:rPr>
              <a:t>getClass</a:t>
            </a:r>
            <a:r>
              <a:rPr lang="en-GB" dirty="0">
                <a:solidFill>
                  <a:srgbClr val="F3CD60"/>
                </a:solidFill>
              </a:rPr>
              <a:t> </a:t>
            </a:r>
            <a:r>
              <a:rPr lang="en-GB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0885" y="5088237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0885" y="4439240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D0AA8D-C85D-475F-95C0-16C068095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Single Object to XML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31564" y="1665184"/>
            <a:ext cx="449580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User {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"name")</a:t>
            </a:r>
          </a:p>
          <a:p>
            <a:r>
              <a:rPr lang="en-US" sz="1600" noProof="1"/>
              <a:t>    private String name;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"age")</a:t>
            </a:r>
          </a:p>
          <a:p>
            <a:r>
              <a:rPr lang="en-US" sz="1600" noProof="1"/>
              <a:t>    private Integer age;</a:t>
            </a:r>
          </a:p>
          <a:p>
            <a:endParaRPr lang="en-US" sz="1600" noProof="1"/>
          </a:p>
          <a:p>
            <a:r>
              <a:rPr lang="en-US" sz="1600" noProof="1"/>
              <a:t>    public String getName() {</a:t>
            </a:r>
          </a:p>
          <a:p>
            <a:r>
              <a:rPr lang="en-US" sz="1600" noProof="1"/>
              <a:t>        return name;</a:t>
            </a:r>
          </a:p>
          <a:p>
            <a:r>
              <a:rPr lang="en-US" sz="1600" noProof="1"/>
              <a:t>    }</a:t>
            </a:r>
          </a:p>
          <a:p>
            <a:r>
              <a:rPr lang="en-US" sz="16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64" y="1172442"/>
            <a:ext cx="4495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User.java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9601" y="5519729"/>
            <a:ext cx="67755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noProof="1"/>
              <a:t>Marshaller</a:t>
            </a:r>
            <a:r>
              <a:rPr lang="en-US" noProof="1">
                <a:solidFill>
                  <a:schemeClr val="tx1"/>
                </a:solidFill>
              </a:rPr>
              <a:t> marshaller = context.</a:t>
            </a:r>
            <a:r>
              <a:rPr lang="en-US" noProof="1"/>
              <a:t>createMarshaller()</a:t>
            </a:r>
            <a:r>
              <a:rPr lang="en-US" noProof="1">
                <a:solidFill>
                  <a:schemeClr val="tx1"/>
                </a:solidFill>
              </a:rPr>
              <a:t>;</a:t>
            </a:r>
          </a:p>
          <a:p>
            <a:r>
              <a:rPr lang="en-US" noProof="1">
                <a:solidFill>
                  <a:schemeClr val="tx1"/>
                </a:solidFill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9602" y="5024620"/>
            <a:ext cx="677936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60263" y="6122254"/>
            <a:ext cx="2209800" cy="639983"/>
          </a:xfrm>
          <a:prstGeom prst="wedgeRoundRectCallout">
            <a:avLst>
              <a:gd name="adj1" fmla="val -57901"/>
              <a:gd name="adj2" fmla="val -2916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XML file "users.xml"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7084584" y="3248028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8451407" y="3182904"/>
            <a:ext cx="3144035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</a:t>
            </a:r>
            <a:r>
              <a:rPr lang="en-US" noProof="1"/>
              <a:t>user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</a:t>
            </a:r>
            <a:r>
              <a:rPr lang="en-US" noProof="1"/>
              <a:t>name</a:t>
            </a:r>
            <a:r>
              <a:rPr lang="en-US" noProof="1">
                <a:solidFill>
                  <a:schemeClr val="tx1"/>
                </a:solidFill>
              </a:rPr>
              <a:t>&gt;New User</a:t>
            </a:r>
            <a:r>
              <a:rPr lang="en-US" noProof="1"/>
              <a:t>&lt;/name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</a:t>
            </a:r>
            <a:r>
              <a:rPr lang="en-US" noProof="1"/>
              <a:t>age</a:t>
            </a:r>
            <a:r>
              <a:rPr lang="en-US" noProof="1">
                <a:solidFill>
                  <a:schemeClr val="tx1"/>
                </a:solidFill>
              </a:rPr>
              <a:t>&gt;18&lt;</a:t>
            </a:r>
            <a:r>
              <a:rPr lang="en-US" noProof="1"/>
              <a:t>/age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&lt;</a:t>
            </a:r>
            <a:r>
              <a:rPr lang="en-US" noProof="1"/>
              <a:t>/user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8451406" y="2687795"/>
            <a:ext cx="314403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users.xml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0CFB4FA-CC05-4296-9D8D-122888810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394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"address")</a:t>
            </a:r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"country")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"city")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394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7950" y="4983047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5839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76" y="3026161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2175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5800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5799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</a:t>
            </a:r>
          </a:p>
          <a:p>
            <a:r>
              <a:rPr lang="en-US" noProof="1"/>
              <a:t>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526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364C5F-9893-4577-8979-5CF42104F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537632" y="4839028"/>
            <a:ext cx="524532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537631" y="5334136"/>
            <a:ext cx="5245324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899273" y="1885333"/>
            <a:ext cx="6546962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noProof="1"/>
              <a:t>    private String city;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899273" y="1390225"/>
            <a:ext cx="654696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5715A5-A297-4FA8-87EB-32452B41D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7578" y="2187642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"addresses")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"address")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7579" y="1600201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AddressesDto.java</a:t>
            </a:r>
            <a:endParaRPr lang="en-US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7001" y="5441348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67001" y="4853907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XMLParser.java</a:t>
            </a:r>
            <a:endParaRPr lang="en-US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07B159-B70D-416E-B993-D3BDDCFB0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8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33600" y="3048001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3600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"Bulgaria"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"Spain"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90510" y="1925722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90511" y="1352131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FFB872-86A3-4795-8256-612D223C9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0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Processing .</a:t>
            </a:r>
          </a:p>
          <a:p>
            <a:r>
              <a:rPr lang="en-US" dirty="0"/>
              <a:t>JAXB</a:t>
            </a:r>
            <a:r>
              <a:rPr lang="bg-BG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8E75EE-C18E-424C-BDC6-940F3F524C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0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8617" y="5010164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getClass().getResourceAsStream("</a:t>
            </a:r>
            <a:r>
              <a:rPr lang="en-US" noProof="1">
                <a:solidFill>
                  <a:schemeClr val="bg1"/>
                </a:solidFill>
              </a:rPr>
              <a:t>/files/input/xml/</a:t>
            </a:r>
            <a:r>
              <a:rPr lang="en-US" noProof="1"/>
              <a:t/>
            </a:r>
            <a:br>
              <a:rPr lang="en-US" noProof="1"/>
            </a:br>
            <a:r>
              <a:rPr lang="en-US" noProof="1">
                <a:solidFill>
                  <a:schemeClr val="bg1"/>
                </a:solidFill>
              </a:rPr>
              <a:t>address.xml</a:t>
            </a:r>
            <a:r>
              <a:rPr lang="en-US" noProof="1"/>
              <a:t>");</a:t>
            </a:r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8617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20200" y="6143627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771649-2835-4C8E-8815-82C3274E5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0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6066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Serializable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"country")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"city")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6066" y="2017996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91400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&lt;address country="Bulgaria"&gt;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91400" y="2689160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5800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77830096-479D-43E9-BFEA-C39CA7A22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0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000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getClass().getResourceAsStream("</a:t>
            </a:r>
            <a:r>
              <a:rPr lang="en-US" sz="1800" noProof="1">
                <a:solidFill>
                  <a:schemeClr val="bg1"/>
                </a:solidFill>
              </a:rPr>
              <a:t>/files/input/xml/addresses.xml</a:t>
            </a:r>
            <a:r>
              <a:rPr lang="en-US" sz="1800" noProof="1"/>
              <a:t>");</a:t>
            </a:r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001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141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3141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country="Bulgaria"&gt;</a:t>
            </a:r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country="Spain"&gt;</a:t>
            </a:r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6A8FA1-664F-4E77-8E3A-39EE33122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5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document's format consists of </a:t>
            </a:r>
            <a:r>
              <a:rPr lang="en-GB" sz="3200" b="1" dirty="0">
                <a:solidFill>
                  <a:schemeClr val="bg1"/>
                </a:solidFill>
              </a:rPr>
              <a:t>mark-up</a:t>
            </a:r>
            <a:r>
              <a:rPr lang="en-GB" sz="3200" dirty="0">
                <a:solidFill>
                  <a:schemeClr val="bg2"/>
                </a:solidFill>
              </a:rPr>
              <a:t> 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7D95C68-777E-47BE-BC42-0AB109E2D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9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8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B22B4A0-B4EE-4DA6-8EBC-BFAD3413A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5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DE62C66-3421-4066-BD54-DCEEDF634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1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7F2CDC-277E-49FE-B073-00B0D617DF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E5C831-4EE3-44F7-8A58-27549CC06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9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1DD61F-663C-48F1-9C52-A6333250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DDD52D-D883-40CE-B9B5-9F669AA3B7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XML Processing </a:t>
            </a:r>
            <a:endParaRPr lang="bg-BG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4801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3962" y="5519692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5800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BCDBE168-B659-4D56-9C97-FB7759621D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Exporting and Importing Data from XML Format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651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01341"/>
            <a:ext cx="11804650" cy="5570537"/>
          </a:xfrm>
        </p:spPr>
        <p:txBody>
          <a:bodyPr/>
          <a:lstStyle/>
          <a:p>
            <a:r>
              <a:rPr lang="en-GB" noProof="1"/>
              <a:t>E</a:t>
            </a:r>
            <a:r>
              <a:rPr lang="en-GB" b="1" noProof="1">
                <a:solidFill>
                  <a:schemeClr val="bg1"/>
                </a:solidFill>
              </a:rPr>
              <a:t>X</a:t>
            </a:r>
            <a:r>
              <a:rPr lang="en-GB" noProof="1"/>
              <a:t>tensible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M</a:t>
            </a:r>
            <a:r>
              <a:rPr lang="en-GB" dirty="0"/>
              <a:t>ark-up </a:t>
            </a:r>
            <a:r>
              <a:rPr lang="en-GB" b="1" dirty="0">
                <a:solidFill>
                  <a:schemeClr val="bg1"/>
                </a:solidFill>
              </a:rPr>
              <a:t>L</a:t>
            </a:r>
            <a:r>
              <a:rPr lang="en-GB" dirty="0"/>
              <a:t>anguage</a:t>
            </a:r>
          </a:p>
          <a:p>
            <a:pPr lvl="1"/>
            <a:r>
              <a:rPr lang="en-GB" dirty="0"/>
              <a:t>L</a:t>
            </a:r>
            <a:r>
              <a:rPr lang="en-US" noProof="1"/>
              <a:t>ightweight</a:t>
            </a:r>
            <a:r>
              <a:rPr lang="en-US" dirty="0"/>
              <a:t> format that is used for </a:t>
            </a:r>
            <a:r>
              <a:rPr lang="en-US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dirty="0"/>
              <a:t>XML</a:t>
            </a:r>
            <a:r>
              <a:rPr lang="en-GB" dirty="0"/>
              <a:t> is language independent</a:t>
            </a:r>
          </a:p>
          <a:p>
            <a:r>
              <a:rPr lang="en-US" dirty="0"/>
              <a:t>Primarily used to transmit data between a server and web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application</a:t>
            </a:r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8679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600939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55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16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812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9983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4648" y="4642404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4082" y="62045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E81D796-8743-4F2E-9977-54EAD850E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9" y="1150939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Constitute </a:t>
            </a:r>
            <a:r>
              <a:rPr lang="en-US" b="1" dirty="0">
                <a:solidFill>
                  <a:schemeClr val="bg1"/>
                </a:solidFill>
              </a:rPr>
              <a:t>markup</a:t>
            </a:r>
            <a:r>
              <a:rPr lang="en-US" dirty="0"/>
              <a:t> – usually begin with </a:t>
            </a:r>
            <a:r>
              <a:rPr lang="en-US" sz="4000" b="1" dirty="0">
                <a:solidFill>
                  <a:schemeClr val="bg1"/>
                </a:solidFill>
              </a:rPr>
              <a:t>&lt;</a:t>
            </a:r>
            <a:r>
              <a:rPr lang="en-US" dirty="0"/>
              <a:t> and end with </a:t>
            </a:r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placed between markup(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E.g.: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32234" y="4549371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encoding="UTF-8"&gt;</a:t>
            </a:r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32233" y="3931152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72009" y="4880968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5001" y="5841944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C15DA1-8388-4A9C-BA11-C167F96DB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32702"/>
            <a:ext cx="11804650" cy="2312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 documents are formed as </a:t>
            </a:r>
            <a:r>
              <a:rPr lang="en-US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dirty="0"/>
              <a:t>An XML tree starts at a </a:t>
            </a:r>
            <a:r>
              <a:rPr lang="en-US" b="1" dirty="0">
                <a:solidFill>
                  <a:schemeClr val="bg1"/>
                </a:solidFill>
              </a:rPr>
              <a:t>root element </a:t>
            </a:r>
            <a:r>
              <a:rPr lang="en-US" dirty="0"/>
              <a:t>and branches from the root to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sub elements</a:t>
            </a:r>
          </a:p>
          <a:p>
            <a:pPr lvl="1"/>
            <a:r>
              <a:rPr lang="en-US" dirty="0"/>
              <a:t>All elements can have child ones: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21689" y="4003946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version="1.0" encoding="UTF-8"&gt;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0150" y="3447282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86000" y="4297441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7200" y="4671899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669366" y="3985011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425856" y="5421210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48439" y="5745372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71801" y="4809138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5EC9F74-9F17-4CE6-A1C6-684CF0CC3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8660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version="1.0" encoding="UTF-8"&gt;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4600" y="1524001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2091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BE0BE4-C6FF-4748-9DB7-4292FACCA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E2039C-CB7D-4359-B38E-A0992E6900A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JAXB</a:t>
            </a:r>
            <a:endParaRPr lang="bg-BG"/>
          </a:p>
        </p:txBody>
      </p: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71194" y="1828801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7ABE6DB1-A5A8-44EA-AA01-0E63F2B7FD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Parsing XML to Java Objects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3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1403</Words>
  <Application>Microsoft Office PowerPoint</Application>
  <PresentationFormat>Широк екран</PresentationFormat>
  <Paragraphs>337</Paragraphs>
  <Slides>28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XML Processing </vt:lpstr>
      <vt:lpstr>Table of Contents</vt:lpstr>
      <vt:lpstr>Questions</vt:lpstr>
      <vt:lpstr>XML Processing </vt:lpstr>
      <vt:lpstr>XML Specifics</vt:lpstr>
      <vt:lpstr>XML Markup and Content</vt:lpstr>
      <vt:lpstr>XML Structure</vt:lpstr>
      <vt:lpstr>XML Structure (2)</vt:lpstr>
      <vt:lpstr>JAXB</vt:lpstr>
      <vt:lpstr>JAXB</vt:lpstr>
      <vt:lpstr>JAXB</vt:lpstr>
      <vt:lpstr>JAXB Basics</vt:lpstr>
      <vt:lpstr>JAXB Annotations</vt:lpstr>
      <vt:lpstr>JAXB Initialization</vt:lpstr>
      <vt:lpstr>Export Single Object to XML – Example</vt:lpstr>
      <vt:lpstr>Export Single Object to XML – Example 2</vt:lpstr>
      <vt:lpstr>Export Single Object to XML</vt:lpstr>
      <vt:lpstr>Export Multiple Objects to XML</vt:lpstr>
      <vt:lpstr>Export Multiple Objects to XML (2)</vt:lpstr>
      <vt:lpstr>Import Single Object from XML</vt:lpstr>
      <vt:lpstr>Import Single Object from XML</vt:lpstr>
      <vt:lpstr>Import Multiple Objects to XML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4</cp:revision>
  <dcterms:created xsi:type="dcterms:W3CDTF">2018-05-23T13:08:44Z</dcterms:created>
  <dcterms:modified xsi:type="dcterms:W3CDTF">2020-03-13T18:13:37Z</dcterms:modified>
  <cp:category>https://softuni.bg/trainings/1444/databases-advanced-hibernate-october-2016</cp:category>
</cp:coreProperties>
</file>