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3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133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979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4888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185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1335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894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0142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9632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633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987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761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293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6097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417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103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4887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125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F1D0-80AB-489B-ADC2-3F7EDA57D803}" type="datetimeFigureOut">
              <a:rPr lang="hu-HU" smtClean="0"/>
              <a:t>2022. 05. 29.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AA79A-8ED8-432E-A069-69863FB6717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1521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4" r:id="rId1"/>
    <p:sldLayoutId id="2147484405" r:id="rId2"/>
    <p:sldLayoutId id="2147484406" r:id="rId3"/>
    <p:sldLayoutId id="2147484407" r:id="rId4"/>
    <p:sldLayoutId id="2147484408" r:id="rId5"/>
    <p:sldLayoutId id="2147484409" r:id="rId6"/>
    <p:sldLayoutId id="2147484410" r:id="rId7"/>
    <p:sldLayoutId id="2147484411" r:id="rId8"/>
    <p:sldLayoutId id="2147484412" r:id="rId9"/>
    <p:sldLayoutId id="2147484413" r:id="rId10"/>
    <p:sldLayoutId id="2147484414" r:id="rId11"/>
    <p:sldLayoutId id="2147484415" r:id="rId12"/>
    <p:sldLayoutId id="2147484416" r:id="rId13"/>
    <p:sldLayoutId id="2147484417" r:id="rId14"/>
    <p:sldLayoutId id="2147484418" r:id="rId15"/>
    <p:sldLayoutId id="2147484419" r:id="rId16"/>
    <p:sldLayoutId id="214748442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1127759"/>
            <a:ext cx="8825658" cy="3329581"/>
          </a:xfr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 lovagi líra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4457340"/>
            <a:ext cx="8825658" cy="8614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hu-HU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A lovagi líra és annak főbb jellemzői/mondanivalói</a:t>
            </a:r>
          </a:p>
        </p:txBody>
      </p:sp>
    </p:spTree>
    <p:extLst>
      <p:ext uri="{BB962C8B-B14F-4D97-AF65-F5344CB8AC3E}">
        <p14:creationId xmlns:p14="http://schemas.microsoft.com/office/powerpoint/2010/main" val="366941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153297" y="634314"/>
            <a:ext cx="7381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A lovagi líra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1153297" y="5222790"/>
            <a:ext cx="831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sym typeface="Wingdings" panose="05000000000000000000" pitchFamily="2" charset="2"/>
              </a:rPr>
              <a:t>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/>
              <a:t>Ez a műfaj a középkorban alakult ki Német illetve Francia országban. Az egyik főbb oka a keresztes hadjáratok voltak. Legfontosabb költő ebben a műfajban  Walther von der Vogelweide volt.</a:t>
            </a:r>
          </a:p>
          <a:p>
            <a:endParaRPr lang="hu-HU" dirty="0"/>
          </a:p>
        </p:txBody>
      </p:sp>
      <p:pic>
        <p:nvPicPr>
          <p:cNvPr id="1026" name="Picture 2" descr="Zsonglőrök, trubadúrok, minnesängerek - ppt letölte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16" y="1532238"/>
            <a:ext cx="4409162" cy="3306872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955589" y="378941"/>
            <a:ext cx="4464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Lovagi erények és erkölcsök 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897924" y="1136822"/>
            <a:ext cx="4926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endParaRPr lang="hu-HU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accent1"/>
                </a:solidFill>
                <a:sym typeface="Wingdings" panose="05000000000000000000" pitchFamily="2" charset="2"/>
              </a:rPr>
              <a:t> </a:t>
            </a:r>
            <a:r>
              <a:rPr lang="hu-HU" dirty="0"/>
              <a:t>A hit védelme</a:t>
            </a:r>
          </a:p>
          <a:p>
            <a:endParaRPr lang="hu-HU" dirty="0"/>
          </a:p>
          <a:p>
            <a:r>
              <a:rPr lang="hu-HU" dirty="0">
                <a:solidFill>
                  <a:schemeClr val="accent1"/>
                </a:solidFill>
                <a:sym typeface="Wingdings" panose="05000000000000000000" pitchFamily="2" charset="2"/>
              </a:rPr>
              <a:t> </a:t>
            </a:r>
            <a:r>
              <a:rPr lang="hu-HU" dirty="0"/>
              <a:t>Az elesettek és a gyengék védelme</a:t>
            </a:r>
          </a:p>
          <a:p>
            <a:endParaRPr lang="hu-HU" dirty="0"/>
          </a:p>
          <a:p>
            <a:r>
              <a:rPr lang="hu-HU" dirty="0">
                <a:solidFill>
                  <a:schemeClr val="accent1"/>
                </a:solidFill>
                <a:sym typeface="Wingdings" panose="05000000000000000000" pitchFamily="2" charset="2"/>
              </a:rPr>
              <a:t> </a:t>
            </a:r>
            <a:r>
              <a:rPr lang="hu-HU" dirty="0"/>
              <a:t>A nők megbecsülése</a:t>
            </a:r>
          </a:p>
          <a:p>
            <a:endParaRPr lang="hu-HU" dirty="0"/>
          </a:p>
          <a:p>
            <a:r>
              <a:rPr lang="hu-HU" dirty="0">
                <a:solidFill>
                  <a:schemeClr val="accent1"/>
                </a:solidFill>
                <a:sym typeface="Wingdings" panose="05000000000000000000" pitchFamily="2" charset="2"/>
              </a:rPr>
              <a:t> </a:t>
            </a:r>
            <a:r>
              <a:rPr lang="hu-HU" dirty="0"/>
              <a:t>Hűség</a:t>
            </a:r>
          </a:p>
          <a:p>
            <a:endParaRPr lang="hu-HU" dirty="0"/>
          </a:p>
          <a:p>
            <a:r>
              <a:rPr lang="hu-HU" dirty="0">
                <a:solidFill>
                  <a:schemeClr val="accent1"/>
                </a:solidFill>
                <a:sym typeface="Wingdings" panose="05000000000000000000" pitchFamily="2" charset="2"/>
              </a:rPr>
              <a:t>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/>
              <a:t>Bátorság </a:t>
            </a:r>
          </a:p>
        </p:txBody>
      </p:sp>
      <p:pic>
        <p:nvPicPr>
          <p:cNvPr id="6146" name="Picture 2" descr="A 7 lovagi erén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2857500" cy="381000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45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980303" y="411892"/>
            <a:ext cx="7875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A trubadúrok és minesangerek</a:t>
            </a:r>
          </a:p>
          <a:p>
            <a:r>
              <a:rPr lang="hu-HU" sz="3200" dirty="0">
                <a:solidFill>
                  <a:schemeClr val="bg1"/>
                </a:solidFill>
              </a:rPr>
              <a:t>  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527220" y="4886235"/>
            <a:ext cx="5881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sym typeface="Wingdings" panose="05000000000000000000" pitchFamily="2" charset="2"/>
              </a:rPr>
              <a:t> </a:t>
            </a:r>
            <a:r>
              <a:rPr lang="hu-HU" dirty="0"/>
              <a:t>A trubadúrok és a minesangerek költészete főképp dalokból állott, amelyben a költő szerelme iránti hódolatát fejezte ki. Főként előkelő férjes asszonyok voltak a trubadúrok szerelmei. A minesangerek a trubadúrok német megfelelői </a:t>
            </a:r>
          </a:p>
        </p:txBody>
      </p:sp>
      <p:pic>
        <p:nvPicPr>
          <p:cNvPr id="7170" name="Picture 2" descr="https://upload.wikimedia.org/wikipedia/commons/thumb/b/b5/Trubad%C3%BAr.JPG/263px-Trubad%C3%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5" y="1204527"/>
            <a:ext cx="3161882" cy="4869057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Zenetörténet - középk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03" y="1779372"/>
            <a:ext cx="2680970" cy="2553305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06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94270" y="354227"/>
            <a:ext cx="7158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</a:rPr>
              <a:t>A lovagi líra főbb mondani valója 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94270" y="5478163"/>
            <a:ext cx="9094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sym typeface="Wingdings" panose="05000000000000000000" pitchFamily="2" charset="2"/>
              </a:rPr>
              <a:t> </a:t>
            </a:r>
            <a:r>
              <a:rPr lang="hu-HU" dirty="0"/>
              <a:t>Ezeknek a műveknek a legfontosabb mondani valója és érzelme a szerelem volt. A lovagok gyakran udvaroltak férjes asszonyoknak. Az esetek nagy részében vagy elküldték őket vagy nem viszonozták a lovag érzelmeit.  </a:t>
            </a:r>
          </a:p>
        </p:txBody>
      </p:sp>
      <p:pic>
        <p:nvPicPr>
          <p:cNvPr id="2050" name="Picture 2" descr="A középkori lovagi irodalom: lista és áttekint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721" y="1337318"/>
            <a:ext cx="2834761" cy="3721309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41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53081" y="189470"/>
            <a:ext cx="432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 lovagi Líra Legfőbb költője: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53081" y="774356"/>
            <a:ext cx="4646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Walther von der Vogelweide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453081" y="5263978"/>
            <a:ext cx="8773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sym typeface="Wingdings" panose="05000000000000000000" pitchFamily="2" charset="2"/>
              </a:rPr>
              <a:t></a:t>
            </a:r>
            <a:r>
              <a:rPr lang="hu-HU" dirty="0"/>
              <a:t>Egy német származású költő volt. </a:t>
            </a:r>
          </a:p>
          <a:p>
            <a:r>
              <a:rPr lang="hu-HU" dirty="0"/>
              <a:t>1170-1230 között élt </a:t>
            </a:r>
          </a:p>
          <a:p>
            <a:r>
              <a:rPr lang="hu-HU" dirty="0">
                <a:solidFill>
                  <a:schemeClr val="accent1"/>
                </a:solidFill>
                <a:sym typeface="Wingdings" panose="05000000000000000000" pitchFamily="2" charset="2"/>
              </a:rPr>
              <a:t></a:t>
            </a:r>
            <a:r>
              <a:rPr lang="hu-HU" dirty="0"/>
              <a:t>Főbb művei: </a:t>
            </a:r>
            <a:r>
              <a:rPr lang="hu-HU" i="1" dirty="0"/>
              <a:t>A hársfaágak csendes árnyán</a:t>
            </a:r>
          </a:p>
          <a:p>
            <a:r>
              <a:rPr lang="hu-HU" i="1" dirty="0"/>
              <a:t>                         Ó jaj, hogy eltűnt minden</a:t>
            </a:r>
            <a:endParaRPr lang="hu-HU" dirty="0"/>
          </a:p>
        </p:txBody>
      </p:sp>
      <p:pic>
        <p:nvPicPr>
          <p:cNvPr id="3078" name="Picture 6" descr="Irodalom 9. (NAT2020) - VI. A KÖZÉPKOR IRODALMA - 48. A lovagi lí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628" y="0"/>
            <a:ext cx="4535119" cy="685800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850. Geburtstag Walther von der Vogelweide - Prekär beschäftigter  Minnesänger | deutschlandfunk.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1" y="2035512"/>
            <a:ext cx="4318177" cy="2428975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5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530353" y="354227"/>
            <a:ext cx="6291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i="1" dirty="0">
                <a:solidFill>
                  <a:schemeClr val="bg1"/>
                </a:solidFill>
              </a:rPr>
              <a:t>A hársfaágak csendes árnyán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296562" y="4662618"/>
            <a:ext cx="5140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sym typeface="Wingdings" panose="05000000000000000000" pitchFamily="2" charset="2"/>
              </a:rPr>
              <a:t> </a:t>
            </a:r>
            <a:r>
              <a:rPr lang="hu-HU" dirty="0"/>
              <a:t>Egy szép lírai mű. Egy kis lány történetét mutatja be. A költemény négy 9 soros versszakból áll. A kis lány története röviden az, hogy titokban kiszökött a szeretőjéhez az erdőbe. A nagy izgalomba végül kifecsegte a költőnek és így születet meg ez a költemény.</a:t>
            </a:r>
          </a:p>
        </p:txBody>
      </p:sp>
      <p:pic>
        <p:nvPicPr>
          <p:cNvPr id="4098" name="Picture 2" descr="Irodalom 9 by Szolnoki Műszaki Szakközép- és Szakiskola - Issu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10" y="0"/>
            <a:ext cx="48933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alther von der Vogelweide: A hársfaágak csendes árnyán (elemzé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38" y="1424203"/>
            <a:ext cx="2857500" cy="2505076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7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7838" y="288324"/>
            <a:ext cx="77023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i="1" dirty="0">
                <a:solidFill>
                  <a:schemeClr val="bg1"/>
                </a:solidFill>
              </a:rPr>
              <a:t>Ó jaj, hogy eltűnt minden</a:t>
            </a:r>
            <a:endParaRPr lang="hu-HU" sz="3200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617838" y="1472529"/>
            <a:ext cx="4258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sym typeface="Wingdings" panose="05000000000000000000" pitchFamily="2" charset="2"/>
              </a:rPr>
              <a:t></a:t>
            </a:r>
            <a:r>
              <a:rPr lang="hu-HU" dirty="0"/>
              <a:t>A költemény műfaja elégia. 3 versszakból áll. Minden versszak nyitó és záró indulat szava az „ó jaj”. A költő ezt már öreg korábban írta és vissza sírja a régi szép időket. A költő bánja, hogy öreg korában már nem tud harcolni lovagként. </a:t>
            </a:r>
          </a:p>
          <a:p>
            <a:endParaRPr lang="hu-HU" dirty="0"/>
          </a:p>
        </p:txBody>
      </p:sp>
      <p:pic>
        <p:nvPicPr>
          <p:cNvPr id="5122" name="Picture 2" descr="Babel Web Anthology :: Vogelweide, Walther von der: Ó jaj, hogy eltűnt  minden... (Owê war sint verswunden alliu mîniu jâr! in Hungaria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66" y="1363010"/>
            <a:ext cx="3529398" cy="413198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2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342768" y="2842054"/>
            <a:ext cx="9473513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bg1"/>
                </a:solidFill>
              </a:rPr>
              <a:t> Készítette: Kelemen Gábor</a:t>
            </a:r>
          </a:p>
        </p:txBody>
      </p:sp>
    </p:spTree>
    <p:extLst>
      <p:ext uri="{BB962C8B-B14F-4D97-AF65-F5344CB8AC3E}">
        <p14:creationId xmlns:p14="http://schemas.microsoft.com/office/powerpoint/2010/main" val="183124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195</TotalTime>
  <Words>303</Words>
  <Application>Microsoft Office PowerPoint</Application>
  <PresentationFormat>Szélesvásznú</PresentationFormat>
  <Paragraphs>32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A lovagi líra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lovagi líra és az ókeresztény irodalom</dc:title>
  <dc:creator>Microsoft-fiók</dc:creator>
  <cp:lastModifiedBy>visegradi.tamas20050827@szentgyorgyi-nmszc.hu</cp:lastModifiedBy>
  <cp:revision>14</cp:revision>
  <dcterms:created xsi:type="dcterms:W3CDTF">2022-05-24T14:12:04Z</dcterms:created>
  <dcterms:modified xsi:type="dcterms:W3CDTF">2022-05-29T13:19:02Z</dcterms:modified>
</cp:coreProperties>
</file>