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3" r:id="rId9"/>
    <p:sldId id="27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9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1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9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511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73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65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50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61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44021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5925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7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1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2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7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6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3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9901191-D484-48A8-962E-DAFA4BACDAC0}" type="datetime1">
              <a:rPr lang="en-US" smtClean="0"/>
              <a:pPr lvl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0EE7C58-09D7-46E3-AE36-B867E2098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33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3EA912-18BF-BDF3-C3E6-4BEF1EE4A567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0" y="2133600"/>
            <a:ext cx="12192000" cy="20566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b" anchorCtr="0" compatLnSpc="1">
            <a:noAutofit/>
          </a:bodyPr>
          <a:lstStyle/>
          <a:p>
            <a:pPr lvl="0"/>
            <a:r>
              <a:rPr lang="hu-HU" sz="4400" dirty="0">
                <a:solidFill>
                  <a:schemeClr val="tx2">
                    <a:lumMod val="10000"/>
                  </a:schemeClr>
                </a:solidFill>
              </a:rPr>
              <a:t>     </a:t>
            </a:r>
            <a:r>
              <a:rPr lang="hu-HU" sz="5400" dirty="0">
                <a:solidFill>
                  <a:schemeClr val="bg1"/>
                </a:solidFill>
              </a:rPr>
              <a:t>A középkor építészete és művészete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EBE98D-CD88-90A0-9FEF-83ED2ABF831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4190260"/>
            <a:ext cx="12192000" cy="10741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 algn="ctr">
              <a:buNone/>
            </a:pPr>
            <a:r>
              <a:rPr lang="hu-HU" cap="all" dirty="0">
                <a:solidFill>
                  <a:srgbClr val="8AD0D6"/>
                </a:solidFill>
              </a:rPr>
              <a:t>   </a:t>
            </a:r>
            <a:r>
              <a:rPr lang="hu-HU" sz="2000" cap="all" dirty="0">
                <a:solidFill>
                  <a:schemeClr val="tx1"/>
                </a:solidFill>
              </a:rPr>
              <a:t>román és gótikus stílus ágainak jellemzői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CD821C-706C-E30D-2FAA-93EEABFF1E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62470" y="2989556"/>
            <a:ext cx="8726750" cy="8788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hu-HU" sz="5400" dirty="0">
                <a:solidFill>
                  <a:schemeClr val="bg1"/>
                </a:solidFill>
              </a:rPr>
              <a:t>Készítette: Kubiczki István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0E69B2-22C9-A152-5E36-F1702C0C2B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1138"/>
            <a:ext cx="9404350" cy="796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hu-HU" sz="3200" dirty="0">
                <a:solidFill>
                  <a:schemeClr val="tx2">
                    <a:lumMod val="10000"/>
                  </a:schemeClr>
                </a:solidFill>
              </a:rPr>
              <a:t>1.Gótika:Építészet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61BAA-6AC3-BD59-6CBE-B7EC1F36DA4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230819" y="2627313"/>
            <a:ext cx="5690556" cy="42306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buNone/>
            </a:pPr>
            <a:r>
              <a:rPr lang="hu-HU" sz="1700" dirty="0">
                <a:solidFill>
                  <a:schemeClr val="accent1"/>
                </a:solidFill>
                <a:sym typeface="Wingdings" panose="05000000000000000000" pitchFamily="2" charset="2"/>
              </a:rPr>
              <a:t> </a:t>
            </a:r>
            <a:r>
              <a:rPr lang="hu-HU" sz="1700" dirty="0"/>
              <a:t>A Gótika egy építészeti stílus amely a román stílusból nőtt ki Franciaországban, a 12.században. Egész Nyugat-Európában elterjedt és a 16.századig hódított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CC9A4C81-73FC-1D18-C10F-5FAA0BA0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922" y="754647"/>
            <a:ext cx="6270342" cy="4869308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Szövegdoboz 5">
            <a:extLst>
              <a:ext uri="{FF2B5EF4-FFF2-40B4-BE49-F238E27FC236}">
                <a16:creationId xmlns:a16="http://schemas.microsoft.com/office/drawing/2014/main" id="{C4456CE4-5302-0F5D-7D8B-26745EFFA659}"/>
              </a:ext>
            </a:extLst>
          </p:cNvPr>
          <p:cNvSpPr txBox="1"/>
          <p:nvPr/>
        </p:nvSpPr>
        <p:spPr>
          <a:xfrm>
            <a:off x="5921663" y="5863654"/>
            <a:ext cx="6211601" cy="8771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700" dirty="0">
                <a:solidFill>
                  <a:schemeClr val="accent1"/>
                </a:solidFill>
                <a:sym typeface="Wingdings" panose="05000000000000000000" pitchFamily="2" charset="2"/>
              </a:rPr>
              <a:t></a:t>
            </a:r>
            <a:r>
              <a:rPr lang="hu-HU" sz="1700" dirty="0">
                <a:sym typeface="Wingdings" panose="05000000000000000000" pitchFamily="2" charset="2"/>
              </a:rPr>
              <a:t> </a:t>
            </a:r>
            <a:r>
              <a:rPr lang="hu-HU" sz="17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A Szent István katedrális  Bécs szívében található, túlélt számos háborút és napjainkra a város szabadságának szimbóluma lett.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0CAAB6-EAC1-2B6C-4A41-F2C8D87DE9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1138"/>
            <a:ext cx="9404350" cy="796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hu-HU" sz="3200" dirty="0">
                <a:solidFill>
                  <a:schemeClr val="tx2">
                    <a:lumMod val="10000"/>
                  </a:schemeClr>
                </a:solidFill>
              </a:rPr>
              <a:t>1.Gótika:Szobrászat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5C1FA0-204C-C1EA-78C2-0C377F6C974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61134" y="2574524"/>
            <a:ext cx="5520616" cy="4283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buNone/>
            </a:pPr>
            <a:r>
              <a:rPr lang="hu-HU" sz="1700" dirty="0">
                <a:solidFill>
                  <a:schemeClr val="accent1"/>
                </a:solidFill>
                <a:sym typeface="Wingdings" panose="05000000000000000000" pitchFamily="2" charset="2"/>
              </a:rPr>
              <a:t> </a:t>
            </a:r>
            <a:r>
              <a:rPr lang="hu-HU" sz="1700" dirty="0"/>
              <a:t>A szobrászatban az alakok teste S vonalban enyhén hajlik, ezért a szoboralakok könnyedék, kecsesek. A világi tárgyú, földi személyeket ábrázoló alkotások jórészt a dómokban kaptak otthont.</a:t>
            </a:r>
          </a:p>
        </p:txBody>
      </p:sp>
      <p:pic>
        <p:nvPicPr>
          <p:cNvPr id="4" name="Kép 6">
            <a:extLst>
              <a:ext uri="{FF2B5EF4-FFF2-40B4-BE49-F238E27FC236}">
                <a16:creationId xmlns:a16="http://schemas.microsoft.com/office/drawing/2014/main" id="{E3B3FCA3-14A6-C9E9-2B93-82632CA4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037" y="1408395"/>
            <a:ext cx="3005257" cy="4439594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Szövegdoboz 7">
            <a:extLst>
              <a:ext uri="{FF2B5EF4-FFF2-40B4-BE49-F238E27FC236}">
                <a16:creationId xmlns:a16="http://schemas.microsoft.com/office/drawing/2014/main" id="{58FAC3D2-BEE5-5933-987E-01602FF9BA28}"/>
              </a:ext>
            </a:extLst>
          </p:cNvPr>
          <p:cNvSpPr txBox="1"/>
          <p:nvPr/>
        </p:nvSpPr>
        <p:spPr>
          <a:xfrm>
            <a:off x="7070479" y="6063203"/>
            <a:ext cx="6211601" cy="3539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700" dirty="0">
                <a:solidFill>
                  <a:schemeClr val="accent1"/>
                </a:solidFill>
                <a:sym typeface="Wingdings" panose="05000000000000000000" pitchFamily="2" charset="2"/>
              </a:rPr>
              <a:t></a:t>
            </a:r>
            <a:r>
              <a:rPr lang="hu-HU" sz="1700" dirty="0">
                <a:sym typeface="Wingdings" panose="05000000000000000000" pitchFamily="2" charset="2"/>
              </a:rPr>
              <a:t> </a:t>
            </a:r>
            <a:r>
              <a:rPr lang="hu-HU" sz="17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Ez a szobor Szent István királyunkat ábrázolja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730F42-3A46-7E97-FB82-84EC219D96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1138"/>
            <a:ext cx="9404350" cy="796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hu-HU" sz="3200" dirty="0">
                <a:solidFill>
                  <a:schemeClr val="tx2">
                    <a:lumMod val="10000"/>
                  </a:schemeClr>
                </a:solidFill>
              </a:rPr>
              <a:t>1.Gótika:Festészet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A3B44F-0546-5447-1D20-823C67581E4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0" y="1008063"/>
            <a:ext cx="9404350" cy="58499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buNone/>
            </a:pPr>
            <a:r>
              <a:rPr lang="hu-HU" dirty="0">
                <a:solidFill>
                  <a:schemeClr val="bg1"/>
                </a:solidFill>
                <a:latin typeface="Aharoni" pitchFamily="2"/>
                <a:cs typeface="Aharoni" pitchFamily="2"/>
              </a:rPr>
              <a:t>A Gótikai festészetnek 3 fajtáját ismerjük:</a:t>
            </a:r>
          </a:p>
          <a:p>
            <a:pPr marL="0" lvl="0" indent="0">
              <a:buNone/>
            </a:pP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hu-HU" dirty="0">
                <a:solidFill>
                  <a:schemeClr val="bg1"/>
                </a:solidFill>
                <a:latin typeface="Aharoni" pitchFamily="2"/>
                <a:cs typeface="Aharoni" pitchFamily="2"/>
              </a:rPr>
              <a:t>Táblaképfestészet</a:t>
            </a:r>
          </a:p>
          <a:p>
            <a:pPr marL="0" lvl="0" indent="0">
              <a:buNone/>
            </a:pPr>
            <a:r>
              <a:rPr lang="hu-HU" sz="1700" dirty="0">
                <a:solidFill>
                  <a:schemeClr val="accent1"/>
                </a:solidFill>
                <a:sym typeface="Wingdings" panose="05000000000000000000" pitchFamily="2" charset="2"/>
              </a:rPr>
              <a:t> </a:t>
            </a:r>
            <a:r>
              <a:rPr lang="hu-HU" sz="1700" dirty="0"/>
              <a:t>Főleg északon, a falfestmények kiszorultak a templomból, és divatba jött a táblaképfestészet.</a:t>
            </a:r>
            <a:r>
              <a:rPr lang="hu-HU" dirty="0"/>
              <a:t> </a:t>
            </a:r>
          </a:p>
          <a:p>
            <a:pPr marL="0" lvl="0" indent="0">
              <a:buNone/>
            </a:pP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hu-HU" dirty="0">
                <a:solidFill>
                  <a:schemeClr val="bg1"/>
                </a:solidFill>
                <a:latin typeface="Aharoni" pitchFamily="2"/>
                <a:cs typeface="Aharoni" pitchFamily="2"/>
              </a:rPr>
              <a:t>Könyvfestészet</a:t>
            </a:r>
          </a:p>
          <a:p>
            <a:pPr marL="0" lvl="0" indent="0">
              <a:buNone/>
            </a:pPr>
            <a:r>
              <a:rPr lang="hu-HU" sz="1700" dirty="0">
                <a:solidFill>
                  <a:schemeClr val="accent1"/>
                </a:solidFill>
                <a:sym typeface="Wingdings" panose="05000000000000000000" pitchFamily="2" charset="2"/>
              </a:rPr>
              <a:t></a:t>
            </a:r>
            <a:r>
              <a:rPr lang="hu-HU" sz="1700" dirty="0">
                <a:sym typeface="Wingdings" panose="05000000000000000000" pitchFamily="2" charset="2"/>
              </a:rPr>
              <a:t> </a:t>
            </a:r>
            <a:r>
              <a:rPr lang="hu-HU" sz="1700" dirty="0"/>
              <a:t>A középkorban kialakult könyvművészet a gótikában tovább élt. </a:t>
            </a:r>
          </a:p>
          <a:p>
            <a:pPr marL="0" lvl="0" indent="0">
              <a:buNone/>
            </a:pP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hu-HU" dirty="0">
                <a:solidFill>
                  <a:schemeClr val="bg1"/>
                </a:solidFill>
                <a:latin typeface="Aharoni" pitchFamily="34"/>
                <a:cs typeface="Aharoni" pitchFamily="34"/>
              </a:rPr>
              <a:t>Üvegfestészet</a:t>
            </a:r>
          </a:p>
          <a:p>
            <a:pPr marL="0" lvl="0" indent="0">
              <a:buNone/>
            </a:pPr>
            <a:r>
              <a:rPr lang="hu-HU" sz="1700" dirty="0">
                <a:solidFill>
                  <a:schemeClr val="accent1"/>
                </a:solidFill>
                <a:sym typeface="Wingdings" panose="05000000000000000000" pitchFamily="2" charset="2"/>
              </a:rPr>
              <a:t></a:t>
            </a:r>
            <a:r>
              <a:rPr lang="hu-HU" sz="1700" dirty="0">
                <a:sym typeface="Wingdings" panose="05000000000000000000" pitchFamily="2" charset="2"/>
              </a:rPr>
              <a:t> </a:t>
            </a:r>
            <a:r>
              <a:rPr lang="hu-HU" sz="1700" dirty="0"/>
              <a:t>A gótikus templomépítészet törekvése hogy a bevilágítást fokozza és ezért növelje az ablaknyílásokat  vezetett a műfaj virágzásához. 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3CD7BE75-69B2-DDCC-9A0C-EBC4CB14F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170" y="1232544"/>
            <a:ext cx="2490551" cy="139969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5" name="Kép 5">
            <a:extLst>
              <a:ext uri="{FF2B5EF4-FFF2-40B4-BE49-F238E27FC236}">
                <a16:creationId xmlns:a16="http://schemas.microsoft.com/office/drawing/2014/main" id="{442DC3A9-EF57-A7C4-8CBC-AE50198F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09" y="2911493"/>
            <a:ext cx="1414101" cy="1681371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Kép 6">
            <a:extLst>
              <a:ext uri="{FF2B5EF4-FFF2-40B4-BE49-F238E27FC236}">
                <a16:creationId xmlns:a16="http://schemas.microsoft.com/office/drawing/2014/main" id="{ABBCFA65-76F7-2B6E-2DFF-2FBD1CB6A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779" y="4872124"/>
            <a:ext cx="2260762" cy="1695571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7709DF-3EC3-0B07-2EA8-D84875BA83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1138"/>
            <a:ext cx="9404350" cy="796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hu-HU" sz="3200" dirty="0">
                <a:solidFill>
                  <a:schemeClr val="tx2">
                    <a:lumMod val="10000"/>
                  </a:schemeClr>
                </a:solidFill>
              </a:rPr>
              <a:t>1.Gótika: zene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9E9B51-3CB5-EB1A-6165-5830CCA78B3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686756" y="2476870"/>
            <a:ext cx="3444537" cy="4381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buNone/>
            </a:pPr>
            <a:r>
              <a:rPr lang="hu-HU" sz="1700" dirty="0">
                <a:solidFill>
                  <a:schemeClr val="accent1"/>
                </a:solidFill>
                <a:sym typeface="Wingdings" panose="05000000000000000000" pitchFamily="2" charset="2"/>
              </a:rPr>
              <a:t></a:t>
            </a:r>
            <a:r>
              <a:rPr lang="hu-HU" sz="1700" dirty="0">
                <a:sym typeface="Wingdings" panose="05000000000000000000" pitchFamily="2" charset="2"/>
              </a:rPr>
              <a:t> </a:t>
            </a:r>
            <a:r>
              <a:rPr lang="hu-HU" sz="1700" dirty="0"/>
              <a:t>A gótika zenéje az európai kultúra kiemelkedő alkotásai közé tartozik, a francia zene első nagy korszaka.</a:t>
            </a:r>
          </a:p>
        </p:txBody>
      </p:sp>
      <p:pic>
        <p:nvPicPr>
          <p:cNvPr id="4" name="Kép 5">
            <a:extLst>
              <a:ext uri="{FF2B5EF4-FFF2-40B4-BE49-F238E27FC236}">
                <a16:creationId xmlns:a16="http://schemas.microsoft.com/office/drawing/2014/main" id="{AF55892A-365A-C91C-6070-D47FA0D1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36" y="646324"/>
            <a:ext cx="2381253" cy="5229225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Szövegdoboz 6">
            <a:extLst>
              <a:ext uri="{FF2B5EF4-FFF2-40B4-BE49-F238E27FC236}">
                <a16:creationId xmlns:a16="http://schemas.microsoft.com/office/drawing/2014/main" id="{622AB58D-AC2C-3F2F-7DBE-401A0E8CB24F}"/>
              </a:ext>
            </a:extLst>
          </p:cNvPr>
          <p:cNvSpPr txBox="1"/>
          <p:nvPr/>
        </p:nvSpPr>
        <p:spPr>
          <a:xfrm>
            <a:off x="6542842" y="6019061"/>
            <a:ext cx="4350059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     </a:t>
            </a:r>
            <a:r>
              <a:rPr lang="hu-HU" sz="17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Leoninus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7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Gótikus zeneszerző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AD07B-ECC4-A740-19CF-A92B89C321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1138"/>
            <a:ext cx="9404350" cy="796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hu-HU" sz="3200" dirty="0">
                <a:solidFill>
                  <a:schemeClr val="tx2">
                    <a:lumMod val="10000"/>
                  </a:schemeClr>
                </a:solidFill>
              </a:rPr>
              <a:t>2.Román:Egyházi építészet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545B6-C086-8890-1982-04EF36695D0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90112" y="2095130"/>
            <a:ext cx="4962617" cy="2511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buNone/>
            </a:pPr>
            <a:r>
              <a:rPr lang="hu-HU" sz="1700" dirty="0">
                <a:solidFill>
                  <a:schemeClr val="accent1"/>
                </a:solidFill>
                <a:sym typeface="Wingdings" panose="05000000000000000000" pitchFamily="2" charset="2"/>
              </a:rPr>
              <a:t></a:t>
            </a:r>
            <a:r>
              <a:rPr lang="hu-HU" sz="1700" dirty="0">
                <a:sym typeface="Wingdings" panose="05000000000000000000" pitchFamily="2" charset="2"/>
              </a:rPr>
              <a:t> </a:t>
            </a:r>
            <a:r>
              <a:rPr lang="hu-HU" sz="1700" dirty="0"/>
              <a:t>A román stílus hasonlóan a Gótikus stílushoz egy építészeti stílus melyet leginkább a templomokban lelhetünk fel.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091AF76A-6563-27BC-C105-D80DD8A52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8688"/>
            <a:ext cx="1830226" cy="965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zövegdoboz 5">
            <a:extLst>
              <a:ext uri="{FF2B5EF4-FFF2-40B4-BE49-F238E27FC236}">
                <a16:creationId xmlns:a16="http://schemas.microsoft.com/office/drawing/2014/main" id="{A4343EE0-B17E-EFDB-23C1-02EA0D4613D1}"/>
              </a:ext>
            </a:extLst>
          </p:cNvPr>
          <p:cNvSpPr txBox="1"/>
          <p:nvPr/>
        </p:nvSpPr>
        <p:spPr>
          <a:xfrm>
            <a:off x="-196888" y="5278236"/>
            <a:ext cx="1214465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     </a:t>
            </a:r>
            <a:r>
              <a:rPr lang="hu-HU" sz="1800" b="0" i="0" u="none" strike="noStrike" kern="1200" cap="none" spc="0" baseline="0" dirty="0">
                <a:solidFill>
                  <a:schemeClr val="accent1"/>
                </a:solidFill>
                <a:uFillTx/>
                <a:latin typeface="Calibri"/>
                <a:sym typeface="Wingdings" panose="05000000000000000000" pitchFamily="2" charset="2"/>
              </a:rPr>
              <a:t> </a:t>
            </a: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Előcsarnok  	         </a:t>
            </a:r>
            <a:r>
              <a:rPr lang="hu-HU" sz="1800" b="0" i="0" u="none" strike="noStrike" kern="1200" cap="none" spc="0" baseline="0" dirty="0">
                <a:solidFill>
                  <a:schemeClr val="accent1"/>
                </a:solidFill>
                <a:uFillTx/>
                <a:latin typeface="Calibri"/>
                <a:sym typeface="Wingdings" panose="05000000000000000000" pitchFamily="2" charset="2"/>
              </a:rPr>
              <a:t></a:t>
            </a: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Főhajó                    </a:t>
            </a:r>
            <a:r>
              <a:rPr lang="hu-HU" sz="1800" b="0" i="0" u="none" strike="noStrike" kern="1200" cap="none" spc="0" baseline="0" dirty="0">
                <a:solidFill>
                  <a:schemeClr val="accent1"/>
                </a:solidFill>
                <a:uFillTx/>
                <a:latin typeface="Calibri"/>
                <a:sym typeface="Wingdings" panose="05000000000000000000" pitchFamily="2" charset="2"/>
              </a:rPr>
              <a:t></a:t>
            </a: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sym typeface="Wingdings" panose="05000000000000000000" pitchFamily="2" charset="2"/>
              </a:rPr>
              <a:t> </a:t>
            </a: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Apszis                  </a:t>
            </a:r>
            <a:r>
              <a:rPr lang="hu-HU" sz="1800" b="0" i="0" u="none" strike="noStrike" kern="1200" cap="none" spc="0" baseline="0" dirty="0">
                <a:solidFill>
                  <a:schemeClr val="accent1"/>
                </a:solidFill>
                <a:uFillTx/>
                <a:latin typeface="Calibri"/>
                <a:sym typeface="Wingdings" panose="05000000000000000000" pitchFamily="2" charset="2"/>
              </a:rPr>
              <a:t></a:t>
            </a: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sym typeface="Wingdings" panose="05000000000000000000" pitchFamily="2" charset="2"/>
              </a:rPr>
              <a:t> </a:t>
            </a: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Mellékhajók              </a:t>
            </a:r>
            <a:r>
              <a:rPr lang="hu-HU" sz="1800" b="0" i="0" u="none" strike="noStrike" kern="1200" cap="none" spc="0" baseline="0" dirty="0">
                <a:solidFill>
                  <a:schemeClr val="accent1"/>
                </a:solidFill>
                <a:uFillTx/>
                <a:latin typeface="Calibri"/>
                <a:sym typeface="Wingdings" panose="05000000000000000000" pitchFamily="2" charset="2"/>
              </a:rPr>
              <a:t></a:t>
            </a: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sym typeface="Wingdings" panose="05000000000000000000" pitchFamily="2" charset="2"/>
              </a:rPr>
              <a:t> </a:t>
            </a: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Négyzet               </a:t>
            </a:r>
            <a:r>
              <a:rPr lang="hu-HU" sz="1800" b="0" i="0" u="none" strike="noStrike" kern="1200" cap="none" spc="0" baseline="0" dirty="0">
                <a:solidFill>
                  <a:schemeClr val="accent1"/>
                </a:solidFill>
                <a:uFillTx/>
                <a:latin typeface="Calibri"/>
                <a:sym typeface="Wingdings" panose="05000000000000000000" pitchFamily="2" charset="2"/>
              </a:rPr>
              <a:t></a:t>
            </a: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sym typeface="Wingdings" panose="05000000000000000000" pitchFamily="2" charset="2"/>
              </a:rPr>
              <a:t> </a:t>
            </a: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Kereszthajó</a:t>
            </a:r>
          </a:p>
        </p:txBody>
      </p:sp>
      <p:pic>
        <p:nvPicPr>
          <p:cNvPr id="6" name="Kép 7">
            <a:extLst>
              <a:ext uri="{FF2B5EF4-FFF2-40B4-BE49-F238E27FC236}">
                <a16:creationId xmlns:a16="http://schemas.microsoft.com/office/drawing/2014/main" id="{BE7C376F-CE1A-C228-F879-3D41ADABA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26" y="4364156"/>
            <a:ext cx="1830226" cy="9650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Kép 8">
            <a:extLst>
              <a:ext uri="{FF2B5EF4-FFF2-40B4-BE49-F238E27FC236}">
                <a16:creationId xmlns:a16="http://schemas.microsoft.com/office/drawing/2014/main" id="{709A060C-6D17-DC08-CB19-D3F346251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443" y="4364156"/>
            <a:ext cx="1830226" cy="9650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Kép 10">
            <a:extLst>
              <a:ext uri="{FF2B5EF4-FFF2-40B4-BE49-F238E27FC236}">
                <a16:creationId xmlns:a16="http://schemas.microsoft.com/office/drawing/2014/main" id="{5CDABF9F-37CB-5065-B8E1-0E2578CDE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432" y="4363699"/>
            <a:ext cx="1996601" cy="9650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Kép 11">
            <a:extLst>
              <a:ext uri="{FF2B5EF4-FFF2-40B4-BE49-F238E27FC236}">
                <a16:creationId xmlns:a16="http://schemas.microsoft.com/office/drawing/2014/main" id="{6ECD23CC-5F5E-D251-29E3-E42109015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897" y="4287749"/>
            <a:ext cx="2002883" cy="9650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Kép 12">
            <a:extLst>
              <a:ext uri="{FF2B5EF4-FFF2-40B4-BE49-F238E27FC236}">
                <a16:creationId xmlns:a16="http://schemas.microsoft.com/office/drawing/2014/main" id="{010ABDE2-428F-0C04-AC5D-E7E9EDD0B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3163" y="4335952"/>
            <a:ext cx="1830226" cy="9650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Kép 13">
            <a:extLst>
              <a:ext uri="{FF2B5EF4-FFF2-40B4-BE49-F238E27FC236}">
                <a16:creationId xmlns:a16="http://schemas.microsoft.com/office/drawing/2014/main" id="{CD65D32D-560E-0F6B-F74B-9FB89CDCC8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597536"/>
            <a:ext cx="1828489" cy="96410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Szövegdoboz 14">
            <a:extLst>
              <a:ext uri="{FF2B5EF4-FFF2-40B4-BE49-F238E27FC236}">
                <a16:creationId xmlns:a16="http://schemas.microsoft.com/office/drawing/2014/main" id="{F91AFCD8-42F4-CDBA-7877-CEA96689908E}"/>
              </a:ext>
            </a:extLst>
          </p:cNvPr>
          <p:cNvSpPr txBox="1"/>
          <p:nvPr/>
        </p:nvSpPr>
        <p:spPr>
          <a:xfrm>
            <a:off x="257452" y="6488664"/>
            <a:ext cx="1244743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0" i="0" u="none" strike="noStrike" kern="1200" cap="none" spc="0" baseline="0" dirty="0">
                <a:solidFill>
                  <a:schemeClr val="accent1"/>
                </a:solidFill>
                <a:uFillTx/>
                <a:latin typeface="Calibri"/>
                <a:sym typeface="Wingdings" panose="05000000000000000000" pitchFamily="2" charset="2"/>
              </a:rPr>
              <a:t></a:t>
            </a: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sym typeface="Wingdings" panose="05000000000000000000" pitchFamily="2" charset="2"/>
              </a:rPr>
              <a:t> </a:t>
            </a: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Kórus               </a:t>
            </a:r>
            <a:r>
              <a:rPr lang="hu-HU" sz="1800" b="0" i="0" u="none" strike="noStrike" kern="1200" cap="none" spc="0" baseline="0" dirty="0">
                <a:solidFill>
                  <a:schemeClr val="accent1"/>
                </a:solidFill>
                <a:uFillTx/>
                <a:latin typeface="Calibri"/>
                <a:sym typeface="Wingdings" panose="05000000000000000000" pitchFamily="2" charset="2"/>
              </a:rPr>
              <a:t></a:t>
            </a: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Szentélykörüljátó         </a:t>
            </a:r>
            <a:r>
              <a:rPr lang="hu-HU" sz="1800" b="0" i="0" u="none" strike="noStrike" kern="1200" cap="none" spc="0" baseline="0" dirty="0">
                <a:solidFill>
                  <a:schemeClr val="accent1"/>
                </a:solidFill>
                <a:uFillTx/>
                <a:latin typeface="Calibri"/>
                <a:sym typeface="Wingdings" panose="05000000000000000000" pitchFamily="2" charset="2"/>
              </a:rPr>
              <a:t></a:t>
            </a: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sym typeface="Wingdings" panose="05000000000000000000" pitchFamily="2" charset="2"/>
              </a:rPr>
              <a:t> </a:t>
            </a:r>
            <a:r>
              <a:rPr lang="hu-HU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Kápolnák</a:t>
            </a:r>
          </a:p>
        </p:txBody>
      </p:sp>
      <p:pic>
        <p:nvPicPr>
          <p:cNvPr id="13" name="Kép 16">
            <a:extLst>
              <a:ext uri="{FF2B5EF4-FFF2-40B4-BE49-F238E27FC236}">
                <a16:creationId xmlns:a16="http://schemas.microsoft.com/office/drawing/2014/main" id="{E35907F4-9A3B-BA3E-13B7-2DF3F82CE1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0226" y="5602089"/>
            <a:ext cx="1830226" cy="9650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Kép 17">
            <a:extLst>
              <a:ext uri="{FF2B5EF4-FFF2-40B4-BE49-F238E27FC236}">
                <a16:creationId xmlns:a16="http://schemas.microsoft.com/office/drawing/2014/main" id="{E9536D05-A8B3-D2B8-48C9-5F05640C26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6103" y="815979"/>
            <a:ext cx="5047286" cy="3356643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5" name="Kép 18">
            <a:extLst>
              <a:ext uri="{FF2B5EF4-FFF2-40B4-BE49-F238E27FC236}">
                <a16:creationId xmlns:a16="http://schemas.microsoft.com/office/drawing/2014/main" id="{B091438B-3717-9858-1077-EFC352DE2E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1943" y="5597536"/>
            <a:ext cx="1828489" cy="96410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D587E-E2F2-8DB5-D64F-B534917170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1138"/>
            <a:ext cx="9404350" cy="796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hu-HU" sz="3200" dirty="0">
                <a:solidFill>
                  <a:schemeClr val="tx2">
                    <a:lumMod val="10000"/>
                  </a:schemeClr>
                </a:solidFill>
              </a:rPr>
              <a:t>2.Román:Festészet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DBC51-0B99-C006-F3F7-4BB80CF02B0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713278" y="2752078"/>
            <a:ext cx="3986186" cy="41059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buNone/>
            </a:pPr>
            <a:r>
              <a:rPr lang="hu-HU" sz="1700" dirty="0">
                <a:solidFill>
                  <a:schemeClr val="accent1"/>
                </a:solidFill>
                <a:sym typeface="Wingdings" panose="05000000000000000000" pitchFamily="2" charset="2"/>
              </a:rPr>
              <a:t> </a:t>
            </a:r>
            <a:r>
              <a:rPr lang="hu-HU" sz="1700" dirty="0"/>
              <a:t>A korai román-kori festészetben gyakran alkalmazták a könyvfestészet kompozíciós megoldásait és motívumait. </a:t>
            </a:r>
            <a:endParaRPr lang="en-US" sz="1700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904CE2FC-61FC-5507-8EEA-1CA6DC005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047" y="609593"/>
            <a:ext cx="4211351" cy="3045134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5" name="Kép 5">
            <a:extLst>
              <a:ext uri="{FF2B5EF4-FFF2-40B4-BE49-F238E27FC236}">
                <a16:creationId xmlns:a16="http://schemas.microsoft.com/office/drawing/2014/main" id="{8C732DF2-E157-BCB5-D8FF-DE5B0E07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723" y="3929515"/>
            <a:ext cx="3301998" cy="2717797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E641CF-177A-2369-072D-9FE83D21AD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1138"/>
            <a:ext cx="9404350" cy="796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hu-HU" sz="3200" dirty="0">
                <a:solidFill>
                  <a:schemeClr val="tx2">
                    <a:lumMod val="10000"/>
                  </a:schemeClr>
                </a:solidFill>
              </a:rPr>
              <a:t>2.Román: Szobrászat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A8F5ED-4961-6AD7-40F5-9060EA4DC0B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464816" y="2521258"/>
            <a:ext cx="3665984" cy="433674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buNone/>
            </a:pPr>
            <a:r>
              <a:rPr lang="hu-HU" sz="1700" dirty="0">
                <a:solidFill>
                  <a:schemeClr val="accent1"/>
                </a:solidFill>
                <a:sym typeface="Wingdings" panose="05000000000000000000" pitchFamily="2" charset="2"/>
              </a:rPr>
              <a:t></a:t>
            </a:r>
            <a:r>
              <a:rPr lang="hu-HU" sz="1700" dirty="0">
                <a:sym typeface="Wingdings" panose="05000000000000000000" pitchFamily="2" charset="2"/>
              </a:rPr>
              <a:t> </a:t>
            </a:r>
            <a:r>
              <a:rPr lang="hu-HU" sz="1700" dirty="0"/>
              <a:t>A román kor szobrászata épületplasztika, elsősorban dombormű. A dombormű lehet lapos, fél vagy magas dombormű. </a:t>
            </a:r>
            <a:endParaRPr lang="en-US" sz="1700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2EA634BB-3C94-6B3F-CF98-AC5FD110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3" y="1408395"/>
            <a:ext cx="4764124" cy="352545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76D2B0-B092-1C4A-2FF8-37B141A65F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1138"/>
            <a:ext cx="9404350" cy="796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hu-HU" sz="3200" dirty="0">
                <a:solidFill>
                  <a:schemeClr val="tx2">
                    <a:lumMod val="10000"/>
                  </a:schemeClr>
                </a:solidFill>
              </a:rPr>
              <a:t>2.Román:Tartópillérek oszlopfők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84B61A-9C0F-CFD0-84F7-921B1CE9263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278384" y="1908699"/>
            <a:ext cx="4642991" cy="49493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buNone/>
            </a:pPr>
            <a:r>
              <a:rPr lang="hu-HU" sz="1700" dirty="0">
                <a:solidFill>
                  <a:schemeClr val="accent1"/>
                </a:solidFill>
                <a:sym typeface="Wingdings" panose="05000000000000000000" pitchFamily="2" charset="2"/>
              </a:rPr>
              <a:t></a:t>
            </a:r>
            <a:r>
              <a:rPr lang="hu-HU" sz="1700" dirty="0">
                <a:sym typeface="Wingdings" panose="05000000000000000000" pitchFamily="2" charset="2"/>
              </a:rPr>
              <a:t> </a:t>
            </a:r>
            <a:r>
              <a:rPr lang="hu-HU" sz="1700" dirty="0"/>
              <a:t>Mai szemmel számunkra érthetetlen állatok, emberi testet öltve jelennek meg.</a:t>
            </a:r>
          </a:p>
          <a:p>
            <a:pPr lvl="0"/>
            <a:endParaRPr lang="hu-HU" dirty="0"/>
          </a:p>
          <a:p>
            <a:pPr lvl="0"/>
            <a:endParaRPr lang="hu-HU" dirty="0"/>
          </a:p>
          <a:p>
            <a:pPr lvl="0"/>
            <a:endParaRPr lang="hu-HU" dirty="0"/>
          </a:p>
          <a:p>
            <a:pPr lvl="0"/>
            <a:endParaRPr lang="hu-HU" dirty="0"/>
          </a:p>
          <a:p>
            <a:pPr lvl="0"/>
            <a:endParaRPr lang="hu-HU" dirty="0"/>
          </a:p>
          <a:p>
            <a:pPr marL="0" lvl="0" indent="0">
              <a:buNone/>
            </a:pPr>
            <a:r>
              <a:rPr lang="hu-HU" sz="1700" dirty="0">
                <a:solidFill>
                  <a:schemeClr val="accent1"/>
                </a:solidFill>
                <a:sym typeface="Wingdings" panose="05000000000000000000" pitchFamily="2" charset="2"/>
              </a:rPr>
              <a:t></a:t>
            </a:r>
            <a:r>
              <a:rPr lang="hu-HU" sz="1700" dirty="0">
                <a:sym typeface="Wingdings" panose="05000000000000000000" pitchFamily="2" charset="2"/>
              </a:rPr>
              <a:t> </a:t>
            </a:r>
            <a:r>
              <a:rPr lang="hu-HU" sz="1700" dirty="0"/>
              <a:t>Az oszlopfők leginkább ragadozó állatokat ábrázolnak (oroszlán,bika,sas stb.)</a:t>
            </a:r>
            <a:endParaRPr lang="en-US" sz="1700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9708794C-A5E3-C968-E016-DFB3A883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63" y="1408395"/>
            <a:ext cx="3174997" cy="2209803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5" name="Kép 5">
            <a:extLst>
              <a:ext uri="{FF2B5EF4-FFF2-40B4-BE49-F238E27FC236}">
                <a16:creationId xmlns:a16="http://schemas.microsoft.com/office/drawing/2014/main" id="{10C6B2A9-FF3F-3D95-E43F-B2B829075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99" y="3762209"/>
            <a:ext cx="3634557" cy="2733187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78</TotalTime>
  <Words>329</Words>
  <Application>Microsoft Office PowerPoint</Application>
  <PresentationFormat>Szélesvásznú</PresentationFormat>
  <Paragraphs>37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Century Gothic</vt:lpstr>
      <vt:lpstr>Trebuchet MS</vt:lpstr>
      <vt:lpstr>Berlin</vt:lpstr>
      <vt:lpstr>     A középkor építészete és művészete</vt:lpstr>
      <vt:lpstr>1.Gótika:Építészet</vt:lpstr>
      <vt:lpstr>1.Gótika:Szobrászat</vt:lpstr>
      <vt:lpstr>1.Gótika:Festészet</vt:lpstr>
      <vt:lpstr>1.Gótika: zene</vt:lpstr>
      <vt:lpstr>2.Román:Egyházi építészet</vt:lpstr>
      <vt:lpstr>2.Román:Festészet</vt:lpstr>
      <vt:lpstr>2.Román: Szobrászat</vt:lpstr>
      <vt:lpstr>2.Román:Tartópillérek oszlopfők</vt:lpstr>
      <vt:lpstr>Készítette: Kubiczki István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középkor építészete és művészete</dc:title>
  <dc:creator>Kubiczki.Istvan.Laszlo</dc:creator>
  <cp:lastModifiedBy>visegradi.tamas20050827@szentgyorgyi-nmszc.hu</cp:lastModifiedBy>
  <cp:revision>10</cp:revision>
  <dcterms:created xsi:type="dcterms:W3CDTF">2022-05-25T14:16:16Z</dcterms:created>
  <dcterms:modified xsi:type="dcterms:W3CDTF">2022-05-29T14:11:53Z</dcterms:modified>
</cp:coreProperties>
</file>