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E5160-378C-47A1-90D3-D71B38969526}" v="161" dt="2022-05-30T15:21:45.046"/>
    <p1510:client id="{74586CF8-FA1D-4C72-9399-A62F6FEB2DC1}" v="97" dt="2022-05-29T14:03:25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2022. 06. 01.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189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2022. 06. 01.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694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2022. 06. 01.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97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2022. 06. 01.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41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2022. 06. 01.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1472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2022. 06. 01.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0766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2022. 06. 01.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6730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2022. 06. 01.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9313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5F1901C-D33B-4565-A7E4-5DF903098DB6}" type="datetimeFigureOut">
              <a:rPr lang="hu-HU" smtClean="0"/>
              <a:t>2022. 06. 01.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400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2022. 06. 01.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576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2022. 06. 01.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622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2022. 06. 01.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012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2022. 06. 01.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657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2022. 06. 01.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598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2022. 06. 01.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123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2022. 06. 01.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200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2022. 06. 01.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687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2022. 06. 01.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9360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023933" y="2910949"/>
            <a:ext cx="8144134" cy="1120329"/>
          </a:xfr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cs typeface="Calibri Light"/>
              </a:rPr>
              <a:t>Szent Ágoston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023933" y="4031278"/>
            <a:ext cx="8144134" cy="112032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hu-HU" dirty="0">
                <a:cs typeface="Calibri"/>
              </a:rPr>
              <a:t>Szent Ágoston életének bemutatása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763E4A-7FD1-4CCC-AF47-8D9AE3FD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Trebuchet MS" panose="020B0603020202020204" pitchFamily="34" charset="0"/>
                <a:cs typeface="Calibri Light"/>
              </a:rPr>
              <a:t>Születése</a:t>
            </a:r>
            <a:endParaRPr lang="hu-HU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66D2A8-BFD0-0EDB-F3DD-F7F18D079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1800" dirty="0">
                <a:solidFill>
                  <a:schemeClr val="accent1"/>
                </a:solidFill>
                <a:latin typeface="Trebuchet MS" panose="020B0603020202020204" pitchFamily="34" charset="0"/>
                <a:cs typeface="Calibri" panose="020F0502020204030204"/>
                <a:sym typeface="Wingdings" panose="05000000000000000000" pitchFamily="2" charset="2"/>
              </a:rPr>
              <a:t></a:t>
            </a:r>
            <a:r>
              <a:rPr lang="hu-HU" sz="1800" dirty="0">
                <a:latin typeface="Trebuchet MS" panose="020B0603020202020204" pitchFamily="34" charset="0"/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hu-HU" sz="1800" dirty="0">
                <a:latin typeface="Trebuchet MS" panose="020B0603020202020204" pitchFamily="34" charset="0"/>
                <a:cs typeface="Calibri" panose="020F0502020204030204"/>
              </a:rPr>
              <a:t>354. November 13. Thagaste városában született.</a:t>
            </a:r>
          </a:p>
          <a:p>
            <a:pPr marL="0" indent="0">
              <a:buNone/>
            </a:pPr>
            <a:r>
              <a:rPr lang="hu-HU" sz="1800" dirty="0">
                <a:solidFill>
                  <a:schemeClr val="accent1"/>
                </a:solidFill>
                <a:latin typeface="Trebuchet MS" panose="020B0603020202020204" pitchFamily="34" charset="0"/>
                <a:cs typeface="Calibri" panose="020F0502020204030204"/>
                <a:sym typeface="Wingdings" panose="05000000000000000000" pitchFamily="2" charset="2"/>
              </a:rPr>
              <a:t> </a:t>
            </a:r>
            <a:r>
              <a:rPr lang="hu-HU" sz="1800" dirty="0">
                <a:latin typeface="Trebuchet MS" panose="020B0603020202020204" pitchFamily="34" charset="0"/>
                <a:ea typeface="+mn-lt"/>
                <a:cs typeface="+mn-lt"/>
              </a:rPr>
              <a:t>Apja Patricius községi elöljáró volt, </a:t>
            </a:r>
            <a:r>
              <a:rPr lang="hu-HU" sz="1800" dirty="0" err="1">
                <a:latin typeface="Trebuchet MS" panose="020B0603020202020204" pitchFamily="34" charset="0"/>
                <a:cs typeface="Calibri" panose="020F0502020204030204"/>
              </a:rPr>
              <a:t>Anyja,Mónika,keresztény</a:t>
            </a:r>
            <a:r>
              <a:rPr lang="hu-HU" sz="1800" dirty="0">
                <a:latin typeface="Trebuchet MS" panose="020B0603020202020204" pitchFamily="34" charset="0"/>
                <a:cs typeface="Calibri" panose="020F0502020204030204"/>
              </a:rPr>
              <a:t> családból származott.</a:t>
            </a:r>
            <a:endParaRPr lang="hu-HU" sz="1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hu-HU" dirty="0">
              <a:cs typeface="Calibri" panose="020F0502020204030204"/>
            </a:endParaRPr>
          </a:p>
        </p:txBody>
      </p:sp>
      <p:pic>
        <p:nvPicPr>
          <p:cNvPr id="4" name="Kép 4" descr="A képen szöveg, személy, fekete, haj látható&#10;&#10;Automatikusan generált leírás">
            <a:extLst>
              <a:ext uri="{FF2B5EF4-FFF2-40B4-BE49-F238E27FC236}">
                <a16:creationId xmlns:a16="http://schemas.microsoft.com/office/drawing/2014/main" id="{D6A29F4D-42E3-E8A3-5F1C-8201234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962" y="3322393"/>
            <a:ext cx="3347224" cy="3320019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35082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5546C8-8E93-F82D-E9E6-F5764C9C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Trebuchet MS" panose="020B0603020202020204" pitchFamily="34" charset="0"/>
              </a:rPr>
              <a:t>Első megtérése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ACCC25-220E-1B50-40C4-62804ABC3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dirty="0">
                <a:solidFill>
                  <a:schemeClr val="accent1"/>
                </a:solidFill>
                <a:latin typeface="Trebuchet MS" panose="020B0603020202020204" pitchFamily="34" charset="0"/>
                <a:cs typeface="Calibri" panose="020F0502020204030204"/>
                <a:sym typeface="Wingdings" panose="05000000000000000000" pitchFamily="2" charset="2"/>
              </a:rPr>
              <a:t> </a:t>
            </a:r>
            <a:r>
              <a:rPr lang="hu-HU" sz="2000" b="0" i="0" dirty="0">
                <a:effectLst/>
                <a:latin typeface="Arial" panose="020B0604020202020204" pitchFamily="34" charset="0"/>
              </a:rPr>
              <a:t>Apja halála és fia születése évében Ágoston Rómába utazott, ahol beiratkozott az egyik retorikai iskolába.</a:t>
            </a:r>
          </a:p>
          <a:p>
            <a:pPr marL="0" indent="0">
              <a:buNone/>
            </a:pPr>
            <a:r>
              <a:rPr lang="hu-HU" sz="2000" dirty="0">
                <a:solidFill>
                  <a:schemeClr val="accent1"/>
                </a:solidFill>
                <a:latin typeface="Trebuchet MS" panose="020B0603020202020204" pitchFamily="34" charset="0"/>
                <a:cs typeface="Calibri" panose="020F0502020204030204"/>
                <a:sym typeface="Wingdings" panose="05000000000000000000" pitchFamily="2" charset="2"/>
              </a:rPr>
              <a:t> </a:t>
            </a:r>
            <a:r>
              <a:rPr lang="hu-HU" sz="2000" b="0" i="0" dirty="0">
                <a:effectLst/>
                <a:latin typeface="Arial" panose="020B0604020202020204" pitchFamily="34" charset="0"/>
              </a:rPr>
              <a:t>ekkoriban vette kezébe először a Bibliát is</a:t>
            </a:r>
          </a:p>
          <a:p>
            <a:pPr marL="0" indent="0">
              <a:buNone/>
            </a:pPr>
            <a:r>
              <a:rPr lang="hu-HU" sz="2000" dirty="0">
                <a:solidFill>
                  <a:schemeClr val="accent1"/>
                </a:solidFill>
                <a:latin typeface="Trebuchet MS" panose="020B0603020202020204" pitchFamily="34" charset="0"/>
                <a:cs typeface="Calibri" panose="020F0502020204030204"/>
                <a:sym typeface="Wingdings" panose="05000000000000000000" pitchFamily="2" charset="2"/>
              </a:rPr>
              <a:t> </a:t>
            </a:r>
            <a:r>
              <a:rPr lang="hu-HU" sz="2000" b="0" i="0" dirty="0">
                <a:effectLst/>
                <a:latin typeface="Arial" panose="020B0604020202020204" pitchFamily="34" charset="0"/>
              </a:rPr>
              <a:t>Tizenhárom évnek kellett eltelnie ahhoz, hogy újra visszatérjen a keresztény úthoz.</a:t>
            </a:r>
            <a:endParaRPr lang="hu-HU" sz="20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08C7B81-6FA8-5616-95BA-360EC12B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430" y="4051372"/>
            <a:ext cx="1829139" cy="2441503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4677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F3B29D-4407-570B-AA35-65E0AB0E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Trebuchet MS" panose="020B0603020202020204" pitchFamily="34" charset="0"/>
                <a:cs typeface="Calibri Light"/>
              </a:rPr>
              <a:t>Tanításai</a:t>
            </a:r>
            <a:endParaRPr lang="hu-HU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580444-2F68-B02F-9CAE-9907ECE1B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400" dirty="0">
                <a:latin typeface="Trebuchet MS" panose="020B0603020202020204" pitchFamily="34" charset="0"/>
                <a:cs typeface="Calibri"/>
              </a:rPr>
              <a:t>Tanított: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accent1"/>
                </a:solidFill>
                <a:latin typeface="Trebuchet MS" panose="020B0603020202020204" pitchFamily="34" charset="0"/>
                <a:cs typeface="Calibri"/>
                <a:sym typeface="Wingdings" panose="05000000000000000000" pitchFamily="2" charset="2"/>
              </a:rPr>
              <a:t></a:t>
            </a:r>
            <a:r>
              <a:rPr lang="hu-HU" sz="2400" dirty="0">
                <a:latin typeface="Trebuchet MS" panose="020B0603020202020204" pitchFamily="34" charset="0"/>
                <a:cs typeface="Calibri"/>
                <a:sym typeface="Wingdings" panose="05000000000000000000" pitchFamily="2" charset="2"/>
              </a:rPr>
              <a:t> </a:t>
            </a:r>
            <a:r>
              <a:rPr lang="hu-HU" sz="2400" dirty="0">
                <a:latin typeface="Trebuchet MS" panose="020B0603020202020204" pitchFamily="34" charset="0"/>
                <a:cs typeface="Calibri"/>
              </a:rPr>
              <a:t>Istenről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accent1"/>
                </a:solidFill>
                <a:latin typeface="Trebuchet MS" panose="020B0603020202020204" pitchFamily="34" charset="0"/>
                <a:cs typeface="Calibri"/>
                <a:sym typeface="Wingdings" panose="05000000000000000000" pitchFamily="2" charset="2"/>
              </a:rPr>
              <a:t> </a:t>
            </a:r>
            <a:r>
              <a:rPr lang="hu-HU" sz="2400" dirty="0">
                <a:latin typeface="Trebuchet MS" panose="020B0603020202020204" pitchFamily="34" charset="0"/>
                <a:cs typeface="Calibri"/>
              </a:rPr>
              <a:t>Az emberi megismerésről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accent1"/>
                </a:solidFill>
                <a:latin typeface="Trebuchet MS" panose="020B0603020202020204" pitchFamily="34" charset="0"/>
                <a:cs typeface="Calibri"/>
                <a:sym typeface="Wingdings" panose="05000000000000000000" pitchFamily="2" charset="2"/>
              </a:rPr>
              <a:t> </a:t>
            </a:r>
            <a:r>
              <a:rPr lang="hu-HU" sz="2400" dirty="0">
                <a:latin typeface="Trebuchet MS" panose="020B0603020202020204" pitchFamily="34" charset="0"/>
                <a:cs typeface="Calibri"/>
              </a:rPr>
              <a:t>A teremtésről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accent1"/>
                </a:solidFill>
                <a:latin typeface="Trebuchet MS" panose="020B0603020202020204" pitchFamily="34" charset="0"/>
                <a:cs typeface="Calibri"/>
                <a:sym typeface="Wingdings" panose="05000000000000000000" pitchFamily="2" charset="2"/>
              </a:rPr>
              <a:t> </a:t>
            </a:r>
            <a:r>
              <a:rPr lang="hu-HU" sz="2400" dirty="0">
                <a:latin typeface="Trebuchet MS" panose="020B0603020202020204" pitchFamily="34" charset="0"/>
              </a:rPr>
              <a:t>Antropológiáról</a:t>
            </a:r>
            <a:endParaRPr lang="hu-HU" sz="2400" dirty="0">
              <a:latin typeface="Trebuchet MS" panose="020B0603020202020204" pitchFamily="34" charset="0"/>
              <a:cs typeface="Calibri"/>
            </a:endParaRPr>
          </a:p>
          <a:p>
            <a:endParaRPr lang="hu-HU" dirty="0">
              <a:cs typeface="Calibri"/>
            </a:endParaRPr>
          </a:p>
          <a:p>
            <a:endParaRPr lang="hu-HU" dirty="0">
              <a:cs typeface="Calibri"/>
            </a:endParaRPr>
          </a:p>
          <a:p>
            <a:endParaRPr lang="hu-HU" dirty="0">
              <a:cs typeface="Calibri"/>
            </a:endParaRPr>
          </a:p>
        </p:txBody>
      </p:sp>
      <p:pic>
        <p:nvPicPr>
          <p:cNvPr id="4" name="Kép 4" descr="A képen szöveg, beltéri, régi látható&#10;&#10;Automatikusan generált leírás">
            <a:extLst>
              <a:ext uri="{FF2B5EF4-FFF2-40B4-BE49-F238E27FC236}">
                <a16:creationId xmlns:a16="http://schemas.microsoft.com/office/drawing/2014/main" id="{D818D662-9D77-9196-3C0D-0C4E531FB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114" y="2160147"/>
            <a:ext cx="4820557" cy="2710064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597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9EFF35-130E-7A36-BC66-09A3121E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Trebuchet MS" panose="020B0603020202020204" pitchFamily="34" charset="0"/>
                <a:cs typeface="Calibri Light"/>
              </a:rPr>
              <a:t>Szent Ágoston: Vallomások</a:t>
            </a:r>
            <a:endParaRPr lang="hu-HU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1CCF3A-E622-C84C-A84E-58368D37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1800" dirty="0">
                <a:solidFill>
                  <a:schemeClr val="accent1"/>
                </a:solidFill>
                <a:latin typeface="Trebuchet MS" panose="020B0603020202020204" pitchFamily="34" charset="0"/>
                <a:cs typeface="Calibri" panose="020F0502020204030204"/>
                <a:sym typeface="Wingdings" panose="05000000000000000000" pitchFamily="2" charset="2"/>
              </a:rPr>
              <a:t> </a:t>
            </a:r>
            <a:r>
              <a:rPr lang="hu-HU" sz="1800" dirty="0">
                <a:latin typeface="Trebuchet MS" panose="020B0603020202020204" pitchFamily="34" charset="0"/>
                <a:ea typeface="+mn-lt"/>
                <a:cs typeface="+mn-lt"/>
              </a:rPr>
              <a:t>A Vallomások Szent Ágoston önéletrajzi alkotása, amely 13 latin nyelven írt könyvből áll, amelyek Kr. U. 397 és 400 között vannak. A mű felvázolja Szent Ágoston bűnös fiatalságát és kereszténységbe való megtérését.</a:t>
            </a:r>
          </a:p>
          <a:p>
            <a:pPr marL="0" indent="0">
              <a:buNone/>
            </a:pPr>
            <a:r>
              <a:rPr lang="hu-HU" sz="1800" dirty="0">
                <a:solidFill>
                  <a:schemeClr val="accent1"/>
                </a:solidFill>
                <a:latin typeface="Trebuchet MS" panose="020B0603020202020204" pitchFamily="34" charset="0"/>
                <a:cs typeface="Calibri" panose="020F0502020204030204"/>
                <a:sym typeface="Wingdings" panose="05000000000000000000" pitchFamily="2" charset="2"/>
              </a:rPr>
              <a:t> </a:t>
            </a:r>
            <a:r>
              <a:rPr lang="hu-HU" sz="1800" dirty="0">
                <a:latin typeface="Trebuchet MS" panose="020B0603020202020204" pitchFamily="34" charset="0"/>
                <a:cs typeface="Calibri" panose="020F0502020204030204"/>
              </a:rPr>
              <a:t>A világirodalom egyik leghíresebb önéletrajzi műve.</a:t>
            </a:r>
            <a:endParaRPr lang="hu-HU" sz="1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hu-HU" dirty="0">
              <a:cs typeface="Calibri" panose="020F0502020204030204"/>
            </a:endParaRPr>
          </a:p>
        </p:txBody>
      </p:sp>
      <p:pic>
        <p:nvPicPr>
          <p:cNvPr id="1026" name="Picture 2" descr="Szent Ágoston: Szent Ágoston vallomásai I-II. (Akadémiai Kiadó-Windsor  Kiadó, 1995) - antikvarium.hu">
            <a:extLst>
              <a:ext uri="{FF2B5EF4-FFF2-40B4-BE49-F238E27FC236}">
                <a16:creationId xmlns:a16="http://schemas.microsoft.com/office/drawing/2014/main" id="{B614D190-47E1-FCA8-5981-E8525DDDF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72" y="3227665"/>
            <a:ext cx="2286000" cy="304800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40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C24660-7A8B-4B00-52CA-A2D3D674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Munkássága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1E626E-03B4-6020-C9BA-A6AFAB87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dirty="0">
                <a:solidFill>
                  <a:schemeClr val="accent1"/>
                </a:solidFill>
                <a:latin typeface="+mj-lt"/>
                <a:cs typeface="Calibri" panose="020F0502020204030204"/>
                <a:sym typeface="Wingdings" panose="05000000000000000000" pitchFamily="2" charset="2"/>
              </a:rPr>
              <a:t> </a:t>
            </a:r>
            <a:r>
              <a:rPr lang="hu-HU" sz="1800" dirty="0">
                <a:latin typeface="+mj-lt"/>
                <a:cs typeface="Calibri" panose="020F0502020204030204"/>
                <a:sym typeface="Wingdings" panose="05000000000000000000" pitchFamily="2" charset="2"/>
              </a:rPr>
              <a:t>M</a:t>
            </a:r>
            <a:r>
              <a:rPr lang="hu-HU" sz="1800" b="0" i="0" dirty="0">
                <a:effectLst/>
                <a:latin typeface="+mj-lt"/>
              </a:rPr>
              <a:t>ilánóban a nagyböjt ideje alatt kezdte el írni Plótinosz hatása alatt a </a:t>
            </a:r>
            <a:r>
              <a:rPr lang="hu-HU" sz="1800" b="0" i="1" dirty="0">
                <a:effectLst/>
                <a:latin typeface="+mj-lt"/>
              </a:rPr>
              <a:t>De </a:t>
            </a:r>
            <a:r>
              <a:rPr lang="hu-HU" sz="1800" b="0" i="1" dirty="0" err="1">
                <a:effectLst/>
                <a:latin typeface="+mj-lt"/>
              </a:rPr>
              <a:t>immortalitate</a:t>
            </a:r>
            <a:r>
              <a:rPr lang="hu-HU" sz="1800" b="0" i="1" dirty="0">
                <a:effectLst/>
                <a:latin typeface="+mj-lt"/>
              </a:rPr>
              <a:t> </a:t>
            </a:r>
            <a:r>
              <a:rPr lang="hu-HU" sz="1800" b="0" i="1" dirty="0" err="1">
                <a:effectLst/>
                <a:latin typeface="+mj-lt"/>
              </a:rPr>
              <a:t>animae</a:t>
            </a:r>
            <a:r>
              <a:rPr lang="hu-HU" sz="1800" b="0" i="0" dirty="0">
                <a:effectLst/>
                <a:latin typeface="+mj-lt"/>
              </a:rPr>
              <a:t> (A lélek halhatatlanságáról) című művet. Nemsokára megalkotta a </a:t>
            </a:r>
            <a:r>
              <a:rPr lang="hu-HU" sz="1800" b="0" i="1" dirty="0">
                <a:effectLst/>
                <a:latin typeface="+mj-lt"/>
              </a:rPr>
              <a:t>Grammatika</a:t>
            </a:r>
            <a:r>
              <a:rPr lang="hu-HU" sz="1800" b="0" i="0" dirty="0">
                <a:effectLst/>
                <a:latin typeface="+mj-lt"/>
              </a:rPr>
              <a:t> című könyvét is és a </a:t>
            </a:r>
            <a:r>
              <a:rPr lang="hu-HU" sz="1800" b="0" i="1" dirty="0" err="1">
                <a:effectLst/>
                <a:latin typeface="+mj-lt"/>
              </a:rPr>
              <a:t>Musica</a:t>
            </a:r>
            <a:r>
              <a:rPr lang="hu-HU" sz="1800" b="0" i="0" dirty="0">
                <a:effectLst/>
                <a:latin typeface="+mj-lt"/>
              </a:rPr>
              <a:t> címűnek néhány alfejezetét. </a:t>
            </a:r>
            <a:endParaRPr lang="hu-HU" sz="1800" dirty="0">
              <a:latin typeface="+mj-lt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7B69E45-63FF-C5B2-F25D-41D10DEBB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55" y="3353324"/>
            <a:ext cx="2664204" cy="323850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800124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4D67D0-3C0C-EB78-D0AB-F7F49902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Második megtérése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B0E92B-C13E-AC75-0914-0E974E66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dirty="0">
                <a:solidFill>
                  <a:schemeClr val="accent1"/>
                </a:solidFill>
                <a:latin typeface="+mj-lt"/>
                <a:cs typeface="Calibri" panose="020F0502020204030204"/>
                <a:sym typeface="Wingdings" panose="05000000000000000000" pitchFamily="2" charset="2"/>
              </a:rPr>
              <a:t></a:t>
            </a:r>
            <a:r>
              <a:rPr lang="hu-HU" sz="1800" dirty="0">
                <a:latin typeface="+mj-lt"/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hu-HU" sz="1800" b="0" i="0" dirty="0">
                <a:effectLst/>
                <a:latin typeface="Arial" panose="020B0604020202020204" pitchFamily="34" charset="0"/>
              </a:rPr>
              <a:t>Szent Ágoston Panteista szemléletet vallott, a világot olyannak képzelte el, mint valami szivacs, amelyet </a:t>
            </a:r>
            <a:r>
              <a:rPr lang="hu-HU" sz="1800" b="0" i="0" dirty="0" err="1">
                <a:effectLst/>
                <a:latin typeface="Arial" panose="020B0604020202020204" pitchFamily="34" charset="0"/>
              </a:rPr>
              <a:t>körbefog</a:t>
            </a:r>
            <a:r>
              <a:rPr lang="hu-HU" sz="1800" b="0" i="0" dirty="0">
                <a:effectLst/>
                <a:latin typeface="Arial" panose="020B0604020202020204" pitchFamily="34" charset="0"/>
              </a:rPr>
              <a:t> az istenség óceánja. Felhagyott az </a:t>
            </a:r>
            <a:r>
              <a:rPr lang="hu-HU" sz="1800" dirty="0">
                <a:latin typeface="Arial" panose="020B0604020202020204" pitchFamily="34" charset="0"/>
              </a:rPr>
              <a:t>asztrológia </a:t>
            </a:r>
            <a:r>
              <a:rPr lang="hu-HU" sz="1800" b="0" i="0" dirty="0">
                <a:effectLst/>
                <a:latin typeface="Arial" panose="020B0604020202020204" pitchFamily="34" charset="0"/>
              </a:rPr>
              <a:t>tanulmányozásával</a:t>
            </a:r>
            <a:r>
              <a:rPr lang="hu-HU" sz="1800" dirty="0">
                <a:latin typeface="Arial" panose="020B0604020202020204" pitchFamily="34" charset="0"/>
              </a:rPr>
              <a:t> is.</a:t>
            </a:r>
            <a:endParaRPr lang="hu-HU" sz="18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A344230-996B-0269-FE59-16CD3AF84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453" y="3168942"/>
            <a:ext cx="3111503" cy="3428999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041011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68549C-128F-757D-FAC3-2CAD94B6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20" y="3030523"/>
            <a:ext cx="10515600" cy="92908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</a:rPr>
              <a:t>Készítette:Varga Bence</a:t>
            </a:r>
          </a:p>
        </p:txBody>
      </p:sp>
    </p:spTree>
    <p:extLst>
      <p:ext uri="{BB962C8B-B14F-4D97-AF65-F5344CB8AC3E}">
        <p14:creationId xmlns:p14="http://schemas.microsoft.com/office/powerpoint/2010/main" val="143646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42</TotalTime>
  <Words>213</Words>
  <Application>Microsoft Office PowerPoint</Application>
  <PresentationFormat>Szélesvásznú</PresentationFormat>
  <Paragraphs>24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Szent Ágoston</vt:lpstr>
      <vt:lpstr>Születése</vt:lpstr>
      <vt:lpstr>Első megtérése</vt:lpstr>
      <vt:lpstr>Tanításai</vt:lpstr>
      <vt:lpstr>Szent Ágoston: Vallomások</vt:lpstr>
      <vt:lpstr>Munkássága</vt:lpstr>
      <vt:lpstr>Második megtérése</vt:lpstr>
      <vt:lpstr>Készítette:Varga Bence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Visegradi.Tamas</cp:lastModifiedBy>
  <cp:revision>79</cp:revision>
  <dcterms:created xsi:type="dcterms:W3CDTF">2022-05-29T13:33:18Z</dcterms:created>
  <dcterms:modified xsi:type="dcterms:W3CDTF">2022-06-01T13:38:27Z</dcterms:modified>
</cp:coreProperties>
</file>