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33"/>
  </p:notesMasterIdLst>
  <p:handoutMasterIdLst>
    <p:handoutMasterId r:id="rId34"/>
  </p:handoutMasterIdLst>
  <p:sldIdLst>
    <p:sldId id="256" r:id="rId5"/>
    <p:sldId id="277" r:id="rId6"/>
    <p:sldId id="258" r:id="rId7"/>
    <p:sldId id="266" r:id="rId8"/>
    <p:sldId id="268" r:id="rId9"/>
    <p:sldId id="278" r:id="rId10"/>
    <p:sldId id="270" r:id="rId11"/>
    <p:sldId id="260" r:id="rId12"/>
    <p:sldId id="282" r:id="rId13"/>
    <p:sldId id="284" r:id="rId14"/>
    <p:sldId id="285" r:id="rId15"/>
    <p:sldId id="286" r:id="rId16"/>
    <p:sldId id="287" r:id="rId17"/>
    <p:sldId id="299" r:id="rId18"/>
    <p:sldId id="288" r:id="rId19"/>
    <p:sldId id="289" r:id="rId20"/>
    <p:sldId id="290" r:id="rId21"/>
    <p:sldId id="291" r:id="rId22"/>
    <p:sldId id="292" r:id="rId23"/>
    <p:sldId id="293" r:id="rId24"/>
    <p:sldId id="294" r:id="rId25"/>
    <p:sldId id="295" r:id="rId26"/>
    <p:sldId id="296" r:id="rId27"/>
    <p:sldId id="297" r:id="rId28"/>
    <p:sldId id="298" r:id="rId29"/>
    <p:sldId id="300" r:id="rId30"/>
    <p:sldId id="301" r:id="rId31"/>
    <p:sldId id="276" r:id="rId32"/>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e"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5" autoAdjust="0"/>
    <p:restoredTop sz="94637"/>
  </p:normalViewPr>
  <p:slideViewPr>
    <p:cSldViewPr snapToGrid="0">
      <p:cViewPr varScale="1">
        <p:scale>
          <a:sx n="107" d="100"/>
          <a:sy n="107" d="100"/>
        </p:scale>
        <p:origin x="1038" y="10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3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356B66-6E1F-45E8-ACC4-BE8828CEDB72}" type="datetime1">
              <a:rPr lang="it-IT" smtClean="0"/>
              <a:t>04/03/2025</a:t>
            </a:fld>
            <a:endParaRPr lang="it-IT" dirty="0"/>
          </a:p>
        </p:txBody>
      </p:sp>
      <p:sp>
        <p:nvSpPr>
          <p:cNvPr id="4" name="Segnaposto piè di pagina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it-IT" smtClean="0"/>
              <a:t>‹N›</a:t>
            </a:fld>
            <a:endParaRPr lang="it-IT"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7839D-F8FC-494C-A09F-8EFF45628663}" type="datetime1">
              <a:rPr lang="it-IT" smtClean="0"/>
              <a:pPr/>
              <a:t>04/03/2025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it-IT" noProof="0" smtClean="0"/>
              <a:t>‹N›</a:t>
            </a:fld>
            <a:endParaRPr lang="it-IT" noProof="0"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D4B9A9E5-4F7F-4A7D-9DE1-899232329269}" type="slidenum">
              <a:rPr lang="it-IT" smtClean="0"/>
              <a:t>1</a:t>
            </a:fld>
            <a:endParaRPr lang="it-IT" dirty="0"/>
          </a:p>
        </p:txBody>
      </p:sp>
    </p:spTree>
    <p:extLst>
      <p:ext uri="{BB962C8B-B14F-4D97-AF65-F5344CB8AC3E}">
        <p14:creationId xmlns:p14="http://schemas.microsoft.com/office/powerpoint/2010/main" val="3766128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E0FAD-9D13-6206-6C53-AAC8D7B7BC0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B2E782-7297-EAC4-79A4-2613D0CCE6E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075BDD5-A8E2-D985-32CC-FEA66FC68DD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A48ECC4-9116-2F26-8FB2-4F047A04C873}"/>
              </a:ext>
            </a:extLst>
          </p:cNvPr>
          <p:cNvSpPr>
            <a:spLocks noGrp="1"/>
          </p:cNvSpPr>
          <p:nvPr>
            <p:ph type="sldNum" sz="quarter" idx="5"/>
          </p:nvPr>
        </p:nvSpPr>
        <p:spPr/>
        <p:txBody>
          <a:bodyPr/>
          <a:lstStyle/>
          <a:p>
            <a:pPr rtl="0"/>
            <a:fld id="{D4B9A9E5-4F7F-4A7D-9DE1-899232329269}" type="slidenum">
              <a:rPr lang="it-IT" smtClean="0"/>
              <a:t>10</a:t>
            </a:fld>
            <a:endParaRPr lang="it-IT" dirty="0"/>
          </a:p>
        </p:txBody>
      </p:sp>
    </p:spTree>
    <p:extLst>
      <p:ext uri="{BB962C8B-B14F-4D97-AF65-F5344CB8AC3E}">
        <p14:creationId xmlns:p14="http://schemas.microsoft.com/office/powerpoint/2010/main" val="1695535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0EA41-B9E2-E341-A46B-7A31F4D1AB9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B9411E-712F-A504-3B04-A35437E9780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C15C-25AF-3A82-301B-E1F371CA01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0B6D2D4-FC37-B6DA-4DE7-962BAD7F521B}"/>
              </a:ext>
            </a:extLst>
          </p:cNvPr>
          <p:cNvSpPr>
            <a:spLocks noGrp="1"/>
          </p:cNvSpPr>
          <p:nvPr>
            <p:ph type="sldNum" sz="quarter" idx="5"/>
          </p:nvPr>
        </p:nvSpPr>
        <p:spPr/>
        <p:txBody>
          <a:bodyPr/>
          <a:lstStyle/>
          <a:p>
            <a:pPr rtl="0"/>
            <a:fld id="{D4B9A9E5-4F7F-4A7D-9DE1-899232329269}" type="slidenum">
              <a:rPr lang="it-IT" smtClean="0"/>
              <a:t>11</a:t>
            </a:fld>
            <a:endParaRPr lang="it-IT" dirty="0"/>
          </a:p>
        </p:txBody>
      </p:sp>
    </p:spTree>
    <p:extLst>
      <p:ext uri="{BB962C8B-B14F-4D97-AF65-F5344CB8AC3E}">
        <p14:creationId xmlns:p14="http://schemas.microsoft.com/office/powerpoint/2010/main" val="3361502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12C7B-B6F9-F58E-1B5A-0B947598CCA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CE809B-B34C-02AD-86B2-E376C23077C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A6780F-E796-6400-42A0-73B69506C8D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8FD2152-6F2C-CEF4-FF30-A2CD139C5D61}"/>
              </a:ext>
            </a:extLst>
          </p:cNvPr>
          <p:cNvSpPr>
            <a:spLocks noGrp="1"/>
          </p:cNvSpPr>
          <p:nvPr>
            <p:ph type="sldNum" sz="quarter" idx="5"/>
          </p:nvPr>
        </p:nvSpPr>
        <p:spPr/>
        <p:txBody>
          <a:bodyPr/>
          <a:lstStyle/>
          <a:p>
            <a:pPr rtl="0"/>
            <a:fld id="{D4B9A9E5-4F7F-4A7D-9DE1-899232329269}" type="slidenum">
              <a:rPr lang="it-IT" smtClean="0"/>
              <a:t>12</a:t>
            </a:fld>
            <a:endParaRPr lang="it-IT" dirty="0"/>
          </a:p>
        </p:txBody>
      </p:sp>
    </p:spTree>
    <p:extLst>
      <p:ext uri="{BB962C8B-B14F-4D97-AF65-F5344CB8AC3E}">
        <p14:creationId xmlns:p14="http://schemas.microsoft.com/office/powerpoint/2010/main" val="1106305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8AE40-4E33-3225-AC4F-A18294F83D6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625A0E6-0191-EE5E-483D-5992599F63F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36A076-DD08-2489-A200-5414D2DF710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07F7D18-59F6-849E-0A0D-0C2695DE21D6}"/>
              </a:ext>
            </a:extLst>
          </p:cNvPr>
          <p:cNvSpPr>
            <a:spLocks noGrp="1"/>
          </p:cNvSpPr>
          <p:nvPr>
            <p:ph type="sldNum" sz="quarter" idx="5"/>
          </p:nvPr>
        </p:nvSpPr>
        <p:spPr/>
        <p:txBody>
          <a:bodyPr/>
          <a:lstStyle/>
          <a:p>
            <a:pPr rtl="0"/>
            <a:fld id="{D4B9A9E5-4F7F-4A7D-9DE1-899232329269}" type="slidenum">
              <a:rPr lang="it-IT" smtClean="0"/>
              <a:t>13</a:t>
            </a:fld>
            <a:endParaRPr lang="it-IT" dirty="0"/>
          </a:p>
        </p:txBody>
      </p:sp>
    </p:spTree>
    <p:extLst>
      <p:ext uri="{BB962C8B-B14F-4D97-AF65-F5344CB8AC3E}">
        <p14:creationId xmlns:p14="http://schemas.microsoft.com/office/powerpoint/2010/main" val="388235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1D436-F016-12F8-2B8B-789EE35F771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F43A98-6406-F0BA-B90F-3EB95787C5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8A19BCD-6498-5F4D-AA4A-BF177FD8E90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C1C41EA-65D0-8BA4-6D03-80B7DFD27339}"/>
              </a:ext>
            </a:extLst>
          </p:cNvPr>
          <p:cNvSpPr>
            <a:spLocks noGrp="1"/>
          </p:cNvSpPr>
          <p:nvPr>
            <p:ph type="sldNum" sz="quarter" idx="5"/>
          </p:nvPr>
        </p:nvSpPr>
        <p:spPr/>
        <p:txBody>
          <a:bodyPr/>
          <a:lstStyle/>
          <a:p>
            <a:pPr rtl="0"/>
            <a:fld id="{D4B9A9E5-4F7F-4A7D-9DE1-899232329269}" type="slidenum">
              <a:rPr lang="it-IT" smtClean="0"/>
              <a:t>14</a:t>
            </a:fld>
            <a:endParaRPr lang="it-IT" dirty="0"/>
          </a:p>
        </p:txBody>
      </p:sp>
    </p:spTree>
    <p:extLst>
      <p:ext uri="{BB962C8B-B14F-4D97-AF65-F5344CB8AC3E}">
        <p14:creationId xmlns:p14="http://schemas.microsoft.com/office/powerpoint/2010/main" val="2134464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6B02A-C7EA-57BA-5BA8-060672089FB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79E0D2-BD7A-61B2-0721-2001B3D280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F079DD-CA18-5F12-376A-082D2A87FBE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4938D3D-7764-C6FC-D46F-D62530CA64D6}"/>
              </a:ext>
            </a:extLst>
          </p:cNvPr>
          <p:cNvSpPr>
            <a:spLocks noGrp="1"/>
          </p:cNvSpPr>
          <p:nvPr>
            <p:ph type="sldNum" sz="quarter" idx="5"/>
          </p:nvPr>
        </p:nvSpPr>
        <p:spPr/>
        <p:txBody>
          <a:bodyPr/>
          <a:lstStyle/>
          <a:p>
            <a:pPr rtl="0"/>
            <a:fld id="{D4B9A9E5-4F7F-4A7D-9DE1-899232329269}" type="slidenum">
              <a:rPr lang="it-IT" smtClean="0"/>
              <a:t>15</a:t>
            </a:fld>
            <a:endParaRPr lang="it-IT" dirty="0"/>
          </a:p>
        </p:txBody>
      </p:sp>
    </p:spTree>
    <p:extLst>
      <p:ext uri="{BB962C8B-B14F-4D97-AF65-F5344CB8AC3E}">
        <p14:creationId xmlns:p14="http://schemas.microsoft.com/office/powerpoint/2010/main" val="3130958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99B26-5EE3-E1A6-CE80-BE8BCAC6724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F146808-944A-7EE1-8C9C-6731C5BAA95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366D136-991E-E3E0-47B9-BE045741F35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9B1A31B-AB41-8D1D-45E7-3F0E93DD4CB2}"/>
              </a:ext>
            </a:extLst>
          </p:cNvPr>
          <p:cNvSpPr>
            <a:spLocks noGrp="1"/>
          </p:cNvSpPr>
          <p:nvPr>
            <p:ph type="sldNum" sz="quarter" idx="5"/>
          </p:nvPr>
        </p:nvSpPr>
        <p:spPr/>
        <p:txBody>
          <a:bodyPr/>
          <a:lstStyle/>
          <a:p>
            <a:pPr rtl="0"/>
            <a:fld id="{D4B9A9E5-4F7F-4A7D-9DE1-899232329269}" type="slidenum">
              <a:rPr lang="it-IT" smtClean="0"/>
              <a:t>16</a:t>
            </a:fld>
            <a:endParaRPr lang="it-IT" dirty="0"/>
          </a:p>
        </p:txBody>
      </p:sp>
    </p:spTree>
    <p:extLst>
      <p:ext uri="{BB962C8B-B14F-4D97-AF65-F5344CB8AC3E}">
        <p14:creationId xmlns:p14="http://schemas.microsoft.com/office/powerpoint/2010/main" val="1112428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48F24-1B15-54DD-FF0A-EC77016CCF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264DEA-7A51-586A-0317-8F3C7C367D0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581C9AA-C021-FCE7-A5C5-C541A884C2A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8EA663B-F62B-B738-C0AC-DD3131734F6D}"/>
              </a:ext>
            </a:extLst>
          </p:cNvPr>
          <p:cNvSpPr>
            <a:spLocks noGrp="1"/>
          </p:cNvSpPr>
          <p:nvPr>
            <p:ph type="sldNum" sz="quarter" idx="5"/>
          </p:nvPr>
        </p:nvSpPr>
        <p:spPr/>
        <p:txBody>
          <a:bodyPr/>
          <a:lstStyle/>
          <a:p>
            <a:pPr rtl="0"/>
            <a:fld id="{D4B9A9E5-4F7F-4A7D-9DE1-899232329269}" type="slidenum">
              <a:rPr lang="it-IT" smtClean="0"/>
              <a:t>17</a:t>
            </a:fld>
            <a:endParaRPr lang="it-IT" dirty="0"/>
          </a:p>
        </p:txBody>
      </p:sp>
    </p:spTree>
    <p:extLst>
      <p:ext uri="{BB962C8B-B14F-4D97-AF65-F5344CB8AC3E}">
        <p14:creationId xmlns:p14="http://schemas.microsoft.com/office/powerpoint/2010/main" val="27336348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2324C-9088-EA92-6194-2BB251B8F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9CC051-6896-58C3-C553-EFFDD6E8249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65AF0D3-9F4E-1C96-351C-D553574B8F1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461116E-B309-0653-7A3F-76AFFFD920A5}"/>
              </a:ext>
            </a:extLst>
          </p:cNvPr>
          <p:cNvSpPr>
            <a:spLocks noGrp="1"/>
          </p:cNvSpPr>
          <p:nvPr>
            <p:ph type="sldNum" sz="quarter" idx="5"/>
          </p:nvPr>
        </p:nvSpPr>
        <p:spPr/>
        <p:txBody>
          <a:bodyPr/>
          <a:lstStyle/>
          <a:p>
            <a:pPr rtl="0"/>
            <a:fld id="{D4B9A9E5-4F7F-4A7D-9DE1-899232329269}" type="slidenum">
              <a:rPr lang="it-IT" smtClean="0"/>
              <a:t>18</a:t>
            </a:fld>
            <a:endParaRPr lang="it-IT" dirty="0"/>
          </a:p>
        </p:txBody>
      </p:sp>
    </p:spTree>
    <p:extLst>
      <p:ext uri="{BB962C8B-B14F-4D97-AF65-F5344CB8AC3E}">
        <p14:creationId xmlns:p14="http://schemas.microsoft.com/office/powerpoint/2010/main" val="3991048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34C91-8EF4-15F1-ECCB-C70C5F1D9BE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2F482CB-83F6-6D9D-98BC-EA58F908A76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ACCA447-4372-4C8F-2CE3-EAC13372523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8E8E10-B441-31A3-F4FC-ABDF0A4841B1}"/>
              </a:ext>
            </a:extLst>
          </p:cNvPr>
          <p:cNvSpPr>
            <a:spLocks noGrp="1"/>
          </p:cNvSpPr>
          <p:nvPr>
            <p:ph type="sldNum" sz="quarter" idx="5"/>
          </p:nvPr>
        </p:nvSpPr>
        <p:spPr/>
        <p:txBody>
          <a:bodyPr/>
          <a:lstStyle/>
          <a:p>
            <a:pPr rtl="0"/>
            <a:fld id="{D4B9A9E5-4F7F-4A7D-9DE1-899232329269}" type="slidenum">
              <a:rPr lang="it-IT" smtClean="0"/>
              <a:t>19</a:t>
            </a:fld>
            <a:endParaRPr lang="it-IT" dirty="0"/>
          </a:p>
        </p:txBody>
      </p:sp>
    </p:spTree>
    <p:extLst>
      <p:ext uri="{BB962C8B-B14F-4D97-AF65-F5344CB8AC3E}">
        <p14:creationId xmlns:p14="http://schemas.microsoft.com/office/powerpoint/2010/main" val="1716025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a:t>
            </a:fld>
            <a:endParaRPr lang="it-IT" dirty="0"/>
          </a:p>
        </p:txBody>
      </p:sp>
    </p:spTree>
    <p:extLst>
      <p:ext uri="{BB962C8B-B14F-4D97-AF65-F5344CB8AC3E}">
        <p14:creationId xmlns:p14="http://schemas.microsoft.com/office/powerpoint/2010/main" val="2670498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49BA4-5B22-FFCB-F99C-70D7815D016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B544C86-F35B-F809-D5AB-296C7F81A5A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9A4FBB2-2BDB-9F29-5A2C-6983123EF0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3058018-DEBE-2968-9FCD-F9E37A77A87F}"/>
              </a:ext>
            </a:extLst>
          </p:cNvPr>
          <p:cNvSpPr>
            <a:spLocks noGrp="1"/>
          </p:cNvSpPr>
          <p:nvPr>
            <p:ph type="sldNum" sz="quarter" idx="5"/>
          </p:nvPr>
        </p:nvSpPr>
        <p:spPr/>
        <p:txBody>
          <a:bodyPr/>
          <a:lstStyle/>
          <a:p>
            <a:pPr rtl="0"/>
            <a:fld id="{D4B9A9E5-4F7F-4A7D-9DE1-899232329269}" type="slidenum">
              <a:rPr lang="it-IT" smtClean="0"/>
              <a:t>20</a:t>
            </a:fld>
            <a:endParaRPr lang="it-IT" dirty="0"/>
          </a:p>
        </p:txBody>
      </p:sp>
    </p:spTree>
    <p:extLst>
      <p:ext uri="{BB962C8B-B14F-4D97-AF65-F5344CB8AC3E}">
        <p14:creationId xmlns:p14="http://schemas.microsoft.com/office/powerpoint/2010/main" val="3303191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9E658-74F1-6A7A-5B6C-D462B4BF54F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2048B5-24AF-6128-3BA5-A64A271B76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6460A86-FA63-810F-1785-DAFCCE905D7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C3F87B6-FE8D-0D1B-95BC-6D94869C95DF}"/>
              </a:ext>
            </a:extLst>
          </p:cNvPr>
          <p:cNvSpPr>
            <a:spLocks noGrp="1"/>
          </p:cNvSpPr>
          <p:nvPr>
            <p:ph type="sldNum" sz="quarter" idx="5"/>
          </p:nvPr>
        </p:nvSpPr>
        <p:spPr/>
        <p:txBody>
          <a:bodyPr/>
          <a:lstStyle/>
          <a:p>
            <a:pPr rtl="0"/>
            <a:fld id="{D4B9A9E5-4F7F-4A7D-9DE1-899232329269}" type="slidenum">
              <a:rPr lang="it-IT" smtClean="0"/>
              <a:t>21</a:t>
            </a:fld>
            <a:endParaRPr lang="it-IT" dirty="0"/>
          </a:p>
        </p:txBody>
      </p:sp>
    </p:spTree>
    <p:extLst>
      <p:ext uri="{BB962C8B-B14F-4D97-AF65-F5344CB8AC3E}">
        <p14:creationId xmlns:p14="http://schemas.microsoft.com/office/powerpoint/2010/main" val="14533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804B7-BD52-757C-10C5-1E9D647E0C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9A1D02-1A0C-891A-EFD8-AA6ABE2E37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A51B6B0-7B0D-23FB-0E9A-0AB00993EC6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08BCAB4-325F-C268-C19D-F9F37130066C}"/>
              </a:ext>
            </a:extLst>
          </p:cNvPr>
          <p:cNvSpPr>
            <a:spLocks noGrp="1"/>
          </p:cNvSpPr>
          <p:nvPr>
            <p:ph type="sldNum" sz="quarter" idx="5"/>
          </p:nvPr>
        </p:nvSpPr>
        <p:spPr/>
        <p:txBody>
          <a:bodyPr/>
          <a:lstStyle/>
          <a:p>
            <a:pPr rtl="0"/>
            <a:fld id="{D4B9A9E5-4F7F-4A7D-9DE1-899232329269}" type="slidenum">
              <a:rPr lang="it-IT" smtClean="0"/>
              <a:t>22</a:t>
            </a:fld>
            <a:endParaRPr lang="it-IT" dirty="0"/>
          </a:p>
        </p:txBody>
      </p:sp>
    </p:spTree>
    <p:extLst>
      <p:ext uri="{BB962C8B-B14F-4D97-AF65-F5344CB8AC3E}">
        <p14:creationId xmlns:p14="http://schemas.microsoft.com/office/powerpoint/2010/main" val="3523426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039FC-2EFD-63F8-1072-1C3334A3D3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B64B0B8-1597-F27F-D28C-21FD21BAFF6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BC1D24E-B3BC-700D-A500-0BBA3150333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5BBE2ED-83A4-42D1-7694-96C415E96C02}"/>
              </a:ext>
            </a:extLst>
          </p:cNvPr>
          <p:cNvSpPr>
            <a:spLocks noGrp="1"/>
          </p:cNvSpPr>
          <p:nvPr>
            <p:ph type="sldNum" sz="quarter" idx="5"/>
          </p:nvPr>
        </p:nvSpPr>
        <p:spPr/>
        <p:txBody>
          <a:bodyPr/>
          <a:lstStyle/>
          <a:p>
            <a:pPr rtl="0"/>
            <a:fld id="{D4B9A9E5-4F7F-4A7D-9DE1-899232329269}" type="slidenum">
              <a:rPr lang="it-IT" smtClean="0"/>
              <a:t>23</a:t>
            </a:fld>
            <a:endParaRPr lang="it-IT" dirty="0"/>
          </a:p>
        </p:txBody>
      </p:sp>
    </p:spTree>
    <p:extLst>
      <p:ext uri="{BB962C8B-B14F-4D97-AF65-F5344CB8AC3E}">
        <p14:creationId xmlns:p14="http://schemas.microsoft.com/office/powerpoint/2010/main" val="113689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26D7-01B1-A991-A29B-14ACC32849B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985B228-1D74-EAB2-F04C-FEAB252E4E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91E5391-7D74-6274-5C49-05F67D30CF9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A1F6428-BB88-0522-4673-C99FEA946871}"/>
              </a:ext>
            </a:extLst>
          </p:cNvPr>
          <p:cNvSpPr>
            <a:spLocks noGrp="1"/>
          </p:cNvSpPr>
          <p:nvPr>
            <p:ph type="sldNum" sz="quarter" idx="5"/>
          </p:nvPr>
        </p:nvSpPr>
        <p:spPr/>
        <p:txBody>
          <a:bodyPr/>
          <a:lstStyle/>
          <a:p>
            <a:pPr rtl="0"/>
            <a:fld id="{D4B9A9E5-4F7F-4A7D-9DE1-899232329269}" type="slidenum">
              <a:rPr lang="it-IT" smtClean="0"/>
              <a:t>24</a:t>
            </a:fld>
            <a:endParaRPr lang="it-IT" dirty="0"/>
          </a:p>
        </p:txBody>
      </p:sp>
    </p:spTree>
    <p:extLst>
      <p:ext uri="{BB962C8B-B14F-4D97-AF65-F5344CB8AC3E}">
        <p14:creationId xmlns:p14="http://schemas.microsoft.com/office/powerpoint/2010/main" val="4292142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2BA9B-B2D0-7CC4-4767-894FAF66C68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2339382-6C42-99A1-06ED-2563D36BA9D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C7C12E1-BD23-1FB3-0AC6-932343180C9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AE041A8-0CCE-55BB-2D3E-B139DF79E25D}"/>
              </a:ext>
            </a:extLst>
          </p:cNvPr>
          <p:cNvSpPr>
            <a:spLocks noGrp="1"/>
          </p:cNvSpPr>
          <p:nvPr>
            <p:ph type="sldNum" sz="quarter" idx="5"/>
          </p:nvPr>
        </p:nvSpPr>
        <p:spPr/>
        <p:txBody>
          <a:bodyPr/>
          <a:lstStyle/>
          <a:p>
            <a:pPr rtl="0"/>
            <a:fld id="{D4B9A9E5-4F7F-4A7D-9DE1-899232329269}" type="slidenum">
              <a:rPr lang="it-IT" smtClean="0"/>
              <a:t>25</a:t>
            </a:fld>
            <a:endParaRPr lang="it-IT" dirty="0"/>
          </a:p>
        </p:txBody>
      </p:sp>
    </p:spTree>
    <p:extLst>
      <p:ext uri="{BB962C8B-B14F-4D97-AF65-F5344CB8AC3E}">
        <p14:creationId xmlns:p14="http://schemas.microsoft.com/office/powerpoint/2010/main" val="2930592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5AEFD-522D-5833-B4AA-0535DF15F3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A2FF94D-2C2C-2B97-71C0-7743DA76B93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EFB0C60-4F08-9C97-D10F-F9CDF3B032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959E4A9-7368-C7A0-F234-61F096E7BA5C}"/>
              </a:ext>
            </a:extLst>
          </p:cNvPr>
          <p:cNvSpPr>
            <a:spLocks noGrp="1"/>
          </p:cNvSpPr>
          <p:nvPr>
            <p:ph type="sldNum" sz="quarter" idx="5"/>
          </p:nvPr>
        </p:nvSpPr>
        <p:spPr/>
        <p:txBody>
          <a:bodyPr/>
          <a:lstStyle/>
          <a:p>
            <a:pPr rtl="0"/>
            <a:fld id="{D4B9A9E5-4F7F-4A7D-9DE1-899232329269}" type="slidenum">
              <a:rPr lang="it-IT" smtClean="0"/>
              <a:t>26</a:t>
            </a:fld>
            <a:endParaRPr lang="it-IT" dirty="0"/>
          </a:p>
        </p:txBody>
      </p:sp>
    </p:spTree>
    <p:extLst>
      <p:ext uri="{BB962C8B-B14F-4D97-AF65-F5344CB8AC3E}">
        <p14:creationId xmlns:p14="http://schemas.microsoft.com/office/powerpoint/2010/main" val="40725951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25BAC-4DF2-F706-E033-4F7792560A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6860270-18E6-68CD-327B-3506898E7F5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7994326-150D-B8CD-5302-918234389D5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23C0BA4-2E48-923C-F576-4D28803912C3}"/>
              </a:ext>
            </a:extLst>
          </p:cNvPr>
          <p:cNvSpPr>
            <a:spLocks noGrp="1"/>
          </p:cNvSpPr>
          <p:nvPr>
            <p:ph type="sldNum" sz="quarter" idx="5"/>
          </p:nvPr>
        </p:nvSpPr>
        <p:spPr/>
        <p:txBody>
          <a:bodyPr/>
          <a:lstStyle/>
          <a:p>
            <a:pPr rtl="0"/>
            <a:fld id="{D4B9A9E5-4F7F-4A7D-9DE1-899232329269}" type="slidenum">
              <a:rPr lang="it-IT" smtClean="0"/>
              <a:t>27</a:t>
            </a:fld>
            <a:endParaRPr lang="it-IT" dirty="0"/>
          </a:p>
        </p:txBody>
      </p:sp>
    </p:spTree>
    <p:extLst>
      <p:ext uri="{BB962C8B-B14F-4D97-AF65-F5344CB8AC3E}">
        <p14:creationId xmlns:p14="http://schemas.microsoft.com/office/powerpoint/2010/main" val="3819083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28</a:t>
            </a:fld>
            <a:endParaRPr lang="it-IT" dirty="0"/>
          </a:p>
        </p:txBody>
      </p:sp>
    </p:spTree>
    <p:extLst>
      <p:ext uri="{BB962C8B-B14F-4D97-AF65-F5344CB8AC3E}">
        <p14:creationId xmlns:p14="http://schemas.microsoft.com/office/powerpoint/2010/main" val="2371019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3</a:t>
            </a:fld>
            <a:endParaRPr lang="it-IT" dirty="0"/>
          </a:p>
        </p:txBody>
      </p:sp>
    </p:spTree>
    <p:extLst>
      <p:ext uri="{BB962C8B-B14F-4D97-AF65-F5344CB8AC3E}">
        <p14:creationId xmlns:p14="http://schemas.microsoft.com/office/powerpoint/2010/main" val="204324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4</a:t>
            </a:fld>
            <a:endParaRPr lang="it-IT" dirty="0"/>
          </a:p>
        </p:txBody>
      </p:sp>
    </p:spTree>
    <p:extLst>
      <p:ext uri="{BB962C8B-B14F-4D97-AF65-F5344CB8AC3E}">
        <p14:creationId xmlns:p14="http://schemas.microsoft.com/office/powerpoint/2010/main" val="326706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5</a:t>
            </a:fld>
            <a:endParaRPr lang="it-IT" dirty="0"/>
          </a:p>
        </p:txBody>
      </p:sp>
    </p:spTree>
    <p:extLst>
      <p:ext uri="{BB962C8B-B14F-4D97-AF65-F5344CB8AC3E}">
        <p14:creationId xmlns:p14="http://schemas.microsoft.com/office/powerpoint/2010/main" val="277835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6</a:t>
            </a:fld>
            <a:endParaRPr lang="it-IT" dirty="0"/>
          </a:p>
        </p:txBody>
      </p:sp>
    </p:spTree>
    <p:extLst>
      <p:ext uri="{BB962C8B-B14F-4D97-AF65-F5344CB8AC3E}">
        <p14:creationId xmlns:p14="http://schemas.microsoft.com/office/powerpoint/2010/main" val="164558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7</a:t>
            </a:fld>
            <a:endParaRPr lang="it-IT" dirty="0"/>
          </a:p>
        </p:txBody>
      </p:sp>
    </p:spTree>
    <p:extLst>
      <p:ext uri="{BB962C8B-B14F-4D97-AF65-F5344CB8AC3E}">
        <p14:creationId xmlns:p14="http://schemas.microsoft.com/office/powerpoint/2010/main" val="53684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8</a:t>
            </a:fld>
            <a:endParaRPr lang="it-IT" dirty="0"/>
          </a:p>
        </p:txBody>
      </p:sp>
    </p:spTree>
    <p:extLst>
      <p:ext uri="{BB962C8B-B14F-4D97-AF65-F5344CB8AC3E}">
        <p14:creationId xmlns:p14="http://schemas.microsoft.com/office/powerpoint/2010/main" val="151953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D4B9A9E5-4F7F-4A7D-9DE1-899232329269}" type="slidenum">
              <a:rPr lang="it-IT" smtClean="0"/>
              <a:t>9</a:t>
            </a:fld>
            <a:endParaRPr lang="it-IT" dirty="0"/>
          </a:p>
        </p:txBody>
      </p:sp>
    </p:spTree>
    <p:extLst>
      <p:ext uri="{BB962C8B-B14F-4D97-AF65-F5344CB8AC3E}">
        <p14:creationId xmlns:p14="http://schemas.microsoft.com/office/powerpoint/2010/main" val="1755363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it-IT" noProof="0"/>
              <a:t>FARE CLIC PER MODIFICARE LO STILE DEL TITOLO</a:t>
            </a:r>
          </a:p>
        </p:txBody>
      </p:sp>
      <p:sp>
        <p:nvSpPr>
          <p:cNvPr id="3" name="Sottotitolo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pic>
        <p:nvPicPr>
          <p:cNvPr id="8" name="Elemento grafico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ronto di merca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4" name="Segnaposto testo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Fai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a:t>
            </a:r>
          </a:p>
        </p:txBody>
      </p:sp>
      <p:pic>
        <p:nvPicPr>
          <p:cNvPr id="11" name="Elemento grafico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Elemento grafico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Elemento grafico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Segnaposto contenuto 3">
            <a:extLst>
              <a:ext uri="{FF2B5EF4-FFF2-40B4-BE49-F238E27FC236}">
                <a16:creationId xmlns:a16="http://schemas.microsoft.com/office/drawing/2014/main" id="{82D8880F-3EAC-45C9-91F2-19A193791A18}"/>
              </a:ext>
            </a:extLst>
          </p:cNvPr>
          <p:cNvSpPr>
            <a:spLocks noGrp="1"/>
          </p:cNvSpPr>
          <p:nvPr>
            <p:ph sz="half" idx="17" hasCustomPrompt="1"/>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26" name="Segnaposto contenuto 5">
            <a:extLst>
              <a:ext uri="{FF2B5EF4-FFF2-40B4-BE49-F238E27FC236}">
                <a16:creationId xmlns:a16="http://schemas.microsoft.com/office/drawing/2014/main" id="{9019518E-E850-403D-A5B5-4B53F8C4A56B}"/>
              </a:ext>
            </a:extLst>
          </p:cNvPr>
          <p:cNvSpPr>
            <a:spLocks noGrp="1"/>
          </p:cNvSpPr>
          <p:nvPr>
            <p:ph sz="quarter" idx="18" hasCustomPrompt="1"/>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a:p>
            <a:pPr lvl="1" rtl="0"/>
            <a:endParaRPr lang="it-IT" noProof="0"/>
          </a:p>
        </p:txBody>
      </p:sp>
      <p:sp>
        <p:nvSpPr>
          <p:cNvPr id="27" name="Segnaposto contenuto 3">
            <a:extLst>
              <a:ext uri="{FF2B5EF4-FFF2-40B4-BE49-F238E27FC236}">
                <a16:creationId xmlns:a16="http://schemas.microsoft.com/office/drawing/2014/main" id="{A8058154-45E5-403E-B714-AC85774F391F}"/>
              </a:ext>
            </a:extLst>
          </p:cNvPr>
          <p:cNvSpPr>
            <a:spLocks noGrp="1"/>
          </p:cNvSpPr>
          <p:nvPr>
            <p:ph sz="half" idx="19" hasCustomPrompt="1"/>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ntenuto due">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 IL TESTO DELLO SCHEMA</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MODIFICARE IL TESTO DELLO SCHEMA</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pic>
        <p:nvPicPr>
          <p:cNvPr id="11" name="Elemento grafico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to">
    <p:spTree>
      <p:nvGrpSpPr>
        <p:cNvPr id="1" name=""/>
        <p:cNvGrpSpPr/>
        <p:nvPr/>
      </p:nvGrpSpPr>
      <p:grpSpPr>
        <a:xfrm>
          <a:off x="0" y="0"/>
          <a:ext cx="0" cy="0"/>
          <a:chOff x="0" y="0"/>
          <a:chExt cx="0" cy="0"/>
        </a:xfrm>
      </p:grpSpPr>
      <p:pic>
        <p:nvPicPr>
          <p:cNvPr id="14" name="Elemento grafico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olo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20" name="Segnaposto testo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5" name="Segnaposto testo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6" name="Segnaposto testo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7" name="Segnaposto testo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8" name="Segnaposto testo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9" name="Segnaposto testo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quenza temporale 2">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2" name="Titolo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 DELLO SCHEMA</a:t>
            </a:r>
          </a:p>
        </p:txBody>
      </p:sp>
      <p:sp>
        <p:nvSpPr>
          <p:cNvPr id="6" name="Segnaposto testo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7" name="Segnaposto testo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8" name="Segnaposto testo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9" name="Segnaposto testo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0" name="Segnaposto testo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1" name="Segnaposto testo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it-IT" noProof="0"/>
              <a:t>Anno</a:t>
            </a:r>
          </a:p>
        </p:txBody>
      </p:sp>
      <p:sp>
        <p:nvSpPr>
          <p:cNvPr id="12" name="Segnaposto testo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3" name="Segnaposto testo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4" name="Segnaposto testo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5" name="Segnaposto testo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6" name="Segnaposto testo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7" name="Segnaposto testo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8" name="Segnaposto testo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19" name="Segnaposto testo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0" name="Segnaposto testo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1" name="Segnaposto testo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2" name="Segnaposto testo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3" name="Segnaposto testo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4" name="Segnaposto testo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5" name="Segnaposto testo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6" name="Segnaposto testo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7" name="Segnaposto testo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8" name="Segnaposto testo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29" name="Segnaposto testo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0" name="Segnaposto testo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1" name="Segnaposto testo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it-IT" noProof="0"/>
              <a:t>MM</a:t>
            </a:r>
          </a:p>
        </p:txBody>
      </p:sp>
      <p:sp>
        <p:nvSpPr>
          <p:cNvPr id="32" name="Rettangolo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dirty="0">
              <a:solidFill>
                <a:schemeClr val="tx1">
                  <a:lumMod val="75000"/>
                  <a:lumOff val="25000"/>
                </a:schemeClr>
              </a:solidFill>
            </a:endParaRPr>
          </a:p>
        </p:txBody>
      </p:sp>
      <p:sp>
        <p:nvSpPr>
          <p:cNvPr id="36" name="Segnaposto data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37" name="Segnaposto piè di pagina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38" name="Segnaposto numero diapositiva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egnaposto SmartArt 6">
            <a:extLst>
              <a:ext uri="{FF2B5EF4-FFF2-40B4-BE49-F238E27FC236}">
                <a16:creationId xmlns:a16="http://schemas.microsoft.com/office/drawing/2014/main" id="{156CA116-0F6E-4EE9-B34F-03BA07161A7A}"/>
              </a:ext>
            </a:extLst>
          </p:cNvPr>
          <p:cNvSpPr>
            <a:spLocks noGrp="1"/>
          </p:cNvSpPr>
          <p:nvPr>
            <p:ph type="dgm" sz="quarter" idx="15" hasCustomPrompt="1"/>
          </p:nvPr>
        </p:nvSpPr>
        <p:spPr>
          <a:xfrm>
            <a:off x="838200" y="2136776"/>
            <a:ext cx="10515600" cy="3697645"/>
          </a:xfrm>
        </p:spPr>
        <p:txBody>
          <a:bodyPr rtlCol="0"/>
          <a:lstStyle>
            <a:lvl1pPr>
              <a:defRPr>
                <a:solidFill>
                  <a:schemeClr val="tx1">
                    <a:lumMod val="75000"/>
                    <a:lumOff val="25000"/>
                  </a:schemeClr>
                </a:solidFill>
              </a:defRPr>
            </a:lvl1pPr>
          </a:lstStyle>
          <a:p>
            <a:pPr rtl="0"/>
            <a:r>
              <a:rPr lang="it-IT" noProof="0" dirty="0"/>
              <a:t>Fai clic sull'icona per aggiungere l'elemento grafico SmartArt</a:t>
            </a:r>
          </a:p>
        </p:txBody>
      </p:sp>
      <p:sp>
        <p:nvSpPr>
          <p:cNvPr id="2" name="Titolo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3" name="Segnaposto data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it-IT" noProof="0" dirty="0"/>
              <a:t>Presentazione</a:t>
            </a:r>
          </a:p>
        </p:txBody>
      </p:sp>
      <p:cxnSp>
        <p:nvCxnSpPr>
          <p:cNvPr id="10" name="Connettore diritto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apositiva del team di 4 persone">
    <p:bg>
      <p:bgRef idx="1001">
        <a:schemeClr val="bg1"/>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immagine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dirty="0"/>
              <a:t>Fare clic sull'icona per inserire un'immagine</a:t>
            </a:r>
          </a:p>
        </p:txBody>
      </p:sp>
      <p:sp>
        <p:nvSpPr>
          <p:cNvPr id="17" name="Segnaposto immagine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dirty="0"/>
              <a:t>Fare clic sull'icona per inserire un'immagine</a:t>
            </a:r>
          </a:p>
        </p:txBody>
      </p:sp>
      <p:sp>
        <p:nvSpPr>
          <p:cNvPr id="18" name="Segnaposto immagine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it-IT" noProof="0" dirty="0"/>
              <a:t>Fare clic sull'icona per inserire un'immagine</a:t>
            </a:r>
          </a:p>
        </p:txBody>
      </p:sp>
      <p:sp>
        <p:nvSpPr>
          <p:cNvPr id="19" name="Segnaposto immagine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it-IT" noProof="0" dirty="0"/>
              <a:t>Fare clic sull'icona per inserire un'immagine</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3" name="Segnaposto tes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4" name="Segnaposto tes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5" name="Segnaposto tes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6" name="Segnaposto tes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7" name="Segnaposto tes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8" name="Segnaposto tes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9" name="Segnaposto tes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cxnSp>
        <p:nvCxnSpPr>
          <p:cNvPr id="10" name="Connettore diritto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apositiva del team di 8 pers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immagine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dirty="0"/>
              <a:t>Fare clic sull'icona per inserire un'immagine</a:t>
            </a:r>
          </a:p>
        </p:txBody>
      </p:sp>
      <p:sp>
        <p:nvSpPr>
          <p:cNvPr id="17" name="Segnaposto immagine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dirty="0"/>
              <a:t>Fare clic sull'icona per inserire un'immagine</a:t>
            </a:r>
          </a:p>
        </p:txBody>
      </p:sp>
      <p:sp>
        <p:nvSpPr>
          <p:cNvPr id="18" name="Segnaposto immagine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it-IT" noProof="0" dirty="0"/>
              <a:t>Fare clic sull'icona per inserire un'immagine</a:t>
            </a:r>
          </a:p>
        </p:txBody>
      </p:sp>
      <p:sp>
        <p:nvSpPr>
          <p:cNvPr id="19" name="Segnaposto immagine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dirty="0"/>
              <a:t>Fare clic sull'icona per inserire un'immagine</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6" name="Segnaposto testo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3" name="Segnaposto testo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7" name="Segnaposto testo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4" name="Segnaposto testo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8" name="Segnaposto testo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5" name="Segnaposto testo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29" name="Segnaposto testo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55" name="Segnaposto immagine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dirty="0"/>
              <a:t>Fare clic sull'icona per inserire un'immagine</a:t>
            </a:r>
          </a:p>
        </p:txBody>
      </p:sp>
      <p:sp>
        <p:nvSpPr>
          <p:cNvPr id="56" name="Segnaposto immagine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dirty="0"/>
              <a:t>Fare clic sull'icona per inserire un'immagine</a:t>
            </a:r>
          </a:p>
        </p:txBody>
      </p:sp>
      <p:sp>
        <p:nvSpPr>
          <p:cNvPr id="57" name="Segnaposto immagine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it-IT" noProof="0" dirty="0"/>
              <a:t>Fare clic sull'icona per inserire un'immagine</a:t>
            </a:r>
          </a:p>
        </p:txBody>
      </p:sp>
      <p:sp>
        <p:nvSpPr>
          <p:cNvPr id="58" name="Segnaposto immagine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it-IT" noProof="0" dirty="0"/>
              <a:t>Fare clic sull'icona per inserire un'immagine</a:t>
            </a:r>
          </a:p>
        </p:txBody>
      </p:sp>
      <p:sp>
        <p:nvSpPr>
          <p:cNvPr id="54" name="Segnaposto testo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62" name="Segnaposto testo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59" name="Segnaposto testo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63" name="Segnaposto testo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60" name="Segnaposto testo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64" name="Segnaposto testo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61" name="Segnaposto testo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65" name="Segnaposto testo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it-IT" noProof="0" smtClean="0"/>
              <a:t>‹N›</a:t>
            </a:fld>
            <a:endParaRPr lang="it-IT" noProof="0" dirty="0"/>
          </a:p>
        </p:txBody>
      </p:sp>
      <p:pic>
        <p:nvPicPr>
          <p:cNvPr id="13" name="Elemento grafico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Elemento grafico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uto 3">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1" name="Segnaposto contenuto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7" name="Segnaposto testo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4" name="Segnaposto contenuto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8" name="Segnaposto testo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MODIFICARE</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5" name="Segnaposto contenuto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19" name="Segnaposto testo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26" name="Segnaposto contenuto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it-IT" noProof="0"/>
              <a:t>Fai clic per aggiungere contenuto</a:t>
            </a:r>
          </a:p>
        </p:txBody>
      </p:sp>
      <p:sp>
        <p:nvSpPr>
          <p:cNvPr id="14" name="Segnaposto testo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a:t>
            </a:r>
          </a:p>
        </p:txBody>
      </p:sp>
      <p:sp>
        <p:nvSpPr>
          <p:cNvPr id="23" name="Segnaposto testo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a:t>
            </a:r>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Segnaposto contenuto 3">
            <a:extLst>
              <a:ext uri="{FF2B5EF4-FFF2-40B4-BE49-F238E27FC236}">
                <a16:creationId xmlns:a16="http://schemas.microsoft.com/office/drawing/2014/main" id="{492F9083-A886-4EEB-94D6-1FAE6DC33000}"/>
              </a:ext>
            </a:extLst>
          </p:cNvPr>
          <p:cNvSpPr>
            <a:spLocks noGrp="1"/>
          </p:cNvSpPr>
          <p:nvPr>
            <p:ph sz="half" idx="16" hasCustomPrompt="1"/>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it-IT" noProof="0"/>
              <a:t>Fare clic per modificare lo stile del titolo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Riepilog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cxnSp>
        <p:nvCxnSpPr>
          <p:cNvPr id="23" name="Connettore diritto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Segnaposto data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22" name="Segnaposto piè di pagina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it-IT" noProof="0" dirty="0"/>
              <a:t>Presentazione</a:t>
            </a:r>
          </a:p>
        </p:txBody>
      </p:sp>
      <p:sp>
        <p:nvSpPr>
          <p:cNvPr id="24" name="Segnaposto numero diapositiva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hiusura">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it-IT" noProof="0"/>
              <a:t>FARE CLIC PER MODIFICARE LO STILE DEL TITOLO</a:t>
            </a:r>
          </a:p>
        </p:txBody>
      </p:sp>
      <p:sp>
        <p:nvSpPr>
          <p:cNvPr id="3" name="Sottotitolo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pic>
        <p:nvPicPr>
          <p:cNvPr id="6" name="Elemento grafico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Segnaposto data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it-IT" noProof="0" dirty="0"/>
              <a:t>20XX</a:t>
            </a:r>
          </a:p>
        </p:txBody>
      </p:sp>
      <p:sp>
        <p:nvSpPr>
          <p:cNvPr id="10" name="Segnaposto piè di pagina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it-IT" noProof="0" dirty="0"/>
              <a:t>Presentazione</a:t>
            </a:r>
          </a:p>
        </p:txBody>
      </p:sp>
      <p:sp>
        <p:nvSpPr>
          <p:cNvPr id="11" name="Segnaposto numero diapositiva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Elemento grafico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o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it-IT" noProof="0"/>
              <a:t>FARE CLIC PER MODIFICARE LO STILE DEL TITOLO</a:t>
            </a:r>
          </a:p>
        </p:txBody>
      </p:sp>
      <p:sp>
        <p:nvSpPr>
          <p:cNvPr id="3" name="Segnaposto contenuto 2">
            <a:extLst>
              <a:ext uri="{FF2B5EF4-FFF2-40B4-BE49-F238E27FC236}">
                <a16:creationId xmlns:a16="http://schemas.microsoft.com/office/drawing/2014/main" id="{2DA41CE6-5A88-4C5C-B2A4-6A5D2153B16F}"/>
              </a:ext>
            </a:extLst>
          </p:cNvPr>
          <p:cNvSpPr>
            <a:spLocks noGrp="1"/>
          </p:cNvSpPr>
          <p:nvPr>
            <p:ph idx="1" hasCustomPrompt="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it-IT" noProof="0" dirty="0"/>
              <a:t>20XX</a:t>
            </a:r>
          </a:p>
        </p:txBody>
      </p:sp>
      <p:sp>
        <p:nvSpPr>
          <p:cNvPr id="5" name="Segnaposto piè di pagina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it-IT" noProof="0" dirty="0"/>
              <a:t>Presentazione</a:t>
            </a:r>
          </a:p>
        </p:txBody>
      </p:sp>
      <p:sp>
        <p:nvSpPr>
          <p:cNvPr id="6" name="Segnaposto numero diapositiva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quenza temporale">
    <p:spTree>
      <p:nvGrpSpPr>
        <p:cNvPr id="1" name=""/>
        <p:cNvGrpSpPr/>
        <p:nvPr/>
      </p:nvGrpSpPr>
      <p:grpSpPr>
        <a:xfrm>
          <a:off x="0" y="0"/>
          <a:ext cx="0" cy="0"/>
          <a:chOff x="0" y="0"/>
          <a:chExt cx="0" cy="0"/>
        </a:xfrm>
      </p:grpSpPr>
      <p:sp>
        <p:nvSpPr>
          <p:cNvPr id="12" name="Elemento grafico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it-IT" noProof="0" dirty="0"/>
          </a:p>
        </p:txBody>
      </p:sp>
      <p:sp>
        <p:nvSpPr>
          <p:cNvPr id="2" name="Titolo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FAI CLIC PER MODIFICARE IL TITOLO</a:t>
            </a:r>
          </a:p>
        </p:txBody>
      </p:sp>
      <p:sp>
        <p:nvSpPr>
          <p:cNvPr id="16" name="Segnaposto testo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FAI CLIC PER MODIFICARE GLI STILI DEL TESTO DELLO SCHEMA</a:t>
            </a:r>
          </a:p>
        </p:txBody>
      </p:sp>
      <p:sp>
        <p:nvSpPr>
          <p:cNvPr id="17" name="Segnaposto testo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FAI CLIC PER MODIFICARE GLI STILI DEL TESTO DELLO SCHEMA</a:t>
            </a:r>
          </a:p>
        </p:txBody>
      </p:sp>
      <p:sp>
        <p:nvSpPr>
          <p:cNvPr id="18" name="Segnaposto testo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FAI CLIC PER MODIFICARE GLI STILI DEL TESTO DELLO SCHEMA</a:t>
            </a:r>
          </a:p>
        </p:txBody>
      </p:sp>
      <p:sp>
        <p:nvSpPr>
          <p:cNvPr id="19" name="Segnaposto testo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it-IT" noProof="0"/>
              <a:t>FAI CLIC PER MODIFICARE GLI STILI DEL TESTO DELLO SCHEMA</a:t>
            </a:r>
          </a:p>
        </p:txBody>
      </p:sp>
      <p:sp>
        <p:nvSpPr>
          <p:cNvPr id="34" name="Segnaposto testo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5" name="Segnaposto testo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6" name="Segnaposto testo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sp>
        <p:nvSpPr>
          <p:cNvPr id="37" name="Segnaposto testo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it-IT" noProof="0"/>
              <a:t>Fai clic per modificare lo stile del testo dello schema.</a:t>
            </a:r>
          </a:p>
        </p:txBody>
      </p:sp>
      <p:cxnSp>
        <p:nvCxnSpPr>
          <p:cNvPr id="3" name="Connettore diritto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Connettore diritto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Connettore diritto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Connettore diritto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Segnaposto data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it-IT" noProof="0" dirty="0"/>
              <a:t>20XX</a:t>
            </a:r>
          </a:p>
        </p:txBody>
      </p:sp>
      <p:sp>
        <p:nvSpPr>
          <p:cNvPr id="6" name="Segnaposto piè di pagina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it-IT" noProof="0" dirty="0"/>
              <a:t>Presentazione</a:t>
            </a:r>
          </a:p>
        </p:txBody>
      </p:sp>
      <p:sp>
        <p:nvSpPr>
          <p:cNvPr id="7" name="Segnaposto numero diapositiva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onna contenuto 3">
    <p:bg>
      <p:bgPr>
        <a:solidFill>
          <a:schemeClr val="accent2"/>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1" name="Segnaposto testo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2" name="Segnaposto testo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3" name="Segnaposto testo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34" name="Segnaposto testo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2" name="Segnaposto testo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AGGIUNGERE IL SOTTOTITOLO</a:t>
            </a:r>
          </a:p>
        </p:txBody>
      </p:sp>
      <p:sp>
        <p:nvSpPr>
          <p:cNvPr id="13" name="Segnaposto testo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it-IT" noProof="0" smtClean="0"/>
              <a:t>‹N›</a:t>
            </a:fld>
            <a:endParaRPr lang="it-IT" noProof="0" dirty="0"/>
          </a:p>
        </p:txBody>
      </p:sp>
      <p:cxnSp>
        <p:nvCxnSpPr>
          <p:cNvPr id="2" name="Connettore diritto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Elemento grafico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Elemento grafico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onna contenuto 2">
    <p:bg>
      <p:bgPr>
        <a:solidFill>
          <a:schemeClr val="bg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it-IT" noProof="0"/>
              <a:t>FAI CLIC PER MODIFICARE LO STILE DEL TITOLO DELLO SCHEMA</a:t>
            </a:r>
          </a:p>
        </p:txBody>
      </p:sp>
      <p:sp>
        <p:nvSpPr>
          <p:cNvPr id="15" name="Segnaposto testo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7" name="Segnaposto testo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6" name="Segnaposto testo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8" name="Segnaposto testo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9" name="Segnaposto testo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0" name="Segnaposto testo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23" name="Segnaposto testo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24" name="Segnaposto testo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3" name="Segnaposto data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4" name="Segnaposto piè di pagina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5" name="Segnaposto numero diapositiva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a:t>‹N›</a:t>
            </a:fld>
            <a:endParaRPr lang="it-IT" noProof="0" dirty="0"/>
          </a:p>
        </p:txBody>
      </p:sp>
      <p:pic>
        <p:nvPicPr>
          <p:cNvPr id="2" name="Elemento grafico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zione">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92FD4279-EA62-4397-878A-73F4948DB176}"/>
              </a:ext>
            </a:extLst>
          </p:cNvPr>
          <p:cNvSpPr>
            <a:spLocks noGrp="1"/>
          </p:cNvSpPr>
          <p:nvPr>
            <p:ph type="body" idx="1" hasCustomPrompt="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lo stile del titolo</a:t>
            </a:r>
          </a:p>
        </p:txBody>
      </p:sp>
      <p:cxnSp>
        <p:nvCxnSpPr>
          <p:cNvPr id="14" name="Connettore diritto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Segnaposto data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it-IT" noProof="0" dirty="0"/>
              <a:t>20XX</a:t>
            </a:r>
          </a:p>
        </p:txBody>
      </p:sp>
      <p:sp>
        <p:nvSpPr>
          <p:cNvPr id="10" name="Segnaposto piè di pagina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it-IT" noProof="0" dirty="0"/>
              <a:t>Presentazione</a:t>
            </a:r>
          </a:p>
        </p:txBody>
      </p:sp>
      <p:sp>
        <p:nvSpPr>
          <p:cNvPr id="11" name="Segnaposto numero diapositiva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it-IT" noProof="0" smtClean="0"/>
              <a:t>‹N›</a:t>
            </a:fld>
            <a:endParaRPr lang="it-IT" noProof="0"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erruzione di sezione">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it-IT" noProof="0"/>
              <a:t>FAI CLIC PER MODIFICARE LO STILE DEL TITOLO DELLO SCHEMA</a:t>
            </a:r>
          </a:p>
        </p:txBody>
      </p:sp>
      <p:pic>
        <p:nvPicPr>
          <p:cNvPr id="5" name="Elemento grafico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itazione">
    <p:spTree>
      <p:nvGrpSpPr>
        <p:cNvPr id="1" name=""/>
        <p:cNvGrpSpPr/>
        <p:nvPr/>
      </p:nvGrpSpPr>
      <p:grpSpPr>
        <a:xfrm>
          <a:off x="0" y="0"/>
          <a:ext cx="0" cy="0"/>
          <a:chOff x="0" y="0"/>
          <a:chExt cx="0" cy="0"/>
        </a:xfrm>
      </p:grpSpPr>
      <p:pic>
        <p:nvPicPr>
          <p:cNvPr id="7" name="Elemento grafico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olo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cxnSp>
        <p:nvCxnSpPr>
          <p:cNvPr id="9" name="Connettore diritto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Segnaposto testo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2" name="Segnaposto testo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3" name="Segnaposto testo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4" name="Segnaposto testo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5" name="Segnaposto testo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it-IT" noProof="0"/>
              <a:t>FAI CLIC PER AGGIUNGERE IL SOTTOTITOLO</a:t>
            </a:r>
          </a:p>
        </p:txBody>
      </p:sp>
      <p:sp>
        <p:nvSpPr>
          <p:cNvPr id="16" name="Segnaposto testo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it-IT" noProof="0"/>
              <a:t>Fare clic per inserire il testo</a:t>
            </a:r>
          </a:p>
        </p:txBody>
      </p:sp>
      <p:sp>
        <p:nvSpPr>
          <p:cNvPr id="17" name="Segnaposto data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it-IT" noProof="0" dirty="0"/>
              <a:t>20XX</a:t>
            </a:r>
          </a:p>
        </p:txBody>
      </p:sp>
      <p:sp>
        <p:nvSpPr>
          <p:cNvPr id="18" name="Segnaposto piè di pagina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it-IT" noProof="0" dirty="0"/>
              <a:t>Presentazione</a:t>
            </a:r>
          </a:p>
        </p:txBody>
      </p:sp>
      <p:sp>
        <p:nvSpPr>
          <p:cNvPr id="19" name="Segnaposto numero diapositiva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it-IT" noProof="0" smtClean="0"/>
              <a:pPr/>
              <a:t>‹N›</a:t>
            </a:fld>
            <a:endParaRPr lang="it-IT" noProof="0"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to tre">
    <p:bg>
      <p:bgRef idx="1001">
        <a:schemeClr val="bg1"/>
      </p:bgRef>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 IL TESTO DELLO SCHEMA</a:t>
            </a:r>
          </a:p>
        </p:txBody>
      </p:sp>
      <p:sp>
        <p:nvSpPr>
          <p:cNvPr id="4" name="Segnaposto contenut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it-IT" noProof="0"/>
              <a:t>FAI CLIC PER MODIFICARE IL TESTO DELLO SCHEMA</a:t>
            </a:r>
          </a:p>
        </p:txBody>
      </p:sp>
      <p:sp>
        <p:nvSpPr>
          <p:cNvPr id="6" name="Segnaposto contenuto 5">
            <a:extLst>
              <a:ext uri="{FF2B5EF4-FFF2-40B4-BE49-F238E27FC236}">
                <a16:creationId xmlns:a16="http://schemas.microsoft.com/office/drawing/2014/main" id="{B36EE64B-44BF-4634-97BC-5ED74C6DF280}"/>
              </a:ext>
            </a:extLst>
          </p:cNvPr>
          <p:cNvSpPr>
            <a:spLocks noGrp="1"/>
          </p:cNvSpPr>
          <p:nvPr>
            <p:ph sz="quarter" idx="4" hasCustomPrompt="1"/>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21" name="Segnaposto testo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FAI CLIC PER MODIFICARE IL TESTO DELLO SCHEMA</a:t>
            </a:r>
          </a:p>
        </p:txBody>
      </p:sp>
      <p:sp>
        <p:nvSpPr>
          <p:cNvPr id="22" name="Segnaposto contenuto 3">
            <a:extLst>
              <a:ext uri="{FF2B5EF4-FFF2-40B4-BE49-F238E27FC236}">
                <a16:creationId xmlns:a16="http://schemas.microsoft.com/office/drawing/2014/main" id="{C464A9BD-B815-4632-8F54-6EB70E48BAFF}"/>
              </a:ext>
            </a:extLst>
          </p:cNvPr>
          <p:cNvSpPr>
            <a:spLocks noGrp="1"/>
          </p:cNvSpPr>
          <p:nvPr>
            <p:ph sz="half" idx="14" hasCustomPrompt="1"/>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it-IT" noProof="0" dirty="0"/>
              <a:t>20XX</a:t>
            </a:r>
          </a:p>
        </p:txBody>
      </p:sp>
      <p:sp>
        <p:nvSpPr>
          <p:cNvPr id="8" name="Segnaposto piè di pagina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it-IT" noProof="0" dirty="0"/>
              <a:t>Presentazione</a:t>
            </a:r>
          </a:p>
        </p:txBody>
      </p:sp>
      <p:sp>
        <p:nvSpPr>
          <p:cNvPr id="9" name="Segnaposto numero diapositiva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it-IT" noProof="0" smtClean="0"/>
              <a:t>‹N›</a:t>
            </a:fld>
            <a:endParaRPr lang="it-IT" noProof="0" dirty="0"/>
          </a:p>
        </p:txBody>
      </p:sp>
      <p:cxnSp>
        <p:nvCxnSpPr>
          <p:cNvPr id="16" name="Connettore diritto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it-IT" noProof="0" dirty="0"/>
              <a:t>20XX</a:t>
            </a:r>
          </a:p>
        </p:txBody>
      </p:sp>
      <p:sp>
        <p:nvSpPr>
          <p:cNvPr id="5" name="Segnaposto piè di pagina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it-IT" noProof="0" dirty="0"/>
              <a:t>Presentazione</a:t>
            </a:r>
          </a:p>
        </p:txBody>
      </p:sp>
      <p:sp>
        <p:nvSpPr>
          <p:cNvPr id="6" name="Segnaposto numero diapositiva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it-IT" noProof="0" smtClean="0"/>
              <a:pPr/>
              <a:t>‹N›</a:t>
            </a:fld>
            <a:endParaRPr lang="it-IT" noProof="0"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r>
              <a:rPr lang="it-IT" dirty="0"/>
              <a:t>Set Similarity join with spark</a:t>
            </a:r>
            <a:br>
              <a:rPr lang="it-IT" dirty="0"/>
            </a:br>
            <a:r>
              <a:rPr lang="it-IT" sz="1600" dirty="0"/>
              <a:t>BIG DATA MANaGEMENT AND GOVERNANCE</a:t>
            </a:r>
            <a:br>
              <a:rPr lang="it-IT" dirty="0"/>
            </a:br>
            <a:endParaRPr lang="it-IT" dirty="0"/>
          </a:p>
        </p:txBody>
      </p:sp>
      <p:sp>
        <p:nvSpPr>
          <p:cNvPr id="3" name="Sottotitolo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430851"/>
          </a:xfrm>
        </p:spPr>
        <p:txBody>
          <a:bodyPr rtlCol="0">
            <a:normAutofit/>
          </a:bodyPr>
          <a:lstStyle/>
          <a:p>
            <a:pPr rtl="0"/>
            <a:r>
              <a:rPr lang="it-IT" dirty="0"/>
              <a:t>Vito D’Elia – Lorenzo Sasso</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A2D74-B7C5-9AD1-3F27-BCA6BCFA990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AC61F06-4B24-CE7D-1D04-DC4A66359C51}"/>
              </a:ext>
            </a:extLst>
          </p:cNvPr>
          <p:cNvSpPr>
            <a:spLocks noGrp="1"/>
          </p:cNvSpPr>
          <p:nvPr>
            <p:ph type="title"/>
          </p:nvPr>
        </p:nvSpPr>
        <p:spPr>
          <a:xfrm>
            <a:off x="1617891" y="0"/>
            <a:ext cx="8421688" cy="1325563"/>
          </a:xfrm>
        </p:spPr>
        <p:txBody>
          <a:bodyPr rtlCol="0"/>
          <a:lstStyle/>
          <a:p>
            <a:pPr rtl="0"/>
            <a:r>
              <a:rPr lang="it-IT" dirty="0"/>
              <a:t>Prefix filtering</a:t>
            </a:r>
          </a:p>
        </p:txBody>
      </p:sp>
      <p:sp>
        <p:nvSpPr>
          <p:cNvPr id="5" name="Segnaposto numero diapositiva 4">
            <a:extLst>
              <a:ext uri="{FF2B5EF4-FFF2-40B4-BE49-F238E27FC236}">
                <a16:creationId xmlns:a16="http://schemas.microsoft.com/office/drawing/2014/main" id="{31EFCA57-D33A-DC5A-8ACC-82951BEDFD1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10</a:t>
            </a:fld>
            <a:endParaRPr lang="it-IT" dirty="0"/>
          </a:p>
        </p:txBody>
      </p:sp>
      <p:sp>
        <p:nvSpPr>
          <p:cNvPr id="3" name="Segnaposto contenuto 5">
            <a:extLst>
              <a:ext uri="{FF2B5EF4-FFF2-40B4-BE49-F238E27FC236}">
                <a16:creationId xmlns:a16="http://schemas.microsoft.com/office/drawing/2014/main" id="{25752DA1-A9B5-4341-1F2B-AC303918AE1D}"/>
              </a:ext>
            </a:extLst>
          </p:cNvPr>
          <p:cNvSpPr txBox="1">
            <a:spLocks/>
          </p:cNvSpPr>
          <p:nvPr/>
        </p:nvSpPr>
        <p:spPr>
          <a:xfrm>
            <a:off x="0" y="1024128"/>
            <a:ext cx="12192000" cy="583387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it-IT" sz="1400" cap="all" dirty="0"/>
              <a:t>The primary </a:t>
            </a:r>
            <a:r>
              <a:rPr lang="it-IT" sz="1400" cap="all" dirty="0">
                <a:solidFill>
                  <a:srgbClr val="C00000"/>
                </a:solidFill>
              </a:rPr>
              <a:t>goal of the prefix filter is to significantly reduce the number of candidate pairs </a:t>
            </a:r>
            <a:r>
              <a:rPr lang="it-IT" sz="1400" cap="all" dirty="0"/>
              <a:t>that the more computationally intensive subsequent filters (like positional filtering) have to deal with, But </a:t>
            </a:r>
            <a:r>
              <a:rPr lang="it-IT" sz="1400" cap="all" dirty="0">
                <a:solidFill>
                  <a:srgbClr val="C00000"/>
                </a:solidFill>
              </a:rPr>
              <a:t>EXPECIALLY TO REDUCE THE POSSIBILE PAIRS TO COMPARE </a:t>
            </a:r>
            <a:r>
              <a:rPr lang="it-IT" sz="1400" cap="all" dirty="0" err="1">
                <a:solidFill>
                  <a:srgbClr val="C00000"/>
                </a:solidFill>
              </a:rPr>
              <a:t>THAt</a:t>
            </a:r>
            <a:r>
              <a:rPr lang="it-IT" sz="1400" cap="all" dirty="0">
                <a:solidFill>
                  <a:srgbClr val="C00000"/>
                </a:solidFill>
              </a:rPr>
              <a:t> </a:t>
            </a:r>
            <a:r>
              <a:rPr lang="en-GB" sz="1400" cap="all" dirty="0">
                <a:solidFill>
                  <a:srgbClr val="C00000"/>
                </a:solidFill>
              </a:rPr>
              <a:t>which being a Cartesian product have quadratic complexity.</a:t>
            </a:r>
            <a:r>
              <a:rPr lang="en-GB" sz="1400" cap="all" dirty="0"/>
              <a:t> </a:t>
            </a:r>
            <a:r>
              <a:rPr lang="it-IT" sz="1400" cap="all" dirty="0"/>
              <a:t> The chosen threshold should balance computational efficiency with the risk of missing similar </a:t>
            </a:r>
            <a:r>
              <a:rPr lang="it-IT" sz="1400" cap="all" dirty="0" err="1"/>
              <a:t>pairs</a:t>
            </a:r>
            <a:r>
              <a:rPr lang="it-IT" sz="1400" cap="all" dirty="0"/>
              <a:t>. </a:t>
            </a:r>
          </a:p>
          <a:p>
            <a:pPr marL="0" indent="0" algn="l">
              <a:buNone/>
            </a:pPr>
            <a:r>
              <a:rPr lang="en-GB" sz="1400" cap="all" dirty="0"/>
              <a:t>the idea is to create an index: we index the first n-tokens and if two tokens are indexed together (shuffle phase and group-by-key) the RESPECTIVE RIDS are candidates to reach the threshold.</a:t>
            </a:r>
            <a:endParaRPr lang="it-IT" sz="1400" cap="all" dirty="0"/>
          </a:p>
          <a:p>
            <a:pPr marL="0" indent="0" algn="l">
              <a:buNone/>
            </a:pPr>
            <a:r>
              <a:rPr lang="it-IT" sz="1700" b="1" cap="all" dirty="0"/>
              <a:t>Generate Key-Value Pairs for Prefix Tokens:</a:t>
            </a:r>
          </a:p>
          <a:p>
            <a:pPr marL="0" indent="0" algn="l">
              <a:buNone/>
            </a:pPr>
            <a:r>
              <a:rPr lang="it-IT" sz="1400" cap="all" dirty="0"/>
              <a:t>For each record, </a:t>
            </a:r>
            <a:r>
              <a:rPr lang="it-IT" sz="1400" cap="all" dirty="0" err="1"/>
              <a:t>we</a:t>
            </a:r>
            <a:r>
              <a:rPr lang="it-IT" sz="1400" cap="all" dirty="0"/>
              <a:t> </a:t>
            </a:r>
            <a:r>
              <a:rPr lang="it-IT" sz="1400" cap="all" dirty="0" err="1"/>
              <a:t>emit</a:t>
            </a:r>
            <a:r>
              <a:rPr lang="it-IT" sz="1400" cap="all" dirty="0"/>
              <a:t> key-value pairs for every token in its prefix, where the key is the token and the value is the record's RID. </a:t>
            </a:r>
          </a:p>
          <a:p>
            <a:pPr marL="0" indent="0" algn="l">
              <a:buNone/>
            </a:pPr>
            <a:r>
              <a:rPr lang="it-IT" sz="1400" cap="all" dirty="0"/>
              <a:t>Generate pairs of the form (token, </a:t>
            </a:r>
            <a:r>
              <a:rPr lang="it-IT" sz="1400" cap="all" dirty="0" err="1"/>
              <a:t>record_id</a:t>
            </a:r>
            <a:r>
              <a:rPr lang="it-IT" sz="1400" cap="all" dirty="0"/>
              <a:t>)</a:t>
            </a:r>
          </a:p>
          <a:p>
            <a:pPr>
              <a:lnSpc>
                <a:spcPct val="120000"/>
              </a:lnSpc>
            </a:pPr>
            <a:r>
              <a:rPr lang="it-IT" sz="1700" b="1" cap="all" dirty="0" err="1"/>
              <a:t>Calculating</a:t>
            </a:r>
            <a:r>
              <a:rPr lang="it-IT" sz="1700" b="1" cap="all" dirty="0"/>
              <a:t> Prefix Length:</a:t>
            </a:r>
          </a:p>
          <a:p>
            <a:pPr marL="0" indent="0">
              <a:buNone/>
            </a:pPr>
            <a:r>
              <a:rPr lang="it-IT" sz="1400" cap="all" dirty="0">
                <a:solidFill>
                  <a:srgbClr val="C00000"/>
                </a:solidFill>
              </a:rPr>
              <a:t>The function dynamically calculates the prefix length for each record </a:t>
            </a:r>
            <a:r>
              <a:rPr lang="it-IT" sz="1400" cap="all" dirty="0"/>
              <a:t>using the formula:</a:t>
            </a:r>
          </a:p>
          <a:p>
            <a:pPr marL="0" indent="0">
              <a:buNone/>
            </a:pPr>
            <a:r>
              <a:rPr lang="it-IT" sz="1400" b="1" cap="all" dirty="0">
                <a:solidFill>
                  <a:schemeClr val="tx1"/>
                </a:solidFill>
              </a:rPr>
              <a:t>Prefix Length = </a:t>
            </a:r>
            <a:r>
              <a:rPr lang="it-IT" sz="1400" b="1" cap="all" dirty="0" err="1">
                <a:solidFill>
                  <a:schemeClr val="tx1"/>
                </a:solidFill>
              </a:rPr>
              <a:t>Tokens_of_record|doc</a:t>
            </a:r>
            <a:r>
              <a:rPr lang="it-IT" sz="1400" b="1" cap="all" dirty="0">
                <a:solidFill>
                  <a:schemeClr val="tx1"/>
                </a:solidFill>
              </a:rPr>
              <a:t> − ⌈threshold × Tokens_of_record⌉ + 1</a:t>
            </a:r>
          </a:p>
          <a:p>
            <a:pPr marL="0" indent="0">
              <a:buNone/>
            </a:pPr>
            <a:r>
              <a:rPr lang="it-IT" sz="1400" b="1" i="1" u="sng" cap="all" dirty="0"/>
              <a:t>In </a:t>
            </a:r>
            <a:r>
              <a:rPr lang="it-IT" sz="1400" b="1" i="1" u="sng" cap="all" dirty="0" err="1"/>
              <a:t>our</a:t>
            </a:r>
            <a:r>
              <a:rPr lang="it-IT" sz="1400" b="1" i="1" u="sng" cap="all" dirty="0"/>
              <a:t> case </a:t>
            </a:r>
            <a:r>
              <a:rPr lang="it-IT" sz="1400" b="1" i="1" u="sng" cap="all" dirty="0" err="1"/>
              <a:t>We</a:t>
            </a:r>
            <a:r>
              <a:rPr lang="it-IT" sz="1400" b="1" i="1" u="sng" cap="all" dirty="0"/>
              <a:t> MAKE SOME MODIFICATION FROM THE APPROACH OF [</a:t>
            </a:r>
            <a:r>
              <a:rPr lang="en-GB" sz="1400" b="1" i="1" u="sng" cap="all" dirty="0" err="1"/>
              <a:t>Chaudhuriet</a:t>
            </a:r>
            <a:r>
              <a:rPr lang="en-GB" sz="1400" b="1" i="1" u="sng" cap="all" dirty="0"/>
              <a:t> al, ICDE’06] </a:t>
            </a:r>
          </a:p>
          <a:p>
            <a:pPr marL="0" indent="0">
              <a:buNone/>
            </a:pPr>
            <a:r>
              <a:rPr lang="it-IT" sz="1400" cap="all" dirty="0" err="1">
                <a:solidFill>
                  <a:srgbClr val="C00000"/>
                </a:solidFill>
              </a:rPr>
              <a:t>This</a:t>
            </a:r>
            <a:r>
              <a:rPr lang="it-IT" sz="1400" cap="all" dirty="0">
                <a:solidFill>
                  <a:srgbClr val="C00000"/>
                </a:solidFill>
              </a:rPr>
              <a:t> allow to adjusting the prefix </a:t>
            </a:r>
            <a:r>
              <a:rPr lang="it-IT" sz="1400" cap="all" dirty="0" err="1">
                <a:solidFill>
                  <a:srgbClr val="C00000"/>
                </a:solidFill>
              </a:rPr>
              <a:t>length</a:t>
            </a:r>
            <a:r>
              <a:rPr lang="it-IT" sz="1400" cap="all" dirty="0">
                <a:solidFill>
                  <a:srgbClr val="C00000"/>
                </a:solidFill>
              </a:rPr>
              <a:t> DYNAMICCALLY </a:t>
            </a:r>
            <a:r>
              <a:rPr lang="it-IT" sz="1400" cap="all" dirty="0" err="1">
                <a:solidFill>
                  <a:srgbClr val="C00000"/>
                </a:solidFill>
              </a:rPr>
              <a:t>based</a:t>
            </a:r>
            <a:r>
              <a:rPr lang="it-IT" sz="1400" cap="all" dirty="0">
                <a:solidFill>
                  <a:srgbClr val="C00000"/>
                </a:solidFill>
              </a:rPr>
              <a:t> on the size of EACH token sets </a:t>
            </a:r>
            <a:r>
              <a:rPr lang="it-IT" sz="1400" cap="all" dirty="0"/>
              <a:t>and the desired similarity threshold, this ensures that </a:t>
            </a:r>
            <a:r>
              <a:rPr lang="it-IT" sz="1400" cap="all" dirty="0">
                <a:solidFill>
                  <a:srgbClr val="C00000"/>
                </a:solidFill>
              </a:rPr>
              <a:t>the number of tokens considered for each record is proportional to its size</a:t>
            </a:r>
            <a:r>
              <a:rPr lang="it-IT" sz="1400" cap="all" dirty="0"/>
              <a:t> </a:t>
            </a:r>
            <a:r>
              <a:rPr lang="it-IT" sz="1400" cap="all" dirty="0" err="1"/>
              <a:t>that</a:t>
            </a:r>
            <a:r>
              <a:rPr lang="it-IT" sz="1400" cap="all" dirty="0"/>
              <a:t> allows to fine-tune the filtering </a:t>
            </a:r>
            <a:r>
              <a:rPr lang="it-IT" sz="1400" cap="all" dirty="0" err="1"/>
              <a:t>process</a:t>
            </a:r>
            <a:r>
              <a:rPr lang="it-IT" sz="1400" cap="all" dirty="0"/>
              <a:t>.</a:t>
            </a:r>
          </a:p>
          <a:p>
            <a:pPr marL="0" indent="0">
              <a:buNone/>
            </a:pPr>
            <a:r>
              <a:rPr lang="it-IT" sz="1400" cap="all" dirty="0"/>
              <a:t>before the reducer starts, there's a shuffle phase. All emitted key-value pairs are shuffled across the network so that all pairs with the same key (in this case with the same token) are grouped together and end up on the same machine.</a:t>
            </a:r>
          </a:p>
          <a:p>
            <a:pPr marL="0" indent="0">
              <a:buNone/>
            </a:pPr>
            <a:r>
              <a:rPr lang="it-IT" sz="1400" cap="all" dirty="0"/>
              <a:t>This requires moving data across different nodes in the cluster, which can be network-intensive, especially for large datasets.</a:t>
            </a:r>
          </a:p>
          <a:p>
            <a:pPr marL="0" indent="0">
              <a:buNone/>
            </a:pPr>
            <a:r>
              <a:rPr lang="it-IT" sz="1400" cap="all" dirty="0"/>
              <a:t>THEN the reducer groups k-v pairs by their keys. </a:t>
            </a:r>
            <a:r>
              <a:rPr lang="it-IT" sz="1400" cap="all" dirty="0" err="1"/>
              <a:t>all</a:t>
            </a:r>
            <a:r>
              <a:rPr lang="it-IT" sz="1400" cap="all" dirty="0"/>
              <a:t> the RIDs that have the same token in their prefix are collected together.</a:t>
            </a:r>
          </a:p>
          <a:p>
            <a:pPr marL="0" indent="0">
              <a:buNone/>
            </a:pPr>
            <a:r>
              <a:rPr lang="it-IT" sz="1400" cap="all" dirty="0"/>
              <a:t>After the shuffle, for each unique token, WE </a:t>
            </a:r>
            <a:r>
              <a:rPr lang="it-IT" sz="1400" cap="all" dirty="0" err="1"/>
              <a:t>get</a:t>
            </a:r>
            <a:r>
              <a:rPr lang="it-IT" sz="1400" cap="all" dirty="0"/>
              <a:t> an iterable of record IDs (rids) that contain this token. This operation effectively groups </a:t>
            </a:r>
            <a:r>
              <a:rPr lang="it-IT" sz="1400" cap="all" dirty="0" err="1"/>
              <a:t>all</a:t>
            </a:r>
            <a:r>
              <a:rPr lang="it-IT" sz="1400" cap="all" dirty="0"/>
              <a:t> </a:t>
            </a:r>
            <a:r>
              <a:rPr lang="it-IT" sz="1400" cap="all" dirty="0" err="1"/>
              <a:t>rIDs</a:t>
            </a:r>
            <a:r>
              <a:rPr lang="it-IT" sz="1400" cap="all" dirty="0"/>
              <a:t> by common tokens… </a:t>
            </a:r>
            <a:r>
              <a:rPr lang="it-IT" sz="1400" cap="all" dirty="0" err="1">
                <a:solidFill>
                  <a:srgbClr val="C00000"/>
                </a:solidFill>
              </a:rPr>
              <a:t>Essentially</a:t>
            </a:r>
            <a:r>
              <a:rPr lang="it-IT" sz="1400" cap="all" dirty="0">
                <a:solidFill>
                  <a:srgbClr val="C00000"/>
                </a:solidFill>
              </a:rPr>
              <a:t>, it's an </a:t>
            </a:r>
            <a:r>
              <a:rPr lang="it-IT" sz="1400" cap="all" dirty="0" err="1">
                <a:solidFill>
                  <a:srgbClr val="C00000"/>
                </a:solidFill>
              </a:rPr>
              <a:t>inverted</a:t>
            </a:r>
            <a:r>
              <a:rPr lang="it-IT" sz="1400" cap="all" dirty="0">
                <a:solidFill>
                  <a:srgbClr val="C00000"/>
                </a:solidFill>
              </a:rPr>
              <a:t> index {token, </a:t>
            </a:r>
            <a:r>
              <a:rPr lang="it-IT" sz="1400" cap="all" dirty="0" err="1">
                <a:solidFill>
                  <a:srgbClr val="C00000"/>
                </a:solidFill>
              </a:rPr>
              <a:t>rids</a:t>
            </a:r>
            <a:r>
              <a:rPr lang="it-IT" sz="1400" cap="all" dirty="0">
                <a:solidFill>
                  <a:srgbClr val="C00000"/>
                </a:solidFill>
              </a:rPr>
              <a:t>}</a:t>
            </a:r>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83296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EDC05-0152-4909-F7AA-EE4B19C0B23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0C54769-4A55-8C92-59FA-21E467495CB1}"/>
              </a:ext>
            </a:extLst>
          </p:cNvPr>
          <p:cNvSpPr>
            <a:spLocks noGrp="1"/>
          </p:cNvSpPr>
          <p:nvPr>
            <p:ph type="title"/>
          </p:nvPr>
        </p:nvSpPr>
        <p:spPr>
          <a:xfrm>
            <a:off x="2432221" y="-69036"/>
            <a:ext cx="7327557" cy="1325563"/>
          </a:xfrm>
        </p:spPr>
        <p:txBody>
          <a:bodyPr rtlCol="0"/>
          <a:lstStyle/>
          <a:p>
            <a:pPr rtl="0"/>
            <a:r>
              <a:rPr lang="it-IT" dirty="0"/>
              <a:t>extract candidate pairs after Prefix filtering</a:t>
            </a:r>
          </a:p>
        </p:txBody>
      </p:sp>
      <p:sp>
        <p:nvSpPr>
          <p:cNvPr id="5" name="Segnaposto numero diapositiva 4">
            <a:extLst>
              <a:ext uri="{FF2B5EF4-FFF2-40B4-BE49-F238E27FC236}">
                <a16:creationId xmlns:a16="http://schemas.microsoft.com/office/drawing/2014/main" id="{A30F8FFE-F8F9-AF65-1797-CBD09630B0A6}"/>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11</a:t>
            </a:fld>
            <a:endParaRPr lang="it-IT" dirty="0"/>
          </a:p>
        </p:txBody>
      </p:sp>
      <p:sp>
        <p:nvSpPr>
          <p:cNvPr id="3" name="Segnaposto contenuto 5">
            <a:extLst>
              <a:ext uri="{FF2B5EF4-FFF2-40B4-BE49-F238E27FC236}">
                <a16:creationId xmlns:a16="http://schemas.microsoft.com/office/drawing/2014/main" id="{937837BE-6C69-5ADE-8953-42AFF1EBAAB0}"/>
              </a:ext>
            </a:extLst>
          </p:cNvPr>
          <p:cNvSpPr txBox="1">
            <a:spLocks/>
          </p:cNvSpPr>
          <p:nvPr/>
        </p:nvSpPr>
        <p:spPr>
          <a:xfrm>
            <a:off x="0" y="1256527"/>
            <a:ext cx="12192000" cy="252966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cap="all" dirty="0"/>
              <a:t>For each token, take the list of RIDs and form candidate pairs. This essentially means for a list of RIDs [a, b, c], WE </a:t>
            </a:r>
            <a:r>
              <a:rPr lang="it-IT" sz="1400" cap="all" dirty="0" err="1"/>
              <a:t>will</a:t>
            </a:r>
            <a:r>
              <a:rPr lang="it-IT" sz="1400" cap="all" dirty="0"/>
              <a:t> form pairs [(a, b), (a, c), (b, c)].</a:t>
            </a:r>
          </a:p>
          <a:p>
            <a:pPr marL="0" indent="0">
              <a:buNone/>
            </a:pPr>
            <a:r>
              <a:rPr lang="it-IT" sz="1400" cap="all" dirty="0"/>
              <a:t>The idea behind this step is that if two records share a token in their prefix, they might be similar. Hence, they are considered as candidate pairs and will be subjected to subsequent filters to restrict down true similarities.</a:t>
            </a:r>
          </a:p>
          <a:p>
            <a:r>
              <a:rPr lang="it-IT" sz="1600" b="1" cap="all" dirty="0"/>
              <a:t>The function generate_candidate_pairs:</a:t>
            </a:r>
          </a:p>
          <a:p>
            <a:pPr marL="0" indent="0">
              <a:buNone/>
            </a:pPr>
            <a:r>
              <a:rPr lang="it-IT" sz="1400" cap="all" dirty="0"/>
              <a:t>Generate all 2-combinations of the list of RIDs. For each token returns all possible pairs of RIDs that have this token in their prefix.</a:t>
            </a:r>
          </a:p>
          <a:p>
            <a:pPr marL="0" indent="0">
              <a:buNone/>
            </a:pPr>
            <a:r>
              <a:rPr lang="it-IT" sz="1400" cap="all" dirty="0"/>
              <a:t>input (</a:t>
            </a:r>
            <a:r>
              <a:rPr lang="it-IT" sz="1400" cap="all" dirty="0" err="1"/>
              <a:t>kv</a:t>
            </a:r>
            <a:r>
              <a:rPr lang="it-IT" sz="1400" cap="all" dirty="0"/>
              <a:t>) </a:t>
            </a:r>
            <a:r>
              <a:rPr lang="it-IT" sz="1400" cap="all" dirty="0" err="1"/>
              <a:t>is</a:t>
            </a:r>
            <a:r>
              <a:rPr lang="it-IT" sz="1400" cap="all" dirty="0"/>
              <a:t> a key-</a:t>
            </a:r>
            <a:r>
              <a:rPr lang="it-IT" sz="1400" cap="all" dirty="0" err="1"/>
              <a:t>value</a:t>
            </a:r>
            <a:r>
              <a:rPr lang="it-IT" sz="1400" cap="all" dirty="0"/>
              <a:t> </a:t>
            </a:r>
            <a:r>
              <a:rPr lang="it-IT" sz="1400" cap="all" dirty="0" err="1"/>
              <a:t>pair</a:t>
            </a:r>
            <a:r>
              <a:rPr lang="it-IT" sz="1400" cap="all" dirty="0"/>
              <a:t>, </a:t>
            </a:r>
            <a:r>
              <a:rPr lang="it-IT" sz="1400" cap="all" dirty="0" err="1"/>
              <a:t>where</a:t>
            </a:r>
            <a:r>
              <a:rPr lang="it-IT" sz="1400" cap="all" dirty="0"/>
              <a:t> the key </a:t>
            </a:r>
            <a:r>
              <a:rPr lang="it-IT" sz="1400" cap="all" dirty="0" err="1"/>
              <a:t>is</a:t>
            </a:r>
            <a:r>
              <a:rPr lang="it-IT" sz="1400" cap="all" dirty="0"/>
              <a:t> a token and the </a:t>
            </a:r>
            <a:r>
              <a:rPr lang="it-IT" sz="1400" cap="all" dirty="0" err="1"/>
              <a:t>value</a:t>
            </a:r>
            <a:r>
              <a:rPr lang="it-IT" sz="1400" cap="all" dirty="0"/>
              <a:t> (</a:t>
            </a:r>
            <a:r>
              <a:rPr lang="it-IT" sz="1400" cap="all" dirty="0" err="1"/>
              <a:t>kv</a:t>
            </a:r>
            <a:r>
              <a:rPr lang="it-IT" sz="1400" cap="all" dirty="0"/>
              <a:t>[1]) </a:t>
            </a:r>
            <a:r>
              <a:rPr lang="it-IT" sz="1400" cap="all" dirty="0" err="1"/>
              <a:t>is</a:t>
            </a:r>
            <a:r>
              <a:rPr lang="it-IT" sz="1400" cap="all" dirty="0"/>
              <a:t> a list of </a:t>
            </a:r>
            <a:r>
              <a:rPr lang="it-IT" sz="1400" cap="all" dirty="0" err="1"/>
              <a:t>RIDs</a:t>
            </a:r>
            <a:r>
              <a:rPr lang="it-IT" sz="1400" cap="all" dirty="0"/>
              <a:t> </a:t>
            </a:r>
            <a:r>
              <a:rPr lang="it-IT" sz="1400" cap="all" dirty="0" err="1"/>
              <a:t>associated</a:t>
            </a:r>
            <a:r>
              <a:rPr lang="it-IT" sz="1400" cap="all" dirty="0"/>
              <a:t> with </a:t>
            </a:r>
            <a:r>
              <a:rPr lang="it-IT" sz="1400" cap="all" dirty="0" err="1"/>
              <a:t>that</a:t>
            </a:r>
            <a:r>
              <a:rPr lang="it-IT" sz="1400" cap="all" dirty="0"/>
              <a:t> token.</a:t>
            </a:r>
          </a:p>
          <a:p>
            <a:pPr marL="0" indent="0">
              <a:buNone/>
            </a:pPr>
            <a:r>
              <a:rPr lang="it-IT" sz="1400" cap="all" dirty="0" err="1"/>
              <a:t>flatMap</a:t>
            </a:r>
            <a:r>
              <a:rPr lang="it-IT" sz="1400" cap="all" dirty="0"/>
              <a:t> "</a:t>
            </a:r>
            <a:r>
              <a:rPr lang="it-IT" sz="1400" cap="all" dirty="0" err="1"/>
              <a:t>flattens</a:t>
            </a:r>
            <a:r>
              <a:rPr lang="it-IT" sz="1400" cap="all" dirty="0"/>
              <a:t>" the </a:t>
            </a:r>
            <a:r>
              <a:rPr lang="it-IT" sz="1400" cap="all" dirty="0" err="1"/>
              <a:t>results</a:t>
            </a:r>
            <a:r>
              <a:rPr lang="it-IT" sz="1400" cap="all" dirty="0"/>
              <a:t>, </a:t>
            </a:r>
            <a:r>
              <a:rPr lang="it-IT" sz="1400" cap="all" dirty="0" err="1"/>
              <a:t>producing</a:t>
            </a:r>
            <a:r>
              <a:rPr lang="it-IT" sz="1400" cap="all" dirty="0"/>
              <a:t> an RDD of the </a:t>
            </a:r>
            <a:r>
              <a:rPr lang="it-IT" sz="1400" cap="all" dirty="0" err="1"/>
              <a:t>individual</a:t>
            </a:r>
            <a:r>
              <a:rPr lang="it-IT" sz="1400" cap="all" dirty="0"/>
              <a:t> </a:t>
            </a:r>
            <a:r>
              <a:rPr lang="it-IT" sz="1400" cap="all" dirty="0" err="1"/>
              <a:t>elements</a:t>
            </a:r>
            <a:r>
              <a:rPr lang="it-IT" sz="1400" cap="all" dirty="0"/>
              <a:t> </a:t>
            </a:r>
            <a:r>
              <a:rPr lang="it-IT" sz="1400" cap="all" dirty="0" err="1"/>
              <a:t>instead</a:t>
            </a:r>
            <a:r>
              <a:rPr lang="it-IT" sz="1400" cap="all" dirty="0"/>
              <a:t> an RDD of list</a:t>
            </a:r>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139649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500E8-28CD-DBD0-CC0F-CB64900AFD6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17244D0-2A26-ADBD-8CB0-1D3A6EDB105E}"/>
              </a:ext>
            </a:extLst>
          </p:cNvPr>
          <p:cNvSpPr>
            <a:spLocks noGrp="1"/>
          </p:cNvSpPr>
          <p:nvPr>
            <p:ph type="title"/>
          </p:nvPr>
        </p:nvSpPr>
        <p:spPr>
          <a:xfrm>
            <a:off x="1617891" y="0"/>
            <a:ext cx="8421688" cy="1325563"/>
          </a:xfrm>
        </p:spPr>
        <p:txBody>
          <a:bodyPr rtlCol="0"/>
          <a:lstStyle/>
          <a:p>
            <a:pPr rtl="0"/>
            <a:r>
              <a:rPr lang="it-IT" dirty="0"/>
              <a:t>Prefix filter - Code snippets</a:t>
            </a:r>
          </a:p>
        </p:txBody>
      </p:sp>
      <p:sp>
        <p:nvSpPr>
          <p:cNvPr id="5" name="Segnaposto numero diapositiva 4">
            <a:extLst>
              <a:ext uri="{FF2B5EF4-FFF2-40B4-BE49-F238E27FC236}">
                <a16:creationId xmlns:a16="http://schemas.microsoft.com/office/drawing/2014/main" id="{8C04A508-B10E-E7E5-85F1-2494A7950337}"/>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12</a:t>
            </a:fld>
            <a:endParaRPr lang="it-IT" dirty="0"/>
          </a:p>
        </p:txBody>
      </p:sp>
      <p:sp>
        <p:nvSpPr>
          <p:cNvPr id="8" name="CasellaDiTesto 7">
            <a:extLst>
              <a:ext uri="{FF2B5EF4-FFF2-40B4-BE49-F238E27FC236}">
                <a16:creationId xmlns:a16="http://schemas.microsoft.com/office/drawing/2014/main" id="{A35F75C5-25E7-11C8-78A2-69AF1928B9C3}"/>
              </a:ext>
            </a:extLst>
          </p:cNvPr>
          <p:cNvSpPr txBox="1"/>
          <p:nvPr/>
        </p:nvSpPr>
        <p:spPr>
          <a:xfrm>
            <a:off x="7244924" y="1397674"/>
            <a:ext cx="4110296" cy="4062651"/>
          </a:xfrm>
          <a:prstGeom prst="rect">
            <a:avLst/>
          </a:prstGeom>
          <a:solidFill>
            <a:schemeClr val="tx1"/>
          </a:solidFill>
        </p:spPr>
        <p:txBody>
          <a:bodyPr wrap="square" rtlCol="0">
            <a:spAutoFit/>
          </a:bodyPr>
          <a:lstStyle/>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generate_candidate_pairs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grouped_rdd</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Generates candidate pairs of RIDs that share a common token in their prefix.</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CE9178"/>
                </a:solidFill>
                <a:effectLst/>
                <a:latin typeface="Menlo" panose="020B0609030804020204" pitchFamily="49" charset="0"/>
              </a:rPr>
              <a:t>Parameters: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grouped_rdd: Input RDD where each record is a key-value pair. The key is a token and the value is a list of RIDs associated with that token.</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CE9178"/>
                </a:solidFill>
                <a:effectLst/>
                <a:latin typeface="Menlo" panose="020B0609030804020204" pitchFamily="49" charset="0"/>
              </a:rPr>
              <a:t>Returns: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An RDD of candidate pairs, where each element is a tuple representing a pair of RIDs that share at least one common token in their prefix.</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candidate_pairs_after_prefix_rdd = grouped_rdd.flatMap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kv</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combinations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kv</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B5CEA8"/>
                </a:solidFill>
                <a:effectLst/>
                <a:latin typeface="Menlo" panose="020B0609030804020204" pitchFamily="49" charset="0"/>
              </a:rPr>
              <a:t>2</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candidate_pairs_after_prefix_rdd</a:t>
            </a:r>
          </a:p>
          <a:p>
            <a:br>
              <a:rPr lang="it-IT" sz="1000" b="0" dirty="0">
                <a:solidFill>
                  <a:srgbClr val="D4D4D4"/>
                </a:solidFill>
                <a:effectLst/>
                <a:latin typeface="Menlo" panose="020B0609030804020204" pitchFamily="49" charset="0"/>
              </a:rPr>
            </a:br>
            <a:br>
              <a:rPr lang="it-IT" sz="1000" b="0" dirty="0">
                <a:solidFill>
                  <a:srgbClr val="D4D4D4"/>
                </a:solidFill>
                <a:effectLst/>
                <a:latin typeface="Menlo" panose="020B0609030804020204" pitchFamily="49" charset="0"/>
              </a:rPr>
            </a:br>
            <a:r>
              <a:rPr lang="it-IT" sz="1000" b="0" dirty="0">
                <a:solidFill>
                  <a:srgbClr val="D4D4D4"/>
                </a:solidFill>
                <a:effectLst/>
                <a:latin typeface="Menlo" panose="020B0609030804020204" pitchFamily="49" charset="0"/>
              </a:rPr>
              <a:t>candidate_pairs_after_prefix_rdd = generate_candidate_pairs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grouped_rdd</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endParaRPr lang="it-IT" dirty="0"/>
          </a:p>
        </p:txBody>
      </p:sp>
      <p:sp>
        <p:nvSpPr>
          <p:cNvPr id="9" name="CasellaDiTesto 8">
            <a:extLst>
              <a:ext uri="{FF2B5EF4-FFF2-40B4-BE49-F238E27FC236}">
                <a16:creationId xmlns:a16="http://schemas.microsoft.com/office/drawing/2014/main" id="{1B45E731-899E-9D4E-375D-FFD4960A1675}"/>
              </a:ext>
            </a:extLst>
          </p:cNvPr>
          <p:cNvSpPr txBox="1"/>
          <p:nvPr/>
        </p:nvSpPr>
        <p:spPr>
          <a:xfrm>
            <a:off x="836782" y="1070490"/>
            <a:ext cx="4110296" cy="5139869"/>
          </a:xfrm>
          <a:prstGeom prst="rect">
            <a:avLst/>
          </a:prstGeom>
          <a:solidFill>
            <a:schemeClr val="tx1"/>
          </a:solidFill>
        </p:spPr>
        <p:txBody>
          <a:bodyPr wrap="square" rtlCol="0">
            <a:spAutoFit/>
          </a:bodyPr>
          <a:lstStyle/>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generate_prefix_pairs_from_rdd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rdd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threshold_prefix</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Generates prefix pairs for each record in the RDD dynamically based on threshold.</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Parameters: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rdd: Input RDD where each record is of the form (recordID, [token1, token2, ...])</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jaccard_threshold: The Jaccard similarity threshold.</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Returns: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An RDD with prefix pairs.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generate_prefix_pairs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record</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record_id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tokens = record</a:t>
            </a:r>
          </a:p>
          <a:p>
            <a:r>
              <a:rPr lang="it-IT" sz="1000" b="0" dirty="0">
                <a:solidFill>
                  <a:srgbClr val="608B4E"/>
                </a:solidFill>
                <a:effectLst/>
                <a:latin typeface="Menlo" panose="020B0609030804020204" pitchFamily="49" charset="0"/>
              </a:rPr>
              <a:t># contains the number of tokens of each record</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n = </a:t>
            </a:r>
            <a:r>
              <a:rPr lang="it-IT" sz="1000" b="0" dirty="0">
                <a:solidFill>
                  <a:srgbClr val="569CD6"/>
                </a:solidFill>
                <a:effectLst/>
                <a:latin typeface="Menlo" panose="020B0609030804020204" pitchFamily="49" charset="0"/>
              </a:rPr>
              <a:t>len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tokens</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608B4E"/>
                </a:solidFill>
                <a:effectLst/>
                <a:latin typeface="Menlo" panose="020B0609030804020204" pitchFamily="49" charset="0"/>
              </a:rPr>
              <a:t># Dynamic calculation of prefix length</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prefix_length = n - </a:t>
            </a:r>
            <a:r>
              <a:rPr lang="it-IT" sz="1000" b="0" dirty="0">
                <a:solidFill>
                  <a:srgbClr val="569CD6"/>
                </a:solidFill>
                <a:effectLst/>
                <a:latin typeface="Menlo" panose="020B0609030804020204" pitchFamily="49" charset="0"/>
              </a:rPr>
              <a:t>int</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threshold_prefix * 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 </a:t>
            </a:r>
            <a:r>
              <a:rPr lang="it-IT" sz="1000" b="0" dirty="0">
                <a:solidFill>
                  <a:srgbClr val="B5CEA8"/>
                </a:solidFill>
                <a:effectLst/>
                <a:latin typeface="Menlo" panose="020B0609030804020204" pitchFamily="49" charset="0"/>
              </a:rPr>
              <a:t>1</a:t>
            </a:r>
            <a:r>
              <a:rPr lang="it-IT" sz="1000" b="0" dirty="0">
                <a:solidFill>
                  <a:srgbClr val="D4D4D4"/>
                </a:solidFill>
                <a:effectLst/>
                <a:latin typeface="Menlo" panose="020B0609030804020204" pitchFamily="49" charset="0"/>
              </a:rPr>
              <a:t> </a:t>
            </a:r>
            <a:r>
              <a:rPr lang="it-IT" sz="1000" b="0" dirty="0">
                <a:solidFill>
                  <a:srgbClr val="608B4E"/>
                </a:solidFill>
                <a:effectLst/>
                <a:latin typeface="Menlo" panose="020B0609030804020204" pitchFamily="49" charset="0"/>
              </a:rPr>
              <a:t>#prefix_lengh = docLen|A| - t + 1 </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if</a:t>
            </a:r>
            <a:r>
              <a:rPr lang="it-IT" sz="1000" b="0" dirty="0">
                <a:solidFill>
                  <a:srgbClr val="D4D4D4"/>
                </a:solidFill>
                <a:effectLst/>
                <a:latin typeface="Menlo" panose="020B0609030804020204" pitchFamily="49" charset="0"/>
              </a:rPr>
              <a:t> prefix_length &lt;= </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for</a:t>
            </a:r>
            <a:r>
              <a:rPr lang="it-IT" sz="1000" b="0" dirty="0">
                <a:solidFill>
                  <a:srgbClr val="D4D4D4"/>
                </a:solidFill>
                <a:effectLst/>
                <a:latin typeface="Menlo" panose="020B0609030804020204" pitchFamily="49" charset="0"/>
              </a:rPr>
              <a:t> i </a:t>
            </a:r>
            <a:r>
              <a:rPr lang="it-IT" sz="1000" b="0" dirty="0">
                <a:solidFill>
                  <a:srgbClr val="569CD6"/>
                </a:solidFill>
                <a:effectLst/>
                <a:latin typeface="Menlo" panose="020B0609030804020204" pitchFamily="49" charset="0"/>
              </a:rPr>
              <a:t>in</a:t>
            </a:r>
            <a:r>
              <a:rPr lang="it-IT" sz="1000" b="0" dirty="0">
                <a:solidFill>
                  <a:srgbClr val="D4D4D4"/>
                </a:solidFill>
                <a:effectLst/>
                <a:latin typeface="Menlo" panose="020B0609030804020204" pitchFamily="49" charset="0"/>
              </a:rPr>
              <a:t> </a:t>
            </a:r>
            <a:r>
              <a:rPr lang="it-IT" sz="1000" b="0" dirty="0">
                <a:solidFill>
                  <a:srgbClr val="569CD6"/>
                </a:solidFill>
                <a:effectLst/>
                <a:latin typeface="Menlo" panose="020B0609030804020204" pitchFamily="49" charset="0"/>
              </a:rPr>
              <a:t>range</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prefix_length</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yield</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i</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record_id</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D4D4D4"/>
                </a:solidFill>
                <a:effectLst/>
                <a:latin typeface="Menlo" panose="020B0609030804020204" pitchFamily="49" charset="0"/>
              </a:rPr>
              <a:t>prefix_rdd = rdd.flatMap</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generate_prefix_pairs</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prefix_rdd</a:t>
            </a:r>
          </a:p>
          <a:p>
            <a:endParaRPr lang="it-IT" sz="1000" dirty="0">
              <a:solidFill>
                <a:srgbClr val="D4D4D4"/>
              </a:solidFill>
              <a:latin typeface="Menlo" panose="020B0609030804020204" pitchFamily="49" charset="0"/>
            </a:endParaRPr>
          </a:p>
          <a:p>
            <a:r>
              <a:rPr lang="it-IT" sz="1000" b="0" dirty="0">
                <a:solidFill>
                  <a:srgbClr val="608B4E"/>
                </a:solidFill>
                <a:effectLst/>
                <a:latin typeface="Menlo" panose="020B0609030804020204" pitchFamily="49" charset="0"/>
              </a:rPr>
              <a:t>#SHUFFLING AND REDUCING</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grouped_rdd = prefix_rdd.groupByKey</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endParaRPr lang="it-IT" sz="1000" b="0" dirty="0">
              <a:solidFill>
                <a:srgbClr val="D4D4D4"/>
              </a:solidFill>
              <a:effectLst/>
              <a:latin typeface="Menlo" panose="020B0609030804020204" pitchFamily="49" charset="0"/>
            </a:endParaRPr>
          </a:p>
          <a:p>
            <a:endParaRPr lang="it-IT" dirty="0"/>
          </a:p>
        </p:txBody>
      </p:sp>
    </p:spTree>
    <p:extLst>
      <p:ext uri="{BB962C8B-B14F-4D97-AF65-F5344CB8AC3E}">
        <p14:creationId xmlns:p14="http://schemas.microsoft.com/office/powerpoint/2010/main" val="74813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4FE70-9F9F-DFF9-EF1D-B98D8936FDB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BE67286-D123-6EF8-84C3-E850A5886FFE}"/>
              </a:ext>
            </a:extLst>
          </p:cNvPr>
          <p:cNvSpPr>
            <a:spLocks noGrp="1"/>
          </p:cNvSpPr>
          <p:nvPr>
            <p:ph type="title"/>
          </p:nvPr>
        </p:nvSpPr>
        <p:spPr>
          <a:xfrm>
            <a:off x="2432221" y="-69036"/>
            <a:ext cx="7327557" cy="1325563"/>
          </a:xfrm>
        </p:spPr>
        <p:txBody>
          <a:bodyPr rtlCol="0"/>
          <a:lstStyle/>
          <a:p>
            <a:pPr rtl="0"/>
            <a:r>
              <a:rPr lang="it-IT" dirty="0"/>
              <a:t>Length filter</a:t>
            </a:r>
          </a:p>
        </p:txBody>
      </p:sp>
      <p:sp>
        <p:nvSpPr>
          <p:cNvPr id="5" name="Segnaposto numero diapositiva 4">
            <a:extLst>
              <a:ext uri="{FF2B5EF4-FFF2-40B4-BE49-F238E27FC236}">
                <a16:creationId xmlns:a16="http://schemas.microsoft.com/office/drawing/2014/main" id="{BAA912E3-3137-BE17-3C9B-90893FBA0592}"/>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13</a:t>
            </a:fld>
            <a:endParaRPr lang="it-IT" dirty="0"/>
          </a:p>
        </p:txBody>
      </p:sp>
      <p:sp>
        <p:nvSpPr>
          <p:cNvPr id="3" name="Segnaposto contenuto 5">
            <a:extLst>
              <a:ext uri="{FF2B5EF4-FFF2-40B4-BE49-F238E27FC236}">
                <a16:creationId xmlns:a16="http://schemas.microsoft.com/office/drawing/2014/main" id="{12FC29AC-C386-E7ED-CCFF-5666204A34DB}"/>
              </a:ext>
            </a:extLst>
          </p:cNvPr>
          <p:cNvSpPr txBox="1">
            <a:spLocks/>
          </p:cNvSpPr>
          <p:nvPr/>
        </p:nvSpPr>
        <p:spPr>
          <a:xfrm>
            <a:off x="0" y="905256"/>
            <a:ext cx="12192000" cy="59527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cap="all" dirty="0"/>
              <a:t>Firstly we Create an RDD of records with RID and length of the token set: </a:t>
            </a:r>
          </a:p>
          <a:p>
            <a:pPr marL="0" indent="0" algn="l">
              <a:buNone/>
            </a:pPr>
            <a:r>
              <a:rPr lang="it-IT" sz="1400" cap="all" dirty="0">
                <a:solidFill>
                  <a:srgbClr val="C00000"/>
                </a:solidFill>
              </a:rPr>
              <a:t>The lambda function "lambda kv": (kv[0], len(kv[1])) takes each key-value pair kv (where kv[0] is the RID and kv[1] is the token set) and transforms it into a new pair (RID, number_of_tokens)</a:t>
            </a:r>
          </a:p>
          <a:p>
            <a:pPr marL="0" indent="0" algn="l">
              <a:buNone/>
            </a:pPr>
            <a:r>
              <a:rPr lang="it-IT" sz="1400" cap="all" dirty="0"/>
              <a:t>The result is a new RDD, record_lengths_rdd, where each element is a tuple consisting of a record ID and the corresponding number of tokens in that record.</a:t>
            </a:r>
          </a:p>
          <a:p>
            <a:pPr marL="0" indent="0">
              <a:buNone/>
            </a:pPr>
            <a:r>
              <a:rPr lang="it-IT" sz="1400" cap="all" dirty="0"/>
              <a:t>The next step is to </a:t>
            </a:r>
            <a:r>
              <a:rPr lang="it-IT" sz="1400" cap="all" dirty="0">
                <a:solidFill>
                  <a:srgbClr val="C00000"/>
                </a:solidFill>
              </a:rPr>
              <a:t>join the candidate pairs with their corresponding token lengths</a:t>
            </a:r>
            <a:r>
              <a:rPr lang="it-IT" sz="1400" cap="all" dirty="0"/>
              <a:t>. The join operation combines records with the same key (RID) from both RDDs. The result, pair_lengths_rdd, </a:t>
            </a:r>
            <a:r>
              <a:rPr lang="it-IT" sz="1400" cap="all" dirty="0">
                <a:solidFill>
                  <a:srgbClr val="C00000"/>
                </a:solidFill>
              </a:rPr>
              <a:t>will have elements in the form: {RID1, (RID2, length_of_RID1)}.</a:t>
            </a:r>
          </a:p>
          <a:p>
            <a:pPr marL="0" indent="0">
              <a:buNone/>
            </a:pPr>
            <a:endParaRPr lang="it-IT" sz="1400" cap="all" dirty="0"/>
          </a:p>
          <a:p>
            <a:pPr marL="0" indent="0">
              <a:buNone/>
            </a:pPr>
            <a:r>
              <a:rPr lang="it-IT" sz="1400" cap="all" dirty="0"/>
              <a:t>After, </a:t>
            </a:r>
            <a:r>
              <a:rPr lang="it-IT" sz="1400" cap="all" dirty="0">
                <a:solidFill>
                  <a:srgbClr val="C00000"/>
                </a:solidFill>
              </a:rPr>
              <a:t>we restructure the RDD to facilitate another join to get lengths for both RIDs in the pair</a:t>
            </a:r>
            <a:r>
              <a:rPr lang="it-IT" sz="1400" cap="all" dirty="0"/>
              <a:t>, by swapping the keys and values. The key becomes RID2, and the value becomes a tuple (RID1, length_of_RID1).</a:t>
            </a:r>
          </a:p>
          <a:p>
            <a:pPr marL="0" indent="0">
              <a:buNone/>
            </a:pPr>
            <a:r>
              <a:rPr lang="it-IT" sz="1400" cap="all" dirty="0"/>
              <a:t>After this mapping, we join the refactored RDD with record_lengths_rdd </a:t>
            </a:r>
            <a:r>
              <a:rPr lang="it-IT" sz="1400" cap="all" dirty="0" err="1"/>
              <a:t>again</a:t>
            </a:r>
            <a:r>
              <a:rPr lang="it-IT" sz="1400" cap="all" dirty="0"/>
              <a:t>. The </a:t>
            </a:r>
            <a:r>
              <a:rPr lang="it-IT" sz="1400" cap="all" dirty="0">
                <a:solidFill>
                  <a:srgbClr val="C00000"/>
                </a:solidFill>
              </a:rPr>
              <a:t>resulting RDD, pair_lengths_rdd_refactored, will have elements in the form: {RID2, ((RID1, length_of_RID1), length_of_RID2)}.</a:t>
            </a:r>
          </a:p>
          <a:p>
            <a:pPr marL="0" indent="0">
              <a:buNone/>
            </a:pPr>
            <a:r>
              <a:rPr lang="it-IT" sz="1400" b="1" cap="all" dirty="0"/>
              <a:t>By knowing the lengths of the token sets for each pair of RIDs, we can apply lenght filter, considering only the pairs where the length difference is within a certain threshold</a:t>
            </a:r>
            <a:r>
              <a:rPr lang="it-IT" sz="1400" cap="all" dirty="0"/>
              <a:t>.</a:t>
            </a:r>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29819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ED40-A115-D99D-BB16-E92BC07D2BA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94F7DD-7C6A-2572-60F9-7B7E5281E14F}"/>
              </a:ext>
            </a:extLst>
          </p:cNvPr>
          <p:cNvSpPr>
            <a:spLocks noGrp="1"/>
          </p:cNvSpPr>
          <p:nvPr>
            <p:ph type="title"/>
          </p:nvPr>
        </p:nvSpPr>
        <p:spPr>
          <a:xfrm>
            <a:off x="2432221" y="-69036"/>
            <a:ext cx="7327557" cy="1325563"/>
          </a:xfrm>
        </p:spPr>
        <p:txBody>
          <a:bodyPr rtlCol="0"/>
          <a:lstStyle/>
          <a:p>
            <a:pPr rtl="0"/>
            <a:r>
              <a:rPr lang="it-IT" dirty="0" err="1"/>
              <a:t>Length</a:t>
            </a:r>
            <a:r>
              <a:rPr lang="it-IT" dirty="0"/>
              <a:t> filter - core</a:t>
            </a:r>
          </a:p>
        </p:txBody>
      </p:sp>
      <p:sp>
        <p:nvSpPr>
          <p:cNvPr id="5" name="Segnaposto numero diapositiva 4">
            <a:extLst>
              <a:ext uri="{FF2B5EF4-FFF2-40B4-BE49-F238E27FC236}">
                <a16:creationId xmlns:a16="http://schemas.microsoft.com/office/drawing/2014/main" id="{18B46574-AF44-4605-19FF-22BC1EA09E97}"/>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14</a:t>
            </a:fld>
            <a:endParaRPr lang="it-IT" dirty="0"/>
          </a:p>
        </p:txBody>
      </p:sp>
      <p:sp>
        <p:nvSpPr>
          <p:cNvPr id="3" name="Segnaposto contenuto 5">
            <a:extLst>
              <a:ext uri="{FF2B5EF4-FFF2-40B4-BE49-F238E27FC236}">
                <a16:creationId xmlns:a16="http://schemas.microsoft.com/office/drawing/2014/main" id="{2846F44F-AABA-738F-B800-885306908EBB}"/>
              </a:ext>
            </a:extLst>
          </p:cNvPr>
          <p:cNvSpPr txBox="1">
            <a:spLocks/>
          </p:cNvSpPr>
          <p:nvPr/>
        </p:nvSpPr>
        <p:spPr>
          <a:xfrm>
            <a:off x="0" y="905257"/>
            <a:ext cx="12192000" cy="555040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cap="all" dirty="0"/>
              <a:t>This is the core step of the length filter: if the lengths of the two sets in a pair are too different, they can't possibly have a high similarity.</a:t>
            </a:r>
          </a:p>
          <a:p>
            <a:pPr marL="0" indent="0">
              <a:buNone/>
            </a:pPr>
            <a:r>
              <a:rPr lang="en-GB" sz="1400" i="1" cap="all" dirty="0"/>
              <a:t> For example: Pair: ('7078', (('4481', 63), 57)) Lengths: RID1 (4481) = 63, RID2 (7078) = 57</a:t>
            </a:r>
          </a:p>
          <a:p>
            <a:pPr marL="0" indent="0">
              <a:buNone/>
            </a:pPr>
            <a:r>
              <a:rPr lang="en-GB" sz="1400" i="1" cap="all" dirty="0"/>
              <a:t>-Min Length = min(63, 57) = 57</a:t>
            </a:r>
          </a:p>
          <a:p>
            <a:pPr marL="0" indent="0">
              <a:buNone/>
            </a:pPr>
            <a:r>
              <a:rPr lang="en-GB" sz="1400" i="1" cap="all" dirty="0"/>
              <a:t>-Max Length = max(63, 57) = 63</a:t>
            </a:r>
          </a:p>
          <a:p>
            <a:pPr marL="0" indent="0">
              <a:buNone/>
            </a:pPr>
            <a:r>
              <a:rPr lang="en-GB" sz="1400" i="1" cap="all" dirty="0"/>
              <a:t>-Max Possible Overlap = Min Length = 57</a:t>
            </a:r>
          </a:p>
          <a:p>
            <a:pPr marL="0" indent="0">
              <a:buNone/>
            </a:pPr>
            <a:r>
              <a:rPr lang="en-GB" sz="1400" i="1" cap="all" dirty="0"/>
              <a:t>-Min Required Overlap = Threshold × Min Length = 0.7 × 57 ≈ 40</a:t>
            </a:r>
          </a:p>
          <a:p>
            <a:pPr marL="0" indent="0">
              <a:buNone/>
            </a:pPr>
            <a:r>
              <a:rPr lang="en-GB" sz="1400" i="1" cap="all" dirty="0"/>
              <a:t>So the check of filter:</a:t>
            </a:r>
          </a:p>
          <a:p>
            <a:pPr marL="0" indent="0">
              <a:buNone/>
            </a:pPr>
            <a:r>
              <a:rPr lang="en-GB" sz="1400" i="1" cap="all" dirty="0"/>
              <a:t>(Min Length - Max Length + Max Possible Overlap) = (57 - 63 + 57) = 51 Since 51 is greater than the Min Required Overlap (40),  this pair passes the filter, can match So the </a:t>
            </a:r>
            <a:r>
              <a:rPr lang="en-GB" sz="1400" i="1" cap="all" dirty="0" err="1"/>
              <a:t>rdd</a:t>
            </a:r>
            <a:r>
              <a:rPr lang="en-GB" sz="1400" i="1" cap="all" dirty="0"/>
              <a:t> is returned.</a:t>
            </a:r>
            <a:endParaRPr lang="it-IT" sz="1400" i="1" cap="all" dirty="0"/>
          </a:p>
          <a:p>
            <a:pPr marL="0" indent="0">
              <a:buNone/>
            </a:pPr>
            <a:endParaRPr lang="it-IT" sz="1400" cap="all" dirty="0"/>
          </a:p>
          <a:p>
            <a:pPr marL="0" indent="0" algn="l">
              <a:buNone/>
            </a:pPr>
            <a:r>
              <a:rPr lang="it-IT" sz="1400" cap="all" dirty="0">
                <a:solidFill>
                  <a:srgbClr val="C00000"/>
                </a:solidFill>
              </a:rPr>
              <a:t>After the </a:t>
            </a:r>
            <a:r>
              <a:rPr lang="it-IT" sz="1400" cap="all" dirty="0" err="1">
                <a:solidFill>
                  <a:srgbClr val="C00000"/>
                </a:solidFill>
              </a:rPr>
              <a:t>length</a:t>
            </a:r>
            <a:r>
              <a:rPr lang="it-IT" sz="1400" cap="all" dirty="0">
                <a:solidFill>
                  <a:srgbClr val="C00000"/>
                </a:solidFill>
              </a:rPr>
              <a:t> filter, </a:t>
            </a:r>
            <a:r>
              <a:rPr lang="it-IT" sz="1400" cap="all" dirty="0" err="1">
                <a:solidFill>
                  <a:srgbClr val="C00000"/>
                </a:solidFill>
              </a:rPr>
              <a:t>we</a:t>
            </a:r>
            <a:r>
              <a:rPr lang="it-IT" sz="1400" cap="all" dirty="0">
                <a:solidFill>
                  <a:srgbClr val="C00000"/>
                </a:solidFill>
              </a:rPr>
              <a:t> </a:t>
            </a:r>
            <a:r>
              <a:rPr lang="it-IT" sz="1400" cap="all" dirty="0" err="1">
                <a:solidFill>
                  <a:srgbClr val="C00000"/>
                </a:solidFill>
              </a:rPr>
              <a:t>will</a:t>
            </a:r>
            <a:r>
              <a:rPr lang="it-IT" sz="1400" cap="all" dirty="0">
                <a:solidFill>
                  <a:srgbClr val="C00000"/>
                </a:solidFill>
              </a:rPr>
              <a:t> </a:t>
            </a:r>
            <a:r>
              <a:rPr lang="it-IT" sz="1400" cap="all" dirty="0" err="1">
                <a:solidFill>
                  <a:srgbClr val="C00000"/>
                </a:solidFill>
              </a:rPr>
              <a:t>have</a:t>
            </a:r>
            <a:r>
              <a:rPr lang="it-IT" sz="1400" cap="all" dirty="0">
                <a:solidFill>
                  <a:srgbClr val="C00000"/>
                </a:solidFill>
              </a:rPr>
              <a:t> an RDD like: {RID2, ((RID1, length_of_RID1), length_of_RID2)}.</a:t>
            </a:r>
          </a:p>
          <a:p>
            <a:pPr marL="0" indent="0" algn="l">
              <a:buNone/>
            </a:pPr>
            <a:r>
              <a:rPr lang="it-IT" sz="1400" b="1" cap="all" dirty="0" err="1"/>
              <a:t>Now</a:t>
            </a:r>
            <a:r>
              <a:rPr lang="it-IT" sz="1400" b="1" cap="all" dirty="0"/>
              <a:t>, </a:t>
            </a:r>
            <a:r>
              <a:rPr lang="it-IT" sz="1400" b="1" cap="all" dirty="0" err="1"/>
              <a:t>we</a:t>
            </a:r>
            <a:r>
              <a:rPr lang="it-IT" sz="1400" b="1" cap="all" dirty="0"/>
              <a:t> just </a:t>
            </a:r>
            <a:r>
              <a:rPr lang="it-IT" sz="1400" b="1" cap="all" dirty="0" err="1"/>
              <a:t>need</a:t>
            </a:r>
            <a:r>
              <a:rPr lang="it-IT" sz="1400" b="1" cap="all" dirty="0"/>
              <a:t> the RID </a:t>
            </a:r>
            <a:r>
              <a:rPr lang="it-IT" sz="1400" b="1" cap="all" dirty="0" err="1"/>
              <a:t>pairs</a:t>
            </a:r>
            <a:r>
              <a:rPr lang="it-IT" sz="1400" b="1" cap="all" dirty="0"/>
              <a:t> (RID1, RID2)</a:t>
            </a:r>
            <a:r>
              <a:rPr lang="it-IT" sz="1400" cap="all" dirty="0"/>
              <a:t>, so </a:t>
            </a:r>
            <a:r>
              <a:rPr lang="it-IT" sz="1400" cap="all" dirty="0" err="1"/>
              <a:t>we</a:t>
            </a:r>
            <a:r>
              <a:rPr lang="it-IT" sz="1400" cap="all" dirty="0"/>
              <a:t> can </a:t>
            </a:r>
            <a:r>
              <a:rPr lang="it-IT" sz="1400" cap="all" dirty="0" err="1"/>
              <a:t>map</a:t>
            </a:r>
            <a:r>
              <a:rPr lang="it-IT" sz="1400" cap="all" dirty="0"/>
              <a:t> the </a:t>
            </a:r>
            <a:r>
              <a:rPr lang="it-IT" sz="1400" cap="all" dirty="0" err="1"/>
              <a:t>structure</a:t>
            </a:r>
            <a:r>
              <a:rPr lang="it-IT" sz="1400" cap="all" dirty="0"/>
              <a:t> to </a:t>
            </a:r>
            <a:r>
              <a:rPr lang="it-IT" sz="1400" cap="all" dirty="0" err="1"/>
              <a:t>get</a:t>
            </a:r>
            <a:r>
              <a:rPr lang="it-IT" sz="1400" cap="all" dirty="0"/>
              <a:t> </a:t>
            </a:r>
            <a:r>
              <a:rPr lang="it-IT" sz="1400" cap="all" dirty="0" err="1"/>
              <a:t>only</a:t>
            </a:r>
            <a:r>
              <a:rPr lang="it-IT" sz="1400" cap="all" dirty="0"/>
              <a:t> the </a:t>
            </a:r>
            <a:r>
              <a:rPr lang="it-IT" sz="1400" cap="all" dirty="0" err="1"/>
              <a:t>pairs</a:t>
            </a:r>
            <a:r>
              <a:rPr lang="it-IT" sz="1400" cap="all" dirty="0"/>
              <a:t> of </a:t>
            </a:r>
            <a:r>
              <a:rPr lang="it-IT" sz="1400" cap="all" dirty="0" err="1"/>
              <a:t>RIDs</a:t>
            </a:r>
            <a:r>
              <a:rPr lang="it-IT" sz="1400" cap="all" dirty="0"/>
              <a:t>.</a:t>
            </a:r>
          </a:p>
          <a:p>
            <a:pPr marL="0" indent="0" algn="l">
              <a:buNone/>
            </a:pPr>
            <a:endParaRPr lang="it-IT" sz="1400" cap="all" dirty="0"/>
          </a:p>
          <a:p>
            <a:pPr marL="0" indent="0">
              <a:buNone/>
            </a:pPr>
            <a:r>
              <a:rPr lang="en-GB" sz="1400" i="1" u="sng" cap="all" dirty="0"/>
              <a:t>WE USED A CUSTOMIZE FILTER INSTEAD OF THE CLASSICAL [</a:t>
            </a:r>
            <a:r>
              <a:rPr lang="en-GB" sz="1400" i="1" u="sng" cap="all" dirty="0" err="1"/>
              <a:t>Bayardo</a:t>
            </a:r>
            <a:r>
              <a:rPr lang="en-GB" sz="1400" i="1" u="sng" cap="all" dirty="0"/>
              <a:t> et al, WWW 07 ] BECAUSE IN OUR CASE WAS NOT EFFECTIVE</a:t>
            </a:r>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1640105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612B7-58E8-16D7-B3DE-8475D1FBF52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8ADBB6-6575-7A14-9D83-1647B38E39CD}"/>
              </a:ext>
            </a:extLst>
          </p:cNvPr>
          <p:cNvSpPr>
            <a:spLocks noGrp="1"/>
          </p:cNvSpPr>
          <p:nvPr>
            <p:ph type="title"/>
          </p:nvPr>
        </p:nvSpPr>
        <p:spPr>
          <a:xfrm>
            <a:off x="1617891" y="0"/>
            <a:ext cx="8421688" cy="1325563"/>
          </a:xfrm>
        </p:spPr>
        <p:txBody>
          <a:bodyPr rtlCol="0"/>
          <a:lstStyle/>
          <a:p>
            <a:pPr rtl="0"/>
            <a:r>
              <a:rPr lang="it-IT" dirty="0"/>
              <a:t>Length filter - Code snippets</a:t>
            </a:r>
          </a:p>
        </p:txBody>
      </p:sp>
      <p:sp>
        <p:nvSpPr>
          <p:cNvPr id="5" name="Segnaposto numero diapositiva 4">
            <a:extLst>
              <a:ext uri="{FF2B5EF4-FFF2-40B4-BE49-F238E27FC236}">
                <a16:creationId xmlns:a16="http://schemas.microsoft.com/office/drawing/2014/main" id="{A3A116E5-DB4C-D234-5244-EF6073BA5A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15</a:t>
            </a:fld>
            <a:endParaRPr lang="it-IT" dirty="0"/>
          </a:p>
        </p:txBody>
      </p:sp>
      <p:sp>
        <p:nvSpPr>
          <p:cNvPr id="9" name="CasellaDiTesto 8">
            <a:extLst>
              <a:ext uri="{FF2B5EF4-FFF2-40B4-BE49-F238E27FC236}">
                <a16:creationId xmlns:a16="http://schemas.microsoft.com/office/drawing/2014/main" id="{3A8A6980-358A-E6A1-9AD2-F40EA587C645}"/>
              </a:ext>
            </a:extLst>
          </p:cNvPr>
          <p:cNvSpPr txBox="1"/>
          <p:nvPr/>
        </p:nvSpPr>
        <p:spPr>
          <a:xfrm>
            <a:off x="838200" y="842943"/>
            <a:ext cx="10284299" cy="5755422"/>
          </a:xfrm>
          <a:prstGeom prst="rect">
            <a:avLst/>
          </a:prstGeom>
          <a:solidFill>
            <a:schemeClr val="tx1"/>
          </a:solidFill>
        </p:spPr>
        <p:txBody>
          <a:bodyPr wrap="square" rtlCol="0">
            <a:spAutoFit/>
          </a:bodyPr>
          <a:lstStyle/>
          <a:p>
            <a:r>
              <a:rPr lang="it-IT" sz="800" b="0" dirty="0">
                <a:solidFill>
                  <a:srgbClr val="608B4E"/>
                </a:solidFill>
                <a:effectLst/>
                <a:latin typeface="Menlo" panose="020B0609030804020204" pitchFamily="49" charset="0"/>
              </a:rPr>
              <a:t># compute the lenght of the token set for each record - len(kv[1]) -&gt; number of tokens in the set</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record_lengths_rdd = tokenized_rdd.</a:t>
            </a:r>
            <a:r>
              <a:rPr lang="it-IT" sz="800" b="0" dirty="0">
                <a:solidFill>
                  <a:srgbClr val="569CD6"/>
                </a:solidFill>
                <a:effectLst/>
                <a:latin typeface="Menlo" panose="020B0609030804020204" pitchFamily="49" charset="0"/>
              </a:rPr>
              <a:t>map</a:t>
            </a:r>
            <a:r>
              <a:rPr lang="it-IT" sz="800" b="0" dirty="0">
                <a:solidFill>
                  <a:srgbClr val="DCDCDC"/>
                </a:solidFill>
                <a:effectLst/>
                <a:latin typeface="Menlo" panose="020B0609030804020204" pitchFamily="49" charset="0"/>
              </a:rPr>
              <a:t>(</a:t>
            </a:r>
            <a:r>
              <a:rPr lang="it-IT" sz="800" b="0" dirty="0">
                <a:solidFill>
                  <a:srgbClr val="569CD6"/>
                </a:solidFill>
                <a:effectLst/>
                <a:latin typeface="Menlo" panose="020B0609030804020204" pitchFamily="49" charset="0"/>
              </a:rPr>
              <a:t>lambda</a:t>
            </a:r>
            <a:r>
              <a:rPr lang="it-IT" sz="800" b="0" dirty="0">
                <a:solidFill>
                  <a:srgbClr val="D4D4D4"/>
                </a:solidFill>
                <a:effectLst/>
                <a:latin typeface="Menlo" panose="020B0609030804020204" pitchFamily="49" charset="0"/>
              </a:rPr>
              <a:t> kv</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kv</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0</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a:t>
            </a:r>
            <a:r>
              <a:rPr lang="it-IT" sz="800" b="0" dirty="0">
                <a:solidFill>
                  <a:srgbClr val="569CD6"/>
                </a:solidFill>
                <a:effectLst/>
                <a:latin typeface="Menlo" panose="020B0609030804020204" pitchFamily="49" charset="0"/>
              </a:rPr>
              <a:t>len</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kv</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p>
          <a:p>
            <a:endParaRPr lang="it-IT" sz="800" dirty="0">
              <a:solidFill>
                <a:srgbClr val="DCDCDC"/>
              </a:solidFill>
              <a:latin typeface="Menlo" panose="020B0609030804020204" pitchFamily="49" charset="0"/>
            </a:endParaRPr>
          </a:p>
          <a:p>
            <a:r>
              <a:rPr lang="it-IT" sz="800" b="0" dirty="0">
                <a:solidFill>
                  <a:srgbClr val="608B4E"/>
                </a:solidFill>
                <a:effectLst/>
                <a:latin typeface="Menlo" panose="020B0609030804020204" pitchFamily="49" charset="0"/>
              </a:rPr>
              <a:t># join on RID</a:t>
            </a:r>
            <a:br>
              <a:rPr lang="it-IT" sz="800" b="0" dirty="0">
                <a:solidFill>
                  <a:srgbClr val="D4D4D4"/>
                </a:solidFill>
                <a:effectLst/>
                <a:latin typeface="Menlo" panose="020B0609030804020204" pitchFamily="49" charset="0"/>
              </a:rPr>
            </a:br>
            <a:r>
              <a:rPr lang="it-IT" sz="800" b="0" dirty="0">
                <a:solidFill>
                  <a:srgbClr val="608B4E"/>
                </a:solidFill>
                <a:effectLst/>
                <a:latin typeface="Menlo" panose="020B0609030804020204" pitchFamily="49" charset="0"/>
              </a:rPr>
              <a:t># MAPPER </a:t>
            </a:r>
            <a:endParaRPr lang="it-IT" sz="800" b="0" dirty="0">
              <a:solidFill>
                <a:srgbClr val="D4D4D4"/>
              </a:solidFill>
              <a:effectLst/>
              <a:latin typeface="Menlo" panose="020B0609030804020204" pitchFamily="49" charset="0"/>
            </a:endParaRPr>
          </a:p>
          <a:p>
            <a:r>
              <a:rPr lang="it-IT" sz="800" b="0" dirty="0">
                <a:solidFill>
                  <a:srgbClr val="608B4E"/>
                </a:solidFill>
                <a:effectLst/>
                <a:latin typeface="Menlo" panose="020B0609030804020204" pitchFamily="49" charset="0"/>
              </a:rPr>
              <a:t># REDUCER (join): brings together pairs from RDDs that have the same key. Combines records with the same key (RID) from both RDDs.</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pair_lengths_rdd = candidate_pairs_after_prefix_rdd.join</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record_lengths_rdd</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a:t>
            </a:r>
            <a:r>
              <a:rPr lang="it-IT" sz="800" b="0" dirty="0">
                <a:solidFill>
                  <a:srgbClr val="608B4E"/>
                </a:solidFill>
                <a:effectLst/>
                <a:latin typeface="Menlo" panose="020B0609030804020204" pitchFamily="49" charset="0"/>
              </a:rPr>
              <a:t># </a:t>
            </a:r>
            <a:endParaRPr lang="it-IT" sz="800" b="0" dirty="0">
              <a:solidFill>
                <a:srgbClr val="D4D4D4"/>
              </a:solidFill>
              <a:effectLst/>
              <a:latin typeface="Menlo" panose="020B0609030804020204" pitchFamily="49" charset="0"/>
            </a:endParaRPr>
          </a:p>
          <a:p>
            <a:r>
              <a:rPr lang="it-IT" sz="800" b="0" dirty="0">
                <a:solidFill>
                  <a:srgbClr val="569CD6"/>
                </a:solidFill>
                <a:effectLst/>
                <a:latin typeface="Menlo" panose="020B0609030804020204" pitchFamily="49" charset="0"/>
              </a:rPr>
              <a:t>print</a:t>
            </a:r>
            <a:r>
              <a:rPr lang="it-IT" sz="800" b="0" dirty="0">
                <a:solidFill>
                  <a:srgbClr val="DCDCDC"/>
                </a:solidFill>
                <a:effectLst/>
                <a:latin typeface="Menlo" panose="020B0609030804020204" pitchFamily="49" charset="0"/>
              </a:rPr>
              <a:t>(</a:t>
            </a:r>
            <a:r>
              <a:rPr lang="it-IT" sz="800" b="0" dirty="0">
                <a:solidFill>
                  <a:srgbClr val="CE9178"/>
                </a:solidFill>
                <a:effectLst/>
                <a:latin typeface="Menlo" panose="020B0609030804020204" pitchFamily="49" charset="0"/>
              </a:rPr>
              <a:t>"pair_lengths_rdd: {RID1, (RID2, lenght_of_RID1)} "</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pair_lengths_rdd.take</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br>
              <a:rPr lang="it-IT" sz="800" b="0" dirty="0">
                <a:solidFill>
                  <a:srgbClr val="D4D4D4"/>
                </a:solidFill>
                <a:effectLst/>
                <a:latin typeface="Menlo" panose="020B0609030804020204" pitchFamily="49" charset="0"/>
              </a:rPr>
            </a:br>
            <a:r>
              <a:rPr lang="it-IT" sz="800" b="0" dirty="0">
                <a:solidFill>
                  <a:srgbClr val="D4D4D4"/>
                </a:solidFill>
                <a:effectLst/>
                <a:latin typeface="Menlo" panose="020B0609030804020204" pitchFamily="49" charset="0"/>
              </a:rPr>
              <a:t>pair_lenghts_rdd_refactored = pair_lengths_rdd.</a:t>
            </a:r>
            <a:r>
              <a:rPr lang="it-IT" sz="800" b="0" dirty="0">
                <a:solidFill>
                  <a:srgbClr val="569CD6"/>
                </a:solidFill>
                <a:effectLst/>
                <a:latin typeface="Menlo" panose="020B0609030804020204" pitchFamily="49" charset="0"/>
              </a:rPr>
              <a:t>map</a:t>
            </a:r>
            <a:r>
              <a:rPr lang="it-IT" sz="800" b="0" dirty="0">
                <a:solidFill>
                  <a:srgbClr val="DCDCDC"/>
                </a:solidFill>
                <a:effectLst/>
                <a:latin typeface="Menlo" panose="020B0609030804020204" pitchFamily="49" charset="0"/>
              </a:rPr>
              <a:t>(</a:t>
            </a:r>
            <a:r>
              <a:rPr lang="it-IT" sz="800" b="0" dirty="0">
                <a:solidFill>
                  <a:srgbClr val="569CD6"/>
                </a:solidFill>
                <a:effectLst/>
                <a:latin typeface="Menlo" panose="020B0609030804020204" pitchFamily="49" charset="0"/>
              </a:rPr>
              <a:t>lambda</a:t>
            </a:r>
            <a:r>
              <a:rPr lang="it-IT" sz="800" b="0" dirty="0">
                <a:solidFill>
                  <a:srgbClr val="D4D4D4"/>
                </a:solidFill>
                <a:effectLst/>
                <a:latin typeface="Menlo" panose="020B0609030804020204" pitchFamily="49" charset="0"/>
              </a:rPr>
              <a:t> kv</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kv</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0</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kv</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0</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kv</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.join</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record_lengths_rdd</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endParaRPr lang="it-IT" sz="800" b="0" dirty="0">
              <a:solidFill>
                <a:srgbClr val="D4D4D4"/>
              </a:solidFill>
              <a:effectLst/>
              <a:latin typeface="Menlo" panose="020B0609030804020204" pitchFamily="49" charset="0"/>
            </a:endParaRPr>
          </a:p>
          <a:p>
            <a:endParaRPr lang="it-IT" sz="800" dirty="0">
              <a:solidFill>
                <a:srgbClr val="D4D4D4"/>
              </a:solidFill>
              <a:latin typeface="Menlo" panose="020B0609030804020204" pitchFamily="49" charset="0"/>
            </a:endParaRPr>
          </a:p>
          <a:p>
            <a:r>
              <a:rPr lang="it-IT" sz="800" b="0" dirty="0">
                <a:solidFill>
                  <a:srgbClr val="569CD6"/>
                </a:solidFill>
                <a:effectLst/>
                <a:latin typeface="Menlo" panose="020B0609030804020204" pitchFamily="49" charset="0"/>
              </a:rPr>
              <a:t>def</a:t>
            </a:r>
            <a:r>
              <a:rPr lang="it-IT" sz="800" b="0" dirty="0">
                <a:solidFill>
                  <a:srgbClr val="D4D4D4"/>
                </a:solidFill>
                <a:effectLst/>
                <a:latin typeface="Menlo" panose="020B0609030804020204" pitchFamily="49" charset="0"/>
              </a:rPr>
              <a:t> filter_pairs_by_length</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pair_lengths_rdd_refactored</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threshold_lenght</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r>
              <a:rPr lang="it-IT" sz="800" b="0" dirty="0">
                <a:solidFill>
                  <a:srgbClr val="CE9178"/>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r>
              <a:rPr lang="it-IT" sz="800" b="0" dirty="0">
                <a:solidFill>
                  <a:srgbClr val="CE9178"/>
                </a:solidFill>
                <a:effectLst/>
                <a:latin typeface="Menlo" panose="020B0609030804020204" pitchFamily="49" charset="0"/>
              </a:rPr>
              <a:t>Filters the RDD pairs based on the given length criteria derived from the similarity threshold.</a:t>
            </a:r>
            <a:endParaRPr lang="it-IT" sz="800" b="0" dirty="0">
              <a:solidFill>
                <a:srgbClr val="D4D4D4"/>
              </a:solidFill>
              <a:effectLst/>
              <a:latin typeface="Menlo" panose="020B0609030804020204" pitchFamily="49" charset="0"/>
            </a:endParaRPr>
          </a:p>
          <a:p>
            <a:br>
              <a:rPr lang="it-IT" sz="800" b="0" dirty="0">
                <a:solidFill>
                  <a:srgbClr val="D4D4D4"/>
                </a:solidFill>
                <a:effectLst/>
                <a:latin typeface="Menlo" panose="020B0609030804020204" pitchFamily="49" charset="0"/>
              </a:rPr>
            </a:br>
            <a:r>
              <a:rPr lang="it-IT" sz="800" b="0" dirty="0">
                <a:solidFill>
                  <a:srgbClr val="CE9178"/>
                </a:solidFill>
                <a:effectLst/>
                <a:latin typeface="Menlo" panose="020B0609030804020204" pitchFamily="49" charset="0"/>
              </a:rPr>
              <a:t>Parameters:</a:t>
            </a:r>
            <a:endParaRPr lang="it-IT" sz="800" b="0" dirty="0">
              <a:solidFill>
                <a:srgbClr val="D4D4D4"/>
              </a:solidFill>
              <a:effectLst/>
              <a:latin typeface="Menlo" panose="020B0609030804020204" pitchFamily="49" charset="0"/>
            </a:endParaRPr>
          </a:p>
          <a:p>
            <a:r>
              <a:rPr lang="it-IT" sz="800" b="0" dirty="0">
                <a:solidFill>
                  <a:srgbClr val="CE9178"/>
                </a:solidFill>
                <a:effectLst/>
                <a:latin typeface="Menlo" panose="020B0609030804020204" pitchFamily="49" charset="0"/>
              </a:rPr>
              <a:t>- pair_lengths_rdd_refactored: RDD in the format {RID2, (RID1, length_of_RID1, length_of_RID2)}.</a:t>
            </a:r>
            <a:endParaRPr lang="it-IT" sz="800" b="0" dirty="0">
              <a:solidFill>
                <a:srgbClr val="D4D4D4"/>
              </a:solidFill>
              <a:effectLst/>
              <a:latin typeface="Menlo" panose="020B0609030804020204" pitchFamily="49" charset="0"/>
            </a:endParaRPr>
          </a:p>
          <a:p>
            <a:r>
              <a:rPr lang="it-IT" sz="800" b="0" dirty="0">
                <a:solidFill>
                  <a:srgbClr val="CE9178"/>
                </a:solidFill>
                <a:effectLst/>
                <a:latin typeface="Menlo" panose="020B0609030804020204" pitchFamily="49" charset="0"/>
              </a:rPr>
              <a:t>- threshold: Desired similarity threshold.</a:t>
            </a:r>
            <a:endParaRPr lang="it-IT" sz="800" b="0" dirty="0">
              <a:solidFill>
                <a:srgbClr val="D4D4D4"/>
              </a:solidFill>
              <a:effectLst/>
              <a:latin typeface="Menlo" panose="020B0609030804020204" pitchFamily="49" charset="0"/>
            </a:endParaRPr>
          </a:p>
          <a:p>
            <a:br>
              <a:rPr lang="it-IT" sz="800" b="0" dirty="0">
                <a:solidFill>
                  <a:srgbClr val="D4D4D4"/>
                </a:solidFill>
                <a:effectLst/>
                <a:latin typeface="Menlo" panose="020B0609030804020204" pitchFamily="49" charset="0"/>
              </a:rPr>
            </a:br>
            <a:r>
              <a:rPr lang="it-IT" sz="800" b="0" dirty="0">
                <a:solidFill>
                  <a:srgbClr val="CE9178"/>
                </a:solidFill>
                <a:effectLst/>
                <a:latin typeface="Menlo" panose="020B0609030804020204" pitchFamily="49" charset="0"/>
              </a:rPr>
              <a:t>Returns:</a:t>
            </a:r>
            <a:endParaRPr lang="it-IT" sz="800" b="0" dirty="0">
              <a:solidFill>
                <a:srgbClr val="D4D4D4"/>
              </a:solidFill>
              <a:effectLst/>
              <a:latin typeface="Menlo" panose="020B0609030804020204" pitchFamily="49" charset="0"/>
            </a:endParaRPr>
          </a:p>
          <a:p>
            <a:r>
              <a:rPr lang="it-IT" sz="800" b="0" dirty="0">
                <a:solidFill>
                  <a:srgbClr val="CE9178"/>
                </a:solidFill>
                <a:effectLst/>
                <a:latin typeface="Menlo" panose="020B0609030804020204" pitchFamily="49" charset="0"/>
              </a:rPr>
              <a:t>- An RDD with pairs filtered by the given criteria.</a:t>
            </a:r>
            <a:endParaRPr lang="it-IT" sz="800" b="0" dirty="0">
              <a:solidFill>
                <a:srgbClr val="D4D4D4"/>
              </a:solidFill>
              <a:effectLst/>
              <a:latin typeface="Menlo" panose="020B0609030804020204" pitchFamily="49" charset="0"/>
            </a:endParaRPr>
          </a:p>
          <a:p>
            <a:r>
              <a:rPr lang="it-IT" sz="800" b="0" dirty="0">
                <a:solidFill>
                  <a:srgbClr val="CE9178"/>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br>
              <a:rPr lang="it-IT" sz="800" b="0" dirty="0">
                <a:solidFill>
                  <a:srgbClr val="D4D4D4"/>
                </a:solidFill>
                <a:effectLst/>
                <a:latin typeface="Menlo" panose="020B0609030804020204" pitchFamily="49" charset="0"/>
              </a:rPr>
            </a:br>
            <a:r>
              <a:rPr lang="it-IT" sz="800" b="0" dirty="0">
                <a:solidFill>
                  <a:srgbClr val="569CD6"/>
                </a:solidFill>
                <a:effectLst/>
                <a:latin typeface="Menlo" panose="020B0609030804020204" pitchFamily="49" charset="0"/>
              </a:rPr>
              <a:t>def</a:t>
            </a:r>
            <a:r>
              <a:rPr lang="it-IT" sz="800" b="0" dirty="0">
                <a:solidFill>
                  <a:srgbClr val="D4D4D4"/>
                </a:solidFill>
                <a:effectLst/>
                <a:latin typeface="Menlo" panose="020B0609030804020204" pitchFamily="49" charset="0"/>
              </a:rPr>
              <a:t> length_filter</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value</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r>
              <a:rPr lang="it-IT" sz="800" b="0" dirty="0">
                <a:solidFill>
                  <a:srgbClr val="608B4E"/>
                </a:solidFill>
                <a:effectLst/>
                <a:latin typeface="Menlo" panose="020B0609030804020204" pitchFamily="49" charset="0"/>
              </a:rPr>
              <a:t># take the tuple that contains the lenghts of the 2RIDs</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rid1_length = value</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0</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rid2_length = value</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min_length = </a:t>
            </a:r>
            <a:r>
              <a:rPr lang="it-IT" sz="800" b="0" dirty="0">
                <a:solidFill>
                  <a:srgbClr val="569CD6"/>
                </a:solidFill>
                <a:effectLst/>
                <a:latin typeface="Menlo" panose="020B0609030804020204" pitchFamily="49" charset="0"/>
              </a:rPr>
              <a:t>min</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rid1_length</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rid2_length</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max_length = </a:t>
            </a:r>
            <a:r>
              <a:rPr lang="it-IT" sz="800" b="0" dirty="0">
                <a:solidFill>
                  <a:srgbClr val="569CD6"/>
                </a:solidFill>
                <a:effectLst/>
                <a:latin typeface="Menlo" panose="020B0609030804020204" pitchFamily="49" charset="0"/>
              </a:rPr>
              <a:t>max</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rid1_length</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rid2_length</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br>
              <a:rPr lang="it-IT" sz="800" b="0" dirty="0">
                <a:solidFill>
                  <a:srgbClr val="D4D4D4"/>
                </a:solidFill>
                <a:effectLst/>
                <a:latin typeface="Menlo" panose="020B0609030804020204" pitchFamily="49" charset="0"/>
              </a:rPr>
            </a:br>
            <a:r>
              <a:rPr lang="it-IT" sz="800" b="0" dirty="0">
                <a:solidFill>
                  <a:srgbClr val="608B4E"/>
                </a:solidFill>
                <a:effectLst/>
                <a:latin typeface="Menlo" panose="020B0609030804020204" pitchFamily="49" charset="0"/>
              </a:rPr>
              <a:t># Calculate the maximum possible overlap</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max_overlap = min_length</a:t>
            </a:r>
          </a:p>
          <a:p>
            <a:br>
              <a:rPr lang="it-IT" sz="800" b="0" dirty="0">
                <a:solidFill>
                  <a:srgbClr val="D4D4D4"/>
                </a:solidFill>
                <a:effectLst/>
                <a:latin typeface="Menlo" panose="020B0609030804020204" pitchFamily="49" charset="0"/>
              </a:rPr>
            </a:br>
            <a:r>
              <a:rPr lang="it-IT" sz="800" b="0" dirty="0">
                <a:solidFill>
                  <a:srgbClr val="608B4E"/>
                </a:solidFill>
                <a:effectLst/>
                <a:latin typeface="Menlo" panose="020B0609030804020204" pitchFamily="49" charset="0"/>
              </a:rPr>
              <a:t># Derive the minimum required overlap - the min. number of tokens that must overlap for the pair to be considered similar.</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min_required_overlap = threshold_lenght * min_length</a:t>
            </a:r>
          </a:p>
          <a:p>
            <a:br>
              <a:rPr lang="it-IT" sz="800" b="0" dirty="0">
                <a:solidFill>
                  <a:srgbClr val="D4D4D4"/>
                </a:solidFill>
                <a:effectLst/>
                <a:latin typeface="Menlo" panose="020B0609030804020204" pitchFamily="49" charset="0"/>
              </a:rPr>
            </a:br>
            <a:r>
              <a:rPr lang="it-IT" sz="800" b="0" dirty="0">
                <a:solidFill>
                  <a:srgbClr val="608B4E"/>
                </a:solidFill>
                <a:effectLst/>
                <a:latin typeface="Menlo" panose="020B0609030804020204" pitchFamily="49" charset="0"/>
              </a:rPr>
              <a:t># Check the minimum required overlap against the maximum possible overlap</a:t>
            </a:r>
            <a:endParaRPr lang="it-IT" sz="800" b="0" dirty="0">
              <a:solidFill>
                <a:srgbClr val="D4D4D4"/>
              </a:solidFill>
              <a:effectLst/>
              <a:latin typeface="Menlo" panose="020B0609030804020204" pitchFamily="49" charset="0"/>
            </a:endParaRPr>
          </a:p>
          <a:p>
            <a:r>
              <a:rPr lang="it-IT" sz="800" b="0" dirty="0">
                <a:solidFill>
                  <a:srgbClr val="569CD6"/>
                </a:solidFill>
                <a:effectLst/>
                <a:latin typeface="Menlo" panose="020B0609030804020204" pitchFamily="49" charset="0"/>
              </a:rPr>
              <a:t>return</a:t>
            </a:r>
            <a:r>
              <a:rPr lang="it-IT" sz="800" b="0" dirty="0">
                <a:solidFill>
                  <a:srgbClr val="D4D4D4"/>
                </a:solidFill>
                <a:effectLst/>
                <a:latin typeface="Menlo" panose="020B0609030804020204" pitchFamily="49" charset="0"/>
              </a:rPr>
              <a:t> </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min_length - max_length + max_overlap</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&gt;= min_required_overlap</a:t>
            </a:r>
          </a:p>
          <a:p>
            <a:endParaRPr lang="it-IT" sz="800" dirty="0"/>
          </a:p>
          <a:p>
            <a:endParaRPr lang="it-IT" sz="800" dirty="0"/>
          </a:p>
          <a:p>
            <a:r>
              <a:rPr lang="it-IT" sz="800" b="0" dirty="0">
                <a:solidFill>
                  <a:srgbClr val="608B4E"/>
                </a:solidFill>
                <a:effectLst/>
                <a:latin typeface="Menlo" panose="020B0609030804020204" pitchFamily="49" charset="0"/>
              </a:rPr>
              <a:t>#MAPPER</a:t>
            </a:r>
            <a:endParaRPr lang="it-IT" sz="800" b="0" dirty="0">
              <a:solidFill>
                <a:srgbClr val="D4D4D4"/>
              </a:solidFill>
              <a:effectLst/>
              <a:latin typeface="Menlo" panose="020B0609030804020204" pitchFamily="49" charset="0"/>
            </a:endParaRPr>
          </a:p>
          <a:p>
            <a:r>
              <a:rPr lang="it-IT" sz="800" b="0" dirty="0">
                <a:solidFill>
                  <a:srgbClr val="D4D4D4"/>
                </a:solidFill>
                <a:effectLst/>
                <a:latin typeface="Menlo" panose="020B0609030804020204" pitchFamily="49" charset="0"/>
              </a:rPr>
              <a:t>pairs_after_lenght_rdd = filtered_pairs_after_lenght_rdd.</a:t>
            </a:r>
            <a:r>
              <a:rPr lang="it-IT" sz="800" b="0" dirty="0">
                <a:solidFill>
                  <a:srgbClr val="569CD6"/>
                </a:solidFill>
                <a:effectLst/>
                <a:latin typeface="Menlo" panose="020B0609030804020204" pitchFamily="49" charset="0"/>
              </a:rPr>
              <a:t>map</a:t>
            </a:r>
            <a:r>
              <a:rPr lang="it-IT" sz="800" b="0" dirty="0">
                <a:solidFill>
                  <a:srgbClr val="DCDCDC"/>
                </a:solidFill>
                <a:effectLst/>
                <a:latin typeface="Menlo" panose="020B0609030804020204" pitchFamily="49" charset="0"/>
              </a:rPr>
              <a:t>(</a:t>
            </a:r>
            <a:r>
              <a:rPr lang="it-IT" sz="800" b="0" dirty="0">
                <a:solidFill>
                  <a:srgbClr val="569CD6"/>
                </a:solidFill>
                <a:effectLst/>
                <a:latin typeface="Menlo" panose="020B0609030804020204" pitchFamily="49" charset="0"/>
              </a:rPr>
              <a:t>lambda</a:t>
            </a:r>
            <a:r>
              <a:rPr lang="it-IT" sz="800" b="0" dirty="0">
                <a:solidFill>
                  <a:srgbClr val="D4D4D4"/>
                </a:solidFill>
                <a:effectLst/>
                <a:latin typeface="Menlo" panose="020B0609030804020204" pitchFamily="49" charset="0"/>
              </a:rPr>
              <a:t> kv</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kv</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1</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0</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0</a:t>
            </a:r>
            <a:r>
              <a:rPr lang="it-IT" sz="800" b="0" dirty="0">
                <a:solidFill>
                  <a:srgbClr val="DCDCDC"/>
                </a:solidFill>
                <a:effectLst/>
                <a:latin typeface="Menlo" panose="020B0609030804020204" pitchFamily="49" charset="0"/>
              </a:rPr>
              <a:t>],</a:t>
            </a:r>
            <a:r>
              <a:rPr lang="it-IT" sz="800" b="0" dirty="0">
                <a:solidFill>
                  <a:srgbClr val="D4D4D4"/>
                </a:solidFill>
                <a:effectLst/>
                <a:latin typeface="Menlo" panose="020B0609030804020204" pitchFamily="49" charset="0"/>
              </a:rPr>
              <a:t> kv</a:t>
            </a:r>
            <a:r>
              <a:rPr lang="it-IT" sz="800" b="0" dirty="0">
                <a:solidFill>
                  <a:srgbClr val="DCDCDC"/>
                </a:solidFill>
                <a:effectLst/>
                <a:latin typeface="Menlo" panose="020B0609030804020204" pitchFamily="49" charset="0"/>
              </a:rPr>
              <a:t>[</a:t>
            </a:r>
            <a:r>
              <a:rPr lang="it-IT" sz="800" b="0" dirty="0">
                <a:solidFill>
                  <a:srgbClr val="B5CEA8"/>
                </a:solidFill>
                <a:effectLst/>
                <a:latin typeface="Menlo" panose="020B0609030804020204" pitchFamily="49" charset="0"/>
              </a:rPr>
              <a:t>0</a:t>
            </a:r>
            <a:r>
              <a:rPr lang="it-IT" sz="800" b="0" dirty="0">
                <a:solidFill>
                  <a:srgbClr val="DCDCDC"/>
                </a:solidFill>
                <a:effectLst/>
                <a:latin typeface="Menlo" panose="020B0609030804020204" pitchFamily="49" charset="0"/>
              </a:rPr>
              <a:t>]))</a:t>
            </a:r>
            <a:endParaRPr lang="it-IT" sz="800" b="0" dirty="0">
              <a:solidFill>
                <a:srgbClr val="D4D4D4"/>
              </a:solidFill>
              <a:effectLst/>
              <a:latin typeface="Menlo" panose="020B0609030804020204" pitchFamily="49" charset="0"/>
            </a:endParaRPr>
          </a:p>
          <a:p>
            <a:endParaRPr lang="it-IT" sz="800" b="0" dirty="0">
              <a:solidFill>
                <a:srgbClr val="D4D4D4"/>
              </a:solidFill>
              <a:effectLst/>
              <a:latin typeface="Menlo" panose="020B0609030804020204" pitchFamily="49" charset="0"/>
            </a:endParaRPr>
          </a:p>
          <a:p>
            <a:endParaRPr lang="it-IT" sz="800" b="0" dirty="0">
              <a:solidFill>
                <a:srgbClr val="D4D4D4"/>
              </a:solidFill>
              <a:effectLst/>
              <a:latin typeface="Menlo" panose="020B0609030804020204" pitchFamily="49" charset="0"/>
            </a:endParaRPr>
          </a:p>
          <a:p>
            <a:endParaRPr lang="it-IT" sz="800" dirty="0"/>
          </a:p>
        </p:txBody>
      </p:sp>
    </p:spTree>
    <p:extLst>
      <p:ext uri="{BB962C8B-B14F-4D97-AF65-F5344CB8AC3E}">
        <p14:creationId xmlns:p14="http://schemas.microsoft.com/office/powerpoint/2010/main" val="279253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55A26-CFA2-BC34-8EDF-07E464200DE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3F5B11F-195A-C09F-23A5-9B730790A29F}"/>
              </a:ext>
            </a:extLst>
          </p:cNvPr>
          <p:cNvSpPr>
            <a:spLocks noGrp="1"/>
          </p:cNvSpPr>
          <p:nvPr>
            <p:ph type="title"/>
          </p:nvPr>
        </p:nvSpPr>
        <p:spPr>
          <a:xfrm>
            <a:off x="2432221" y="-69036"/>
            <a:ext cx="7327557" cy="1325563"/>
          </a:xfrm>
        </p:spPr>
        <p:txBody>
          <a:bodyPr rtlCol="0"/>
          <a:lstStyle/>
          <a:p>
            <a:pPr rtl="0"/>
            <a:r>
              <a:rPr lang="it-IT" dirty="0"/>
              <a:t>positional filter (1)</a:t>
            </a:r>
          </a:p>
        </p:txBody>
      </p:sp>
      <p:sp>
        <p:nvSpPr>
          <p:cNvPr id="5" name="Segnaposto numero diapositiva 4">
            <a:extLst>
              <a:ext uri="{FF2B5EF4-FFF2-40B4-BE49-F238E27FC236}">
                <a16:creationId xmlns:a16="http://schemas.microsoft.com/office/drawing/2014/main" id="{F969D51A-0D8F-D81D-6181-DE2B12446BE7}"/>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16</a:t>
            </a:fld>
            <a:endParaRPr lang="it-IT" dirty="0"/>
          </a:p>
        </p:txBody>
      </p:sp>
      <p:sp>
        <p:nvSpPr>
          <p:cNvPr id="3" name="Segnaposto contenuto 5">
            <a:extLst>
              <a:ext uri="{FF2B5EF4-FFF2-40B4-BE49-F238E27FC236}">
                <a16:creationId xmlns:a16="http://schemas.microsoft.com/office/drawing/2014/main" id="{E20B1075-A7D1-D2AE-3F7E-1ED8A52BCCBF}"/>
              </a:ext>
            </a:extLst>
          </p:cNvPr>
          <p:cNvSpPr txBox="1">
            <a:spLocks/>
          </p:cNvSpPr>
          <p:nvPr/>
        </p:nvSpPr>
        <p:spPr>
          <a:xfrm>
            <a:off x="0" y="1097280"/>
            <a:ext cx="12192000" cy="56241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400" cap="all" dirty="0">
                <a:solidFill>
                  <a:srgbClr val="C00000"/>
                </a:solidFill>
              </a:rPr>
              <a:t>Positional filtering checks if the common tokens between two records appear at nearly the same positions. If they do, it's likely that the records are similar</a:t>
            </a:r>
            <a:r>
              <a:rPr lang="it-IT" sz="1400" cap="all" dirty="0"/>
              <a:t>. This step is particularly useful to eliminate false positives introduced by common tokens that appear at widely different positions in two records.</a:t>
            </a:r>
          </a:p>
          <a:p>
            <a:pPr>
              <a:lnSpc>
                <a:spcPct val="100000"/>
              </a:lnSpc>
            </a:pPr>
            <a:r>
              <a:rPr lang="it-IT" sz="1600" b="1" cap="all" dirty="0"/>
              <a:t>Token positioning:</a:t>
            </a:r>
          </a:p>
          <a:p>
            <a:pPr marL="0" indent="0" algn="l">
              <a:buNone/>
            </a:pPr>
            <a:r>
              <a:rPr lang="it-IT" sz="1400" cap="all" dirty="0"/>
              <a:t>	For each record, </a:t>
            </a:r>
            <a:r>
              <a:rPr lang="it-IT" sz="1400" cap="all" dirty="0" err="1"/>
              <a:t>mark</a:t>
            </a:r>
            <a:r>
              <a:rPr lang="it-IT" sz="1400" cap="all" dirty="0"/>
              <a:t> </a:t>
            </a:r>
            <a:r>
              <a:rPr lang="it-IT" sz="1400" cap="all" dirty="0" err="1"/>
              <a:t>each</a:t>
            </a:r>
            <a:r>
              <a:rPr lang="it-IT" sz="1400" cap="all" dirty="0"/>
              <a:t> token with </a:t>
            </a:r>
            <a:r>
              <a:rPr lang="it-IT" sz="1400" cap="all" dirty="0" err="1"/>
              <a:t>its</a:t>
            </a:r>
            <a:r>
              <a:rPr lang="it-IT" sz="1400" cap="all" dirty="0"/>
              <a:t> position. This function takes a set of tokens and returns a list of </a:t>
            </a:r>
            <a:r>
              <a:rPr lang="it-IT" sz="1400" cap="all" dirty="0" err="1"/>
              <a:t>tuples</a:t>
            </a:r>
            <a:r>
              <a:rPr lang="it-IT" sz="1400" cap="all" dirty="0"/>
              <a:t>, </a:t>
            </a:r>
            <a:r>
              <a:rPr lang="it-IT" sz="1400" cap="all" dirty="0" err="1"/>
              <a:t>each</a:t>
            </a:r>
            <a:r>
              <a:rPr lang="it-IT" sz="1400" cap="all" dirty="0"/>
              <a:t> 	</a:t>
            </a:r>
            <a:r>
              <a:rPr lang="it-IT" sz="1400" cap="all" dirty="0" err="1"/>
              <a:t>consisting</a:t>
            </a:r>
            <a:r>
              <a:rPr lang="it-IT" sz="1400" cap="all" dirty="0"/>
              <a:t> of a token and its corresponding index (position) in the set. </a:t>
            </a:r>
            <a:r>
              <a:rPr lang="it-IT" sz="1400" cap="all" dirty="0" err="1"/>
              <a:t>IT’s</a:t>
            </a:r>
            <a:r>
              <a:rPr lang="it-IT" sz="1400" cap="all" dirty="0"/>
              <a:t> ASSOCIATION OF TOKEN WITH ITS POSITION.</a:t>
            </a:r>
          </a:p>
          <a:p>
            <a:pPr marL="0" indent="0" algn="l">
              <a:buNone/>
            </a:pPr>
            <a:r>
              <a:rPr lang="it-IT" sz="1400" cap="all" dirty="0"/>
              <a:t>	[ ('record_id1', [('token1', 0), ('token2', 1), ...]), ('record_id2', [('tokenA', 0), ('tokenB', 1), ...]), ... ]</a:t>
            </a:r>
          </a:p>
          <a:p>
            <a:pPr>
              <a:lnSpc>
                <a:spcPct val="110000"/>
              </a:lnSpc>
            </a:pPr>
            <a:r>
              <a:rPr lang="it-IT" sz="1600" b="1" cap="all" dirty="0"/>
              <a:t>Join the distinct_pairs_rdd with the positioned_rdd based on tokens:</a:t>
            </a:r>
          </a:p>
          <a:p>
            <a:pPr marL="0" indent="0" algn="l">
              <a:buNone/>
            </a:pPr>
            <a:r>
              <a:rPr lang="it-IT" sz="1400" cap="all" dirty="0"/>
              <a:t>	Now, by using this positioned RDD (positioned_rdd) we:</a:t>
            </a:r>
          </a:p>
          <a:p>
            <a:pPr marL="0" indent="0" algn="l">
              <a:buNone/>
            </a:pPr>
            <a:r>
              <a:rPr lang="it-IT" sz="1400" cap="all" dirty="0"/>
              <a:t>	-Join candidate </a:t>
            </a:r>
            <a:r>
              <a:rPr lang="it-IT" sz="1400" cap="all" dirty="0" err="1"/>
              <a:t>pairs</a:t>
            </a:r>
            <a:r>
              <a:rPr lang="it-IT" sz="1400" cap="all" dirty="0"/>
              <a:t> (RID1, RID2), </a:t>
            </a:r>
            <a:r>
              <a:rPr lang="it-IT" sz="1400" cap="all" dirty="0" err="1"/>
              <a:t>based</a:t>
            </a:r>
            <a:r>
              <a:rPr lang="it-IT" sz="1400" cap="all" dirty="0"/>
              <a:t> on </a:t>
            </a:r>
            <a:r>
              <a:rPr lang="it-IT" sz="1400" cap="all" dirty="0" err="1"/>
              <a:t>their</a:t>
            </a:r>
            <a:r>
              <a:rPr lang="it-IT" sz="1400" cap="all" dirty="0"/>
              <a:t> tokens, and filter OUT </a:t>
            </a:r>
            <a:r>
              <a:rPr lang="it-IT" sz="1400" cap="all" dirty="0" err="1"/>
              <a:t>based</a:t>
            </a:r>
            <a:r>
              <a:rPr lang="it-IT" sz="1400" cap="all" dirty="0"/>
              <a:t> on </a:t>
            </a:r>
            <a:r>
              <a:rPr lang="it-IT" sz="1400" cap="all" dirty="0" err="1"/>
              <a:t>their</a:t>
            </a:r>
            <a:r>
              <a:rPr lang="it-IT" sz="1400" cap="all" dirty="0"/>
              <a:t> positions.</a:t>
            </a:r>
          </a:p>
          <a:p>
            <a:pPr marL="914400" lvl="2" indent="0">
              <a:buNone/>
            </a:pPr>
            <a:r>
              <a:rPr lang="it-IT" sz="1400" cap="all" dirty="0"/>
              <a:t>To achieve this, we first need to do the join operation on final_pairs_rdd with the positioned_rdd and then perform the positional filtering.</a:t>
            </a:r>
          </a:p>
          <a:p>
            <a:pPr marL="914400" lvl="2" indent="0">
              <a:buNone/>
            </a:pPr>
            <a:r>
              <a:rPr lang="it-IT" sz="1400" cap="all" dirty="0">
                <a:solidFill>
                  <a:srgbClr val="C00000"/>
                </a:solidFill>
              </a:rPr>
              <a:t>We have the positioned_rdd in the format: ('record_id', [('token1', position1), ('token2', position2), ...])</a:t>
            </a:r>
          </a:p>
          <a:p>
            <a:pPr marL="914400" lvl="2" indent="0">
              <a:buNone/>
            </a:pPr>
            <a:r>
              <a:rPr lang="it-IT" sz="1400" cap="all" dirty="0">
                <a:solidFill>
                  <a:srgbClr val="C00000"/>
                </a:solidFill>
              </a:rPr>
              <a:t>And the pairs_after_lenght_rdd (from previous prefix filtering) in the format: ('RID1', 'RID2')</a:t>
            </a:r>
          </a:p>
          <a:p>
            <a:pPr marL="914400" lvl="2" indent="0">
              <a:buNone/>
            </a:pPr>
            <a:r>
              <a:rPr lang="it-IT" sz="1400" cap="all" dirty="0"/>
              <a:t>The join operation in Spark combines two RDDs based on their keys</a:t>
            </a:r>
          </a:p>
          <a:p>
            <a:pPr marL="914400" lvl="2" indent="0">
              <a:buNone/>
            </a:pPr>
            <a:r>
              <a:rPr lang="it-IT" sz="1400" cap="all" dirty="0" err="1"/>
              <a:t>Each</a:t>
            </a:r>
            <a:r>
              <a:rPr lang="it-IT" sz="1400" cap="all" dirty="0"/>
              <a:t> </a:t>
            </a:r>
            <a:r>
              <a:rPr lang="it-IT" sz="1400" cap="all" dirty="0" err="1"/>
              <a:t>element</a:t>
            </a:r>
            <a:r>
              <a:rPr lang="it-IT" sz="1400" cap="all" dirty="0"/>
              <a:t> in </a:t>
            </a:r>
            <a:r>
              <a:rPr lang="it-IT" sz="1400" b="1" cap="all" dirty="0"/>
              <a:t>the </a:t>
            </a:r>
            <a:r>
              <a:rPr lang="it-IT" sz="1400" b="1" cap="all" dirty="0" err="1"/>
              <a:t>pairs_after_lenght_rdd</a:t>
            </a:r>
            <a:r>
              <a:rPr lang="it-IT" sz="1400" b="1" cap="all" dirty="0"/>
              <a:t> </a:t>
            </a:r>
            <a:r>
              <a:rPr lang="it-IT" sz="1400" b="1" cap="all" dirty="0" err="1"/>
              <a:t>is</a:t>
            </a:r>
            <a:r>
              <a:rPr lang="it-IT" sz="1400" b="1" cap="all" dirty="0"/>
              <a:t> </a:t>
            </a:r>
            <a:r>
              <a:rPr lang="it-IT" sz="1400" b="1" cap="all" dirty="0" err="1"/>
              <a:t>joined</a:t>
            </a:r>
            <a:r>
              <a:rPr lang="it-IT" sz="1400" b="1" cap="all" dirty="0"/>
              <a:t> with the </a:t>
            </a:r>
            <a:r>
              <a:rPr lang="it-IT" sz="1400" b="1" cap="all" dirty="0" err="1"/>
              <a:t>corresponding</a:t>
            </a:r>
            <a:r>
              <a:rPr lang="it-IT" sz="1400" b="1" cap="all" dirty="0"/>
              <a:t> </a:t>
            </a:r>
            <a:r>
              <a:rPr lang="it-IT" sz="1400" b="1" cap="all" dirty="0" err="1"/>
              <a:t>element</a:t>
            </a:r>
            <a:r>
              <a:rPr lang="it-IT" sz="1400" b="1" cap="all" dirty="0"/>
              <a:t> in </a:t>
            </a:r>
            <a:r>
              <a:rPr lang="it-IT" sz="1400" b="1" cap="all" dirty="0" err="1"/>
              <a:t>positioned_rdd</a:t>
            </a:r>
            <a:r>
              <a:rPr lang="it-IT" sz="1400" b="1" cap="all" dirty="0"/>
              <a:t> </a:t>
            </a:r>
            <a:r>
              <a:rPr lang="it-IT" sz="1400" cap="all" dirty="0" err="1"/>
              <a:t>based</a:t>
            </a:r>
            <a:r>
              <a:rPr lang="it-IT" sz="1400" cap="all" dirty="0"/>
              <a:t> </a:t>
            </a:r>
            <a:r>
              <a:rPr lang="it-IT" sz="1400" cap="all" dirty="0" err="1"/>
              <a:t>oN</a:t>
            </a:r>
            <a:r>
              <a:rPr lang="it-IT" sz="1400" cap="all" dirty="0"/>
              <a:t> RID. </a:t>
            </a:r>
            <a:r>
              <a:rPr lang="it-IT" sz="1400" cap="all" dirty="0" err="1"/>
              <a:t>This</a:t>
            </a:r>
            <a:r>
              <a:rPr lang="it-IT" sz="1400" cap="all" dirty="0"/>
              <a:t> join </a:t>
            </a:r>
            <a:r>
              <a:rPr lang="it-IT" sz="1400" cap="all" dirty="0" err="1"/>
              <a:t>will</a:t>
            </a:r>
            <a:r>
              <a:rPr lang="it-IT" sz="1400" cap="all" dirty="0"/>
              <a:t> </a:t>
            </a:r>
            <a:r>
              <a:rPr lang="it-IT" sz="1400" cap="all" dirty="0" err="1"/>
              <a:t>result</a:t>
            </a:r>
            <a:r>
              <a:rPr lang="it-IT" sz="1400" cap="all" dirty="0"/>
              <a:t> in a new RDD -&gt; the RDD </a:t>
            </a:r>
            <a:r>
              <a:rPr lang="it-IT" sz="1400" cap="all" dirty="0" err="1"/>
              <a:t>first_join</a:t>
            </a:r>
            <a:r>
              <a:rPr lang="it-IT" sz="1400" cap="all" dirty="0"/>
              <a:t> THAT </a:t>
            </a:r>
            <a:r>
              <a:rPr lang="it-IT" sz="1400" cap="all" dirty="0" err="1"/>
              <a:t>haVE</a:t>
            </a:r>
            <a:r>
              <a:rPr lang="it-IT" sz="1400" cap="all" dirty="0"/>
              <a:t> elements in the format:</a:t>
            </a:r>
          </a:p>
          <a:p>
            <a:pPr marL="914400" lvl="2" indent="0">
              <a:buNone/>
            </a:pPr>
            <a:r>
              <a:rPr lang="en-GB" sz="1400" cap="all" dirty="0">
                <a:solidFill>
                  <a:srgbClr val="C00000"/>
                </a:solidFill>
              </a:rPr>
              <a:t>'RID1', ('RID2', [positioned tokens of RID1]))</a:t>
            </a:r>
          </a:p>
          <a:p>
            <a:pPr marL="914400" lvl="2" indent="0">
              <a:buNone/>
            </a:pPr>
            <a:endParaRPr lang="it-IT" sz="1400" cap="all" dirty="0">
              <a:solidFill>
                <a:srgbClr val="C00000"/>
              </a:solidFill>
            </a:endParaRPr>
          </a:p>
          <a:p>
            <a:pPr marL="914400" lvl="2" indent="0">
              <a:buNone/>
            </a:pPr>
            <a:r>
              <a:rPr lang="it-IT" sz="1400" b="1" cap="all" dirty="0" err="1">
                <a:solidFill>
                  <a:schemeClr val="tx1"/>
                </a:solidFill>
              </a:rPr>
              <a:t>This</a:t>
            </a:r>
            <a:r>
              <a:rPr lang="it-IT" sz="1400" b="1" cap="all" dirty="0">
                <a:solidFill>
                  <a:schemeClr val="tx1"/>
                </a:solidFill>
              </a:rPr>
              <a:t> format represents the association of each RID pair with the positioned tokens of one of the records in the pair.</a:t>
            </a:r>
          </a:p>
          <a:p>
            <a:pPr marL="0" indent="0">
              <a:buNone/>
            </a:pPr>
            <a:endParaRPr lang="it-IT" sz="1400" cap="all" dirty="0"/>
          </a:p>
          <a:p>
            <a:pPr marL="0" indent="0" algn="l">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3182941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84628-CE48-739B-7996-BDA4940443A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F333C2C-E506-D92A-8E4C-A476F2DDB70A}"/>
              </a:ext>
            </a:extLst>
          </p:cNvPr>
          <p:cNvSpPr>
            <a:spLocks noGrp="1"/>
          </p:cNvSpPr>
          <p:nvPr>
            <p:ph type="title"/>
          </p:nvPr>
        </p:nvSpPr>
        <p:spPr>
          <a:xfrm>
            <a:off x="2432221" y="-69036"/>
            <a:ext cx="7327557" cy="1325563"/>
          </a:xfrm>
        </p:spPr>
        <p:txBody>
          <a:bodyPr rtlCol="0"/>
          <a:lstStyle/>
          <a:p>
            <a:pPr rtl="0"/>
            <a:r>
              <a:rPr lang="it-IT" dirty="0"/>
              <a:t>positional filter (2)</a:t>
            </a:r>
          </a:p>
        </p:txBody>
      </p:sp>
      <p:sp>
        <p:nvSpPr>
          <p:cNvPr id="5" name="Segnaposto numero diapositiva 4">
            <a:extLst>
              <a:ext uri="{FF2B5EF4-FFF2-40B4-BE49-F238E27FC236}">
                <a16:creationId xmlns:a16="http://schemas.microsoft.com/office/drawing/2014/main" id="{6EC92FE3-CE0A-C1F3-B27C-15C250D8D0E2}"/>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17</a:t>
            </a:fld>
            <a:endParaRPr lang="it-IT" dirty="0"/>
          </a:p>
        </p:txBody>
      </p:sp>
      <p:sp>
        <p:nvSpPr>
          <p:cNvPr id="3" name="Segnaposto contenuto 5">
            <a:extLst>
              <a:ext uri="{FF2B5EF4-FFF2-40B4-BE49-F238E27FC236}">
                <a16:creationId xmlns:a16="http://schemas.microsoft.com/office/drawing/2014/main" id="{38732B3A-95F2-5545-7C66-93F3C72DCD81}"/>
              </a:ext>
            </a:extLst>
          </p:cNvPr>
          <p:cNvSpPr txBox="1">
            <a:spLocks/>
          </p:cNvSpPr>
          <p:nvPr/>
        </p:nvSpPr>
        <p:spPr>
          <a:xfrm>
            <a:off x="0" y="868679"/>
            <a:ext cx="12192000" cy="5925313"/>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900" b="1" cap="all" dirty="0"/>
              <a:t>Reformat the RID and token, then join again:</a:t>
            </a:r>
          </a:p>
          <a:p>
            <a:pPr marL="0" indent="0">
              <a:buNone/>
            </a:pPr>
            <a:r>
              <a:rPr lang="it-IT" sz="1400" cap="all" dirty="0"/>
              <a:t>	The lambda function inside map restructures each element of first_join. It changes the format from ('RID1', ('RID2’, [('token1’, 	position1), ...])) to </a:t>
            </a:r>
            <a:r>
              <a:rPr lang="it-IT" sz="1400" cap="all" dirty="0">
                <a:solidFill>
                  <a:srgbClr val="C00000"/>
                </a:solidFill>
              </a:rPr>
              <a:t>the </a:t>
            </a:r>
            <a:r>
              <a:rPr lang="it-IT" sz="1400" cap="all" dirty="0" err="1">
                <a:solidFill>
                  <a:srgbClr val="C00000"/>
                </a:solidFill>
              </a:rPr>
              <a:t>final</a:t>
            </a:r>
            <a:r>
              <a:rPr lang="it-IT" sz="1400" cap="all" dirty="0">
                <a:solidFill>
                  <a:srgbClr val="C00000"/>
                </a:solidFill>
              </a:rPr>
              <a:t> </a:t>
            </a:r>
            <a:r>
              <a:rPr lang="it-IT" sz="1400" cap="all" dirty="0" err="1">
                <a:solidFill>
                  <a:srgbClr val="C00000"/>
                </a:solidFill>
              </a:rPr>
              <a:t>form</a:t>
            </a:r>
            <a:r>
              <a:rPr lang="it-IT" sz="1400" cap="all" dirty="0">
                <a:solidFill>
                  <a:srgbClr val="C00000"/>
                </a:solidFill>
              </a:rPr>
              <a:t>: ('RID2', ('RID1’,[</a:t>
            </a:r>
            <a:r>
              <a:rPr lang="it-IT" sz="1400" cap="all" dirty="0" err="1">
                <a:solidFill>
                  <a:srgbClr val="C00000"/>
                </a:solidFill>
              </a:rPr>
              <a:t>positioned</a:t>
            </a:r>
            <a:r>
              <a:rPr lang="it-IT" sz="1400" cap="all" dirty="0">
                <a:solidFill>
                  <a:srgbClr val="C00000"/>
                </a:solidFill>
              </a:rPr>
              <a:t> tokens of RID1])).</a:t>
            </a:r>
          </a:p>
          <a:p>
            <a:pPr marL="0" indent="0">
              <a:buNone/>
            </a:pPr>
            <a:r>
              <a:rPr lang="it-IT" sz="1400" b="1" cap="all" dirty="0"/>
              <a:t>	In this step, we're performing a second join operation to bring together the positioned token for </a:t>
            </a:r>
            <a:r>
              <a:rPr lang="it-IT" sz="1400" b="1" cap="all" dirty="0" err="1"/>
              <a:t>both</a:t>
            </a:r>
            <a:r>
              <a:rPr lang="it-IT" sz="1400" b="1" cap="all" dirty="0"/>
              <a:t> </a:t>
            </a:r>
            <a:r>
              <a:rPr lang="it-IT" sz="1400" b="1" cap="all" dirty="0" err="1"/>
              <a:t>records</a:t>
            </a:r>
            <a:r>
              <a:rPr lang="it-IT" sz="1400" b="1" cap="all" dirty="0"/>
              <a:t>.</a:t>
            </a:r>
          </a:p>
          <a:p>
            <a:pPr marL="0" indent="0">
              <a:buNone/>
            </a:pPr>
            <a:r>
              <a:rPr lang="it-IT" sz="1400" cap="all" dirty="0"/>
              <a:t>	Then join THIS RDD with positioned_rdd on RID2. </a:t>
            </a:r>
            <a:r>
              <a:rPr lang="it-IT" sz="1400" cap="all" dirty="0" err="1"/>
              <a:t>This</a:t>
            </a:r>
            <a:r>
              <a:rPr lang="it-IT" sz="1400" cap="all" dirty="0"/>
              <a:t> </a:t>
            </a:r>
            <a:r>
              <a:rPr lang="it-IT" sz="1400" cap="all" dirty="0" err="1"/>
              <a:t>operation</a:t>
            </a:r>
            <a:r>
              <a:rPr lang="it-IT" sz="1400" cap="all" dirty="0"/>
              <a:t> combines the positioned tokens of RID1  (</a:t>
            </a:r>
            <a:r>
              <a:rPr lang="it-IT" sz="1400" cap="all" dirty="0" err="1"/>
              <a:t>already</a:t>
            </a:r>
            <a:r>
              <a:rPr lang="it-IT" sz="1400" cap="all" dirty="0"/>
              <a:t> in the RDD) 	with the positioned tokens of RID2 (from </a:t>
            </a:r>
            <a:r>
              <a:rPr lang="it-IT" sz="1400" cap="all" dirty="0" err="1"/>
              <a:t>positioned_rdd</a:t>
            </a:r>
            <a:r>
              <a:rPr lang="it-IT" sz="1400" cap="all" dirty="0"/>
              <a:t>).</a:t>
            </a:r>
          </a:p>
          <a:p>
            <a:pPr marL="0" indent="0">
              <a:buNone/>
            </a:pPr>
            <a:r>
              <a:rPr lang="it-IT" sz="1400" cap="all" dirty="0"/>
              <a:t>	</a:t>
            </a:r>
            <a:r>
              <a:rPr lang="it-IT" sz="1400" cap="all" dirty="0">
                <a:solidFill>
                  <a:srgbClr val="C00000"/>
                </a:solidFill>
              </a:rPr>
              <a:t>After the join, WE HAVE RDD IN THE FORM: ('RID2', (('RID1', [</a:t>
            </a:r>
            <a:r>
              <a:rPr lang="it-IT" sz="1400" cap="all" dirty="0" err="1">
                <a:solidFill>
                  <a:srgbClr val="C00000"/>
                </a:solidFill>
              </a:rPr>
              <a:t>positioned</a:t>
            </a:r>
            <a:r>
              <a:rPr lang="it-IT" sz="1400" cap="all" dirty="0">
                <a:solidFill>
                  <a:srgbClr val="C00000"/>
                </a:solidFill>
              </a:rPr>
              <a:t> tokens of RID1]), [positioned tokens of RID2]))</a:t>
            </a:r>
          </a:p>
          <a:p>
            <a:pPr marL="0" indent="0">
              <a:buNone/>
            </a:pPr>
            <a:endParaRPr lang="it-IT" sz="1400" cap="all" dirty="0"/>
          </a:p>
          <a:p>
            <a:r>
              <a:rPr lang="it-IT" sz="1900" b="1" cap="all" dirty="0"/>
              <a:t>Filter out the </a:t>
            </a:r>
            <a:r>
              <a:rPr lang="it-IT" sz="1900" b="1" cap="all" dirty="0" err="1"/>
              <a:t>pairs</a:t>
            </a:r>
            <a:r>
              <a:rPr lang="it-IT" sz="1900" b="1" cap="all" dirty="0"/>
              <a:t> of </a:t>
            </a:r>
            <a:r>
              <a:rPr lang="it-IT" sz="1900" b="1" cap="all" dirty="0" err="1"/>
              <a:t>records</a:t>
            </a:r>
            <a:r>
              <a:rPr lang="it-IT" sz="1900" b="1" cap="all" dirty="0"/>
              <a:t> </a:t>
            </a:r>
            <a:r>
              <a:rPr lang="it-IT" sz="1900" b="1" cap="all" dirty="0" err="1"/>
              <a:t>that</a:t>
            </a:r>
            <a:r>
              <a:rPr lang="it-IT" sz="1900" b="1" cap="all" dirty="0"/>
              <a:t> </a:t>
            </a:r>
            <a:r>
              <a:rPr lang="it-IT" sz="1900" b="1" cap="all" dirty="0" err="1"/>
              <a:t>doesn't</a:t>
            </a:r>
            <a:r>
              <a:rPr lang="it-IT" sz="1900" b="1" cap="all" dirty="0"/>
              <a:t> </a:t>
            </a:r>
            <a:r>
              <a:rPr lang="it-IT" sz="1900" b="1" cap="all" dirty="0" err="1"/>
              <a:t>satisfy</a:t>
            </a:r>
            <a:r>
              <a:rPr lang="it-IT" sz="1900" b="1" cap="all" dirty="0"/>
              <a:t> the </a:t>
            </a:r>
            <a:r>
              <a:rPr lang="it-IT" sz="1900" b="1" cap="all" dirty="0" err="1"/>
              <a:t>positional</a:t>
            </a:r>
            <a:r>
              <a:rPr lang="it-IT" sz="1900" b="1" cap="all" dirty="0"/>
              <a:t> </a:t>
            </a:r>
            <a:r>
              <a:rPr lang="it-IT" sz="1900" b="1" cap="all" dirty="0" err="1"/>
              <a:t>constraint</a:t>
            </a:r>
            <a:r>
              <a:rPr lang="it-IT" sz="1900" b="1" cap="all" dirty="0"/>
              <a:t>:</a:t>
            </a:r>
          </a:p>
          <a:p>
            <a:pPr marL="0" lvl="1" indent="0">
              <a:spcBef>
                <a:spcPts val="1000"/>
              </a:spcBef>
              <a:buNone/>
            </a:pPr>
            <a:r>
              <a:rPr lang="it-IT" sz="1400" cap="all" dirty="0"/>
              <a:t>	</a:t>
            </a:r>
            <a:r>
              <a:rPr lang="it-IT" sz="1400" cap="all" dirty="0">
                <a:solidFill>
                  <a:srgbClr val="C00000"/>
                </a:solidFill>
              </a:rPr>
              <a:t>similarity_threshold </a:t>
            </a:r>
            <a:r>
              <a:rPr lang="it-IT" sz="1400" cap="all" dirty="0"/>
              <a:t>is the minimum number of common tokens that two records must have to be considered similar.</a:t>
            </a:r>
          </a:p>
          <a:p>
            <a:pPr marL="0" lvl="1" indent="0">
              <a:spcBef>
                <a:spcPts val="1000"/>
              </a:spcBef>
              <a:buNone/>
            </a:pPr>
            <a:r>
              <a:rPr lang="it-IT" sz="1400" cap="all" dirty="0"/>
              <a:t>	</a:t>
            </a:r>
            <a:r>
              <a:rPr lang="it-IT" sz="1400" cap="all" dirty="0">
                <a:solidFill>
                  <a:srgbClr val="C00000"/>
                </a:solidFill>
              </a:rPr>
              <a:t>max_positional_difference </a:t>
            </a:r>
            <a:r>
              <a:rPr lang="it-IT" sz="1400" cap="all" dirty="0"/>
              <a:t>is the maximum distance allowed between the positions of the same token in the two records.</a:t>
            </a:r>
          </a:p>
          <a:p>
            <a:pPr marL="0" lvl="1" indent="0">
              <a:spcBef>
                <a:spcPts val="1000"/>
              </a:spcBef>
              <a:buNone/>
            </a:pPr>
            <a:r>
              <a:rPr lang="it-IT" sz="1400" cap="all" dirty="0"/>
              <a:t>	rec1_tokens contains the positioned tokens from the first record (RID1), and rec2_tokens_dict is a dictionary that is used to 	</a:t>
            </a:r>
            <a:r>
              <a:rPr lang="it-IT" sz="1400" cap="all" dirty="0" err="1"/>
              <a:t>lookups</a:t>
            </a:r>
            <a:r>
              <a:rPr lang="it-IT" sz="1400" cap="all" dirty="0"/>
              <a:t> the positions of tokens from the RID2.</a:t>
            </a:r>
          </a:p>
          <a:p>
            <a:pPr marL="0" lvl="1" indent="0">
              <a:spcBef>
                <a:spcPts val="1000"/>
              </a:spcBef>
              <a:buNone/>
            </a:pPr>
            <a:r>
              <a:rPr lang="it-IT" sz="1400" cap="all" dirty="0"/>
              <a:t>	</a:t>
            </a:r>
            <a:r>
              <a:rPr lang="it-IT" sz="1400" cap="all" dirty="0">
                <a:solidFill>
                  <a:srgbClr val="C00000"/>
                </a:solidFill>
              </a:rPr>
              <a:t>common_tokens counter </a:t>
            </a:r>
            <a:r>
              <a:rPr lang="it-IT" sz="1400" cap="all" dirty="0"/>
              <a:t>is </a:t>
            </a:r>
            <a:r>
              <a:rPr lang="it-IT" sz="1400" cap="all" dirty="0" err="1"/>
              <a:t>initialized</a:t>
            </a:r>
            <a:r>
              <a:rPr lang="it-IT" sz="1400" cap="all" dirty="0"/>
              <a:t> TO 0 and keep track of how many token matches have been found between the 2 </a:t>
            </a:r>
            <a:r>
              <a:rPr lang="it-IT" sz="1400" cap="all" dirty="0" err="1"/>
              <a:t>records</a:t>
            </a:r>
            <a:r>
              <a:rPr lang="it-IT" sz="1400" cap="all" dirty="0"/>
              <a:t>.</a:t>
            </a:r>
          </a:p>
          <a:p>
            <a:pPr marL="0" lvl="1" indent="0">
              <a:spcBef>
                <a:spcPts val="1000"/>
              </a:spcBef>
              <a:buNone/>
            </a:pPr>
            <a:r>
              <a:rPr lang="it-IT" sz="1400" cap="all" dirty="0"/>
              <a:t>	</a:t>
            </a:r>
            <a:r>
              <a:rPr lang="it-IT" sz="1400" cap="all" dirty="0">
                <a:solidFill>
                  <a:srgbClr val="C00000"/>
                </a:solidFill>
              </a:rPr>
              <a:t>possible_common_tokens </a:t>
            </a:r>
            <a:r>
              <a:rPr lang="it-IT" sz="1400" cap="all" dirty="0"/>
              <a:t>starts as the minimum length of the 2 token lists (</a:t>
            </a:r>
            <a:r>
              <a:rPr lang="it-IT" sz="1400" cap="all" dirty="0" err="1"/>
              <a:t>IT's</a:t>
            </a:r>
            <a:r>
              <a:rPr lang="it-IT" sz="1400" cap="all" dirty="0"/>
              <a:t> the maximum possible matches) and </a:t>
            </a:r>
            <a:r>
              <a:rPr lang="it-IT" sz="1400" cap="all" dirty="0" err="1"/>
              <a:t>decrements</a:t>
            </a:r>
            <a:r>
              <a:rPr lang="it-IT" sz="1400" cap="all" dirty="0"/>
              <a:t> </a:t>
            </a:r>
            <a:r>
              <a:rPr lang="it-IT" sz="1400" cap="all" dirty="0" err="1"/>
              <a:t>as</a:t>
            </a:r>
            <a:r>
              <a:rPr lang="it-IT" sz="1400" cap="all" dirty="0"/>
              <a:t> 	</a:t>
            </a:r>
            <a:r>
              <a:rPr lang="it-IT" sz="1400" cap="all" dirty="0" err="1"/>
              <a:t>we</a:t>
            </a:r>
            <a:r>
              <a:rPr lang="it-IT" sz="1400" cap="all" dirty="0"/>
              <a:t> iterate </a:t>
            </a:r>
            <a:r>
              <a:rPr lang="it-IT" sz="1400" cap="all" dirty="0" err="1"/>
              <a:t>through</a:t>
            </a:r>
            <a:r>
              <a:rPr lang="it-IT" sz="1400" cap="all" dirty="0"/>
              <a:t> the tokens of RID1, because there's one less token to potentially match with.</a:t>
            </a:r>
          </a:p>
          <a:p>
            <a:pPr marL="0" lvl="1" indent="0">
              <a:spcBef>
                <a:spcPts val="1000"/>
              </a:spcBef>
              <a:buNone/>
            </a:pPr>
            <a:r>
              <a:rPr lang="it-IT" sz="1400" cap="all" dirty="0"/>
              <a:t>	</a:t>
            </a:r>
            <a:r>
              <a:rPr lang="it-IT" sz="1400" b="1" cap="all" dirty="0"/>
              <a:t>For </a:t>
            </a:r>
            <a:r>
              <a:rPr lang="it-IT" sz="1400" b="1" cap="all" dirty="0" err="1"/>
              <a:t>each</a:t>
            </a:r>
            <a:r>
              <a:rPr lang="it-IT" sz="1400" b="1" cap="all" dirty="0"/>
              <a:t> token in rec1_tokens, the </a:t>
            </a:r>
            <a:r>
              <a:rPr lang="it-IT" sz="1400" b="1" cap="all" dirty="0" err="1"/>
              <a:t>function</a:t>
            </a:r>
            <a:r>
              <a:rPr lang="it-IT" sz="1400" b="1" cap="all" dirty="0"/>
              <a:t> looks up the position of the </a:t>
            </a:r>
            <a:r>
              <a:rPr lang="it-IT" sz="1400" b="1" cap="all" dirty="0" err="1"/>
              <a:t>same</a:t>
            </a:r>
            <a:r>
              <a:rPr lang="it-IT" sz="1400" b="1" cap="all" dirty="0"/>
              <a:t> token in rec2_positions. </a:t>
            </a:r>
            <a:r>
              <a:rPr lang="it-IT" sz="1400" b="1" cap="all" dirty="0" err="1"/>
              <a:t>If</a:t>
            </a:r>
            <a:r>
              <a:rPr lang="it-IT" sz="1400" b="1" cap="all" dirty="0"/>
              <a:t> the token </a:t>
            </a:r>
            <a:r>
              <a:rPr lang="it-IT" sz="1400" b="1" cap="all" dirty="0" err="1"/>
              <a:t>exists</a:t>
            </a:r>
            <a:r>
              <a:rPr lang="it-IT" sz="1400" b="1" cap="all" dirty="0"/>
              <a:t> in </a:t>
            </a:r>
            <a:r>
              <a:rPr lang="it-IT" sz="1400" b="1" cap="all" dirty="0" err="1"/>
              <a:t>both</a:t>
            </a:r>
            <a:r>
              <a:rPr lang="it-IT" sz="1400" b="1" cap="all" dirty="0"/>
              <a:t> 	</a:t>
            </a:r>
            <a:r>
              <a:rPr lang="it-IT" sz="1400" b="1" cap="all" dirty="0" err="1"/>
              <a:t>records</a:t>
            </a:r>
            <a:r>
              <a:rPr lang="it-IT" sz="1400" b="1" cap="all" dirty="0"/>
              <a:t> and the </a:t>
            </a:r>
            <a:r>
              <a:rPr lang="it-IT" sz="1400" b="1" cap="all" dirty="0" err="1"/>
              <a:t>absolute</a:t>
            </a:r>
            <a:r>
              <a:rPr lang="it-IT" sz="1400" b="1" cap="all" dirty="0"/>
              <a:t> </a:t>
            </a:r>
            <a:r>
              <a:rPr lang="it-IT" sz="1400" b="1" cap="all" dirty="0" err="1"/>
              <a:t>difference</a:t>
            </a:r>
            <a:r>
              <a:rPr lang="it-IT" sz="1400" b="1" cap="all" dirty="0"/>
              <a:t> in </a:t>
            </a:r>
            <a:r>
              <a:rPr lang="it-IT" sz="1400" b="1" cap="all" dirty="0" err="1"/>
              <a:t>their</a:t>
            </a:r>
            <a:r>
              <a:rPr lang="it-IT" sz="1400" b="1" cap="all" dirty="0"/>
              <a:t> positions </a:t>
            </a:r>
            <a:r>
              <a:rPr lang="it-IT" sz="1400" b="1" cap="all" dirty="0" err="1"/>
              <a:t>is</a:t>
            </a:r>
            <a:r>
              <a:rPr lang="it-IT" sz="1400" b="1" cap="all" dirty="0"/>
              <a:t> </a:t>
            </a:r>
            <a:r>
              <a:rPr lang="it-IT" sz="1400" b="1" cap="all" dirty="0" err="1"/>
              <a:t>less</a:t>
            </a:r>
            <a:r>
              <a:rPr lang="it-IT" sz="1400" b="1" cap="all" dirty="0"/>
              <a:t> </a:t>
            </a:r>
            <a:r>
              <a:rPr lang="it-IT" sz="1400" b="1" cap="all" dirty="0" err="1"/>
              <a:t>than</a:t>
            </a:r>
            <a:r>
              <a:rPr lang="it-IT" sz="1400" b="1" cap="all" dirty="0"/>
              <a:t> or </a:t>
            </a:r>
            <a:r>
              <a:rPr lang="it-IT" sz="1400" b="1" cap="all" dirty="0" err="1"/>
              <a:t>equal</a:t>
            </a:r>
            <a:r>
              <a:rPr lang="it-IT" sz="1400" b="1" cap="all" dirty="0"/>
              <a:t> to </a:t>
            </a:r>
            <a:r>
              <a:rPr lang="it-IT" sz="1400" b="1" cap="all" dirty="0" err="1"/>
              <a:t>max_positional_difference</a:t>
            </a:r>
            <a:r>
              <a:rPr lang="it-IT" sz="1400" b="1" cap="all" dirty="0"/>
              <a:t>, </a:t>
            </a:r>
            <a:r>
              <a:rPr lang="it-IT" sz="1400" b="1" cap="all" dirty="0" err="1"/>
              <a:t>it</a:t>
            </a:r>
            <a:r>
              <a:rPr lang="it-IT" sz="1400" b="1" cap="all" dirty="0"/>
              <a:t> </a:t>
            </a:r>
            <a:r>
              <a:rPr lang="it-IT" sz="1400" b="1" cap="all" dirty="0" err="1"/>
              <a:t>is</a:t>
            </a:r>
            <a:r>
              <a:rPr lang="it-IT" sz="1400" b="1" cap="all" dirty="0"/>
              <a:t> </a:t>
            </a:r>
            <a:r>
              <a:rPr lang="it-IT" sz="1400" b="1" cap="all" dirty="0" err="1"/>
              <a:t>counted</a:t>
            </a:r>
            <a:r>
              <a:rPr lang="it-IT" sz="1400" b="1" cap="all" dirty="0"/>
              <a:t> </a:t>
            </a:r>
            <a:r>
              <a:rPr lang="it-IT" sz="1400" b="1" cap="all" dirty="0" err="1"/>
              <a:t>as</a:t>
            </a:r>
            <a:r>
              <a:rPr lang="it-IT" sz="1400" b="1" cap="all" dirty="0"/>
              <a:t> a 	common token (</a:t>
            </a:r>
            <a:r>
              <a:rPr lang="it-IT" sz="1400" b="1" cap="all" dirty="0" err="1"/>
              <a:t>common_tokens</a:t>
            </a:r>
            <a:r>
              <a:rPr lang="it-IT" sz="1400" b="1" cap="all" dirty="0"/>
              <a:t> + 1)</a:t>
            </a:r>
          </a:p>
          <a:p>
            <a:pPr marL="0" lvl="1" indent="0">
              <a:spcBef>
                <a:spcPts val="1000"/>
              </a:spcBef>
              <a:buNone/>
            </a:pPr>
            <a:r>
              <a:rPr lang="it-IT" sz="1400" cap="all" dirty="0"/>
              <a:t>	</a:t>
            </a:r>
            <a:r>
              <a:rPr lang="it-IT" sz="1400" b="1" cap="all" dirty="0"/>
              <a:t>After </a:t>
            </a:r>
            <a:r>
              <a:rPr lang="it-IT" sz="1400" b="1" cap="all" dirty="0" err="1"/>
              <a:t>each</a:t>
            </a:r>
            <a:r>
              <a:rPr lang="it-IT" sz="1400" b="1" cap="all" dirty="0"/>
              <a:t> token </a:t>
            </a:r>
            <a:r>
              <a:rPr lang="it-IT" sz="1400" b="1" cap="all" dirty="0" err="1"/>
              <a:t>comparison</a:t>
            </a:r>
            <a:r>
              <a:rPr lang="it-IT" sz="1400" b="1" cap="all" dirty="0"/>
              <a:t>, the </a:t>
            </a:r>
            <a:r>
              <a:rPr lang="it-IT" sz="1400" b="1" cap="all" dirty="0" err="1"/>
              <a:t>function</a:t>
            </a:r>
            <a:r>
              <a:rPr lang="it-IT" sz="1400" b="1" cap="all" dirty="0"/>
              <a:t> checks </a:t>
            </a:r>
            <a:r>
              <a:rPr lang="it-IT" sz="1400" b="1" cap="all" dirty="0" err="1"/>
              <a:t>if</a:t>
            </a:r>
            <a:r>
              <a:rPr lang="it-IT" sz="1400" b="1" cap="all" dirty="0"/>
              <a:t> </a:t>
            </a:r>
            <a:r>
              <a:rPr lang="it-IT" sz="1400" b="1" cap="all" dirty="0" err="1"/>
              <a:t>it's</a:t>
            </a:r>
            <a:r>
              <a:rPr lang="it-IT" sz="1400" b="1" cap="all" dirty="0"/>
              <a:t> </a:t>
            </a:r>
            <a:r>
              <a:rPr lang="it-IT" sz="1400" b="1" cap="all" dirty="0" err="1"/>
              <a:t>still</a:t>
            </a:r>
            <a:r>
              <a:rPr lang="it-IT" sz="1400" b="1" cap="all" dirty="0"/>
              <a:t> </a:t>
            </a:r>
            <a:r>
              <a:rPr lang="it-IT" sz="1400" b="1" cap="all" dirty="0" err="1"/>
              <a:t>possible</a:t>
            </a:r>
            <a:r>
              <a:rPr lang="it-IT" sz="1400" b="1" cap="all" dirty="0"/>
              <a:t> to </a:t>
            </a:r>
            <a:r>
              <a:rPr lang="it-IT" sz="1400" b="1" cap="all" dirty="0" err="1"/>
              <a:t>meet</a:t>
            </a:r>
            <a:r>
              <a:rPr lang="it-IT" sz="1400" b="1" cap="all" dirty="0"/>
              <a:t> the </a:t>
            </a:r>
            <a:r>
              <a:rPr lang="it-IT" sz="1400" b="1" cap="all" dirty="0" err="1"/>
              <a:t>similarity_threshold</a:t>
            </a:r>
            <a:r>
              <a:rPr lang="it-IT" sz="1400" b="1" cap="all" dirty="0"/>
              <a:t>. </a:t>
            </a:r>
            <a:r>
              <a:rPr lang="it-IT" sz="1400" b="1" cap="all" dirty="0" err="1"/>
              <a:t>It</a:t>
            </a:r>
            <a:r>
              <a:rPr lang="it-IT" sz="1400" b="1" cap="all" dirty="0"/>
              <a:t> </a:t>
            </a:r>
            <a:r>
              <a:rPr lang="it-IT" sz="1400" b="1" cap="all" dirty="0" err="1"/>
              <a:t>does</a:t>
            </a:r>
            <a:r>
              <a:rPr lang="it-IT" sz="1400" b="1" cap="all" dirty="0"/>
              <a:t> </a:t>
            </a:r>
            <a:r>
              <a:rPr lang="it-IT" sz="1400" b="1" cap="all" dirty="0" err="1"/>
              <a:t>this</a:t>
            </a:r>
            <a:r>
              <a:rPr lang="it-IT" sz="1400" b="1" cap="all" dirty="0"/>
              <a:t> by </a:t>
            </a:r>
            <a:r>
              <a:rPr lang="it-IT" sz="1400" b="1" cap="all" dirty="0" err="1"/>
              <a:t>adding</a:t>
            </a:r>
            <a:r>
              <a:rPr lang="it-IT" sz="1400" b="1" cap="all" dirty="0"/>
              <a:t> 	</a:t>
            </a:r>
            <a:r>
              <a:rPr lang="it-IT" sz="1400" b="1" cap="all" dirty="0" err="1"/>
              <a:t>common_tokens</a:t>
            </a:r>
            <a:r>
              <a:rPr lang="it-IT" sz="1400" b="1" cap="all" dirty="0"/>
              <a:t> and </a:t>
            </a:r>
            <a:r>
              <a:rPr lang="it-IT" sz="1400" b="1" cap="all" dirty="0" err="1"/>
              <a:t>possible_common_tokens</a:t>
            </a:r>
            <a:r>
              <a:rPr lang="it-IT" sz="1400" b="1" cap="all" dirty="0"/>
              <a:t>. </a:t>
            </a:r>
            <a:r>
              <a:rPr lang="it-IT" sz="1400" b="1" cap="all" dirty="0" err="1"/>
              <a:t>If</a:t>
            </a:r>
            <a:r>
              <a:rPr lang="it-IT" sz="1400" b="1" cap="all" dirty="0"/>
              <a:t> </a:t>
            </a:r>
            <a:r>
              <a:rPr lang="it-IT" sz="1400" b="1" cap="all" dirty="0" err="1"/>
              <a:t>their</a:t>
            </a:r>
            <a:r>
              <a:rPr lang="it-IT" sz="1400" b="1" cap="all" dirty="0"/>
              <a:t> sum </a:t>
            </a:r>
            <a:r>
              <a:rPr lang="it-IT" sz="1400" b="1" cap="all" dirty="0" err="1"/>
              <a:t>is</a:t>
            </a:r>
            <a:r>
              <a:rPr lang="it-IT" sz="1400" b="1" cap="all" dirty="0"/>
              <a:t> </a:t>
            </a:r>
            <a:r>
              <a:rPr lang="it-IT" sz="1400" b="1" cap="all" dirty="0" err="1"/>
              <a:t>less</a:t>
            </a:r>
            <a:r>
              <a:rPr lang="it-IT" sz="1400" b="1" cap="all" dirty="0"/>
              <a:t> </a:t>
            </a:r>
            <a:r>
              <a:rPr lang="it-IT" sz="1400" b="1" cap="all" dirty="0" err="1"/>
              <a:t>than</a:t>
            </a:r>
            <a:r>
              <a:rPr lang="it-IT" sz="1400" b="1" cap="all" dirty="0"/>
              <a:t> </a:t>
            </a:r>
            <a:r>
              <a:rPr lang="it-IT" sz="1400" b="1" cap="all" dirty="0" err="1"/>
              <a:t>similarity_threshold</a:t>
            </a:r>
            <a:r>
              <a:rPr lang="it-IT" sz="1400" b="1" cap="all" dirty="0"/>
              <a:t>, the </a:t>
            </a:r>
            <a:r>
              <a:rPr lang="it-IT" sz="1400" b="1" cap="all" dirty="0" err="1"/>
              <a:t>function</a:t>
            </a:r>
            <a:r>
              <a:rPr lang="it-IT" sz="1400" b="1" cap="all" dirty="0"/>
              <a:t> </a:t>
            </a:r>
            <a:r>
              <a:rPr lang="it-IT" sz="1400" b="1" cap="all" dirty="0" err="1"/>
              <a:t>concludes</a:t>
            </a:r>
            <a:r>
              <a:rPr lang="it-IT" sz="1400" b="1" cap="all" dirty="0"/>
              <a:t> </a:t>
            </a:r>
            <a:r>
              <a:rPr lang="it-IT" sz="1400" b="1" cap="all" dirty="0" err="1"/>
              <a:t>that</a:t>
            </a:r>
            <a:r>
              <a:rPr lang="it-IT" sz="1400" b="1" cap="all" dirty="0"/>
              <a:t> the 	</a:t>
            </a:r>
            <a:r>
              <a:rPr lang="it-IT" sz="1400" b="1" cap="all" dirty="0" err="1"/>
              <a:t>records</a:t>
            </a:r>
            <a:r>
              <a:rPr lang="it-IT" sz="1400" b="1" cap="all" dirty="0"/>
              <a:t> </a:t>
            </a:r>
            <a:r>
              <a:rPr lang="it-IT" sz="1400" b="1" cap="all" dirty="0" err="1"/>
              <a:t>can't</a:t>
            </a:r>
            <a:r>
              <a:rPr lang="it-IT" sz="1400" b="1" cap="all" dirty="0"/>
              <a:t> be </a:t>
            </a:r>
            <a:r>
              <a:rPr lang="it-IT" sz="1400" b="1" cap="all" dirty="0" err="1"/>
              <a:t>similar</a:t>
            </a:r>
            <a:r>
              <a:rPr lang="it-IT" sz="1400" b="1" cap="all" dirty="0"/>
              <a:t> and </a:t>
            </a:r>
            <a:r>
              <a:rPr lang="it-IT" sz="1400" b="1" cap="all" dirty="0" err="1"/>
              <a:t>returns</a:t>
            </a:r>
            <a:r>
              <a:rPr lang="it-IT" sz="1400" b="1" cap="all" dirty="0"/>
              <a:t> False</a:t>
            </a:r>
            <a:r>
              <a:rPr lang="it-IT" sz="1400" cap="all" dirty="0"/>
              <a:t>. </a:t>
            </a:r>
            <a:r>
              <a:rPr lang="it-IT" sz="1400" cap="all" dirty="0" err="1"/>
              <a:t>This</a:t>
            </a:r>
            <a:r>
              <a:rPr lang="it-IT" sz="1400" cap="all" dirty="0"/>
              <a:t> check </a:t>
            </a:r>
            <a:r>
              <a:rPr lang="it-IT" sz="1400" cap="all" dirty="0" err="1"/>
              <a:t>allows</a:t>
            </a:r>
            <a:r>
              <a:rPr lang="it-IT" sz="1400" cap="all" dirty="0"/>
              <a:t> the </a:t>
            </a:r>
            <a:r>
              <a:rPr lang="it-IT" sz="1400" cap="all" dirty="0" err="1"/>
              <a:t>function</a:t>
            </a:r>
            <a:r>
              <a:rPr lang="it-IT" sz="1400" cap="all" dirty="0"/>
              <a:t> to stop </a:t>
            </a:r>
            <a:r>
              <a:rPr lang="it-IT" sz="1400" cap="all" dirty="0" err="1"/>
              <a:t>early</a:t>
            </a:r>
            <a:r>
              <a:rPr lang="it-IT" sz="1400" cap="all" dirty="0"/>
              <a:t> </a:t>
            </a:r>
            <a:r>
              <a:rPr lang="it-IT" sz="1400" cap="all" dirty="0" err="1"/>
              <a:t>if</a:t>
            </a:r>
            <a:r>
              <a:rPr lang="it-IT" sz="1400" cap="all" dirty="0"/>
              <a:t> </a:t>
            </a:r>
            <a:r>
              <a:rPr lang="it-IT" sz="1400" cap="all" dirty="0" err="1"/>
              <a:t>it's</a:t>
            </a:r>
            <a:r>
              <a:rPr lang="it-IT" sz="1400" cap="all" dirty="0"/>
              <a:t> </a:t>
            </a:r>
            <a:r>
              <a:rPr lang="it-IT" sz="1400" cap="all" dirty="0" err="1"/>
              <a:t>already</a:t>
            </a:r>
            <a:r>
              <a:rPr lang="it-IT" sz="1400" cap="all" dirty="0"/>
              <a:t> </a:t>
            </a:r>
            <a:r>
              <a:rPr lang="it-IT" sz="1400" cap="all" dirty="0" err="1"/>
              <a:t>impossible</a:t>
            </a:r>
            <a:r>
              <a:rPr lang="it-IT" sz="1400" cap="all" dirty="0"/>
              <a:t> for the </a:t>
            </a:r>
            <a:r>
              <a:rPr lang="it-IT" sz="1400" cap="all" dirty="0" err="1"/>
              <a:t>pair</a:t>
            </a:r>
            <a:r>
              <a:rPr lang="it-IT" sz="1400" cap="all" dirty="0"/>
              <a:t> to 	</a:t>
            </a:r>
            <a:r>
              <a:rPr lang="it-IT" sz="1400" cap="all" dirty="0" err="1"/>
              <a:t>meet</a:t>
            </a:r>
            <a:r>
              <a:rPr lang="it-IT" sz="1400" cap="all" dirty="0"/>
              <a:t> the </a:t>
            </a:r>
            <a:r>
              <a:rPr lang="it-IT" sz="1400" cap="all" dirty="0" err="1"/>
              <a:t>similarity</a:t>
            </a:r>
            <a:r>
              <a:rPr lang="it-IT" sz="1400" cap="all" dirty="0"/>
              <a:t> </a:t>
            </a:r>
            <a:r>
              <a:rPr lang="it-IT" sz="1400" cap="all" dirty="0" err="1"/>
              <a:t>criteria</a:t>
            </a:r>
            <a:r>
              <a:rPr lang="it-IT" sz="1400" cap="all" dirty="0"/>
              <a:t>, </a:t>
            </a:r>
            <a:r>
              <a:rPr lang="it-IT" sz="1400" cap="all" dirty="0" err="1"/>
              <a:t>saving</a:t>
            </a:r>
            <a:r>
              <a:rPr lang="it-IT" sz="1400" cap="all" dirty="0"/>
              <a:t> </a:t>
            </a:r>
            <a:r>
              <a:rPr lang="it-IT" sz="1400" cap="all" dirty="0" err="1"/>
              <a:t>unnecessary</a:t>
            </a:r>
            <a:r>
              <a:rPr lang="it-IT" sz="1400" cap="all" dirty="0"/>
              <a:t> </a:t>
            </a:r>
            <a:r>
              <a:rPr lang="it-IT" sz="1400" cap="all" dirty="0" err="1"/>
              <a:t>computation</a:t>
            </a:r>
            <a:r>
              <a:rPr lang="it-IT" sz="1400" cap="all" dirty="0"/>
              <a:t>.</a:t>
            </a:r>
          </a:p>
          <a:p>
            <a:pPr marL="0" lvl="1" indent="0">
              <a:spcBef>
                <a:spcPts val="1000"/>
              </a:spcBef>
              <a:buNone/>
            </a:pPr>
            <a:r>
              <a:rPr lang="it-IT" sz="1400" cap="all" dirty="0"/>
              <a:t>	If the loop completes </a:t>
            </a:r>
            <a:r>
              <a:rPr lang="it-IT" sz="1400" cap="all" dirty="0" err="1"/>
              <a:t>without</a:t>
            </a:r>
            <a:r>
              <a:rPr lang="it-IT" sz="1400" cap="all" dirty="0"/>
              <a:t> STOPPING, the function checks if the number of common_tokens </a:t>
            </a:r>
            <a:r>
              <a:rPr lang="it-IT" sz="1400" cap="all" dirty="0" err="1"/>
              <a:t>found</a:t>
            </a:r>
            <a:r>
              <a:rPr lang="it-IT" sz="1400" cap="all" dirty="0"/>
              <a:t> </a:t>
            </a:r>
            <a:r>
              <a:rPr lang="it-IT" sz="1400" cap="all" dirty="0" err="1"/>
              <a:t>meets</a:t>
            </a:r>
            <a:r>
              <a:rPr lang="it-IT" sz="1400" cap="all" dirty="0"/>
              <a:t> or </a:t>
            </a:r>
            <a:r>
              <a:rPr lang="it-IT" sz="1400" cap="all" dirty="0" err="1"/>
              <a:t>exceeds</a:t>
            </a:r>
            <a:r>
              <a:rPr lang="it-IT" sz="1400" cap="all" dirty="0"/>
              <a:t> the 	</a:t>
            </a:r>
            <a:r>
              <a:rPr lang="it-IT" sz="1400" cap="all" dirty="0" err="1"/>
              <a:t>similarity_threshold</a:t>
            </a:r>
            <a:r>
              <a:rPr lang="it-IT" sz="1400" cap="all" dirty="0"/>
              <a:t>. </a:t>
            </a:r>
            <a:r>
              <a:rPr lang="it-IT" sz="1400" cap="all" dirty="0" err="1"/>
              <a:t>If</a:t>
            </a:r>
            <a:r>
              <a:rPr lang="it-IT" sz="1400" cap="all" dirty="0"/>
              <a:t> YES, the function returns True, indicating that the records are </a:t>
            </a:r>
            <a:r>
              <a:rPr lang="it-IT" sz="1400" cap="all" dirty="0" err="1"/>
              <a:t>similar</a:t>
            </a:r>
            <a:r>
              <a:rPr lang="it-IT" sz="1400" cap="all" dirty="0"/>
              <a:t>, </a:t>
            </a:r>
            <a:r>
              <a:rPr lang="it-IT" sz="1400" cap="all" dirty="0" err="1"/>
              <a:t>Otherwise</a:t>
            </a:r>
            <a:r>
              <a:rPr lang="it-IT" sz="1400" cap="all" dirty="0"/>
              <a:t>, </a:t>
            </a:r>
            <a:r>
              <a:rPr lang="it-IT" sz="1400" cap="all" dirty="0" err="1"/>
              <a:t>it</a:t>
            </a:r>
            <a:r>
              <a:rPr lang="it-IT" sz="1400" cap="all" dirty="0"/>
              <a:t> </a:t>
            </a:r>
            <a:r>
              <a:rPr lang="it-IT" sz="1400" cap="all" dirty="0" err="1"/>
              <a:t>returns</a:t>
            </a:r>
            <a:r>
              <a:rPr lang="it-IT" sz="1400" cap="all" dirty="0"/>
              <a:t> False.</a:t>
            </a:r>
          </a:p>
          <a:p>
            <a:endParaRPr lang="it-IT" sz="1400" cap="all" dirty="0"/>
          </a:p>
          <a:p>
            <a:pPr marL="0" indent="0" algn="l">
              <a:buNone/>
            </a:pPr>
            <a:endParaRPr lang="it-IT" sz="1400" cap="all" dirty="0"/>
          </a:p>
          <a:p>
            <a:pPr marL="0" indent="0" algn="l">
              <a:buNone/>
            </a:pPr>
            <a:endParaRPr lang="it-IT" sz="1400" cap="all" dirty="0"/>
          </a:p>
          <a:p>
            <a:pPr marL="0" indent="0" algn="l">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24825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52170-1083-770D-E049-94A5DC5B74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88DE5E6-18CF-53ED-1502-E4BA168F6AB7}"/>
              </a:ext>
            </a:extLst>
          </p:cNvPr>
          <p:cNvSpPr>
            <a:spLocks noGrp="1"/>
          </p:cNvSpPr>
          <p:nvPr>
            <p:ph type="title"/>
          </p:nvPr>
        </p:nvSpPr>
        <p:spPr>
          <a:xfrm>
            <a:off x="2432221" y="0"/>
            <a:ext cx="7327557" cy="1325563"/>
          </a:xfrm>
        </p:spPr>
        <p:txBody>
          <a:bodyPr rtlCol="0"/>
          <a:lstStyle/>
          <a:p>
            <a:pPr rtl="0"/>
            <a:r>
              <a:rPr lang="it-IT" dirty="0"/>
              <a:t>Extract candidate pairs after positional filter </a:t>
            </a:r>
          </a:p>
        </p:txBody>
      </p:sp>
      <p:sp>
        <p:nvSpPr>
          <p:cNvPr id="5" name="Segnaposto numero diapositiva 4">
            <a:extLst>
              <a:ext uri="{FF2B5EF4-FFF2-40B4-BE49-F238E27FC236}">
                <a16:creationId xmlns:a16="http://schemas.microsoft.com/office/drawing/2014/main" id="{1EC61A0E-D150-764C-3CD4-311C8931C1B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18</a:t>
            </a:fld>
            <a:endParaRPr lang="it-IT" dirty="0"/>
          </a:p>
        </p:txBody>
      </p:sp>
      <p:sp>
        <p:nvSpPr>
          <p:cNvPr id="3" name="Segnaposto contenuto 5">
            <a:extLst>
              <a:ext uri="{FF2B5EF4-FFF2-40B4-BE49-F238E27FC236}">
                <a16:creationId xmlns:a16="http://schemas.microsoft.com/office/drawing/2014/main" id="{137E838A-E011-78C9-2A24-F3E6D0D1ADFB}"/>
              </a:ext>
            </a:extLst>
          </p:cNvPr>
          <p:cNvSpPr txBox="1">
            <a:spLocks/>
          </p:cNvSpPr>
          <p:nvPr/>
        </p:nvSpPr>
        <p:spPr>
          <a:xfrm>
            <a:off x="0" y="1062681"/>
            <a:ext cx="12192000" cy="5486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r>
              <a:rPr lang="it-IT" sz="1600" b="1" cap="all" dirty="0"/>
              <a:t>Extract Candidate Pairs:</a:t>
            </a:r>
          </a:p>
          <a:p>
            <a:pPr marL="0" indent="0" algn="l">
              <a:buNone/>
            </a:pPr>
            <a:r>
              <a:rPr lang="it-IT" sz="1400" cap="all" dirty="0"/>
              <a:t>	The goal now is to </a:t>
            </a:r>
            <a:r>
              <a:rPr lang="it-IT" sz="1400" b="1" cap="all" dirty="0"/>
              <a:t>convert the nested structure of filtered_positional_rdd into a simpler structure: (recordID_A, 	recordID_B</a:t>
            </a:r>
            <a:r>
              <a:rPr lang="it-IT" sz="1400" cap="all" dirty="0"/>
              <a:t>), where recordID_A and recordID_B are the </a:t>
            </a:r>
            <a:r>
              <a:rPr lang="it-IT" sz="1400" cap="all" dirty="0" err="1"/>
              <a:t>RIDs</a:t>
            </a:r>
            <a:r>
              <a:rPr lang="it-IT" sz="1400" cap="all" dirty="0"/>
              <a:t> of PAIRS THAT passed the positional filtering.</a:t>
            </a:r>
          </a:p>
          <a:p>
            <a:pPr marL="0" indent="0" algn="l">
              <a:buNone/>
            </a:pPr>
            <a:r>
              <a:rPr lang="it-IT" sz="1400" cap="all" dirty="0"/>
              <a:t>	to achieve this we Map to Candidate Pair RDD: Extract just the </a:t>
            </a:r>
            <a:r>
              <a:rPr lang="it-IT" sz="1400" cap="all" dirty="0" err="1"/>
              <a:t>RIDs</a:t>
            </a:r>
            <a:r>
              <a:rPr lang="it-IT" sz="1400" cap="all" dirty="0"/>
              <a:t> AND </a:t>
            </a:r>
            <a:r>
              <a:rPr lang="it-IT" sz="1400" cap="all" dirty="0" err="1"/>
              <a:t>also</a:t>
            </a:r>
            <a:r>
              <a:rPr lang="it-IT" sz="1400" cap="all" dirty="0"/>
              <a:t> sort IT</a:t>
            </a:r>
          </a:p>
          <a:p>
            <a:pPr>
              <a:lnSpc>
                <a:spcPct val="70000"/>
              </a:lnSpc>
            </a:pPr>
            <a:r>
              <a:rPr lang="it-IT" sz="1600" b="1" cap="all" dirty="0"/>
              <a:t>DUPLICATE REMOVALS:</a:t>
            </a:r>
          </a:p>
          <a:p>
            <a:pPr marL="0" indent="0" algn="l">
              <a:buNone/>
            </a:pPr>
            <a:r>
              <a:rPr lang="it-IT" sz="1400" cap="all" dirty="0"/>
              <a:t>	This function ensures that the pairs of RIDs are ordered consistently.</a:t>
            </a:r>
          </a:p>
          <a:p>
            <a:pPr marL="0" indent="0" algn="l">
              <a:buNone/>
            </a:pPr>
            <a:r>
              <a:rPr lang="it-IT" sz="1400" cap="all" dirty="0"/>
              <a:t>	It takes a tuple (RID1, RID2) and checks which RID is smaller. It then returns the pair in sorted order (smaller RID, larger 	RID).</a:t>
            </a:r>
          </a:p>
          <a:p>
            <a:pPr marL="0" indent="0">
              <a:buNone/>
            </a:pPr>
            <a:r>
              <a:rPr lang="it-IT" sz="1400" cap="all" dirty="0"/>
              <a:t>	</a:t>
            </a:r>
            <a:r>
              <a:rPr lang="it-IT" sz="1400" b="1" cap="all" dirty="0" err="1"/>
              <a:t>This</a:t>
            </a:r>
            <a:r>
              <a:rPr lang="it-IT" sz="1400" b="1" cap="all" dirty="0"/>
              <a:t> way, (A, B) and (B, A) are </a:t>
            </a:r>
            <a:r>
              <a:rPr lang="it-IT" sz="1400" b="1" cap="all" dirty="0" err="1"/>
              <a:t>considered</a:t>
            </a:r>
            <a:r>
              <a:rPr lang="it-IT" sz="1400" b="1" cap="all" dirty="0"/>
              <a:t> the </a:t>
            </a:r>
            <a:r>
              <a:rPr lang="it-IT" sz="1400" b="1" cap="all" dirty="0" err="1"/>
              <a:t>same</a:t>
            </a:r>
            <a:r>
              <a:rPr lang="it-IT" sz="1400" b="1" cap="all" dirty="0"/>
              <a:t> </a:t>
            </a:r>
            <a:r>
              <a:rPr lang="it-IT" sz="1400" b="1" cap="all" dirty="0" err="1"/>
              <a:t>because</a:t>
            </a:r>
            <a:r>
              <a:rPr lang="it-IT" sz="1400" b="1" cap="all" dirty="0"/>
              <a:t> </a:t>
            </a:r>
            <a:r>
              <a:rPr lang="it-IT" sz="1400" b="1" cap="all" dirty="0" err="1"/>
              <a:t>they</a:t>
            </a:r>
            <a:r>
              <a:rPr lang="it-IT" sz="1400" b="1" cap="all" dirty="0"/>
              <a:t> </a:t>
            </a:r>
            <a:r>
              <a:rPr lang="it-IT" sz="1400" b="1" cap="all" dirty="0" err="1"/>
              <a:t>both</a:t>
            </a:r>
            <a:r>
              <a:rPr lang="it-IT" sz="1400" b="1" cap="all" dirty="0"/>
              <a:t> </a:t>
            </a:r>
            <a:r>
              <a:rPr lang="it-IT" sz="1400" b="1" cap="all" dirty="0" err="1"/>
              <a:t>become</a:t>
            </a:r>
            <a:r>
              <a:rPr lang="it-IT" sz="1400" b="1" cap="all" dirty="0"/>
              <a:t> (A, B).</a:t>
            </a:r>
            <a:endParaRPr lang="it-IT" sz="1400" cap="all" dirty="0"/>
          </a:p>
          <a:p>
            <a:pPr marL="0" indent="0" algn="l">
              <a:buNone/>
            </a:pPr>
            <a:r>
              <a:rPr lang="it-IT" sz="1400" cap="all" dirty="0"/>
              <a:t>	it's possible, especially in distributed systems like Spark, that we might have multiple identical candidate pairs being 	evaluated more </a:t>
            </a:r>
            <a:r>
              <a:rPr lang="it-IT" sz="1400" cap="all" dirty="0" err="1"/>
              <a:t>than</a:t>
            </a:r>
            <a:r>
              <a:rPr lang="it-IT" sz="1400" cap="all" dirty="0"/>
              <a:t> once. AT THIS POINT IT’S ENOUGHT TO CALL THE .DISTINCT() METHOD ON RDD TO REMOVE DUPLICATE.</a:t>
            </a:r>
          </a:p>
          <a:p>
            <a:pPr marL="0" indent="0" algn="l">
              <a:buNone/>
            </a:pPr>
            <a:endParaRPr lang="it-IT" sz="1400" cap="all" dirty="0"/>
          </a:p>
          <a:p>
            <a:pPr marL="0" indent="0" algn="l">
              <a:buNone/>
            </a:pPr>
            <a:r>
              <a:rPr lang="it-IT" sz="1400" cap="all" dirty="0"/>
              <a:t>	Efficiency: By removing duplicates, we reduce the dataset size, which can lead to performance improvements in 	subsequent processing steps.</a:t>
            </a:r>
          </a:p>
          <a:p>
            <a:pPr marL="0" indent="0" algn="l">
              <a:buNone/>
            </a:pPr>
            <a:r>
              <a:rPr lang="it-IT" sz="1400" cap="all" dirty="0"/>
              <a:t>	After running this, candidate_pairs_ordered_rdd have the structure (recordID_A, recordID_B), where each pair is a 	candidate for having a Jaccard similarity above the threshold.</a:t>
            </a:r>
          </a:p>
          <a:p>
            <a:pPr marL="0" indent="0" algn="l">
              <a:buNone/>
            </a:pPr>
            <a:r>
              <a:rPr lang="it-IT" sz="1400" cap="all" dirty="0"/>
              <a:t>	Once you have this RDD, you can easily compute the Jaccard similarity for each pair, as you will only have to deal with 	</a:t>
            </a:r>
            <a:r>
              <a:rPr lang="it-IT" sz="1400" cap="all" dirty="0" err="1"/>
              <a:t>their</a:t>
            </a:r>
            <a:r>
              <a:rPr lang="it-IT" sz="1400" cap="all" dirty="0"/>
              <a:t> </a:t>
            </a:r>
            <a:r>
              <a:rPr lang="it-IT" sz="1400" cap="all" dirty="0" err="1"/>
              <a:t>RIDs</a:t>
            </a:r>
            <a:r>
              <a:rPr lang="it-IT" sz="1400" cap="all" dirty="0"/>
              <a:t> and can use these to retrieve and compare their token sets.</a:t>
            </a:r>
          </a:p>
          <a:p>
            <a:pPr marL="0" indent="0">
              <a:buNone/>
            </a:pPr>
            <a:endParaRPr lang="it-IT" sz="1400" cap="all" dirty="0"/>
          </a:p>
          <a:p>
            <a:endParaRPr lang="it-IT" sz="1400" cap="all" dirty="0"/>
          </a:p>
          <a:p>
            <a:pPr marL="0" indent="0">
              <a:buNone/>
            </a:pPr>
            <a:endParaRPr lang="it-IT" sz="1400" cap="all" dirty="0"/>
          </a:p>
          <a:p>
            <a:pPr marL="0" indent="0">
              <a:buNone/>
            </a:pPr>
            <a:endParaRPr lang="it-IT" sz="1400" cap="all" dirty="0"/>
          </a:p>
          <a:p>
            <a:endParaRPr lang="it-IT" sz="1400" cap="all" dirty="0"/>
          </a:p>
          <a:p>
            <a:pPr marL="0" indent="0" algn="l">
              <a:buNone/>
            </a:pPr>
            <a:endParaRPr lang="it-IT" sz="1400" cap="all" dirty="0"/>
          </a:p>
          <a:p>
            <a:pPr marL="0" indent="0" algn="l">
              <a:buNone/>
            </a:pPr>
            <a:endParaRPr lang="it-IT" sz="1400" cap="all" dirty="0"/>
          </a:p>
          <a:p>
            <a:pPr marL="0" indent="0" algn="l">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313306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E1F1E-CA71-49A2-A491-85E4814949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36B45D8-0555-7D66-E6E4-4E8C53840ADF}"/>
              </a:ext>
            </a:extLst>
          </p:cNvPr>
          <p:cNvSpPr>
            <a:spLocks noGrp="1"/>
          </p:cNvSpPr>
          <p:nvPr>
            <p:ph type="title"/>
          </p:nvPr>
        </p:nvSpPr>
        <p:spPr>
          <a:xfrm>
            <a:off x="1617891" y="0"/>
            <a:ext cx="8421688" cy="1325563"/>
          </a:xfrm>
        </p:spPr>
        <p:txBody>
          <a:bodyPr rtlCol="0"/>
          <a:lstStyle/>
          <a:p>
            <a:pPr rtl="0"/>
            <a:r>
              <a:rPr lang="it-IT" dirty="0"/>
              <a:t>positional filter - Code snippets</a:t>
            </a:r>
          </a:p>
        </p:txBody>
      </p:sp>
      <p:sp>
        <p:nvSpPr>
          <p:cNvPr id="5" name="Segnaposto numero diapositiva 4">
            <a:extLst>
              <a:ext uri="{FF2B5EF4-FFF2-40B4-BE49-F238E27FC236}">
                <a16:creationId xmlns:a16="http://schemas.microsoft.com/office/drawing/2014/main" id="{84127101-BD0D-88FC-DDE4-E4182B59811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19</a:t>
            </a:fld>
            <a:endParaRPr lang="it-IT" dirty="0"/>
          </a:p>
        </p:txBody>
      </p:sp>
      <p:sp>
        <p:nvSpPr>
          <p:cNvPr id="8" name="CasellaDiTesto 7">
            <a:extLst>
              <a:ext uri="{FF2B5EF4-FFF2-40B4-BE49-F238E27FC236}">
                <a16:creationId xmlns:a16="http://schemas.microsoft.com/office/drawing/2014/main" id="{138CD6AD-8B9E-DF69-A9C1-7F755315F0BD}"/>
              </a:ext>
            </a:extLst>
          </p:cNvPr>
          <p:cNvSpPr txBox="1"/>
          <p:nvPr/>
        </p:nvSpPr>
        <p:spPr>
          <a:xfrm>
            <a:off x="7424351" y="906601"/>
            <a:ext cx="4110296" cy="5632311"/>
          </a:xfrm>
          <a:prstGeom prst="rect">
            <a:avLst/>
          </a:prstGeom>
          <a:solidFill>
            <a:schemeClr val="tx1"/>
          </a:solidFill>
        </p:spPr>
        <p:txBody>
          <a:bodyPr wrap="square" rtlCol="0">
            <a:spAutoFit/>
          </a:bodyPr>
          <a:lstStyle/>
          <a:p>
            <a:r>
              <a:rPr lang="it-IT" sz="900" b="0" dirty="0">
                <a:solidFill>
                  <a:srgbClr val="569CD6"/>
                </a:solidFill>
                <a:effectLst/>
                <a:latin typeface="Menlo" panose="020B0609030804020204" pitchFamily="49" charset="0"/>
              </a:rPr>
              <a:t>def</a:t>
            </a:r>
            <a:r>
              <a:rPr lang="it-IT" sz="900" b="0" dirty="0">
                <a:solidFill>
                  <a:srgbClr val="D4D4D4"/>
                </a:solidFill>
                <a:effectLst/>
                <a:latin typeface="Menlo" panose="020B0609030804020204" pitchFamily="49" charset="0"/>
              </a:rPr>
              <a:t> positional_filter_optimized</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pair</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similarity_threshold</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max_positional_difference</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RID2</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RID1</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rec1_tokens</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rec2_tokens_dict</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 pair</a:t>
            </a:r>
          </a:p>
          <a:p>
            <a:r>
              <a:rPr lang="it-IT" sz="900" b="0" dirty="0">
                <a:solidFill>
                  <a:srgbClr val="608B4E"/>
                </a:solidFill>
                <a:effectLst/>
                <a:latin typeface="Menlo" panose="020B0609030804020204" pitchFamily="49" charset="0"/>
              </a:rPr>
              <a:t># Initialize counters</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common_tokens = </a:t>
            </a:r>
            <a:r>
              <a:rPr lang="it-IT" sz="900" b="0" dirty="0">
                <a:solidFill>
                  <a:srgbClr val="B5CEA8"/>
                </a:solidFill>
                <a:effectLst/>
                <a:latin typeface="Menlo" panose="020B0609030804020204" pitchFamily="49" charset="0"/>
              </a:rPr>
              <a:t>0</a:t>
            </a:r>
            <a:endParaRPr lang="it-IT" sz="900" b="0" dirty="0">
              <a:solidFill>
                <a:srgbClr val="D4D4D4"/>
              </a:solidFill>
              <a:effectLst/>
              <a:latin typeface="Menlo" panose="020B0609030804020204" pitchFamily="49" charset="0"/>
            </a:endParaRPr>
          </a:p>
          <a:p>
            <a:r>
              <a:rPr lang="it-IT" sz="900" b="0" dirty="0">
                <a:solidFill>
                  <a:srgbClr val="608B4E"/>
                </a:solidFill>
                <a:effectLst/>
                <a:latin typeface="Menlo" panose="020B0609030804020204" pitchFamily="49" charset="0"/>
              </a:rPr>
              <a:t># Create a dictionary for the second record for fast lookups</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rec2_positions = </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token</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pos </a:t>
            </a:r>
            <a:r>
              <a:rPr lang="it-IT" sz="900" b="0" dirty="0">
                <a:solidFill>
                  <a:srgbClr val="569CD6"/>
                </a:solidFill>
                <a:effectLst/>
                <a:latin typeface="Menlo" panose="020B0609030804020204" pitchFamily="49" charset="0"/>
              </a:rPr>
              <a:t>for</a:t>
            </a:r>
            <a:r>
              <a:rPr lang="it-IT" sz="900" b="0" dirty="0">
                <a:solidFill>
                  <a:srgbClr val="D4D4D4"/>
                </a:solidFill>
                <a:effectLst/>
                <a:latin typeface="Menlo" panose="020B0609030804020204" pitchFamily="49" charset="0"/>
              </a:rPr>
              <a:t> token</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pos </a:t>
            </a:r>
            <a:r>
              <a:rPr lang="it-IT" sz="900" b="0" dirty="0">
                <a:solidFill>
                  <a:srgbClr val="569CD6"/>
                </a:solidFill>
                <a:effectLst/>
                <a:latin typeface="Menlo" panose="020B0609030804020204" pitchFamily="49" charset="0"/>
              </a:rPr>
              <a:t>in</a:t>
            </a:r>
            <a:r>
              <a:rPr lang="it-IT" sz="900" b="0" dirty="0">
                <a:solidFill>
                  <a:srgbClr val="D4D4D4"/>
                </a:solidFill>
                <a:effectLst/>
                <a:latin typeface="Menlo" panose="020B0609030804020204" pitchFamily="49" charset="0"/>
              </a:rPr>
              <a:t> rec2_tokens_dict</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br>
              <a:rPr lang="it-IT" sz="900" b="0" dirty="0">
                <a:solidFill>
                  <a:srgbClr val="D4D4D4"/>
                </a:solidFill>
                <a:effectLst/>
                <a:latin typeface="Menlo" panose="020B0609030804020204" pitchFamily="49" charset="0"/>
              </a:rPr>
            </a:br>
            <a:r>
              <a:rPr lang="it-IT" sz="900" b="0" dirty="0">
                <a:solidFill>
                  <a:srgbClr val="608B4E"/>
                </a:solidFill>
                <a:effectLst/>
                <a:latin typeface="Menlo" panose="020B0609030804020204" pitchFamily="49" charset="0"/>
              </a:rPr>
              <a:t># Calculate the maximum possible common tokens at the beginning</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possible_common_tokens = </a:t>
            </a:r>
            <a:r>
              <a:rPr lang="it-IT" sz="900" b="0" dirty="0">
                <a:solidFill>
                  <a:srgbClr val="569CD6"/>
                </a:solidFill>
                <a:effectLst/>
                <a:latin typeface="Menlo" panose="020B0609030804020204" pitchFamily="49" charset="0"/>
              </a:rPr>
              <a:t>min</a:t>
            </a:r>
            <a:r>
              <a:rPr lang="it-IT" sz="900" b="0" dirty="0">
                <a:solidFill>
                  <a:srgbClr val="DCDCDC"/>
                </a:solidFill>
                <a:effectLst/>
                <a:latin typeface="Menlo" panose="020B0609030804020204" pitchFamily="49" charset="0"/>
              </a:rPr>
              <a:t>(</a:t>
            </a:r>
            <a:r>
              <a:rPr lang="it-IT" sz="900" b="0" dirty="0">
                <a:solidFill>
                  <a:srgbClr val="569CD6"/>
                </a:solidFill>
                <a:effectLst/>
                <a:latin typeface="Menlo" panose="020B0609030804020204" pitchFamily="49" charset="0"/>
              </a:rPr>
              <a:t>len</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rec1_tokens</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a:t>
            </a:r>
            <a:r>
              <a:rPr lang="it-IT" sz="900" b="0" dirty="0">
                <a:solidFill>
                  <a:srgbClr val="569CD6"/>
                </a:solidFill>
                <a:effectLst/>
                <a:latin typeface="Menlo" panose="020B0609030804020204" pitchFamily="49" charset="0"/>
              </a:rPr>
              <a:t>len</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rec2_tokens_dict</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r>
              <a:rPr lang="it-IT" sz="900" b="0" dirty="0">
                <a:solidFill>
                  <a:srgbClr val="608B4E"/>
                </a:solidFill>
                <a:effectLst/>
                <a:latin typeface="Menlo" panose="020B0609030804020204" pitchFamily="49" charset="0"/>
              </a:rPr>
              <a:t># Iterate through the positioned tokens of the first record (the prefix)</a:t>
            </a:r>
            <a:endParaRPr lang="it-IT" sz="900" b="0" dirty="0">
              <a:solidFill>
                <a:srgbClr val="D4D4D4"/>
              </a:solidFill>
              <a:effectLst/>
              <a:latin typeface="Menlo" panose="020B0609030804020204" pitchFamily="49" charset="0"/>
            </a:endParaRPr>
          </a:p>
          <a:p>
            <a:r>
              <a:rPr lang="it-IT" sz="900" b="0" dirty="0">
                <a:solidFill>
                  <a:srgbClr val="569CD6"/>
                </a:solidFill>
                <a:effectLst/>
                <a:latin typeface="Menlo" panose="020B0609030804020204" pitchFamily="49" charset="0"/>
              </a:rPr>
              <a:t>for</a:t>
            </a:r>
            <a:r>
              <a:rPr lang="it-IT" sz="900" b="0" dirty="0">
                <a:solidFill>
                  <a:srgbClr val="D4D4D4"/>
                </a:solidFill>
                <a:effectLst/>
                <a:latin typeface="Menlo" panose="020B0609030804020204" pitchFamily="49" charset="0"/>
              </a:rPr>
              <a:t> token</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pos1 </a:t>
            </a:r>
            <a:r>
              <a:rPr lang="it-IT" sz="900" b="0" dirty="0">
                <a:solidFill>
                  <a:srgbClr val="569CD6"/>
                </a:solidFill>
                <a:effectLst/>
                <a:latin typeface="Menlo" panose="020B0609030804020204" pitchFamily="49" charset="0"/>
              </a:rPr>
              <a:t>in</a:t>
            </a:r>
            <a:r>
              <a:rPr lang="it-IT" sz="900" b="0" dirty="0">
                <a:solidFill>
                  <a:srgbClr val="D4D4D4"/>
                </a:solidFill>
                <a:effectLst/>
                <a:latin typeface="Menlo" panose="020B0609030804020204" pitchFamily="49" charset="0"/>
              </a:rPr>
              <a:t> rec1_tokens</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r>
              <a:rPr lang="it-IT" sz="900" b="0" dirty="0">
                <a:solidFill>
                  <a:srgbClr val="608B4E"/>
                </a:solidFill>
                <a:effectLst/>
                <a:latin typeface="Menlo" panose="020B0609030804020204" pitchFamily="49" charset="0"/>
              </a:rPr>
              <a:t># Decrement possible common tokens as we advance</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possible_common_tokens -= </a:t>
            </a:r>
            <a:r>
              <a:rPr lang="it-IT" sz="900" b="0" dirty="0">
                <a:solidFill>
                  <a:srgbClr val="B5CEA8"/>
                </a:solidFill>
                <a:effectLst/>
                <a:latin typeface="Menlo" panose="020B0609030804020204" pitchFamily="49" charset="0"/>
              </a:rPr>
              <a:t>1</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pos2 = rec2_positions.get</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token</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r>
              <a:rPr lang="it-IT" sz="900" b="0" dirty="0">
                <a:solidFill>
                  <a:srgbClr val="569CD6"/>
                </a:solidFill>
                <a:effectLst/>
                <a:latin typeface="Menlo" panose="020B0609030804020204" pitchFamily="49" charset="0"/>
              </a:rPr>
              <a:t>if</a:t>
            </a:r>
            <a:r>
              <a:rPr lang="it-IT" sz="900" b="0" dirty="0">
                <a:solidFill>
                  <a:srgbClr val="D4D4D4"/>
                </a:solidFill>
                <a:effectLst/>
                <a:latin typeface="Menlo" panose="020B0609030804020204" pitchFamily="49" charset="0"/>
              </a:rPr>
              <a:t> pos2 </a:t>
            </a:r>
            <a:r>
              <a:rPr lang="it-IT" sz="900" b="0" dirty="0">
                <a:solidFill>
                  <a:srgbClr val="569CD6"/>
                </a:solidFill>
                <a:effectLst/>
                <a:latin typeface="Menlo" panose="020B0609030804020204" pitchFamily="49" charset="0"/>
              </a:rPr>
              <a:t>is</a:t>
            </a:r>
            <a:r>
              <a:rPr lang="it-IT" sz="900" b="0" dirty="0">
                <a:solidFill>
                  <a:srgbClr val="D4D4D4"/>
                </a:solidFill>
                <a:effectLst/>
                <a:latin typeface="Menlo" panose="020B0609030804020204" pitchFamily="49" charset="0"/>
              </a:rPr>
              <a:t> </a:t>
            </a:r>
            <a:r>
              <a:rPr lang="it-IT" sz="900" b="0" dirty="0">
                <a:solidFill>
                  <a:srgbClr val="569CD6"/>
                </a:solidFill>
                <a:effectLst/>
                <a:latin typeface="Menlo" panose="020B0609030804020204" pitchFamily="49" charset="0"/>
              </a:rPr>
              <a:t>not</a:t>
            </a:r>
            <a:r>
              <a:rPr lang="it-IT" sz="900" b="0" dirty="0">
                <a:solidFill>
                  <a:srgbClr val="D4D4D4"/>
                </a:solidFill>
                <a:effectLst/>
                <a:latin typeface="Menlo" panose="020B0609030804020204" pitchFamily="49" charset="0"/>
              </a:rPr>
              <a:t> </a:t>
            </a:r>
            <a:r>
              <a:rPr lang="it-IT" sz="900" b="0" dirty="0">
                <a:solidFill>
                  <a:srgbClr val="569CD6"/>
                </a:solidFill>
                <a:effectLst/>
                <a:latin typeface="Menlo" panose="020B0609030804020204" pitchFamily="49" charset="0"/>
              </a:rPr>
              <a:t>None</a:t>
            </a:r>
            <a:r>
              <a:rPr lang="it-IT" sz="900" b="0" dirty="0">
                <a:solidFill>
                  <a:srgbClr val="D4D4D4"/>
                </a:solidFill>
                <a:effectLst/>
                <a:latin typeface="Menlo" panose="020B0609030804020204" pitchFamily="49" charset="0"/>
              </a:rPr>
              <a:t> </a:t>
            </a:r>
            <a:r>
              <a:rPr lang="it-IT" sz="900" b="0" dirty="0">
                <a:solidFill>
                  <a:srgbClr val="569CD6"/>
                </a:solidFill>
                <a:effectLst/>
                <a:latin typeface="Menlo" panose="020B0609030804020204" pitchFamily="49" charset="0"/>
              </a:rPr>
              <a:t>and</a:t>
            </a:r>
            <a:r>
              <a:rPr lang="it-IT" sz="900" b="0" dirty="0">
                <a:solidFill>
                  <a:srgbClr val="D4D4D4"/>
                </a:solidFill>
                <a:effectLst/>
                <a:latin typeface="Menlo" panose="020B0609030804020204" pitchFamily="49" charset="0"/>
              </a:rPr>
              <a:t> </a:t>
            </a:r>
            <a:r>
              <a:rPr lang="it-IT" sz="900" b="0" dirty="0">
                <a:solidFill>
                  <a:srgbClr val="569CD6"/>
                </a:solidFill>
                <a:effectLst/>
                <a:latin typeface="Menlo" panose="020B0609030804020204" pitchFamily="49" charset="0"/>
              </a:rPr>
              <a:t>abs</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pos1 - pos2</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&lt;= max_positional_difference</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common_tokens += </a:t>
            </a:r>
            <a:r>
              <a:rPr lang="it-IT" sz="900" b="0" dirty="0">
                <a:solidFill>
                  <a:srgbClr val="B5CEA8"/>
                </a:solidFill>
                <a:effectLst/>
                <a:latin typeface="Menlo" panose="020B0609030804020204" pitchFamily="49" charset="0"/>
              </a:rPr>
              <a:t>1</a:t>
            </a:r>
            <a:endParaRPr lang="it-IT" sz="900" b="0" dirty="0">
              <a:solidFill>
                <a:srgbClr val="D4D4D4"/>
              </a:solidFill>
              <a:effectLst/>
              <a:latin typeface="Menlo" panose="020B0609030804020204" pitchFamily="49" charset="0"/>
            </a:endParaRPr>
          </a:p>
          <a:p>
            <a:r>
              <a:rPr lang="it-IT" sz="900" b="0" dirty="0">
                <a:solidFill>
                  <a:srgbClr val="608B4E"/>
                </a:solidFill>
                <a:effectLst/>
                <a:latin typeface="Menlo" panose="020B0609030804020204" pitchFamily="49" charset="0"/>
              </a:rPr>
              <a:t># Apply early stopping rule based on the similarity threshold</a:t>
            </a:r>
            <a:endParaRPr lang="it-IT" sz="900" b="0" dirty="0">
              <a:solidFill>
                <a:srgbClr val="D4D4D4"/>
              </a:solidFill>
              <a:effectLst/>
              <a:latin typeface="Menlo" panose="020B0609030804020204" pitchFamily="49" charset="0"/>
            </a:endParaRPr>
          </a:p>
          <a:p>
            <a:r>
              <a:rPr lang="it-IT" sz="900" b="0" dirty="0">
                <a:solidFill>
                  <a:srgbClr val="569CD6"/>
                </a:solidFill>
                <a:effectLst/>
                <a:latin typeface="Menlo" panose="020B0609030804020204" pitchFamily="49" charset="0"/>
              </a:rPr>
              <a:t>if</a:t>
            </a:r>
            <a:r>
              <a:rPr lang="it-IT" sz="900" b="0" dirty="0">
                <a:solidFill>
                  <a:srgbClr val="D4D4D4"/>
                </a:solidFill>
                <a:effectLst/>
                <a:latin typeface="Menlo" panose="020B0609030804020204" pitchFamily="49" charset="0"/>
              </a:rPr>
              <a:t> common_tokens + possible_common_tokens &lt; similarity_threshold</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r>
              <a:rPr lang="it-IT" sz="900" b="0" dirty="0">
                <a:solidFill>
                  <a:srgbClr val="569CD6"/>
                </a:solidFill>
                <a:effectLst/>
                <a:latin typeface="Menlo" panose="020B0609030804020204" pitchFamily="49" charset="0"/>
              </a:rPr>
              <a:t>return</a:t>
            </a:r>
            <a:r>
              <a:rPr lang="it-IT" sz="900" b="0" dirty="0">
                <a:solidFill>
                  <a:srgbClr val="D4D4D4"/>
                </a:solidFill>
                <a:effectLst/>
                <a:latin typeface="Menlo" panose="020B0609030804020204" pitchFamily="49" charset="0"/>
              </a:rPr>
              <a:t> </a:t>
            </a:r>
            <a:r>
              <a:rPr lang="it-IT" sz="900" b="0" dirty="0">
                <a:solidFill>
                  <a:srgbClr val="569CD6"/>
                </a:solidFill>
                <a:effectLst/>
                <a:latin typeface="Menlo" panose="020B0609030804020204" pitchFamily="49" charset="0"/>
              </a:rPr>
              <a:t>False</a:t>
            </a:r>
            <a:endParaRPr lang="it-IT" sz="900" b="0" dirty="0">
              <a:solidFill>
                <a:srgbClr val="D4D4D4"/>
              </a:solidFill>
              <a:effectLst/>
              <a:latin typeface="Menlo" panose="020B0609030804020204" pitchFamily="49" charset="0"/>
            </a:endParaRPr>
          </a:p>
          <a:p>
            <a:br>
              <a:rPr lang="it-IT" sz="900" b="0" dirty="0">
                <a:solidFill>
                  <a:srgbClr val="D4D4D4"/>
                </a:solidFill>
                <a:effectLst/>
                <a:latin typeface="Menlo" panose="020B0609030804020204" pitchFamily="49" charset="0"/>
              </a:rPr>
            </a:br>
            <a:r>
              <a:rPr lang="it-IT" sz="900" b="0" dirty="0">
                <a:solidFill>
                  <a:srgbClr val="608B4E"/>
                </a:solidFill>
                <a:effectLst/>
                <a:latin typeface="Menlo" panose="020B0609030804020204" pitchFamily="49" charset="0"/>
              </a:rPr>
              <a:t># If we complete the loop without returning False, the pair is similar</a:t>
            </a:r>
            <a:endParaRPr lang="it-IT" sz="900" b="0" dirty="0">
              <a:solidFill>
                <a:srgbClr val="D4D4D4"/>
              </a:solidFill>
              <a:effectLst/>
              <a:latin typeface="Menlo" panose="020B0609030804020204" pitchFamily="49" charset="0"/>
            </a:endParaRPr>
          </a:p>
          <a:p>
            <a:r>
              <a:rPr lang="it-IT" sz="900" b="0" dirty="0">
                <a:solidFill>
                  <a:srgbClr val="569CD6"/>
                </a:solidFill>
                <a:effectLst/>
                <a:latin typeface="Menlo" panose="020B0609030804020204" pitchFamily="49" charset="0"/>
              </a:rPr>
              <a:t>return</a:t>
            </a:r>
            <a:r>
              <a:rPr lang="it-IT" sz="900" b="0" dirty="0">
                <a:solidFill>
                  <a:srgbClr val="D4D4D4"/>
                </a:solidFill>
                <a:effectLst/>
                <a:latin typeface="Menlo" panose="020B0609030804020204" pitchFamily="49" charset="0"/>
              </a:rPr>
              <a:t> common_tokens &gt;= similarity_threshold</a:t>
            </a:r>
          </a:p>
          <a:p>
            <a:br>
              <a:rPr lang="it-IT" sz="900" b="0" dirty="0">
                <a:solidFill>
                  <a:srgbClr val="D4D4D4"/>
                </a:solidFill>
                <a:effectLst/>
                <a:latin typeface="Menlo" panose="020B0609030804020204" pitchFamily="49" charset="0"/>
              </a:rPr>
            </a:br>
            <a:endParaRPr lang="it-IT" sz="900" b="0" dirty="0">
              <a:solidFill>
                <a:srgbClr val="D4D4D4"/>
              </a:solidFill>
              <a:effectLst/>
              <a:latin typeface="Menlo" panose="020B0609030804020204" pitchFamily="49" charset="0"/>
            </a:endParaRPr>
          </a:p>
          <a:p>
            <a:r>
              <a:rPr lang="it-IT" sz="900" b="0" dirty="0">
                <a:solidFill>
                  <a:srgbClr val="608B4E"/>
                </a:solidFill>
                <a:effectLst/>
                <a:latin typeface="Menlo" panose="020B0609030804020204" pitchFamily="49" charset="0"/>
              </a:rPr>
              <a:t># Apply the filter to the second join RDD</a:t>
            </a:r>
            <a:endParaRPr lang="it-IT" sz="900" b="0" dirty="0">
              <a:solidFill>
                <a:srgbClr val="D4D4D4"/>
              </a:solidFill>
              <a:effectLst/>
              <a:latin typeface="Menlo" panose="020B0609030804020204" pitchFamily="49" charset="0"/>
            </a:endParaRPr>
          </a:p>
          <a:p>
            <a:r>
              <a:rPr lang="it-IT" sz="900" b="0" dirty="0">
                <a:solidFill>
                  <a:srgbClr val="D4D4D4"/>
                </a:solidFill>
                <a:effectLst/>
                <a:latin typeface="Menlo" panose="020B0609030804020204" pitchFamily="49" charset="0"/>
              </a:rPr>
              <a:t>filtered_positional_rdd = second_join.</a:t>
            </a:r>
            <a:r>
              <a:rPr lang="it-IT" sz="900" b="0" dirty="0">
                <a:solidFill>
                  <a:srgbClr val="569CD6"/>
                </a:solidFill>
                <a:effectLst/>
                <a:latin typeface="Menlo" panose="020B0609030804020204" pitchFamily="49" charset="0"/>
              </a:rPr>
              <a:t>filter</a:t>
            </a:r>
            <a:r>
              <a:rPr lang="it-IT" sz="900" b="0" dirty="0">
                <a:solidFill>
                  <a:srgbClr val="DCDCDC"/>
                </a:solidFill>
                <a:effectLst/>
                <a:latin typeface="Menlo" panose="020B0609030804020204" pitchFamily="49" charset="0"/>
              </a:rPr>
              <a:t>(</a:t>
            </a:r>
            <a:r>
              <a:rPr lang="it-IT" sz="900" b="0" dirty="0">
                <a:solidFill>
                  <a:srgbClr val="569CD6"/>
                </a:solidFill>
                <a:effectLst/>
                <a:latin typeface="Menlo" panose="020B0609030804020204" pitchFamily="49" charset="0"/>
              </a:rPr>
              <a:t>lambda</a:t>
            </a:r>
            <a:r>
              <a:rPr lang="it-IT" sz="900" b="0" dirty="0">
                <a:solidFill>
                  <a:srgbClr val="D4D4D4"/>
                </a:solidFill>
                <a:effectLst/>
                <a:latin typeface="Menlo" panose="020B0609030804020204" pitchFamily="49" charset="0"/>
              </a:rPr>
              <a:t> pair</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positional_filter_optimized</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pair</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similarity_threshold</a:t>
            </a:r>
            <a:r>
              <a:rPr lang="it-IT" sz="900" b="0" dirty="0">
                <a:solidFill>
                  <a:srgbClr val="DCDCDC"/>
                </a:solidFill>
                <a:effectLst/>
                <a:latin typeface="Menlo" panose="020B0609030804020204" pitchFamily="49" charset="0"/>
              </a:rPr>
              <a:t>,</a:t>
            </a:r>
            <a:r>
              <a:rPr lang="it-IT" sz="900" b="0" dirty="0">
                <a:solidFill>
                  <a:srgbClr val="D4D4D4"/>
                </a:solidFill>
                <a:effectLst/>
                <a:latin typeface="Menlo" panose="020B0609030804020204" pitchFamily="49" charset="0"/>
              </a:rPr>
              <a:t> max_positional_difference</a:t>
            </a:r>
            <a:r>
              <a:rPr lang="it-IT" sz="900" b="0" dirty="0">
                <a:solidFill>
                  <a:srgbClr val="DCDCDC"/>
                </a:solidFill>
                <a:effectLst/>
                <a:latin typeface="Menlo" panose="020B0609030804020204" pitchFamily="49" charset="0"/>
              </a:rPr>
              <a:t>))</a:t>
            </a:r>
            <a:endParaRPr lang="it-IT" sz="900" b="0" dirty="0">
              <a:solidFill>
                <a:srgbClr val="D4D4D4"/>
              </a:solidFill>
              <a:effectLst/>
              <a:latin typeface="Menlo" panose="020B0609030804020204" pitchFamily="49" charset="0"/>
            </a:endParaRPr>
          </a:p>
          <a:p>
            <a:endParaRPr lang="it-IT" dirty="0"/>
          </a:p>
        </p:txBody>
      </p:sp>
      <p:sp>
        <p:nvSpPr>
          <p:cNvPr id="9" name="CasellaDiTesto 8">
            <a:extLst>
              <a:ext uri="{FF2B5EF4-FFF2-40B4-BE49-F238E27FC236}">
                <a16:creationId xmlns:a16="http://schemas.microsoft.com/office/drawing/2014/main" id="{2FD0DEB1-5BCA-AB46-3782-FDD447D3FD1F}"/>
              </a:ext>
            </a:extLst>
          </p:cNvPr>
          <p:cNvSpPr txBox="1"/>
          <p:nvPr/>
        </p:nvSpPr>
        <p:spPr>
          <a:xfrm>
            <a:off x="657353" y="906601"/>
            <a:ext cx="5106818" cy="2677656"/>
          </a:xfrm>
          <a:prstGeom prst="rect">
            <a:avLst/>
          </a:prstGeom>
          <a:solidFill>
            <a:schemeClr val="tx1"/>
          </a:solidFill>
        </p:spPr>
        <p:txBody>
          <a:bodyPr wrap="square" rtlCol="0">
            <a:spAutoFit/>
          </a:bodyPr>
          <a:lstStyle/>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position_tokens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tokens</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idx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569CD6"/>
                </a:solidFill>
                <a:effectLst/>
                <a:latin typeface="Menlo" panose="020B0609030804020204" pitchFamily="49" charset="0"/>
              </a:rPr>
              <a:t>for</a:t>
            </a:r>
            <a:r>
              <a:rPr lang="it-IT" sz="1000" b="0" dirty="0">
                <a:solidFill>
                  <a:srgbClr val="D4D4D4"/>
                </a:solidFill>
                <a:effectLst/>
                <a:latin typeface="Menlo" panose="020B0609030804020204" pitchFamily="49" charset="0"/>
              </a:rPr>
              <a:t> idx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token </a:t>
            </a:r>
            <a:r>
              <a:rPr lang="it-IT" sz="1000" b="0" dirty="0">
                <a:solidFill>
                  <a:srgbClr val="569CD6"/>
                </a:solidFill>
                <a:effectLst/>
                <a:latin typeface="Menlo" panose="020B0609030804020204" pitchFamily="49" charset="0"/>
              </a:rPr>
              <a:t>in</a:t>
            </a:r>
            <a:r>
              <a:rPr lang="it-IT" sz="1000" b="0" dirty="0">
                <a:solidFill>
                  <a:srgbClr val="D4D4D4"/>
                </a:solidFill>
                <a:effectLst/>
                <a:latin typeface="Menlo" panose="020B0609030804020204" pitchFamily="49" charset="0"/>
              </a:rPr>
              <a:t> </a:t>
            </a:r>
            <a:r>
              <a:rPr lang="it-IT" sz="1000" b="0" dirty="0">
                <a:solidFill>
                  <a:srgbClr val="569CD6"/>
                </a:solidFill>
                <a:effectLst/>
                <a:latin typeface="Menlo" panose="020B0609030804020204" pitchFamily="49" charset="0"/>
              </a:rPr>
              <a:t>enumerate</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tokens</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608B4E"/>
                </a:solidFill>
                <a:effectLst/>
                <a:latin typeface="Menlo" panose="020B0609030804020204" pitchFamily="49" charset="0"/>
              </a:rPr>
              <a:t># mapValues only processes the values of the key-value pairs in the RDD, leaving the keys (the record IDs) unchanged.</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positioned_rdd = tokenized_rdd.mapValues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position_tokens</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positioned_rdd = positioned_rdd.cache</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608B4E"/>
                </a:solidFill>
                <a:effectLst/>
                <a:latin typeface="Menlo" panose="020B0609030804020204" pitchFamily="49" charset="0"/>
              </a:rPr>
              <a:t>#positioned_rdd have the same keys (RID) of tokenized_rdd, but the values now are lists of (token, index) pairs instead of sets of tokens.</a:t>
            </a:r>
            <a:endParaRPr lang="it-IT" sz="1000" b="0" dirty="0">
              <a:solidFill>
                <a:srgbClr val="D4D4D4"/>
              </a:solidFill>
              <a:effectLst/>
              <a:latin typeface="Menlo" panose="020B0609030804020204" pitchFamily="49" charset="0"/>
            </a:endParaRPr>
          </a:p>
          <a:p>
            <a:endParaRPr lang="it-IT" sz="1000" b="0" dirty="0">
              <a:solidFill>
                <a:srgbClr val="D4D4D4"/>
              </a:solidFill>
              <a:effectLst/>
              <a:latin typeface="Menlo" panose="020B0609030804020204" pitchFamily="49" charset="0"/>
            </a:endParaRPr>
          </a:p>
          <a:p>
            <a:endParaRPr lang="it-IT" sz="1000" dirty="0"/>
          </a:p>
          <a:p>
            <a:r>
              <a:rPr lang="it-IT" sz="1000" b="0" dirty="0">
                <a:solidFill>
                  <a:srgbClr val="D4D4D4"/>
                </a:solidFill>
                <a:effectLst/>
                <a:latin typeface="Menlo" panose="020B0609030804020204" pitchFamily="49" charset="0"/>
              </a:rPr>
              <a:t>first_join = pairs_after_lenght_rdd.join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positioned_rdd</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second_join = first_join.</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kv</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kv</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kv</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kv</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.join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positioned_rdd</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endParaRPr lang="it-IT" dirty="0"/>
          </a:p>
        </p:txBody>
      </p:sp>
      <p:sp>
        <p:nvSpPr>
          <p:cNvPr id="3" name="CasellaDiTesto 2">
            <a:extLst>
              <a:ext uri="{FF2B5EF4-FFF2-40B4-BE49-F238E27FC236}">
                <a16:creationId xmlns:a16="http://schemas.microsoft.com/office/drawing/2014/main" id="{E03475E2-C349-13B7-A181-2F1ABE652355}"/>
              </a:ext>
            </a:extLst>
          </p:cNvPr>
          <p:cNvSpPr txBox="1"/>
          <p:nvPr/>
        </p:nvSpPr>
        <p:spPr>
          <a:xfrm>
            <a:off x="721917" y="4043819"/>
            <a:ext cx="5106818" cy="2677656"/>
          </a:xfrm>
          <a:prstGeom prst="rect">
            <a:avLst/>
          </a:prstGeom>
          <a:solidFill>
            <a:schemeClr val="tx1"/>
          </a:solidFill>
        </p:spPr>
        <p:txBody>
          <a:bodyPr wrap="square" rtlCol="0">
            <a:spAutoFit/>
          </a:bodyPr>
          <a:lstStyle/>
          <a:p>
            <a:r>
              <a:rPr lang="it-IT" sz="1000" b="0" dirty="0">
                <a:solidFill>
                  <a:srgbClr val="608B4E"/>
                </a:solidFill>
                <a:effectLst/>
                <a:latin typeface="Menlo" panose="020B0609030804020204" pitchFamily="49" charset="0"/>
              </a:rPr>
              <a:t># Extracting candidate pairs and sorting</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candidate_pairs_rdd = filtered_positional_rdd.</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candidate_pairs_final_rdd = candidate_pairs_rdd.</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569CD6"/>
                </a:solidFill>
                <a:effectLst/>
                <a:latin typeface="Menlo" panose="020B0609030804020204" pitchFamily="49" charset="0"/>
              </a:rPr>
              <a:t>tuple</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sorted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p>
          <a:p>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order_rids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pair</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RID1</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RID2 = pair</a:t>
            </a: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RID1</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RID2</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569CD6"/>
                </a:solidFill>
                <a:effectLst/>
                <a:latin typeface="Menlo" panose="020B0609030804020204" pitchFamily="49" charset="0"/>
              </a:rPr>
              <a:t>if</a:t>
            </a:r>
            <a:r>
              <a:rPr lang="it-IT" sz="1000" b="0" dirty="0">
                <a:solidFill>
                  <a:srgbClr val="D4D4D4"/>
                </a:solidFill>
                <a:effectLst/>
                <a:latin typeface="Menlo" panose="020B0609030804020204" pitchFamily="49" charset="0"/>
              </a:rPr>
              <a:t> RID1 &lt; RID2 </a:t>
            </a:r>
            <a:r>
              <a:rPr lang="it-IT" sz="1000" b="0" dirty="0">
                <a:solidFill>
                  <a:srgbClr val="569CD6"/>
                </a:solidFill>
                <a:effectLst/>
                <a:latin typeface="Menlo" panose="020B0609030804020204" pitchFamily="49" charset="0"/>
              </a:rPr>
              <a:t>else</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RID2</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RID1</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D4D4D4"/>
                </a:solidFill>
                <a:effectLst/>
                <a:latin typeface="Menlo" panose="020B0609030804020204" pitchFamily="49" charset="0"/>
              </a:rPr>
              <a:t>candidate_pairs_ordered_rdd = candidate_pairs_final_rdd.</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order_rids</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608B4E"/>
                </a:solidFill>
                <a:effectLst/>
                <a:latin typeface="Menlo" panose="020B0609030804020204" pitchFamily="49" charset="0"/>
              </a:rPr>
              <a:t># take only the "unique" candidate pair</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distinct_candidate_pairs_rdd = candidate_pairs_ordered_rdd.distinct</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endParaRPr lang="it-IT" dirty="0"/>
          </a:p>
        </p:txBody>
      </p:sp>
    </p:spTree>
    <p:extLst>
      <p:ext uri="{BB962C8B-B14F-4D97-AF65-F5344CB8AC3E}">
        <p14:creationId xmlns:p14="http://schemas.microsoft.com/office/powerpoint/2010/main" val="271575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00796" y="457199"/>
            <a:ext cx="7794025" cy="702560"/>
          </a:xfrm>
        </p:spPr>
        <p:txBody>
          <a:bodyPr rtlCol="0"/>
          <a:lstStyle/>
          <a:p>
            <a:pPr rtl="0"/>
            <a:r>
              <a:rPr lang="it-IT" dirty="0"/>
              <a:t>Introduction - Set similarity join</a:t>
            </a:r>
          </a:p>
        </p:txBody>
      </p:sp>
      <p:sp>
        <p:nvSpPr>
          <p:cNvPr id="3" name="Sottotitolo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29164" y="1159759"/>
            <a:ext cx="5129085" cy="5561716"/>
          </a:xfrm>
        </p:spPr>
        <p:txBody>
          <a:bodyPr rtlCol="0">
            <a:noAutofit/>
          </a:bodyPr>
          <a:lstStyle/>
          <a:p>
            <a:pPr algn="l"/>
            <a:r>
              <a:rPr lang="it-IT" cap="all" spc="150" dirty="0">
                <a:ea typeface="+mj-ea"/>
                <a:cs typeface="+mj-cs"/>
              </a:rPr>
              <a:t>Set similarity join is a computational task that involves </a:t>
            </a:r>
            <a:r>
              <a:rPr lang="it-IT" cap="all" spc="150" dirty="0">
                <a:solidFill>
                  <a:srgbClr val="C00000"/>
                </a:solidFill>
                <a:ea typeface="+mj-ea"/>
                <a:cs typeface="+mj-cs"/>
              </a:rPr>
              <a:t>identifying similar pairs of sets INSIDE a collection of sets</a:t>
            </a:r>
            <a:r>
              <a:rPr lang="it-IT" cap="all" spc="150" dirty="0">
                <a:ea typeface="+mj-ea"/>
                <a:cs typeface="+mj-cs"/>
              </a:rPr>
              <a:t>. In this context, a "set" refers to a collection of distinct elements with no specific order. The similarity between sets is typically measured </a:t>
            </a:r>
            <a:r>
              <a:rPr lang="it-IT" cap="all" spc="150" dirty="0">
                <a:solidFill>
                  <a:srgbClr val="C00000"/>
                </a:solidFill>
                <a:ea typeface="+mj-ea"/>
                <a:cs typeface="+mj-cs"/>
              </a:rPr>
              <a:t>using a similarity metric, such as Jaccard similarity or cosine similarity</a:t>
            </a:r>
            <a:r>
              <a:rPr lang="it-IT" cap="all" spc="150" dirty="0">
                <a:ea typeface="+mj-ea"/>
                <a:cs typeface="+mj-cs"/>
              </a:rPr>
              <a:t>.</a:t>
            </a:r>
          </a:p>
          <a:p>
            <a:pPr algn="l"/>
            <a:r>
              <a:rPr lang="it-IT" cap="all" spc="150" dirty="0">
                <a:ea typeface="+mj-ea"/>
                <a:cs typeface="+mj-cs"/>
              </a:rPr>
              <a:t>The goal of set similarity join is to efficiently discover pairs of sets that share a certain level of similarity based on the chosen metric. This task finds applications in various fields, </a:t>
            </a:r>
            <a:r>
              <a:rPr lang="it-IT" cap="all" spc="150" dirty="0" err="1">
                <a:ea typeface="+mj-ea"/>
                <a:cs typeface="+mj-cs"/>
              </a:rPr>
              <a:t>including</a:t>
            </a:r>
            <a:r>
              <a:rPr lang="it-IT" cap="all" spc="150" dirty="0">
                <a:ea typeface="+mj-ea"/>
                <a:cs typeface="+mj-cs"/>
              </a:rPr>
              <a:t>: data mining, information </a:t>
            </a:r>
            <a:r>
              <a:rPr lang="it-IT" cap="all" spc="150" dirty="0" err="1">
                <a:ea typeface="+mj-ea"/>
                <a:cs typeface="+mj-cs"/>
              </a:rPr>
              <a:t>retrieval</a:t>
            </a:r>
            <a:r>
              <a:rPr lang="it-IT" cap="all" spc="150" dirty="0">
                <a:ea typeface="+mj-ea"/>
                <a:cs typeface="+mj-cs"/>
              </a:rPr>
              <a:t>.. LIKE IMAGE-FINDING BY EXTRACTING THE FEATURES.. MUSIC-FINDING. </a:t>
            </a:r>
            <a:r>
              <a:rPr lang="it-IT" cap="all" spc="150" dirty="0" err="1">
                <a:ea typeface="+mj-ea"/>
                <a:cs typeface="+mj-cs"/>
              </a:rPr>
              <a:t>Algorithms</a:t>
            </a:r>
            <a:r>
              <a:rPr lang="it-IT" cap="all" spc="150" dirty="0">
                <a:ea typeface="+mj-ea"/>
                <a:cs typeface="+mj-cs"/>
              </a:rPr>
              <a:t> for set similarity join aim to optimize the computational complexity of comparing sets, making it feasible to identify similar sets from large datasets efficiently.</a:t>
            </a:r>
          </a:p>
        </p:txBody>
      </p:sp>
      <p:sp>
        <p:nvSpPr>
          <p:cNvPr id="4" name="Segnaposto numero diapositiva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it-IT" smtClean="0"/>
              <a:pPr/>
              <a:t>2</a:t>
            </a:fld>
            <a:endParaRPr lang="it-IT"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2521B-DEEF-6348-736B-2254EB1266A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8F96D09-6758-D05C-CFD2-1FE0BE09684F}"/>
              </a:ext>
            </a:extLst>
          </p:cNvPr>
          <p:cNvSpPr>
            <a:spLocks noGrp="1"/>
          </p:cNvSpPr>
          <p:nvPr>
            <p:ph type="title"/>
          </p:nvPr>
        </p:nvSpPr>
        <p:spPr>
          <a:xfrm>
            <a:off x="2432221" y="-69036"/>
            <a:ext cx="7327557" cy="1325563"/>
          </a:xfrm>
        </p:spPr>
        <p:txBody>
          <a:bodyPr rtlCol="0"/>
          <a:lstStyle/>
          <a:p>
            <a:pPr rtl="0"/>
            <a:r>
              <a:rPr lang="it-IT" sz="2800" cap="all" spc="50" dirty="0"/>
              <a:t>Jaccard similarity application</a:t>
            </a:r>
          </a:p>
        </p:txBody>
      </p:sp>
      <p:sp>
        <p:nvSpPr>
          <p:cNvPr id="5" name="Segnaposto numero diapositiva 4">
            <a:extLst>
              <a:ext uri="{FF2B5EF4-FFF2-40B4-BE49-F238E27FC236}">
                <a16:creationId xmlns:a16="http://schemas.microsoft.com/office/drawing/2014/main" id="{6010A632-E7E4-CE8A-3D5F-83165E3E7E5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20</a:t>
            </a:fld>
            <a:endParaRPr lang="it-IT" dirty="0"/>
          </a:p>
        </p:txBody>
      </p:sp>
      <p:sp>
        <p:nvSpPr>
          <p:cNvPr id="3" name="Segnaposto contenuto 5">
            <a:extLst>
              <a:ext uri="{FF2B5EF4-FFF2-40B4-BE49-F238E27FC236}">
                <a16:creationId xmlns:a16="http://schemas.microsoft.com/office/drawing/2014/main" id="{C54EB253-0B43-16E8-9FB4-C7FD2105F6E6}"/>
              </a:ext>
            </a:extLst>
          </p:cNvPr>
          <p:cNvSpPr txBox="1">
            <a:spLocks/>
          </p:cNvSpPr>
          <p:nvPr/>
        </p:nvSpPr>
        <p:spPr>
          <a:xfrm>
            <a:off x="0" y="1256527"/>
            <a:ext cx="12192000" cy="46870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it-IT" sz="1400" cap="all" dirty="0"/>
              <a:t>For each of the candidate pairs, you can compute the Jaccard similarity using their token sets. This will allow to filter out those pairs whose Jaccard similarity is </a:t>
            </a:r>
            <a:r>
              <a:rPr lang="it-IT" sz="1400" cap="all" dirty="0" err="1"/>
              <a:t>below</a:t>
            </a:r>
            <a:r>
              <a:rPr lang="it-IT" sz="1400" cap="all" dirty="0"/>
              <a:t> </a:t>
            </a:r>
            <a:r>
              <a:rPr lang="it-IT" sz="1400" cap="all" dirty="0" err="1"/>
              <a:t>desired</a:t>
            </a:r>
            <a:r>
              <a:rPr lang="it-IT" sz="1400" cap="all" dirty="0"/>
              <a:t> threshold.</a:t>
            </a:r>
          </a:p>
          <a:p>
            <a:pPr marL="0" indent="0" algn="l">
              <a:buNone/>
            </a:pPr>
            <a:r>
              <a:rPr lang="it-IT" sz="1400" cap="all" dirty="0"/>
              <a:t>SO </a:t>
            </a:r>
            <a:r>
              <a:rPr lang="it-IT" sz="1400" cap="all" dirty="0" err="1"/>
              <a:t>we</a:t>
            </a:r>
            <a:r>
              <a:rPr lang="it-IT" sz="1400" cap="all" dirty="0"/>
              <a:t> Join OUR CANDIDATE PAIRS OF RIDS (</a:t>
            </a:r>
            <a:r>
              <a:rPr lang="it-IT" sz="1400" cap="all" dirty="0" err="1"/>
              <a:t>A,b</a:t>
            </a:r>
            <a:r>
              <a:rPr lang="it-IT" sz="1400" cap="all" dirty="0"/>
              <a:t>) WITH THE </a:t>
            </a:r>
            <a:r>
              <a:rPr lang="it-IT" sz="1400" cap="all" dirty="0" err="1"/>
              <a:t>the</a:t>
            </a:r>
            <a:r>
              <a:rPr lang="it-IT" sz="1400" cap="all" dirty="0"/>
              <a:t> </a:t>
            </a:r>
            <a:r>
              <a:rPr lang="it-IT" sz="1400" cap="all" dirty="0" err="1"/>
              <a:t>Tokenized</a:t>
            </a:r>
            <a:r>
              <a:rPr lang="it-IT" sz="1400" cap="all" dirty="0"/>
              <a:t> RDD TO retrieve the original token sets for </a:t>
            </a:r>
            <a:r>
              <a:rPr lang="it-IT" sz="1400" cap="all" dirty="0" err="1"/>
              <a:t>both</a:t>
            </a:r>
            <a:r>
              <a:rPr lang="it-IT" sz="1400" cap="all" dirty="0"/>
              <a:t> RID1 and RID2. </a:t>
            </a:r>
          </a:p>
          <a:p>
            <a:pPr marL="0" indent="0" algn="l">
              <a:buNone/>
            </a:pPr>
            <a:r>
              <a:rPr lang="it-IT" sz="1400" cap="all" dirty="0" err="1"/>
              <a:t>distinct_candidate_pairs_rdd</a:t>
            </a:r>
            <a:r>
              <a:rPr lang="it-IT" sz="1400" cap="all" dirty="0"/>
              <a:t> is mapped to include the record ID (x[0]) as a key and the pair itself (x) as a value. </a:t>
            </a:r>
            <a:r>
              <a:rPr lang="it-IT" sz="1400" b="1" cap="all" dirty="0"/>
              <a:t>You join this RDD with tokenized_rdd to </a:t>
            </a:r>
            <a:r>
              <a:rPr lang="it-IT" sz="1400" b="1" cap="all" dirty="0" err="1"/>
              <a:t>bring</a:t>
            </a:r>
            <a:r>
              <a:rPr lang="it-IT" sz="1400" b="1" cap="all" dirty="0"/>
              <a:t> in the tokens for the first record</a:t>
            </a:r>
          </a:p>
          <a:p>
            <a:pPr marL="0" indent="0" algn="l">
              <a:buNone/>
            </a:pPr>
            <a:r>
              <a:rPr lang="it-IT" sz="1400" cap="all" dirty="0"/>
              <a:t>THEN WE map the result to restructure it, </a:t>
            </a:r>
            <a:r>
              <a:rPr lang="it-IT" sz="1400" b="1" cap="all" dirty="0"/>
              <a:t>using the second record ID in the pair as the key for another join with tokenized_rdd to bring in the tokens for the second record.</a:t>
            </a:r>
          </a:p>
          <a:p>
            <a:pPr marL="0" indent="0" algn="l">
              <a:buNone/>
            </a:pPr>
            <a:endParaRPr lang="it-IT" sz="1400" b="1" cap="all" dirty="0"/>
          </a:p>
          <a:p>
            <a:pPr marL="0" indent="0" algn="l">
              <a:buNone/>
            </a:pPr>
            <a:r>
              <a:rPr lang="it-IT" sz="1400" cap="all" dirty="0"/>
              <a:t>After the second join, WE </a:t>
            </a:r>
            <a:r>
              <a:rPr lang="it-IT" sz="1400" cap="all" dirty="0" err="1"/>
              <a:t>map</a:t>
            </a:r>
            <a:r>
              <a:rPr lang="it-IT" sz="1400" cap="all" dirty="0"/>
              <a:t> the result to create a </a:t>
            </a:r>
            <a:r>
              <a:rPr lang="it-IT" sz="1400" cap="all" dirty="0" err="1"/>
              <a:t>final</a:t>
            </a:r>
            <a:r>
              <a:rPr lang="it-IT" sz="1400" cap="all" dirty="0"/>
              <a:t> DATA </a:t>
            </a:r>
            <a:r>
              <a:rPr lang="it-IT" sz="1400" cap="all" dirty="0" err="1"/>
              <a:t>structure</a:t>
            </a:r>
            <a:r>
              <a:rPr lang="it-IT" sz="1400" cap="all" dirty="0"/>
              <a:t> where each element is a tuple of: </a:t>
            </a:r>
          </a:p>
          <a:p>
            <a:r>
              <a:rPr lang="it-IT" sz="1400" cap="all" dirty="0"/>
              <a:t>A pair of record ID: (record1, record2) WITH </a:t>
            </a:r>
            <a:r>
              <a:rPr lang="it-IT" sz="1400" cap="all" dirty="0" err="1"/>
              <a:t>Corresponding</a:t>
            </a:r>
            <a:r>
              <a:rPr lang="it-IT" sz="1400" cap="all" dirty="0"/>
              <a:t> tokens LIST: (tokens1, tokens2)</a:t>
            </a:r>
          </a:p>
          <a:p>
            <a:pPr marL="0" indent="0" algn="l">
              <a:buNone/>
            </a:pPr>
            <a:r>
              <a:rPr lang="it-IT" sz="1400" cap="all" dirty="0"/>
              <a:t>The output is an RDD where each entry has the structure ((record1, record2), (tokens1, tokens2)), which we can use to compute the Jaccard </a:t>
            </a:r>
            <a:r>
              <a:rPr lang="it-IT" sz="1400" cap="all" dirty="0" err="1"/>
              <a:t>Similarity</a:t>
            </a:r>
            <a:r>
              <a:rPr lang="it-IT" sz="1400" cap="all" dirty="0"/>
              <a:t>.</a:t>
            </a:r>
          </a:p>
          <a:p>
            <a:pPr marL="0" indent="0" algn="l">
              <a:buNone/>
            </a:pPr>
            <a:endParaRPr lang="it-IT" sz="1400" cap="all" dirty="0"/>
          </a:p>
          <a:p>
            <a:pPr marL="0" indent="0">
              <a:buNone/>
            </a:pPr>
            <a:r>
              <a:rPr lang="it-IT" sz="1400" b="1" cap="all" dirty="0"/>
              <a:t>We will now compute the Jaccard similarity for each pair using the formula: Jaccard(A,B)= ∣A∪B∣/∣A∩B∣ ​</a:t>
            </a:r>
          </a:p>
          <a:p>
            <a:pPr marL="0" indent="0">
              <a:buNone/>
            </a:pPr>
            <a:r>
              <a:rPr lang="it-IT" sz="1400" b="1" cap="all" dirty="0"/>
              <a:t>FROM WHICH WE GET OUT A JACCARD_RDD WITH THIS STRUCT: </a:t>
            </a:r>
            <a:r>
              <a:rPr lang="en-GB" sz="1400" b="1" cap="all" dirty="0"/>
              <a:t>[(('23014', '52978'), 0.13095238095238096)] – RID1,RID2, SIMILARITY-</a:t>
            </a:r>
            <a:endParaRPr lang="it-IT" sz="1400" b="1" cap="all" dirty="0"/>
          </a:p>
          <a:p>
            <a:pPr marL="0" indent="0">
              <a:buNone/>
            </a:pPr>
            <a:r>
              <a:rPr lang="it-IT" sz="1400" i="1" cap="all" dirty="0" err="1"/>
              <a:t>THIs</a:t>
            </a:r>
            <a:r>
              <a:rPr lang="it-IT" sz="1400" i="1" cap="all" dirty="0"/>
              <a:t> RDD WILL BE USED THEN IN THE METRICS CALCULATION A LOT OF TIMES SO IT’S CACHED.</a:t>
            </a:r>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lvl="1"/>
            <a:endParaRPr lang="it-IT" sz="1100" cap="all" noProof="1"/>
          </a:p>
          <a:p>
            <a:pPr lvl="1"/>
            <a:endParaRPr lang="it-IT" sz="1100" cap="all" noProof="1"/>
          </a:p>
        </p:txBody>
      </p:sp>
    </p:spTree>
    <p:extLst>
      <p:ext uri="{BB962C8B-B14F-4D97-AF65-F5344CB8AC3E}">
        <p14:creationId xmlns:p14="http://schemas.microsoft.com/office/powerpoint/2010/main" val="3343955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42605-3975-1F12-9878-352C95072A7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E01DC0-41A5-C64C-3CC2-1FADB5C31848}"/>
              </a:ext>
            </a:extLst>
          </p:cNvPr>
          <p:cNvSpPr>
            <a:spLocks noGrp="1"/>
          </p:cNvSpPr>
          <p:nvPr>
            <p:ph type="title"/>
          </p:nvPr>
        </p:nvSpPr>
        <p:spPr>
          <a:xfrm>
            <a:off x="2830870" y="106662"/>
            <a:ext cx="6530260" cy="939114"/>
          </a:xfrm>
        </p:spPr>
        <p:txBody>
          <a:bodyPr rtlCol="0"/>
          <a:lstStyle/>
          <a:p>
            <a:pPr rtl="0"/>
            <a:r>
              <a:rPr lang="it-IT" dirty="0"/>
              <a:t> </a:t>
            </a:r>
            <a:r>
              <a:rPr lang="it-IT" sz="2800" cap="all" spc="50" dirty="0"/>
              <a:t>Jaccard similarity application </a:t>
            </a:r>
            <a:r>
              <a:rPr lang="it-IT" dirty="0"/>
              <a:t>- Code snippets</a:t>
            </a:r>
          </a:p>
        </p:txBody>
      </p:sp>
      <p:sp>
        <p:nvSpPr>
          <p:cNvPr id="5" name="Segnaposto numero diapositiva 4">
            <a:extLst>
              <a:ext uri="{FF2B5EF4-FFF2-40B4-BE49-F238E27FC236}">
                <a16:creationId xmlns:a16="http://schemas.microsoft.com/office/drawing/2014/main" id="{0834F634-4F2B-A47B-7C2D-042A4CD9A528}"/>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21</a:t>
            </a:fld>
            <a:endParaRPr lang="it-IT" dirty="0"/>
          </a:p>
        </p:txBody>
      </p:sp>
      <p:sp>
        <p:nvSpPr>
          <p:cNvPr id="8" name="CasellaDiTesto 7">
            <a:extLst>
              <a:ext uri="{FF2B5EF4-FFF2-40B4-BE49-F238E27FC236}">
                <a16:creationId xmlns:a16="http://schemas.microsoft.com/office/drawing/2014/main" id="{C526558C-9CE6-A658-5698-3E828DB252E1}"/>
              </a:ext>
            </a:extLst>
          </p:cNvPr>
          <p:cNvSpPr txBox="1"/>
          <p:nvPr/>
        </p:nvSpPr>
        <p:spPr>
          <a:xfrm>
            <a:off x="2830870" y="2713146"/>
            <a:ext cx="6530260" cy="3293209"/>
          </a:xfrm>
          <a:prstGeom prst="rect">
            <a:avLst/>
          </a:prstGeom>
          <a:solidFill>
            <a:schemeClr val="tx1"/>
          </a:solidFill>
        </p:spPr>
        <p:txBody>
          <a:bodyPr wrap="square" rtlCol="0">
            <a:spAutoFit/>
          </a:bodyPr>
          <a:lstStyle/>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jaccard_similarity</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set_a</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set_b</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"""Calculate the Jaccard Similarity between two sets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Args: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set_a (set): The first set.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set_b (set): The second set.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Returns: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float: The Jaccard Similarity between the two sets.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intersection = </a:t>
            </a:r>
            <a:r>
              <a:rPr lang="it-IT" sz="1000" b="0" dirty="0">
                <a:solidFill>
                  <a:srgbClr val="569CD6"/>
                </a:solidFill>
                <a:effectLst/>
                <a:latin typeface="Menlo" panose="020B0609030804020204" pitchFamily="49" charset="0"/>
              </a:rPr>
              <a:t>len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set_a.intersection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set_b</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union = </a:t>
            </a:r>
            <a:r>
              <a:rPr lang="it-IT" sz="1000" b="0" dirty="0">
                <a:solidFill>
                  <a:srgbClr val="569CD6"/>
                </a:solidFill>
                <a:effectLst/>
                <a:latin typeface="Menlo" panose="020B0609030804020204" pitchFamily="49" charset="0"/>
              </a:rPr>
              <a:t>len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set_a.union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set_b</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608B4E"/>
                </a:solidFill>
                <a:effectLst/>
                <a:latin typeface="Menlo" panose="020B0609030804020204" pitchFamily="49" charset="0"/>
              </a:rPr>
              <a:t># Avoid division by zero</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if</a:t>
            </a:r>
            <a:r>
              <a:rPr lang="it-IT" sz="1000" b="0" dirty="0">
                <a:solidFill>
                  <a:srgbClr val="D4D4D4"/>
                </a:solidFill>
                <a:effectLst/>
                <a:latin typeface="Menlo" panose="020B0609030804020204" pitchFamily="49" charset="0"/>
              </a:rPr>
              <a:t> union == </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a:t>
            </a:r>
            <a:r>
              <a:rPr lang="it-IT" sz="1000" b="0" dirty="0">
                <a:solidFill>
                  <a:srgbClr val="B5CEA8"/>
                </a:solidFill>
                <a:effectLst/>
                <a:latin typeface="Menlo" panose="020B0609030804020204" pitchFamily="49" charset="0"/>
              </a:rPr>
              <a:t>0.0</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intersection / union</a:t>
            </a:r>
          </a:p>
          <a:p>
            <a:br>
              <a:rPr lang="it-IT" sz="1000" b="0" dirty="0">
                <a:solidFill>
                  <a:srgbClr val="D4D4D4"/>
                </a:solidFill>
                <a:effectLst/>
                <a:latin typeface="Menlo" panose="020B0609030804020204" pitchFamily="49" charset="0"/>
              </a:rPr>
            </a:br>
            <a:r>
              <a:rPr lang="it-IT" sz="1000" b="0" dirty="0">
                <a:solidFill>
                  <a:srgbClr val="608B4E"/>
                </a:solidFill>
                <a:effectLst/>
                <a:latin typeface="Menlo" panose="020B0609030804020204" pitchFamily="49" charset="0"/>
              </a:rPr>
              <a:t># Computing Jaccard Similarity for each pair</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jaccard_rdd = paired_tokens_rdd.</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jaccard_similarity</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jaccard_rdd = jaccard_rdd.cache</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endParaRPr lang="it-IT" dirty="0"/>
          </a:p>
        </p:txBody>
      </p:sp>
      <p:sp>
        <p:nvSpPr>
          <p:cNvPr id="9" name="CasellaDiTesto 8">
            <a:extLst>
              <a:ext uri="{FF2B5EF4-FFF2-40B4-BE49-F238E27FC236}">
                <a16:creationId xmlns:a16="http://schemas.microsoft.com/office/drawing/2014/main" id="{0CE591F1-589D-B6E5-8A06-916B6A3E7B0E}"/>
              </a:ext>
            </a:extLst>
          </p:cNvPr>
          <p:cNvSpPr txBox="1"/>
          <p:nvPr/>
        </p:nvSpPr>
        <p:spPr>
          <a:xfrm>
            <a:off x="1833826" y="1070489"/>
            <a:ext cx="8524348" cy="1292662"/>
          </a:xfrm>
          <a:prstGeom prst="rect">
            <a:avLst/>
          </a:prstGeom>
          <a:solidFill>
            <a:schemeClr val="tx1"/>
          </a:solidFill>
        </p:spPr>
        <p:txBody>
          <a:bodyPr wrap="square" rtlCol="0">
            <a:spAutoFit/>
          </a:bodyPr>
          <a:lstStyle/>
          <a:p>
            <a:r>
              <a:rPr lang="it-IT" sz="1000" b="0" dirty="0">
                <a:solidFill>
                  <a:srgbClr val="608B4E"/>
                </a:solidFill>
                <a:effectLst/>
                <a:latin typeface="Menlo" panose="020B0609030804020204" pitchFamily="49" charset="0"/>
              </a:rPr>
              <a:t># This results in an RDD where each entry is ((record1, record2), (tokens1, tokens2))</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paired_tokens_rdd = distinct_candidate_pairs_rdd.</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.join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tokenized_rdd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.join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tokenized_rdd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x</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r>
              <a:rPr lang="it-IT" sz="1000" b="0" dirty="0">
                <a:solidFill>
                  <a:srgbClr val="B5CEA8"/>
                </a:solidFill>
                <a:effectLst/>
                <a:latin typeface="Menlo" panose="020B0609030804020204" pitchFamily="49" charset="0"/>
              </a:rPr>
              <a:t>1</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D4D4D4"/>
                </a:solidFill>
                <a:effectLst/>
                <a:latin typeface="Menlo" panose="020B0609030804020204" pitchFamily="49" charset="0"/>
              </a:rPr>
              <a:t>paired_tokens_rdd = paired_tokens_rdd.cache</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endParaRPr lang="it-IT" sz="1000" b="0" dirty="0">
              <a:solidFill>
                <a:srgbClr val="D4D4D4"/>
              </a:solidFill>
              <a:effectLst/>
              <a:latin typeface="Menlo" panose="020B0609030804020204" pitchFamily="49" charset="0"/>
            </a:endParaRPr>
          </a:p>
          <a:p>
            <a:endParaRPr lang="it-IT" dirty="0"/>
          </a:p>
        </p:txBody>
      </p:sp>
    </p:spTree>
    <p:extLst>
      <p:ext uri="{BB962C8B-B14F-4D97-AF65-F5344CB8AC3E}">
        <p14:creationId xmlns:p14="http://schemas.microsoft.com/office/powerpoint/2010/main" val="275550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7592B-32F0-3D23-F448-D2C8FB3AAC8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6AF55F8-A9D6-87A5-4897-6A9A0DC42E32}"/>
              </a:ext>
            </a:extLst>
          </p:cNvPr>
          <p:cNvSpPr>
            <a:spLocks noGrp="1"/>
          </p:cNvSpPr>
          <p:nvPr>
            <p:ph type="title"/>
          </p:nvPr>
        </p:nvSpPr>
        <p:spPr>
          <a:xfrm>
            <a:off x="2432221" y="-69036"/>
            <a:ext cx="7327557" cy="1325563"/>
          </a:xfrm>
        </p:spPr>
        <p:txBody>
          <a:bodyPr rtlCol="0"/>
          <a:lstStyle/>
          <a:p>
            <a:pPr rtl="0"/>
            <a:r>
              <a:rPr lang="it-IT" sz="2800" cap="all" spc="50" dirty="0"/>
              <a:t>Results</a:t>
            </a:r>
          </a:p>
        </p:txBody>
      </p:sp>
      <p:sp>
        <p:nvSpPr>
          <p:cNvPr id="5" name="Segnaposto numero diapositiva 4">
            <a:extLst>
              <a:ext uri="{FF2B5EF4-FFF2-40B4-BE49-F238E27FC236}">
                <a16:creationId xmlns:a16="http://schemas.microsoft.com/office/drawing/2014/main" id="{6D5DAB6A-F628-F8CE-2D17-81AE41B15D81}"/>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22</a:t>
            </a:fld>
            <a:endParaRPr lang="it-IT" dirty="0"/>
          </a:p>
        </p:txBody>
      </p:sp>
      <p:sp>
        <p:nvSpPr>
          <p:cNvPr id="3" name="Segnaposto contenuto 5">
            <a:extLst>
              <a:ext uri="{FF2B5EF4-FFF2-40B4-BE49-F238E27FC236}">
                <a16:creationId xmlns:a16="http://schemas.microsoft.com/office/drawing/2014/main" id="{F4552465-D22C-4BD3-E938-3CBEE6B5A619}"/>
              </a:ext>
            </a:extLst>
          </p:cNvPr>
          <p:cNvSpPr txBox="1">
            <a:spLocks/>
          </p:cNvSpPr>
          <p:nvPr/>
        </p:nvSpPr>
        <p:spPr>
          <a:xfrm>
            <a:off x="0" y="1256527"/>
            <a:ext cx="12192000" cy="392095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pPr>
            <a:r>
              <a:rPr lang="it-IT" sz="1600" b="1" cap="all" dirty="0"/>
              <a:t>Load the ground truth dataset</a:t>
            </a:r>
          </a:p>
          <a:p>
            <a:pPr marL="457200" lvl="1" indent="0">
              <a:buNone/>
            </a:pPr>
            <a:r>
              <a:rPr lang="it-IT" sz="1400" cap="all" dirty="0"/>
              <a:t>In order to show the results, the ground truth dataset is Loaded, then it’s converted into an RDD, and then mapped it to a tuple format that pairs each d1Id with its corresponding d2Id.</a:t>
            </a:r>
          </a:p>
          <a:p>
            <a:pPr marL="457200" lvl="1" indent="0">
              <a:buNone/>
            </a:pPr>
            <a:endParaRPr lang="it-IT" sz="1400" cap="all" dirty="0"/>
          </a:p>
          <a:p>
            <a:pPr>
              <a:lnSpc>
                <a:spcPct val="70000"/>
              </a:lnSpc>
            </a:pPr>
            <a:r>
              <a:rPr lang="it-IT" sz="1600" b="1" cap="all" dirty="0"/>
              <a:t>Plot the </a:t>
            </a:r>
            <a:r>
              <a:rPr lang="it-IT" sz="1600" b="1" cap="all" dirty="0" err="1"/>
              <a:t>results</a:t>
            </a:r>
            <a:endParaRPr lang="it-IT" sz="1600" b="1" cap="all" dirty="0"/>
          </a:p>
          <a:p>
            <a:pPr marL="457200" lvl="1" indent="0">
              <a:lnSpc>
                <a:spcPct val="70000"/>
              </a:lnSpc>
              <a:buNone/>
            </a:pPr>
            <a:endParaRPr lang="it-IT" sz="1200" b="1" cap="all" dirty="0"/>
          </a:p>
          <a:p>
            <a:pPr marL="457200" lvl="1" indent="0">
              <a:lnSpc>
                <a:spcPct val="70000"/>
              </a:lnSpc>
              <a:buNone/>
            </a:pPr>
            <a:r>
              <a:rPr lang="it-IT" sz="1400" b="1" cap="all" dirty="0"/>
              <a:t>WE DEFINED THE FUNCTION TO CALCULATE THE METRICS BY WATCHING INSIDE THE RDD OF GROUND TRUTH</a:t>
            </a:r>
          </a:p>
          <a:p>
            <a:pPr marL="457200" lvl="1" indent="0">
              <a:buNone/>
            </a:pPr>
            <a:endParaRPr lang="it-IT" sz="1400" cap="all" dirty="0"/>
          </a:p>
          <a:p>
            <a:pPr marL="457200" lvl="1" indent="0">
              <a:buNone/>
            </a:pPr>
            <a:r>
              <a:rPr lang="it-IT" sz="1400" cap="all" dirty="0"/>
              <a:t>Filter by Thresholds: for a range of thresholds, we filter jaccard_rdd to retain only those pairs with a similarity above the </a:t>
            </a:r>
            <a:r>
              <a:rPr lang="it-IT" sz="1400" cap="all" dirty="0" err="1"/>
              <a:t>threshold</a:t>
            </a:r>
            <a:r>
              <a:rPr lang="it-IT" sz="1400" cap="all" dirty="0"/>
              <a:t> AND PUT THE RESULTS IN </a:t>
            </a:r>
            <a:r>
              <a:rPr lang="en-GB" sz="1400" cap="all" dirty="0" err="1"/>
              <a:t>filtered_pairs_set</a:t>
            </a:r>
            <a:endParaRPr lang="en-GB" sz="1400" cap="all" dirty="0"/>
          </a:p>
          <a:p>
            <a:pPr marL="457200" lvl="1" indent="0">
              <a:buNone/>
            </a:pPr>
            <a:endParaRPr lang="it-IT" sz="1400" cap="all" dirty="0"/>
          </a:p>
          <a:p>
            <a:pPr marL="457200" lvl="1" indent="0">
              <a:buNone/>
            </a:pPr>
            <a:r>
              <a:rPr lang="it-IT" sz="1400" cap="all" dirty="0"/>
              <a:t>Evaluate Against Ground </a:t>
            </a:r>
            <a:r>
              <a:rPr lang="it-IT" sz="1400" cap="all" dirty="0" err="1"/>
              <a:t>TrutH</a:t>
            </a:r>
            <a:r>
              <a:rPr lang="it-IT" sz="1400" cap="all" dirty="0"/>
              <a:t>,  </a:t>
            </a:r>
            <a:r>
              <a:rPr lang="it-IT" sz="1400" cap="all" dirty="0" err="1"/>
              <a:t>we</a:t>
            </a:r>
            <a:r>
              <a:rPr lang="it-IT" sz="1400" cap="all" dirty="0"/>
              <a:t> compare filtered pairs against this ground truth to determine precision and recall.</a:t>
            </a:r>
          </a:p>
          <a:p>
            <a:pPr marL="457200" lvl="1" indent="0">
              <a:buNone/>
            </a:pPr>
            <a:endParaRPr lang="it-IT" sz="1400" cap="all" dirty="0"/>
          </a:p>
          <a:p>
            <a:pPr marL="457200" lvl="1" indent="0">
              <a:buNone/>
            </a:pPr>
            <a:r>
              <a:rPr lang="it-IT" sz="1400" cap="all" dirty="0" err="1"/>
              <a:t>Measure</a:t>
            </a:r>
            <a:r>
              <a:rPr lang="it-IT" sz="1400" cap="all" dirty="0"/>
              <a:t> Execution Time: for each threshold, we measure the time it takes to perform the filtering and evaluation and then we add this time to the base_time_of_pipeline that measure the time passed from the </a:t>
            </a:r>
            <a:r>
              <a:rPr lang="it-IT" sz="1400" cap="all" dirty="0" err="1"/>
              <a:t>starting</a:t>
            </a:r>
            <a:r>
              <a:rPr lang="it-IT" sz="1400" cap="all" dirty="0"/>
              <a:t> of WHOLE ALGORITHM</a:t>
            </a:r>
          </a:p>
          <a:p>
            <a:pPr marL="457200" lvl="1" indent="0">
              <a:buNone/>
            </a:pPr>
            <a:endParaRPr lang="it-IT" sz="1400" cap="all" dirty="0"/>
          </a:p>
          <a:p>
            <a:pPr marL="457200" lvl="1" indent="0">
              <a:buNone/>
            </a:pPr>
            <a:r>
              <a:rPr lang="it-IT" sz="1400" cap="all" dirty="0"/>
              <a:t>Plot the Results: finally we plot precision, recall, and execution time against the different threshold values.</a:t>
            </a:r>
          </a:p>
          <a:p>
            <a:pPr marL="457200" lvl="1" indent="0">
              <a:buNone/>
            </a:pPr>
            <a:endParaRPr lang="it-IT" sz="10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457200" lvl="1" indent="0">
              <a:buNone/>
            </a:pPr>
            <a:endParaRPr lang="it-IT" sz="1100" cap="all" noProof="1"/>
          </a:p>
          <a:p>
            <a:pPr marL="457200" lvl="1" indent="0">
              <a:buNone/>
            </a:pPr>
            <a:endParaRPr lang="it-IT" sz="1100" cap="all" noProof="1"/>
          </a:p>
        </p:txBody>
      </p:sp>
    </p:spTree>
    <p:extLst>
      <p:ext uri="{BB962C8B-B14F-4D97-AF65-F5344CB8AC3E}">
        <p14:creationId xmlns:p14="http://schemas.microsoft.com/office/powerpoint/2010/main" val="3930532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8F1C5-A5EA-0FDF-8A31-F9F83CE9394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E462009-7CDF-1E8E-5FCA-3065D6CD441D}"/>
              </a:ext>
            </a:extLst>
          </p:cNvPr>
          <p:cNvSpPr>
            <a:spLocks noGrp="1"/>
          </p:cNvSpPr>
          <p:nvPr>
            <p:ph type="title"/>
          </p:nvPr>
        </p:nvSpPr>
        <p:spPr>
          <a:xfrm>
            <a:off x="2432221" y="-69036"/>
            <a:ext cx="7327557" cy="1325563"/>
          </a:xfrm>
        </p:spPr>
        <p:txBody>
          <a:bodyPr rtlCol="0"/>
          <a:lstStyle/>
          <a:p>
            <a:pPr rtl="0"/>
            <a:r>
              <a:rPr lang="it-IT" sz="2800" cap="all" spc="50" dirty="0"/>
              <a:t>Results – 10k dataset</a:t>
            </a:r>
          </a:p>
        </p:txBody>
      </p:sp>
      <p:sp>
        <p:nvSpPr>
          <p:cNvPr id="5" name="Segnaposto numero diapositiva 4">
            <a:extLst>
              <a:ext uri="{FF2B5EF4-FFF2-40B4-BE49-F238E27FC236}">
                <a16:creationId xmlns:a16="http://schemas.microsoft.com/office/drawing/2014/main" id="{49CF40D9-9A4D-8D20-B62B-46AC71AF77DC}"/>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23</a:t>
            </a:fld>
            <a:endParaRPr lang="it-IT" dirty="0"/>
          </a:p>
        </p:txBody>
      </p:sp>
      <p:sp>
        <p:nvSpPr>
          <p:cNvPr id="3" name="Segnaposto contenuto 5">
            <a:extLst>
              <a:ext uri="{FF2B5EF4-FFF2-40B4-BE49-F238E27FC236}">
                <a16:creationId xmlns:a16="http://schemas.microsoft.com/office/drawing/2014/main" id="{F85D4B6B-3E8C-2940-04D0-FACF9BBF95DA}"/>
              </a:ext>
            </a:extLst>
          </p:cNvPr>
          <p:cNvSpPr txBox="1">
            <a:spLocks/>
          </p:cNvSpPr>
          <p:nvPr/>
        </p:nvSpPr>
        <p:spPr>
          <a:xfrm>
            <a:off x="0" y="1256527"/>
            <a:ext cx="12192000" cy="39209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it-IT" sz="10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457200" lvl="1" indent="0">
              <a:buNone/>
            </a:pPr>
            <a:endParaRPr lang="it-IT" sz="1100" cap="all" noProof="1"/>
          </a:p>
          <a:p>
            <a:pPr marL="457200" lvl="1" indent="0">
              <a:buNone/>
            </a:pPr>
            <a:endParaRPr lang="it-IT" sz="1100" cap="all" noProof="1"/>
          </a:p>
        </p:txBody>
      </p:sp>
      <p:pic>
        <p:nvPicPr>
          <p:cNvPr id="6" name="Immagine 5" descr="Immagine che contiene linea, Diagramma, diagramma, schermata&#10;&#10;Descrizione generata automaticamente">
            <a:extLst>
              <a:ext uri="{FF2B5EF4-FFF2-40B4-BE49-F238E27FC236}">
                <a16:creationId xmlns:a16="http://schemas.microsoft.com/office/drawing/2014/main" id="{C8F52D6C-9123-A2CC-A6DE-443C3062B994}"/>
              </a:ext>
            </a:extLst>
          </p:cNvPr>
          <p:cNvPicPr>
            <a:picLocks noChangeAspect="1"/>
          </p:cNvPicPr>
          <p:nvPr/>
        </p:nvPicPr>
        <p:blipFill>
          <a:blip r:embed="rId3"/>
          <a:stretch>
            <a:fillRect/>
          </a:stretch>
        </p:blipFill>
        <p:spPr>
          <a:xfrm>
            <a:off x="116736" y="903647"/>
            <a:ext cx="5391664" cy="2948151"/>
          </a:xfrm>
          <a:prstGeom prst="rect">
            <a:avLst/>
          </a:prstGeom>
        </p:spPr>
      </p:pic>
      <p:pic>
        <p:nvPicPr>
          <p:cNvPr id="8" name="Immagine 7" descr="Immagine che contiene linea, schermata, Diagramma&#10;&#10;Descrizione generata automaticamente">
            <a:extLst>
              <a:ext uri="{FF2B5EF4-FFF2-40B4-BE49-F238E27FC236}">
                <a16:creationId xmlns:a16="http://schemas.microsoft.com/office/drawing/2014/main" id="{47212A8A-D0B9-274D-671C-84545CB29ED5}"/>
              </a:ext>
            </a:extLst>
          </p:cNvPr>
          <p:cNvPicPr>
            <a:picLocks noChangeAspect="1"/>
          </p:cNvPicPr>
          <p:nvPr/>
        </p:nvPicPr>
        <p:blipFill>
          <a:blip r:embed="rId4"/>
          <a:stretch>
            <a:fillRect/>
          </a:stretch>
        </p:blipFill>
        <p:spPr>
          <a:xfrm>
            <a:off x="6194400" y="869297"/>
            <a:ext cx="5570917" cy="2982501"/>
          </a:xfrm>
          <a:prstGeom prst="rect">
            <a:avLst/>
          </a:prstGeom>
        </p:spPr>
      </p:pic>
      <p:pic>
        <p:nvPicPr>
          <p:cNvPr id="10" name="Immagine 9" descr="Immagine che contiene linea, Diagramma, schermata, diagramma&#10;&#10;Descrizione generata automaticamente">
            <a:extLst>
              <a:ext uri="{FF2B5EF4-FFF2-40B4-BE49-F238E27FC236}">
                <a16:creationId xmlns:a16="http://schemas.microsoft.com/office/drawing/2014/main" id="{B6C5DAF4-A390-4C8C-92D5-DE5FEE7CCF06}"/>
              </a:ext>
            </a:extLst>
          </p:cNvPr>
          <p:cNvPicPr>
            <a:picLocks noChangeAspect="1"/>
          </p:cNvPicPr>
          <p:nvPr/>
        </p:nvPicPr>
        <p:blipFill>
          <a:blip r:embed="rId5"/>
          <a:stretch>
            <a:fillRect/>
          </a:stretch>
        </p:blipFill>
        <p:spPr>
          <a:xfrm>
            <a:off x="3212138" y="3784959"/>
            <a:ext cx="5767721" cy="3073041"/>
          </a:xfrm>
          <a:prstGeom prst="rect">
            <a:avLst/>
          </a:prstGeom>
        </p:spPr>
      </p:pic>
    </p:spTree>
    <p:extLst>
      <p:ext uri="{BB962C8B-B14F-4D97-AF65-F5344CB8AC3E}">
        <p14:creationId xmlns:p14="http://schemas.microsoft.com/office/powerpoint/2010/main" val="359172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81FF9-3424-8B17-7C91-41AC7A2C0B6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ACC237F-6A5F-7D1F-6563-5E827540FB0E}"/>
              </a:ext>
            </a:extLst>
          </p:cNvPr>
          <p:cNvSpPr>
            <a:spLocks noGrp="1"/>
          </p:cNvSpPr>
          <p:nvPr>
            <p:ph type="title"/>
          </p:nvPr>
        </p:nvSpPr>
        <p:spPr>
          <a:xfrm>
            <a:off x="2432221" y="-69036"/>
            <a:ext cx="7327557" cy="1325563"/>
          </a:xfrm>
        </p:spPr>
        <p:txBody>
          <a:bodyPr rtlCol="0"/>
          <a:lstStyle/>
          <a:p>
            <a:pPr rtl="0"/>
            <a:r>
              <a:rPr lang="it-IT" sz="2800" cap="all" spc="50" dirty="0"/>
              <a:t>Results – 50k dataset</a:t>
            </a:r>
          </a:p>
        </p:txBody>
      </p:sp>
      <p:sp>
        <p:nvSpPr>
          <p:cNvPr id="5" name="Segnaposto numero diapositiva 4">
            <a:extLst>
              <a:ext uri="{FF2B5EF4-FFF2-40B4-BE49-F238E27FC236}">
                <a16:creationId xmlns:a16="http://schemas.microsoft.com/office/drawing/2014/main" id="{8C4AA97D-8729-90E4-A29B-A9EB67374BE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24</a:t>
            </a:fld>
            <a:endParaRPr lang="it-IT" dirty="0"/>
          </a:p>
        </p:txBody>
      </p:sp>
      <p:sp>
        <p:nvSpPr>
          <p:cNvPr id="3" name="Segnaposto contenuto 5">
            <a:extLst>
              <a:ext uri="{FF2B5EF4-FFF2-40B4-BE49-F238E27FC236}">
                <a16:creationId xmlns:a16="http://schemas.microsoft.com/office/drawing/2014/main" id="{F3FF97E6-086F-B47F-18E1-6F894BBB2B39}"/>
              </a:ext>
            </a:extLst>
          </p:cNvPr>
          <p:cNvSpPr txBox="1">
            <a:spLocks/>
          </p:cNvSpPr>
          <p:nvPr/>
        </p:nvSpPr>
        <p:spPr>
          <a:xfrm>
            <a:off x="0" y="1256527"/>
            <a:ext cx="12192000" cy="39209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it-IT" sz="10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457200" lvl="1" indent="0">
              <a:buNone/>
            </a:pPr>
            <a:endParaRPr lang="it-IT" sz="1100" cap="all" noProof="1"/>
          </a:p>
          <a:p>
            <a:pPr marL="457200" lvl="1" indent="0">
              <a:buNone/>
            </a:pPr>
            <a:endParaRPr lang="it-IT" sz="1100" cap="all" noProof="1"/>
          </a:p>
        </p:txBody>
      </p:sp>
      <p:pic>
        <p:nvPicPr>
          <p:cNvPr id="7" name="Immagine 6" descr="Immagine che contiene linea, Diagramma, schermata, diagramma&#10;&#10;Descrizione generata automaticamente">
            <a:extLst>
              <a:ext uri="{FF2B5EF4-FFF2-40B4-BE49-F238E27FC236}">
                <a16:creationId xmlns:a16="http://schemas.microsoft.com/office/drawing/2014/main" id="{C169C824-27C8-238D-7AD4-087D7A7E1596}"/>
              </a:ext>
            </a:extLst>
          </p:cNvPr>
          <p:cNvPicPr>
            <a:picLocks noChangeAspect="1"/>
          </p:cNvPicPr>
          <p:nvPr/>
        </p:nvPicPr>
        <p:blipFill>
          <a:blip r:embed="rId3"/>
          <a:stretch>
            <a:fillRect/>
          </a:stretch>
        </p:blipFill>
        <p:spPr>
          <a:xfrm>
            <a:off x="217205" y="954988"/>
            <a:ext cx="5299946" cy="2898000"/>
          </a:xfrm>
          <a:prstGeom prst="rect">
            <a:avLst/>
          </a:prstGeom>
        </p:spPr>
      </p:pic>
      <p:pic>
        <p:nvPicPr>
          <p:cNvPr id="15" name="Immagine 14" descr="Immagine che contiene schermata, linea, Diagramma&#10;&#10;Descrizione generata automaticamente">
            <a:extLst>
              <a:ext uri="{FF2B5EF4-FFF2-40B4-BE49-F238E27FC236}">
                <a16:creationId xmlns:a16="http://schemas.microsoft.com/office/drawing/2014/main" id="{49A3AF2F-F27E-197E-4666-8EC4A2A653E2}"/>
              </a:ext>
            </a:extLst>
          </p:cNvPr>
          <p:cNvPicPr>
            <a:picLocks noChangeAspect="1"/>
          </p:cNvPicPr>
          <p:nvPr/>
        </p:nvPicPr>
        <p:blipFill>
          <a:blip r:embed="rId4"/>
          <a:stretch>
            <a:fillRect/>
          </a:stretch>
        </p:blipFill>
        <p:spPr>
          <a:xfrm>
            <a:off x="6156688" y="893162"/>
            <a:ext cx="5667478" cy="3053835"/>
          </a:xfrm>
          <a:prstGeom prst="rect">
            <a:avLst/>
          </a:prstGeom>
        </p:spPr>
      </p:pic>
      <p:pic>
        <p:nvPicPr>
          <p:cNvPr id="17" name="Immagine 16" descr="Immagine che contiene linea, Diagramma, schermata&#10;&#10;Descrizione generata automaticamente">
            <a:extLst>
              <a:ext uri="{FF2B5EF4-FFF2-40B4-BE49-F238E27FC236}">
                <a16:creationId xmlns:a16="http://schemas.microsoft.com/office/drawing/2014/main" id="{A8903D1A-D96D-449B-7337-371007A13FF3}"/>
              </a:ext>
            </a:extLst>
          </p:cNvPr>
          <p:cNvPicPr>
            <a:picLocks noChangeAspect="1"/>
          </p:cNvPicPr>
          <p:nvPr/>
        </p:nvPicPr>
        <p:blipFill>
          <a:blip r:embed="rId5"/>
          <a:stretch>
            <a:fillRect/>
          </a:stretch>
        </p:blipFill>
        <p:spPr>
          <a:xfrm>
            <a:off x="3390899" y="3874226"/>
            <a:ext cx="5410200" cy="2855144"/>
          </a:xfrm>
          <a:prstGeom prst="rect">
            <a:avLst/>
          </a:prstGeom>
        </p:spPr>
      </p:pic>
    </p:spTree>
    <p:extLst>
      <p:ext uri="{BB962C8B-B14F-4D97-AF65-F5344CB8AC3E}">
        <p14:creationId xmlns:p14="http://schemas.microsoft.com/office/powerpoint/2010/main" val="106647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587AF-52C1-12C5-AD9D-BBDF859F9B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31F754-F2E2-5075-DED2-0D95093657FC}"/>
              </a:ext>
            </a:extLst>
          </p:cNvPr>
          <p:cNvSpPr>
            <a:spLocks noGrp="1"/>
          </p:cNvSpPr>
          <p:nvPr>
            <p:ph type="title"/>
          </p:nvPr>
        </p:nvSpPr>
        <p:spPr>
          <a:xfrm>
            <a:off x="2432221" y="-69036"/>
            <a:ext cx="7327557" cy="1325563"/>
          </a:xfrm>
        </p:spPr>
        <p:txBody>
          <a:bodyPr rtlCol="0"/>
          <a:lstStyle/>
          <a:p>
            <a:pPr rtl="0"/>
            <a:r>
              <a:rPr lang="it-IT" sz="2800" cap="all" spc="50" dirty="0"/>
              <a:t>Results – 100k dataset WITH Q-3</a:t>
            </a:r>
          </a:p>
        </p:txBody>
      </p:sp>
      <p:sp>
        <p:nvSpPr>
          <p:cNvPr id="5" name="Segnaposto numero diapositiva 4">
            <a:extLst>
              <a:ext uri="{FF2B5EF4-FFF2-40B4-BE49-F238E27FC236}">
                <a16:creationId xmlns:a16="http://schemas.microsoft.com/office/drawing/2014/main" id="{08C1D95D-7A2F-2067-96C0-DDEC8C8F2CF4}"/>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25</a:t>
            </a:fld>
            <a:endParaRPr lang="it-IT" dirty="0"/>
          </a:p>
        </p:txBody>
      </p:sp>
      <p:sp>
        <p:nvSpPr>
          <p:cNvPr id="3" name="Segnaposto contenuto 5">
            <a:extLst>
              <a:ext uri="{FF2B5EF4-FFF2-40B4-BE49-F238E27FC236}">
                <a16:creationId xmlns:a16="http://schemas.microsoft.com/office/drawing/2014/main" id="{546A6813-1313-0657-ABF4-30DBACFF0019}"/>
              </a:ext>
            </a:extLst>
          </p:cNvPr>
          <p:cNvSpPr txBox="1">
            <a:spLocks/>
          </p:cNvSpPr>
          <p:nvPr/>
        </p:nvSpPr>
        <p:spPr>
          <a:xfrm>
            <a:off x="0" y="1256527"/>
            <a:ext cx="12192000" cy="39209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it-IT" sz="10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457200" lvl="1" indent="0">
              <a:buNone/>
            </a:pPr>
            <a:endParaRPr lang="it-IT" sz="1100" cap="all" noProof="1"/>
          </a:p>
          <a:p>
            <a:pPr marL="457200" lvl="1" indent="0">
              <a:buNone/>
            </a:pPr>
            <a:endParaRPr lang="it-IT" sz="1100" cap="all" noProof="1"/>
          </a:p>
        </p:txBody>
      </p:sp>
      <p:pic>
        <p:nvPicPr>
          <p:cNvPr id="7" name="Immagine 6">
            <a:extLst>
              <a:ext uri="{FF2B5EF4-FFF2-40B4-BE49-F238E27FC236}">
                <a16:creationId xmlns:a16="http://schemas.microsoft.com/office/drawing/2014/main" id="{10DEC64C-2A5D-DD1B-2AE6-166AC5128C1E}"/>
              </a:ext>
            </a:extLst>
          </p:cNvPr>
          <p:cNvPicPr>
            <a:picLocks noChangeAspect="1"/>
          </p:cNvPicPr>
          <p:nvPr/>
        </p:nvPicPr>
        <p:blipFill>
          <a:blip r:embed="rId3"/>
          <a:stretch>
            <a:fillRect/>
          </a:stretch>
        </p:blipFill>
        <p:spPr>
          <a:xfrm>
            <a:off x="203164" y="922999"/>
            <a:ext cx="5373558" cy="2799837"/>
          </a:xfrm>
          <a:prstGeom prst="rect">
            <a:avLst/>
          </a:prstGeom>
        </p:spPr>
      </p:pic>
      <p:pic>
        <p:nvPicPr>
          <p:cNvPr id="10" name="Immagine 9">
            <a:extLst>
              <a:ext uri="{FF2B5EF4-FFF2-40B4-BE49-F238E27FC236}">
                <a16:creationId xmlns:a16="http://schemas.microsoft.com/office/drawing/2014/main" id="{6854EE02-8AE4-4912-FF9A-C82738FF156C}"/>
              </a:ext>
            </a:extLst>
          </p:cNvPr>
          <p:cNvPicPr>
            <a:picLocks noChangeAspect="1"/>
          </p:cNvPicPr>
          <p:nvPr/>
        </p:nvPicPr>
        <p:blipFill>
          <a:blip r:embed="rId4"/>
          <a:stretch>
            <a:fillRect/>
          </a:stretch>
        </p:blipFill>
        <p:spPr>
          <a:xfrm>
            <a:off x="6030576" y="939993"/>
            <a:ext cx="5707570" cy="2941110"/>
          </a:xfrm>
          <a:prstGeom prst="rect">
            <a:avLst/>
          </a:prstGeom>
        </p:spPr>
      </p:pic>
      <p:pic>
        <p:nvPicPr>
          <p:cNvPr id="13" name="Immagine 12">
            <a:extLst>
              <a:ext uri="{FF2B5EF4-FFF2-40B4-BE49-F238E27FC236}">
                <a16:creationId xmlns:a16="http://schemas.microsoft.com/office/drawing/2014/main" id="{5F949789-40DA-8EAD-4F29-2C664917E3BC}"/>
              </a:ext>
            </a:extLst>
          </p:cNvPr>
          <p:cNvPicPr>
            <a:picLocks noChangeAspect="1"/>
          </p:cNvPicPr>
          <p:nvPr/>
        </p:nvPicPr>
        <p:blipFill>
          <a:blip r:embed="rId5"/>
          <a:stretch>
            <a:fillRect/>
          </a:stretch>
        </p:blipFill>
        <p:spPr>
          <a:xfrm>
            <a:off x="3286114" y="3940761"/>
            <a:ext cx="5373558" cy="2823962"/>
          </a:xfrm>
          <a:prstGeom prst="rect">
            <a:avLst/>
          </a:prstGeom>
        </p:spPr>
      </p:pic>
      <p:pic>
        <p:nvPicPr>
          <p:cNvPr id="15" name="Immagine 14">
            <a:extLst>
              <a:ext uri="{FF2B5EF4-FFF2-40B4-BE49-F238E27FC236}">
                <a16:creationId xmlns:a16="http://schemas.microsoft.com/office/drawing/2014/main" id="{870C2455-309C-B4EB-449C-7F34389B3C40}"/>
              </a:ext>
            </a:extLst>
          </p:cNvPr>
          <p:cNvPicPr>
            <a:picLocks noChangeAspect="1"/>
          </p:cNvPicPr>
          <p:nvPr/>
        </p:nvPicPr>
        <p:blipFill>
          <a:blip r:embed="rId6"/>
          <a:stretch>
            <a:fillRect/>
          </a:stretch>
        </p:blipFill>
        <p:spPr>
          <a:xfrm>
            <a:off x="164255" y="3680169"/>
            <a:ext cx="2957605" cy="836288"/>
          </a:xfrm>
          <a:prstGeom prst="rect">
            <a:avLst/>
          </a:prstGeom>
        </p:spPr>
      </p:pic>
    </p:spTree>
    <p:extLst>
      <p:ext uri="{BB962C8B-B14F-4D97-AF65-F5344CB8AC3E}">
        <p14:creationId xmlns:p14="http://schemas.microsoft.com/office/powerpoint/2010/main" val="277869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B37BE-8C1C-D53D-3ED1-CCAF57C7308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BD75480-5955-3982-B6CD-48BA2CF30F3F}"/>
              </a:ext>
            </a:extLst>
          </p:cNvPr>
          <p:cNvSpPr>
            <a:spLocks noGrp="1"/>
          </p:cNvSpPr>
          <p:nvPr>
            <p:ph type="title"/>
          </p:nvPr>
        </p:nvSpPr>
        <p:spPr>
          <a:xfrm>
            <a:off x="1389888" y="-69036"/>
            <a:ext cx="9180575" cy="1325563"/>
          </a:xfrm>
        </p:spPr>
        <p:txBody>
          <a:bodyPr rtlCol="0"/>
          <a:lstStyle/>
          <a:p>
            <a:pPr rtl="0"/>
            <a:r>
              <a:rPr lang="it-IT" sz="2800" cap="all" spc="50" dirty="0"/>
              <a:t>Results – 100k dataset WORD TOKENIZATION</a:t>
            </a:r>
          </a:p>
        </p:txBody>
      </p:sp>
      <p:sp>
        <p:nvSpPr>
          <p:cNvPr id="5" name="Segnaposto numero diapositiva 4">
            <a:extLst>
              <a:ext uri="{FF2B5EF4-FFF2-40B4-BE49-F238E27FC236}">
                <a16:creationId xmlns:a16="http://schemas.microsoft.com/office/drawing/2014/main" id="{7A0EAD2F-EE91-7DBC-1963-F6BE2690BB5E}"/>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26</a:t>
            </a:fld>
            <a:endParaRPr lang="it-IT" dirty="0"/>
          </a:p>
        </p:txBody>
      </p:sp>
      <p:sp>
        <p:nvSpPr>
          <p:cNvPr id="3" name="Segnaposto contenuto 5">
            <a:extLst>
              <a:ext uri="{FF2B5EF4-FFF2-40B4-BE49-F238E27FC236}">
                <a16:creationId xmlns:a16="http://schemas.microsoft.com/office/drawing/2014/main" id="{1FF5C8C5-F73E-1584-3FBA-97E95F3F6E04}"/>
              </a:ext>
            </a:extLst>
          </p:cNvPr>
          <p:cNvSpPr txBox="1">
            <a:spLocks/>
          </p:cNvSpPr>
          <p:nvPr/>
        </p:nvSpPr>
        <p:spPr>
          <a:xfrm>
            <a:off x="0" y="1256527"/>
            <a:ext cx="12192000" cy="39209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it-IT" sz="1000" cap="all" dirty="0"/>
          </a:p>
          <a:p>
            <a:pPr marL="0" indent="0">
              <a:buNone/>
            </a:pPr>
            <a:endParaRPr lang="it-IT" sz="1400" cap="all" dirty="0"/>
          </a:p>
          <a:p>
            <a:pPr marL="0" indent="0">
              <a:buNone/>
            </a:pPr>
            <a:endParaRPr lang="it-IT" sz="1400" cap="all" dirty="0"/>
          </a:p>
          <a:p>
            <a:pPr marL="0" indent="0">
              <a:buNone/>
            </a:pPr>
            <a:endParaRPr lang="it-IT" sz="1400" cap="all" dirty="0"/>
          </a:p>
          <a:p>
            <a:pPr marL="0" indent="0">
              <a:buNone/>
            </a:pPr>
            <a:endParaRPr lang="it-IT" sz="1400" cap="all" dirty="0"/>
          </a:p>
          <a:p>
            <a:pPr marL="457200" lvl="1" indent="0">
              <a:buNone/>
            </a:pPr>
            <a:endParaRPr lang="it-IT" sz="1100" cap="all" noProof="1"/>
          </a:p>
          <a:p>
            <a:pPr marL="457200" lvl="1" indent="0">
              <a:buNone/>
            </a:pPr>
            <a:endParaRPr lang="it-IT" sz="1100" cap="all" noProof="1"/>
          </a:p>
        </p:txBody>
      </p:sp>
      <p:pic>
        <p:nvPicPr>
          <p:cNvPr id="10" name="Immagine 9">
            <a:extLst>
              <a:ext uri="{FF2B5EF4-FFF2-40B4-BE49-F238E27FC236}">
                <a16:creationId xmlns:a16="http://schemas.microsoft.com/office/drawing/2014/main" id="{1A8E4087-1308-D63C-68EF-45F4F0403943}"/>
              </a:ext>
            </a:extLst>
          </p:cNvPr>
          <p:cNvPicPr>
            <a:picLocks noChangeAspect="1"/>
          </p:cNvPicPr>
          <p:nvPr/>
        </p:nvPicPr>
        <p:blipFill>
          <a:blip r:embed="rId3"/>
          <a:stretch>
            <a:fillRect/>
          </a:stretch>
        </p:blipFill>
        <p:spPr>
          <a:xfrm>
            <a:off x="101455" y="1015596"/>
            <a:ext cx="5506422" cy="2835807"/>
          </a:xfrm>
          <a:prstGeom prst="rect">
            <a:avLst/>
          </a:prstGeom>
        </p:spPr>
      </p:pic>
      <p:pic>
        <p:nvPicPr>
          <p:cNvPr id="13" name="Immagine 12">
            <a:extLst>
              <a:ext uri="{FF2B5EF4-FFF2-40B4-BE49-F238E27FC236}">
                <a16:creationId xmlns:a16="http://schemas.microsoft.com/office/drawing/2014/main" id="{16611404-BF24-1C99-B8F8-0F05273ADE5D}"/>
              </a:ext>
            </a:extLst>
          </p:cNvPr>
          <p:cNvPicPr>
            <a:picLocks noChangeAspect="1"/>
          </p:cNvPicPr>
          <p:nvPr/>
        </p:nvPicPr>
        <p:blipFill>
          <a:blip r:embed="rId4"/>
          <a:stretch>
            <a:fillRect/>
          </a:stretch>
        </p:blipFill>
        <p:spPr>
          <a:xfrm>
            <a:off x="5996996" y="1015596"/>
            <a:ext cx="5601661" cy="2971740"/>
          </a:xfrm>
          <a:prstGeom prst="rect">
            <a:avLst/>
          </a:prstGeom>
        </p:spPr>
      </p:pic>
      <p:pic>
        <p:nvPicPr>
          <p:cNvPr id="15" name="Immagine 14">
            <a:extLst>
              <a:ext uri="{FF2B5EF4-FFF2-40B4-BE49-F238E27FC236}">
                <a16:creationId xmlns:a16="http://schemas.microsoft.com/office/drawing/2014/main" id="{2A4F2B88-CC45-EFDB-9AF9-D869491DF932}"/>
              </a:ext>
            </a:extLst>
          </p:cNvPr>
          <p:cNvPicPr>
            <a:picLocks noChangeAspect="1"/>
          </p:cNvPicPr>
          <p:nvPr/>
        </p:nvPicPr>
        <p:blipFill>
          <a:blip r:embed="rId5"/>
          <a:stretch>
            <a:fillRect/>
          </a:stretch>
        </p:blipFill>
        <p:spPr>
          <a:xfrm>
            <a:off x="3300984" y="3964057"/>
            <a:ext cx="5174176" cy="2757418"/>
          </a:xfrm>
          <a:prstGeom prst="rect">
            <a:avLst/>
          </a:prstGeom>
        </p:spPr>
      </p:pic>
      <p:pic>
        <p:nvPicPr>
          <p:cNvPr id="17" name="Immagine 16">
            <a:extLst>
              <a:ext uri="{FF2B5EF4-FFF2-40B4-BE49-F238E27FC236}">
                <a16:creationId xmlns:a16="http://schemas.microsoft.com/office/drawing/2014/main" id="{B6F75094-518F-F060-6710-92718F136554}"/>
              </a:ext>
            </a:extLst>
          </p:cNvPr>
          <p:cNvPicPr>
            <a:picLocks noChangeAspect="1"/>
          </p:cNvPicPr>
          <p:nvPr/>
        </p:nvPicPr>
        <p:blipFill>
          <a:blip r:embed="rId6"/>
          <a:stretch>
            <a:fillRect/>
          </a:stretch>
        </p:blipFill>
        <p:spPr>
          <a:xfrm>
            <a:off x="191826" y="3851403"/>
            <a:ext cx="2806672" cy="835407"/>
          </a:xfrm>
          <a:prstGeom prst="rect">
            <a:avLst/>
          </a:prstGeom>
        </p:spPr>
      </p:pic>
    </p:spTree>
    <p:extLst>
      <p:ext uri="{BB962C8B-B14F-4D97-AF65-F5344CB8AC3E}">
        <p14:creationId xmlns:p14="http://schemas.microsoft.com/office/powerpoint/2010/main" val="182855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2C21A-17AD-3467-0638-200B6E5F066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FD4BA7-A555-A0C3-2AAD-BE2BE7061309}"/>
              </a:ext>
            </a:extLst>
          </p:cNvPr>
          <p:cNvSpPr>
            <a:spLocks noGrp="1"/>
          </p:cNvSpPr>
          <p:nvPr>
            <p:ph type="title"/>
          </p:nvPr>
        </p:nvSpPr>
        <p:spPr>
          <a:xfrm>
            <a:off x="2432221" y="-69036"/>
            <a:ext cx="7327557" cy="1325563"/>
          </a:xfrm>
        </p:spPr>
        <p:txBody>
          <a:bodyPr rtlCol="0"/>
          <a:lstStyle/>
          <a:p>
            <a:pPr rtl="0"/>
            <a:r>
              <a:rPr lang="it-IT" sz="2800" cap="all" spc="50" dirty="0" err="1"/>
              <a:t>Possible</a:t>
            </a:r>
            <a:r>
              <a:rPr lang="it-IT" sz="2800" cap="all" spc="50" dirty="0"/>
              <a:t> </a:t>
            </a:r>
            <a:r>
              <a:rPr lang="it-IT" sz="2800" cap="all" spc="50" dirty="0" err="1"/>
              <a:t>developments</a:t>
            </a:r>
            <a:r>
              <a:rPr lang="it-IT" sz="2800" cap="all" spc="50" dirty="0"/>
              <a:t> and challenges</a:t>
            </a:r>
          </a:p>
        </p:txBody>
      </p:sp>
      <p:sp>
        <p:nvSpPr>
          <p:cNvPr id="5" name="Segnaposto numero diapositiva 4">
            <a:extLst>
              <a:ext uri="{FF2B5EF4-FFF2-40B4-BE49-F238E27FC236}">
                <a16:creationId xmlns:a16="http://schemas.microsoft.com/office/drawing/2014/main" id="{96234901-85A5-59BF-1051-5F73D10C6EB6}"/>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27</a:t>
            </a:fld>
            <a:endParaRPr lang="it-IT" dirty="0"/>
          </a:p>
        </p:txBody>
      </p:sp>
      <p:sp>
        <p:nvSpPr>
          <p:cNvPr id="3" name="Segnaposto contenuto 5">
            <a:extLst>
              <a:ext uri="{FF2B5EF4-FFF2-40B4-BE49-F238E27FC236}">
                <a16:creationId xmlns:a16="http://schemas.microsoft.com/office/drawing/2014/main" id="{58C326FC-C85B-D9D8-020E-F602B5CFEFBD}"/>
              </a:ext>
            </a:extLst>
          </p:cNvPr>
          <p:cNvSpPr txBox="1">
            <a:spLocks/>
          </p:cNvSpPr>
          <p:nvPr/>
        </p:nvSpPr>
        <p:spPr>
          <a:xfrm>
            <a:off x="0" y="1256526"/>
            <a:ext cx="12192000" cy="524485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70000"/>
              </a:lnSpc>
              <a:buNone/>
            </a:pPr>
            <a:endParaRPr lang="it-IT" sz="1400" cap="all" dirty="0"/>
          </a:p>
          <a:p>
            <a:pPr marL="457200" lvl="1" indent="0">
              <a:lnSpc>
                <a:spcPct val="70000"/>
              </a:lnSpc>
              <a:buNone/>
            </a:pPr>
            <a:endParaRPr lang="it-IT" sz="1200" b="1" cap="all" dirty="0"/>
          </a:p>
          <a:p>
            <a:pPr marL="457200" lvl="1" indent="0">
              <a:lnSpc>
                <a:spcPct val="70000"/>
              </a:lnSpc>
              <a:buNone/>
            </a:pPr>
            <a:r>
              <a:rPr lang="it-IT" sz="1800" b="1" cap="all" dirty="0" err="1"/>
              <a:t>What</a:t>
            </a:r>
            <a:r>
              <a:rPr lang="it-IT" sz="1800" b="1" cap="all" dirty="0"/>
              <a:t> can be </a:t>
            </a:r>
            <a:r>
              <a:rPr lang="it-IT" sz="1800" b="1" cap="all" dirty="0" err="1"/>
              <a:t>improved</a:t>
            </a:r>
            <a:r>
              <a:rPr lang="it-IT" sz="1800" b="1" cap="all" dirty="0"/>
              <a:t>?</a:t>
            </a:r>
          </a:p>
          <a:p>
            <a:pPr marL="457200" lvl="1" indent="0">
              <a:lnSpc>
                <a:spcPct val="70000"/>
              </a:lnSpc>
              <a:buNone/>
            </a:pPr>
            <a:endParaRPr lang="it-IT" sz="1400" cap="all" dirty="0"/>
          </a:p>
          <a:p>
            <a:pPr marL="457200" lvl="1" indent="0">
              <a:buNone/>
            </a:pPr>
            <a:r>
              <a:rPr lang="en-GB" sz="1400" cap="all" dirty="0"/>
              <a:t>From a 'production' environment </a:t>
            </a:r>
            <a:r>
              <a:rPr lang="en-GB" sz="1400" cap="all" dirty="0" err="1"/>
              <a:t>poV</a:t>
            </a:r>
            <a:r>
              <a:rPr lang="en-GB" sz="1400" cap="all" dirty="0"/>
              <a:t>, </a:t>
            </a:r>
            <a:r>
              <a:rPr lang="en-GB" sz="1400" cap="all" dirty="0" err="1"/>
              <a:t>it’S</a:t>
            </a:r>
            <a:r>
              <a:rPr lang="en-GB" sz="1400" cap="all" dirty="0"/>
              <a:t> possible to </a:t>
            </a:r>
            <a:r>
              <a:rPr lang="en-GB" sz="1400" cap="all" dirty="0">
                <a:solidFill>
                  <a:srgbClr val="C00000"/>
                </a:solidFill>
              </a:rPr>
              <a:t>potentially reduce execution times by a lot by eliminating debug checks </a:t>
            </a:r>
            <a:r>
              <a:rPr lang="en-GB" sz="1400" cap="all" dirty="0"/>
              <a:t>that we used to keep track of what was happening after the various </a:t>
            </a:r>
            <a:r>
              <a:rPr lang="en-GB" sz="1400" cap="all" dirty="0" err="1"/>
              <a:t>rdd</a:t>
            </a:r>
            <a:r>
              <a:rPr lang="en-GB" sz="1400" cap="all" dirty="0"/>
              <a:t> </a:t>
            </a:r>
            <a:r>
              <a:rPr lang="en-GB" sz="1400" u="sng" cap="all" dirty="0"/>
              <a:t>transformations</a:t>
            </a:r>
            <a:r>
              <a:rPr lang="en-GB" sz="1400" cap="all" dirty="0"/>
              <a:t>. This is possible by eliminating all unnecessary </a:t>
            </a:r>
            <a:r>
              <a:rPr lang="en-GB" sz="1400" u="sng" cap="all" dirty="0"/>
              <a:t>actions </a:t>
            </a:r>
            <a:r>
              <a:rPr lang="en-GB" sz="1400" cap="all" dirty="0"/>
              <a:t>that cause data to travel to the driver -such as .take() and .collect()-</a:t>
            </a:r>
          </a:p>
          <a:p>
            <a:pPr marL="457200" lvl="1" indent="0">
              <a:buNone/>
            </a:pPr>
            <a:endParaRPr lang="en-GB" sz="1400" cap="all" dirty="0"/>
          </a:p>
          <a:p>
            <a:pPr marL="457200" lvl="1" indent="0">
              <a:buNone/>
            </a:pPr>
            <a:r>
              <a:rPr lang="en-GB" sz="1400" cap="all" dirty="0"/>
              <a:t>It would then be possible to analyse the load of each individual task on the available cores through the </a:t>
            </a:r>
            <a:r>
              <a:rPr lang="en-GB" sz="1400" cap="all" dirty="0" err="1"/>
              <a:t>SparkUI</a:t>
            </a:r>
            <a:r>
              <a:rPr lang="en-GB" sz="1400" cap="all" dirty="0"/>
              <a:t> and then </a:t>
            </a:r>
            <a:r>
              <a:rPr lang="en-GB" sz="1400" cap="all" dirty="0">
                <a:solidFill>
                  <a:srgbClr val="C00000"/>
                </a:solidFill>
              </a:rPr>
              <a:t>possibly use custom functions to make a fairer partitioner in the distribution of keys</a:t>
            </a:r>
          </a:p>
          <a:p>
            <a:pPr marL="457200" lvl="1" indent="0">
              <a:buNone/>
            </a:pPr>
            <a:endParaRPr lang="en-GB" sz="1400" cap="all" dirty="0"/>
          </a:p>
          <a:p>
            <a:pPr marL="457200" lvl="1" indent="0">
              <a:lnSpc>
                <a:spcPct val="70000"/>
              </a:lnSpc>
              <a:buNone/>
            </a:pPr>
            <a:r>
              <a:rPr lang="it-IT" sz="1800" b="1" cap="all" dirty="0" err="1"/>
              <a:t>Our</a:t>
            </a:r>
            <a:r>
              <a:rPr lang="it-IT" sz="1800" b="1" cap="all" dirty="0"/>
              <a:t> </a:t>
            </a:r>
            <a:r>
              <a:rPr lang="it-IT" sz="1800" b="1" cap="all" dirty="0" err="1"/>
              <a:t>issues</a:t>
            </a:r>
            <a:r>
              <a:rPr lang="it-IT" sz="1800" b="1" cap="all" dirty="0"/>
              <a:t>?</a:t>
            </a:r>
          </a:p>
          <a:p>
            <a:pPr marL="457200" lvl="1" indent="0">
              <a:buNone/>
            </a:pPr>
            <a:endParaRPr lang="it-IT" sz="1400" cap="all" dirty="0"/>
          </a:p>
          <a:p>
            <a:pPr marL="457200" lvl="1" indent="0">
              <a:buNone/>
            </a:pPr>
            <a:r>
              <a:rPr lang="en-GB" sz="1400" cap="all" dirty="0"/>
              <a:t>The biggest of all was dealing with the </a:t>
            </a:r>
            <a:r>
              <a:rPr lang="en-GB" sz="1400" cap="all" dirty="0">
                <a:solidFill>
                  <a:srgbClr val="C00000"/>
                </a:solidFill>
              </a:rPr>
              <a:t>limits imposed by the </a:t>
            </a:r>
            <a:r>
              <a:rPr lang="en-GB" sz="1400" cap="all" dirty="0" err="1">
                <a:solidFill>
                  <a:srgbClr val="C00000"/>
                </a:solidFill>
              </a:rPr>
              <a:t>databricks</a:t>
            </a:r>
            <a:r>
              <a:rPr lang="en-GB" sz="1400" cap="all" dirty="0">
                <a:solidFill>
                  <a:srgbClr val="C00000"/>
                </a:solidFill>
              </a:rPr>
              <a:t> community environment</a:t>
            </a:r>
            <a:r>
              <a:rPr lang="en-GB" sz="1400" cap="all" dirty="0"/>
              <a:t>, which limits the execution of tasks to 1h after which the environment is reset and “work is lost”.</a:t>
            </a:r>
            <a:endParaRPr lang="it-IT" sz="1400" cap="all" dirty="0"/>
          </a:p>
          <a:p>
            <a:pPr marL="457200" lvl="1" indent="0">
              <a:buNone/>
            </a:pPr>
            <a:endParaRPr lang="it-IT" sz="1400" cap="all" dirty="0"/>
          </a:p>
          <a:p>
            <a:pPr marL="457200" lvl="1" indent="0">
              <a:buNone/>
            </a:pPr>
            <a:r>
              <a:rPr lang="en-GB" sz="1400" cap="all" dirty="0">
                <a:solidFill>
                  <a:srgbClr val="C00000"/>
                </a:solidFill>
              </a:rPr>
              <a:t>Familiarise with the field of distributed computing, </a:t>
            </a:r>
            <a:r>
              <a:rPr lang="en-GB" sz="1400" cap="all" dirty="0"/>
              <a:t>which often presents unexpected results that can, however, with appropriate debugging tests, be addressed</a:t>
            </a:r>
            <a:endParaRPr lang="it-IT" sz="1400" cap="all" dirty="0"/>
          </a:p>
          <a:p>
            <a:pPr marL="457200" lvl="1" indent="0">
              <a:buNone/>
            </a:pPr>
            <a:endParaRPr lang="it-IT" sz="1400" cap="all" dirty="0"/>
          </a:p>
          <a:p>
            <a:pPr marL="457200" lvl="1" indent="0">
              <a:buNone/>
            </a:pPr>
            <a:r>
              <a:rPr lang="it-IT" sz="1400" cap="all" dirty="0"/>
              <a:t>	</a:t>
            </a:r>
          </a:p>
          <a:p>
            <a:pPr marL="457200" lvl="1" indent="0">
              <a:buNone/>
            </a:pPr>
            <a:endParaRPr lang="it-IT" sz="1400" cap="all" dirty="0"/>
          </a:p>
          <a:p>
            <a:pPr marL="457200" lvl="1" indent="0">
              <a:buNone/>
            </a:pPr>
            <a:endParaRPr lang="it-IT" sz="1400" cap="all" dirty="0"/>
          </a:p>
          <a:p>
            <a:pPr marL="457200" lvl="1" indent="0">
              <a:buNone/>
            </a:pPr>
            <a:endParaRPr lang="it-IT" sz="1400" cap="all" dirty="0"/>
          </a:p>
          <a:p>
            <a:pPr marL="457200" lvl="1" indent="0">
              <a:buNone/>
            </a:pPr>
            <a:endParaRPr lang="it-IT" sz="1400" cap="all" noProof="1"/>
          </a:p>
          <a:p>
            <a:pPr marL="457200" lvl="1" indent="0">
              <a:buNone/>
            </a:pPr>
            <a:endParaRPr lang="it-IT" sz="1100" cap="all" noProof="1"/>
          </a:p>
        </p:txBody>
      </p:sp>
    </p:spTree>
    <p:extLst>
      <p:ext uri="{BB962C8B-B14F-4D97-AF65-F5344CB8AC3E}">
        <p14:creationId xmlns:p14="http://schemas.microsoft.com/office/powerpoint/2010/main" val="2510896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CAEE93-8585-46D4-A7EC-F184E317CB2E}"/>
              </a:ext>
            </a:extLst>
          </p:cNvPr>
          <p:cNvSpPr>
            <a:spLocks noGrp="1"/>
          </p:cNvSpPr>
          <p:nvPr>
            <p:ph type="ctrTitle"/>
          </p:nvPr>
        </p:nvSpPr>
        <p:spPr>
          <a:xfrm>
            <a:off x="4267199" y="1615736"/>
            <a:ext cx="7471720" cy="2659702"/>
          </a:xfrm>
        </p:spPr>
        <p:txBody>
          <a:bodyPr rtlCol="0"/>
          <a:lstStyle/>
          <a:p>
            <a:pPr rtl="0"/>
            <a:r>
              <a:rPr lang="it-IT" sz="4800" dirty="0"/>
              <a:t>Thanks for your attention</a:t>
            </a:r>
          </a:p>
        </p:txBody>
      </p:sp>
      <p:sp>
        <p:nvSpPr>
          <p:cNvPr id="6" name="Segnaposto numero diapositiva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it-IT" smtClean="0"/>
              <a:pPr rtl="0"/>
              <a:t>28</a:t>
            </a:fld>
            <a:endParaRPr lang="it-IT"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9DE7F2-E890-4744-88DD-A75F5E300513}"/>
              </a:ext>
            </a:extLst>
          </p:cNvPr>
          <p:cNvSpPr>
            <a:spLocks noGrp="1"/>
          </p:cNvSpPr>
          <p:nvPr>
            <p:ph type="ctrTitle"/>
          </p:nvPr>
        </p:nvSpPr>
        <p:spPr>
          <a:xfrm>
            <a:off x="7037845" y="153499"/>
            <a:ext cx="4179570" cy="1715531"/>
          </a:xfrm>
        </p:spPr>
        <p:txBody>
          <a:bodyPr rtlCol="0"/>
          <a:lstStyle/>
          <a:p>
            <a:pPr rtl="0"/>
            <a:r>
              <a:rPr lang="it-IT" dirty="0"/>
              <a:t>Objectieves</a:t>
            </a:r>
          </a:p>
        </p:txBody>
      </p:sp>
      <p:sp>
        <p:nvSpPr>
          <p:cNvPr id="3" name="Segnaposto contenuto 2">
            <a:extLst>
              <a:ext uri="{FF2B5EF4-FFF2-40B4-BE49-F238E27FC236}">
                <a16:creationId xmlns:a16="http://schemas.microsoft.com/office/drawing/2014/main" id="{10A810FD-200D-E015-C109-5AAD00168903}"/>
              </a:ext>
            </a:extLst>
          </p:cNvPr>
          <p:cNvSpPr txBox="1">
            <a:spLocks/>
          </p:cNvSpPr>
          <p:nvPr/>
        </p:nvSpPr>
        <p:spPr>
          <a:xfrm>
            <a:off x="6416297" y="1565329"/>
            <a:ext cx="5335435" cy="440049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sz="1600" cap="all" dirty="0"/>
              <a:t>In this project, the objective is to implement Set Similarity Join using Apache Spark to identify </a:t>
            </a:r>
            <a:r>
              <a:rPr lang="it-IT" sz="1600" cap="all" dirty="0" err="1"/>
              <a:t>similar</a:t>
            </a:r>
            <a:r>
              <a:rPr lang="it-IT" sz="1600" cap="all" dirty="0"/>
              <a:t> </a:t>
            </a:r>
            <a:r>
              <a:rPr lang="it-IT" sz="1600" cap="all" dirty="0" err="1"/>
              <a:t>pairs</a:t>
            </a:r>
            <a:r>
              <a:rPr lang="it-IT" sz="1600" cap="all" dirty="0"/>
              <a:t> INSIDE A </a:t>
            </a:r>
            <a:r>
              <a:rPr lang="it-IT" sz="1600" cap="all" dirty="0" err="1"/>
              <a:t>various</a:t>
            </a:r>
            <a:r>
              <a:rPr lang="it-IT" sz="1600" cap="all" dirty="0"/>
              <a:t> datasets that share the </a:t>
            </a:r>
            <a:r>
              <a:rPr lang="it-IT" sz="1600" cap="all" dirty="0" err="1"/>
              <a:t>same</a:t>
            </a:r>
            <a:r>
              <a:rPr lang="it-IT" sz="1600" cap="all" dirty="0"/>
              <a:t> </a:t>
            </a:r>
            <a:r>
              <a:rPr lang="it-IT" sz="1600" cap="all" dirty="0" err="1"/>
              <a:t>structure</a:t>
            </a:r>
            <a:r>
              <a:rPr lang="it-IT" sz="1600" cap="all" dirty="0"/>
              <a:t> </a:t>
            </a:r>
            <a:r>
              <a:rPr lang="it-IT" sz="1600" cap="all" dirty="0" err="1"/>
              <a:t>but</a:t>
            </a:r>
            <a:r>
              <a:rPr lang="it-IT" sz="1600" cap="all" dirty="0"/>
              <a:t> </a:t>
            </a:r>
            <a:r>
              <a:rPr lang="en-US" sz="1600" cap="all" dirty="0" err="1"/>
              <a:t>differENT</a:t>
            </a:r>
            <a:r>
              <a:rPr lang="it-IT" sz="1600" cap="all" dirty="0"/>
              <a:t> in size. </a:t>
            </a:r>
          </a:p>
          <a:p>
            <a:pPr marL="0" indent="0">
              <a:buNone/>
            </a:pPr>
            <a:r>
              <a:rPr lang="it-IT" sz="1600" i="1" u="sng" cap="all" dirty="0"/>
              <a:t>–Record{field1,fieldx…} in </a:t>
            </a:r>
            <a:r>
              <a:rPr lang="it-IT" sz="1600" i="1" u="sng" cap="all" dirty="0" err="1"/>
              <a:t>json</a:t>
            </a:r>
            <a:r>
              <a:rPr lang="it-IT" sz="1600" i="1" u="sng" cap="all" dirty="0"/>
              <a:t> </a:t>
            </a:r>
            <a:r>
              <a:rPr lang="it-IT" sz="1600" i="1" u="sng" cap="all" dirty="0" err="1"/>
              <a:t>collection</a:t>
            </a:r>
            <a:r>
              <a:rPr lang="it-IT" sz="1600" i="1" u="sng" cap="all" dirty="0"/>
              <a:t>- </a:t>
            </a:r>
          </a:p>
          <a:p>
            <a:pPr marL="0" indent="0">
              <a:buNone/>
            </a:pPr>
            <a:r>
              <a:rPr lang="it-IT" sz="1600" cap="all" dirty="0" err="1"/>
              <a:t>This</a:t>
            </a:r>
            <a:r>
              <a:rPr lang="it-IT" sz="1600" cap="all" dirty="0"/>
              <a:t> aims to test the algorithm's performance as the data size increases.</a:t>
            </a:r>
          </a:p>
          <a:p>
            <a:pPr marL="0" indent="0">
              <a:buNone/>
            </a:pPr>
            <a:r>
              <a:rPr lang="it-IT" sz="1600" cap="all" dirty="0"/>
              <a:t>In the initial phase, preprocessing is conducted to prepare the datasets for </a:t>
            </a:r>
            <a:r>
              <a:rPr lang="it-IT" sz="1600" cap="all" dirty="0" err="1"/>
              <a:t>our</a:t>
            </a:r>
            <a:r>
              <a:rPr lang="it-IT" sz="1600" cap="all" dirty="0"/>
              <a:t> task, so the </a:t>
            </a:r>
            <a:r>
              <a:rPr lang="it-IT" sz="1600" cap="all" dirty="0" err="1"/>
              <a:t>document</a:t>
            </a:r>
            <a:r>
              <a:rPr lang="it-IT" sz="1600" cap="all" dirty="0"/>
              <a:t> </a:t>
            </a:r>
            <a:r>
              <a:rPr lang="it-IT" sz="1600" cap="all" dirty="0" err="1"/>
              <a:t>Have</a:t>
            </a:r>
            <a:r>
              <a:rPr lang="it-IT" sz="1600" cap="all" dirty="0"/>
              <a:t> to be </a:t>
            </a:r>
            <a:r>
              <a:rPr lang="it-IT" sz="1600" cap="all" dirty="0" err="1"/>
              <a:t>tokenized</a:t>
            </a:r>
            <a:r>
              <a:rPr lang="it-IT" sz="1600" cap="all" dirty="0">
                <a:solidFill>
                  <a:srgbClr val="FF0000"/>
                </a:solidFill>
              </a:rPr>
              <a:t>.</a:t>
            </a:r>
          </a:p>
          <a:p>
            <a:pPr marL="0" indent="0">
              <a:buNone/>
            </a:pPr>
            <a:r>
              <a:rPr lang="it-IT" sz="1600" cap="all" dirty="0"/>
              <a:t>Subsequently, the data IS </a:t>
            </a:r>
            <a:r>
              <a:rPr lang="it-IT" sz="1600" cap="all" dirty="0" err="1"/>
              <a:t>filtered</a:t>
            </a:r>
            <a:r>
              <a:rPr lang="it-IT" sz="1600" cap="all" dirty="0"/>
              <a:t> to reduce the number of pairs for comparison, ensuring acceptable execution times. </a:t>
            </a:r>
          </a:p>
          <a:p>
            <a:pPr marL="0" indent="0">
              <a:buNone/>
            </a:pPr>
            <a:r>
              <a:rPr lang="it-IT" sz="1600" cap="all" dirty="0"/>
              <a:t>Finally, the Jaccard Similarity is applied as the similarity function to the candidate pairs. In the concluding stage, precision, recall, and algorithm execution time are calculated. </a:t>
            </a:r>
          </a:p>
          <a:p>
            <a:pPr marL="0" indent="0">
              <a:buNone/>
            </a:pPr>
            <a:r>
              <a:rPr lang="it-IT" sz="1600" cap="all" dirty="0"/>
              <a:t>The results are presented graphically for performance analysis.</a:t>
            </a:r>
          </a:p>
        </p:txBody>
      </p:sp>
    </p:spTree>
    <p:extLst>
      <p:ext uri="{BB962C8B-B14F-4D97-AF65-F5344CB8AC3E}">
        <p14:creationId xmlns:p14="http://schemas.microsoft.com/office/powerpoint/2010/main" val="70778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54ABB-4929-4810-950B-2DAEA0A5BAB4}"/>
              </a:ext>
            </a:extLst>
          </p:cNvPr>
          <p:cNvSpPr>
            <a:spLocks noGrp="1"/>
          </p:cNvSpPr>
          <p:nvPr>
            <p:ph type="title"/>
          </p:nvPr>
        </p:nvSpPr>
        <p:spPr>
          <a:xfrm>
            <a:off x="2907302" y="335709"/>
            <a:ext cx="6377395" cy="263024"/>
          </a:xfrm>
        </p:spPr>
        <p:txBody>
          <a:bodyPr rtlCol="0">
            <a:normAutofit fontScale="90000"/>
          </a:bodyPr>
          <a:lstStyle/>
          <a:p>
            <a:pPr rtl="0"/>
            <a:r>
              <a:rPr lang="it-IT" dirty="0"/>
              <a:t>TOOLS and Technologies</a:t>
            </a:r>
          </a:p>
        </p:txBody>
      </p:sp>
      <p:sp>
        <p:nvSpPr>
          <p:cNvPr id="4" name="Segnaposto testo 3">
            <a:extLst>
              <a:ext uri="{FF2B5EF4-FFF2-40B4-BE49-F238E27FC236}">
                <a16:creationId xmlns:a16="http://schemas.microsoft.com/office/drawing/2014/main" id="{A112B089-A8F9-45B1-BE6E-EAC10163F082}"/>
              </a:ext>
            </a:extLst>
          </p:cNvPr>
          <p:cNvSpPr>
            <a:spLocks noGrp="1"/>
          </p:cNvSpPr>
          <p:nvPr>
            <p:ph type="body" idx="1"/>
          </p:nvPr>
        </p:nvSpPr>
        <p:spPr>
          <a:xfrm>
            <a:off x="1327709" y="746684"/>
            <a:ext cx="2967505" cy="823913"/>
          </a:xfrm>
        </p:spPr>
        <p:txBody>
          <a:bodyPr rtlCol="0"/>
          <a:lstStyle/>
          <a:p>
            <a:r>
              <a:rPr lang="en-US" sz="2000" kern="1200" cap="all" spc="150" baseline="0" dirty="0">
                <a:solidFill>
                  <a:srgbClr val="404040"/>
                </a:solidFill>
                <a:effectLst/>
                <a:latin typeface="Tenorite" panose="00000500000000000000" pitchFamily="2" charset="0"/>
                <a:ea typeface="+mj-ea"/>
                <a:cs typeface="+mj-cs"/>
              </a:rPr>
              <a:t>Databricks Community edition</a:t>
            </a:r>
            <a:endParaRPr lang="en-US" dirty="0"/>
          </a:p>
        </p:txBody>
      </p:sp>
      <p:sp>
        <p:nvSpPr>
          <p:cNvPr id="5" name="Segnaposto contenuto 4">
            <a:extLst>
              <a:ext uri="{FF2B5EF4-FFF2-40B4-BE49-F238E27FC236}">
                <a16:creationId xmlns:a16="http://schemas.microsoft.com/office/drawing/2014/main" id="{CF515C5D-2CDB-4E66-B2B8-1451BC44247F}"/>
              </a:ext>
            </a:extLst>
          </p:cNvPr>
          <p:cNvSpPr>
            <a:spLocks noGrp="1"/>
          </p:cNvSpPr>
          <p:nvPr>
            <p:ph type="body" idx="13"/>
          </p:nvPr>
        </p:nvSpPr>
        <p:spPr>
          <a:xfrm>
            <a:off x="7921157" y="794541"/>
            <a:ext cx="2576088" cy="479065"/>
          </a:xfrm>
        </p:spPr>
        <p:txBody>
          <a:bodyPr vert="horz" lIns="91440" tIns="45720" rIns="91440" bIns="45720" rtlCol="0" anchor="b">
            <a:normAutofit/>
          </a:bodyPr>
          <a:lstStyle/>
          <a:p>
            <a:r>
              <a:rPr lang="en-US" sz="2000" kern="1200" cap="all" spc="150" baseline="0" dirty="0">
                <a:solidFill>
                  <a:srgbClr val="404040"/>
                </a:solidFill>
                <a:effectLst/>
                <a:latin typeface="Tenorite" panose="00000500000000000000" pitchFamily="2" charset="0"/>
                <a:ea typeface="+mj-ea"/>
                <a:cs typeface="+mj-cs"/>
              </a:rPr>
              <a:t>Pyspark</a:t>
            </a:r>
          </a:p>
        </p:txBody>
      </p:sp>
      <p:sp>
        <p:nvSpPr>
          <p:cNvPr id="11" name="Segnaposto numero diapositiva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4</a:t>
            </a:fld>
            <a:endParaRPr lang="it-IT" dirty="0"/>
          </a:p>
        </p:txBody>
      </p:sp>
      <p:sp>
        <p:nvSpPr>
          <p:cNvPr id="17" name="Segnaposto contenuto 6">
            <a:extLst>
              <a:ext uri="{FF2B5EF4-FFF2-40B4-BE49-F238E27FC236}">
                <a16:creationId xmlns:a16="http://schemas.microsoft.com/office/drawing/2014/main" id="{9E255162-2956-4DB4-E230-5FDF55BEAFA6}"/>
              </a:ext>
            </a:extLst>
          </p:cNvPr>
          <p:cNvSpPr txBox="1">
            <a:spLocks/>
          </p:cNvSpPr>
          <p:nvPr/>
        </p:nvSpPr>
        <p:spPr>
          <a:xfrm>
            <a:off x="7727576" y="3834605"/>
            <a:ext cx="3221320" cy="1997867"/>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cap="all" noProof="1"/>
          </a:p>
        </p:txBody>
      </p:sp>
      <p:sp>
        <p:nvSpPr>
          <p:cNvPr id="19" name="Segnaposto contenuto 6">
            <a:extLst>
              <a:ext uri="{FF2B5EF4-FFF2-40B4-BE49-F238E27FC236}">
                <a16:creationId xmlns:a16="http://schemas.microsoft.com/office/drawing/2014/main" id="{853B9A5E-24DB-12E7-0548-F818A7331B1B}"/>
              </a:ext>
            </a:extLst>
          </p:cNvPr>
          <p:cNvSpPr txBox="1">
            <a:spLocks/>
          </p:cNvSpPr>
          <p:nvPr/>
        </p:nvSpPr>
        <p:spPr>
          <a:xfrm>
            <a:off x="7727574" y="1273606"/>
            <a:ext cx="3287994" cy="3649945"/>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500" cap="all" dirty="0"/>
              <a:t>Within the Python notebooks, the PySpark library was employed to utilize Apache Spark. Thanks to this library, </a:t>
            </a:r>
            <a:r>
              <a:rPr lang="it-IT" sz="1500" cap="all" dirty="0">
                <a:solidFill>
                  <a:srgbClr val="C00000"/>
                </a:solidFill>
              </a:rPr>
              <a:t>data processing could be parallelized across a cluster OF </a:t>
            </a:r>
            <a:r>
              <a:rPr lang="it-IT" sz="1500" cap="all" dirty="0" err="1">
                <a:solidFill>
                  <a:srgbClr val="C00000"/>
                </a:solidFill>
              </a:rPr>
              <a:t>NODEs</a:t>
            </a:r>
            <a:r>
              <a:rPr lang="it-IT" sz="1500" cap="all" dirty="0"/>
              <a:t>, support for in-memory data caching </a:t>
            </a:r>
            <a:r>
              <a:rPr lang="it-IT" sz="1500" cap="all" dirty="0" err="1"/>
              <a:t>was</a:t>
            </a:r>
            <a:r>
              <a:rPr lang="it-IT" sz="1500" cap="all" dirty="0"/>
              <a:t> </a:t>
            </a:r>
            <a:r>
              <a:rPr lang="it-IT" sz="1500" cap="all" dirty="0" err="1"/>
              <a:t>facilitated</a:t>
            </a:r>
            <a:r>
              <a:rPr lang="it-IT" sz="1500" cap="all" dirty="0"/>
              <a:t> and </a:t>
            </a:r>
            <a:r>
              <a:rPr lang="it-IT" sz="1500" cap="all" dirty="0" err="1">
                <a:solidFill>
                  <a:srgbClr val="C00000"/>
                </a:solidFill>
              </a:rPr>
              <a:t>integration</a:t>
            </a:r>
            <a:r>
              <a:rPr lang="it-IT" sz="1500" cap="all" dirty="0">
                <a:solidFill>
                  <a:srgbClr val="C00000"/>
                </a:solidFill>
              </a:rPr>
              <a:t> with </a:t>
            </a:r>
            <a:r>
              <a:rPr lang="it-IT" sz="1500" cap="all" dirty="0" err="1">
                <a:solidFill>
                  <a:srgbClr val="C00000"/>
                </a:solidFill>
              </a:rPr>
              <a:t>various</a:t>
            </a:r>
            <a:r>
              <a:rPr lang="it-IT" sz="1500" cap="all" dirty="0">
                <a:solidFill>
                  <a:srgbClr val="C00000"/>
                </a:solidFill>
              </a:rPr>
              <a:t> data sources, such as in our case, the Databricks File System (DBFS), </a:t>
            </a:r>
            <a:r>
              <a:rPr lang="it-IT" sz="1500" cap="all" dirty="0"/>
              <a:t>was made possible. </a:t>
            </a:r>
          </a:p>
          <a:p>
            <a:r>
              <a:rPr lang="it-IT" sz="1500" cap="all" dirty="0" err="1"/>
              <a:t>This</a:t>
            </a:r>
            <a:r>
              <a:rPr lang="it-IT" sz="1500" cap="all" dirty="0"/>
              <a:t> library allowed us to abstract from the dataset format, transforming records into Resilient Distributed Datasets (RDD).</a:t>
            </a:r>
            <a:endParaRPr lang="en-US" sz="1500" cap="all" noProof="1"/>
          </a:p>
        </p:txBody>
      </p:sp>
      <p:sp>
        <p:nvSpPr>
          <p:cNvPr id="24" name="Segnaposto contenuto 6">
            <a:extLst>
              <a:ext uri="{FF2B5EF4-FFF2-40B4-BE49-F238E27FC236}">
                <a16:creationId xmlns:a16="http://schemas.microsoft.com/office/drawing/2014/main" id="{0220ACFA-98D0-8E85-AE13-F34135CF7EBA}"/>
              </a:ext>
            </a:extLst>
          </p:cNvPr>
          <p:cNvSpPr txBox="1">
            <a:spLocks/>
          </p:cNvSpPr>
          <p:nvPr/>
        </p:nvSpPr>
        <p:spPr>
          <a:xfrm>
            <a:off x="1158499" y="1570597"/>
            <a:ext cx="3221320" cy="2516771"/>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cap="all" dirty="0"/>
              <a:t>This project was developed using Databricks Community edition, </a:t>
            </a:r>
            <a:r>
              <a:rPr lang="it-IT" sz="1600" cap="all" dirty="0" err="1"/>
              <a:t>That</a:t>
            </a:r>
            <a:r>
              <a:rPr lang="it-IT" sz="1600" cap="all" dirty="0"/>
              <a:t> </a:t>
            </a:r>
            <a:r>
              <a:rPr lang="it-IT" sz="1600" cap="all" dirty="0" err="1"/>
              <a:t>enable</a:t>
            </a:r>
            <a:r>
              <a:rPr lang="it-IT" sz="1600" cap="all" dirty="0"/>
              <a:t> the </a:t>
            </a:r>
            <a:r>
              <a:rPr lang="it-IT" sz="1600" cap="all" dirty="0" err="1"/>
              <a:t>possibility</a:t>
            </a:r>
            <a:r>
              <a:rPr lang="it-IT" sz="1600" cap="all" dirty="0"/>
              <a:t> to code in Python, with </a:t>
            </a:r>
            <a:r>
              <a:rPr lang="it-IT" sz="1600" cap="all" dirty="0" err="1">
                <a:solidFill>
                  <a:srgbClr val="C00000"/>
                </a:solidFill>
              </a:rPr>
              <a:t>PySpark</a:t>
            </a:r>
            <a:r>
              <a:rPr lang="it-IT" sz="1600" cap="all" dirty="0">
                <a:solidFill>
                  <a:srgbClr val="C00000"/>
                </a:solidFill>
              </a:rPr>
              <a:t> library to leverage the Apache Spark </a:t>
            </a:r>
            <a:r>
              <a:rPr lang="it-IT" sz="1600" cap="all" dirty="0" err="1">
                <a:solidFill>
                  <a:srgbClr val="C00000"/>
                </a:solidFill>
              </a:rPr>
              <a:t>architecture</a:t>
            </a:r>
            <a:r>
              <a:rPr lang="it-IT" sz="1600" cap="all" dirty="0"/>
              <a:t>. </a:t>
            </a:r>
          </a:p>
          <a:p>
            <a:r>
              <a:rPr lang="it-IT" sz="1600" cap="all" dirty="0" err="1"/>
              <a:t>Databricks</a:t>
            </a:r>
            <a:r>
              <a:rPr lang="it-IT" sz="1600" cap="all" dirty="0"/>
              <a:t>  OFFERS a cluster OF MACHINE WITH AN INSTANCE OF APACHE SPARK 3.3.2 WITH 15GB of RAM, 2 CORES IN 1NODE</a:t>
            </a:r>
            <a:endParaRPr lang="en-US" sz="1600" cap="all" noProof="1"/>
          </a:p>
        </p:txBody>
      </p:sp>
      <p:pic>
        <p:nvPicPr>
          <p:cNvPr id="27" name="Segnaposto contenuto 15" descr="Immagine che contiene Carattere, testo, Elementi grafici, logo&#10;&#10;Descrizione generata automaticamente">
            <a:extLst>
              <a:ext uri="{FF2B5EF4-FFF2-40B4-BE49-F238E27FC236}">
                <a16:creationId xmlns:a16="http://schemas.microsoft.com/office/drawing/2014/main" id="{72E8E3B5-62E3-361D-3F50-47A5919A6310}"/>
              </a:ext>
            </a:extLst>
          </p:cNvPr>
          <p:cNvPicPr>
            <a:picLocks noChangeAspect="1"/>
          </p:cNvPicPr>
          <p:nvPr/>
        </p:nvPicPr>
        <p:blipFill>
          <a:blip r:embed="rId3"/>
          <a:stretch>
            <a:fillRect/>
          </a:stretch>
        </p:blipFill>
        <p:spPr>
          <a:xfrm>
            <a:off x="3022977" y="4174414"/>
            <a:ext cx="2882900" cy="659124"/>
          </a:xfrm>
          <a:prstGeom prst="rect">
            <a:avLst/>
          </a:prstGeom>
        </p:spPr>
      </p:pic>
      <p:pic>
        <p:nvPicPr>
          <p:cNvPr id="28" name="Immagine 27" descr="Immagine che contiene Carattere, testo, logo, Elementi grafici&#10;&#10;Descrizione generata automaticamente">
            <a:extLst>
              <a:ext uri="{FF2B5EF4-FFF2-40B4-BE49-F238E27FC236}">
                <a16:creationId xmlns:a16="http://schemas.microsoft.com/office/drawing/2014/main" id="{E47671C6-F94F-4E70-BB9E-91EFFA3C8876}"/>
              </a:ext>
            </a:extLst>
          </p:cNvPr>
          <p:cNvPicPr>
            <a:picLocks noChangeAspect="1"/>
          </p:cNvPicPr>
          <p:nvPr/>
        </p:nvPicPr>
        <p:blipFill>
          <a:blip r:embed="rId4"/>
          <a:stretch>
            <a:fillRect/>
          </a:stretch>
        </p:blipFill>
        <p:spPr>
          <a:xfrm>
            <a:off x="5278059" y="5245331"/>
            <a:ext cx="2449515" cy="1079816"/>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AD2AE59-5630-4D5C-83A9-4CDEF4D7DCFB}"/>
              </a:ext>
            </a:extLst>
          </p:cNvPr>
          <p:cNvSpPr>
            <a:spLocks noGrp="1"/>
          </p:cNvSpPr>
          <p:nvPr>
            <p:ph type="title"/>
          </p:nvPr>
        </p:nvSpPr>
        <p:spPr>
          <a:xfrm>
            <a:off x="3847306" y="407773"/>
            <a:ext cx="4497388" cy="648432"/>
          </a:xfrm>
        </p:spPr>
        <p:txBody>
          <a:bodyPr rtlCol="0"/>
          <a:lstStyle/>
          <a:p>
            <a:pPr algn="ctr" rtl="0"/>
            <a:r>
              <a:rPr lang="it-IT" dirty="0"/>
              <a:t>Dataset overview</a:t>
            </a:r>
          </a:p>
        </p:txBody>
      </p:sp>
      <p:sp>
        <p:nvSpPr>
          <p:cNvPr id="6" name="Segnaposto contenuto 5">
            <a:extLst>
              <a:ext uri="{FF2B5EF4-FFF2-40B4-BE49-F238E27FC236}">
                <a16:creationId xmlns:a16="http://schemas.microsoft.com/office/drawing/2014/main" id="{5A6B31B0-7B84-475D-961F-09C0191F91A2}"/>
              </a:ext>
            </a:extLst>
          </p:cNvPr>
          <p:cNvSpPr>
            <a:spLocks noGrp="1"/>
          </p:cNvSpPr>
          <p:nvPr>
            <p:ph sz="half" idx="2"/>
          </p:nvPr>
        </p:nvSpPr>
        <p:spPr>
          <a:xfrm>
            <a:off x="2041291" y="1538302"/>
            <a:ext cx="3924300" cy="2458618"/>
          </a:xfrm>
        </p:spPr>
        <p:txBody>
          <a:bodyPr vert="horz" lIns="91440" tIns="45720" rIns="91440" bIns="45720" rtlCol="0" anchor="t">
            <a:normAutofit fontScale="92500" lnSpcReduction="10000"/>
          </a:bodyPr>
          <a:lstStyle/>
          <a:p>
            <a:pPr rtl="0"/>
            <a:r>
              <a:rPr lang="it-IT" sz="1500" cap="all" dirty="0"/>
              <a:t>The initial dataset, in which to search for similar pairs, is a file in JSON format. Each record contains various fields describing information about individuals. The dataset was treated as 'raw' text, disregarding the 'json' format. During preprocessing</a:t>
            </a:r>
            <a:r>
              <a:rPr lang="it-IT" sz="1500" cap="all" dirty="0">
                <a:solidFill>
                  <a:srgbClr val="C00000"/>
                </a:solidFill>
              </a:rPr>
              <a:t>, each record </a:t>
            </a:r>
            <a:r>
              <a:rPr lang="it-IT" sz="1500" cap="all" dirty="0" err="1">
                <a:solidFill>
                  <a:srgbClr val="C00000"/>
                </a:solidFill>
              </a:rPr>
              <a:t>Was</a:t>
            </a:r>
            <a:r>
              <a:rPr lang="it-IT" sz="1500" cap="all" dirty="0">
                <a:solidFill>
                  <a:srgbClr val="C00000"/>
                </a:solidFill>
              </a:rPr>
              <a:t> LOADED to the RDD to </a:t>
            </a:r>
            <a:r>
              <a:rPr lang="it-IT" sz="1500" cap="all" dirty="0" err="1">
                <a:solidFill>
                  <a:srgbClr val="C00000"/>
                </a:solidFill>
              </a:rPr>
              <a:t>enable</a:t>
            </a:r>
            <a:r>
              <a:rPr lang="it-IT" sz="1500" cap="all" dirty="0">
                <a:solidFill>
                  <a:srgbClr val="C00000"/>
                </a:solidFill>
              </a:rPr>
              <a:t> </a:t>
            </a:r>
            <a:r>
              <a:rPr lang="it-IT" sz="1500" cap="all" dirty="0" err="1">
                <a:solidFill>
                  <a:srgbClr val="C00000"/>
                </a:solidFill>
              </a:rPr>
              <a:t>partition</a:t>
            </a:r>
            <a:r>
              <a:rPr lang="it-IT" sz="1500" cap="all" dirty="0">
                <a:solidFill>
                  <a:srgbClr val="C00000"/>
                </a:solidFill>
              </a:rPr>
              <a:t> and </a:t>
            </a:r>
            <a:r>
              <a:rPr lang="it-IT" sz="1500" cap="all" dirty="0" err="1">
                <a:solidFill>
                  <a:srgbClr val="C00000"/>
                </a:solidFill>
              </a:rPr>
              <a:t>parallelization</a:t>
            </a:r>
            <a:r>
              <a:rPr lang="it-IT" sz="1500" cap="all" dirty="0">
                <a:solidFill>
                  <a:srgbClr val="C00000"/>
                </a:solidFill>
              </a:rPr>
              <a:t> of data and </a:t>
            </a:r>
            <a:r>
              <a:rPr lang="it-IT" sz="1500" cap="all" dirty="0" err="1">
                <a:solidFill>
                  <a:srgbClr val="C00000"/>
                </a:solidFill>
              </a:rPr>
              <a:t>computation</a:t>
            </a:r>
            <a:r>
              <a:rPr lang="it-IT" sz="1500" cap="all" dirty="0"/>
              <a:t>.</a:t>
            </a:r>
            <a:endParaRPr lang="it-IT" sz="1500" cap="all" noProof="1"/>
          </a:p>
        </p:txBody>
      </p:sp>
      <p:sp>
        <p:nvSpPr>
          <p:cNvPr id="11" name="Segnaposto contenuto 10">
            <a:extLst>
              <a:ext uri="{FF2B5EF4-FFF2-40B4-BE49-F238E27FC236}">
                <a16:creationId xmlns:a16="http://schemas.microsoft.com/office/drawing/2014/main" id="{D0E0ACA0-9139-4C37-920D-BF3C1FF461C1}"/>
              </a:ext>
            </a:extLst>
          </p:cNvPr>
          <p:cNvSpPr>
            <a:spLocks noGrp="1"/>
          </p:cNvSpPr>
          <p:nvPr>
            <p:ph sz="quarter" idx="4"/>
          </p:nvPr>
        </p:nvSpPr>
        <p:spPr>
          <a:xfrm>
            <a:off x="8006421" y="1672173"/>
            <a:ext cx="3943627" cy="2458618"/>
          </a:xfrm>
        </p:spPr>
        <p:txBody>
          <a:bodyPr rtlCol="0">
            <a:normAutofit fontScale="92500" lnSpcReduction="10000"/>
          </a:bodyPr>
          <a:lstStyle/>
          <a:p>
            <a:pPr rtl="0"/>
            <a:r>
              <a:rPr lang="it-IT" sz="1500" cap="all" dirty="0"/>
              <a:t>We had three datasets at our disposal, all in the same format and containing identical types of content but with varying sizes: 10K, 50K, and 100K records. </a:t>
            </a:r>
          </a:p>
          <a:p>
            <a:pPr rtl="0"/>
            <a:r>
              <a:rPr lang="it-IT" sz="1500" cap="all" dirty="0"/>
              <a:t>THE </a:t>
            </a:r>
            <a:r>
              <a:rPr lang="it-IT" sz="1500" cap="all" dirty="0" err="1"/>
              <a:t>algorithm</a:t>
            </a:r>
            <a:r>
              <a:rPr lang="it-IT" sz="1500" cap="all" dirty="0"/>
              <a:t> </a:t>
            </a:r>
            <a:r>
              <a:rPr lang="it-IT" sz="1500" cap="all" dirty="0" err="1"/>
              <a:t>was</a:t>
            </a:r>
            <a:r>
              <a:rPr lang="it-IT" sz="1500" cap="all" dirty="0"/>
              <a:t> TESTED INITIALLY TO THE 10k DATASET THAT </a:t>
            </a:r>
            <a:r>
              <a:rPr lang="it-IT" sz="1500" cap="all" dirty="0" err="1"/>
              <a:t>allowe</a:t>
            </a:r>
            <a:r>
              <a:rPr lang="it-IT" sz="1500" cap="all" dirty="0"/>
              <a:t> </a:t>
            </a:r>
            <a:r>
              <a:rPr lang="it-IT" sz="1500" cap="all" dirty="0" err="1"/>
              <a:t>us</a:t>
            </a:r>
            <a:r>
              <a:rPr lang="it-IT" sz="1500" cap="all" dirty="0"/>
              <a:t> to fine-tune each parameter to achieve optimal results and acceptable </a:t>
            </a:r>
            <a:r>
              <a:rPr lang="it-IT" sz="1500" cap="all" dirty="0" err="1"/>
              <a:t>execution</a:t>
            </a:r>
            <a:r>
              <a:rPr lang="it-IT" sz="1500" cap="all" dirty="0"/>
              <a:t> times ALSO IN THE CASE the data size increased</a:t>
            </a:r>
            <a:endParaRPr lang="it-IT" sz="1500" cap="all" noProof="1"/>
          </a:p>
        </p:txBody>
      </p:sp>
      <p:sp>
        <p:nvSpPr>
          <p:cNvPr id="2" name="Segnaposto contenuto 4">
            <a:extLst>
              <a:ext uri="{FF2B5EF4-FFF2-40B4-BE49-F238E27FC236}">
                <a16:creationId xmlns:a16="http://schemas.microsoft.com/office/drawing/2014/main" id="{83663A6F-E9B4-3626-2208-17D8BD531A54}"/>
              </a:ext>
            </a:extLst>
          </p:cNvPr>
          <p:cNvSpPr txBox="1">
            <a:spLocks/>
          </p:cNvSpPr>
          <p:nvPr/>
        </p:nvSpPr>
        <p:spPr>
          <a:xfrm>
            <a:off x="2715397" y="1065118"/>
            <a:ext cx="2576088" cy="4790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cap="all" spc="150" dirty="0">
                <a:solidFill>
                  <a:srgbClr val="404040"/>
                </a:solidFill>
                <a:latin typeface="Tenorite" panose="00000500000000000000" pitchFamily="2" charset="0"/>
                <a:ea typeface="+mj-ea"/>
                <a:cs typeface="+mj-cs"/>
              </a:rPr>
              <a:t>Description</a:t>
            </a:r>
          </a:p>
        </p:txBody>
      </p:sp>
      <p:sp>
        <p:nvSpPr>
          <p:cNvPr id="3" name="Segnaposto contenuto 4">
            <a:extLst>
              <a:ext uri="{FF2B5EF4-FFF2-40B4-BE49-F238E27FC236}">
                <a16:creationId xmlns:a16="http://schemas.microsoft.com/office/drawing/2014/main" id="{D426AABA-142B-05D3-0606-2F99F3366F2D}"/>
              </a:ext>
            </a:extLst>
          </p:cNvPr>
          <p:cNvSpPr txBox="1">
            <a:spLocks/>
          </p:cNvSpPr>
          <p:nvPr/>
        </p:nvSpPr>
        <p:spPr>
          <a:xfrm>
            <a:off x="8690191" y="1056205"/>
            <a:ext cx="2576088" cy="4790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cap="all" spc="150" dirty="0">
                <a:solidFill>
                  <a:srgbClr val="404040"/>
                </a:solidFill>
                <a:latin typeface="Tenorite" panose="00000500000000000000" pitchFamily="2" charset="0"/>
                <a:ea typeface="+mj-ea"/>
                <a:cs typeface="+mj-cs"/>
              </a:rPr>
              <a:t>Dataset size</a:t>
            </a:r>
          </a:p>
        </p:txBody>
      </p:sp>
      <p:sp>
        <p:nvSpPr>
          <p:cNvPr id="8" name="Segnaposto contenuto 4">
            <a:extLst>
              <a:ext uri="{FF2B5EF4-FFF2-40B4-BE49-F238E27FC236}">
                <a16:creationId xmlns:a16="http://schemas.microsoft.com/office/drawing/2014/main" id="{E71BF26D-F20D-0B77-CE14-C3C7179471AD}"/>
              </a:ext>
            </a:extLst>
          </p:cNvPr>
          <p:cNvSpPr txBox="1">
            <a:spLocks/>
          </p:cNvSpPr>
          <p:nvPr/>
        </p:nvSpPr>
        <p:spPr>
          <a:xfrm>
            <a:off x="4982566" y="4130791"/>
            <a:ext cx="2576088" cy="4790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cap="all" spc="150" dirty="0">
                <a:solidFill>
                  <a:srgbClr val="404040"/>
                </a:solidFill>
                <a:latin typeface="Tenorite" panose="00000500000000000000" pitchFamily="2" charset="0"/>
                <a:ea typeface="+mj-ea"/>
                <a:cs typeface="+mj-cs"/>
              </a:rPr>
              <a:t>Ground truth</a:t>
            </a:r>
          </a:p>
        </p:txBody>
      </p:sp>
      <p:sp>
        <p:nvSpPr>
          <p:cNvPr id="9" name="Segnaposto contenuto 5">
            <a:extLst>
              <a:ext uri="{FF2B5EF4-FFF2-40B4-BE49-F238E27FC236}">
                <a16:creationId xmlns:a16="http://schemas.microsoft.com/office/drawing/2014/main" id="{9598938A-86B9-3AA7-A4B3-0E20E5A3AC6F}"/>
              </a:ext>
            </a:extLst>
          </p:cNvPr>
          <p:cNvSpPr txBox="1">
            <a:spLocks/>
          </p:cNvSpPr>
          <p:nvPr/>
        </p:nvSpPr>
        <p:spPr>
          <a:xfrm>
            <a:off x="4420394" y="4612888"/>
            <a:ext cx="3924300" cy="2458618"/>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cap="all" dirty="0"/>
              <a:t>Finally, we had three ground truth datasets, one for each initial dataset, containing pairs of duplicates within each. In the concluding phase, the resulting similar pairs were compared with those in the ground truth datasets to obtain a metric for the achieved results</a:t>
            </a:r>
            <a:endParaRPr lang="it-IT" cap="all" noProof="1"/>
          </a:p>
        </p:txBody>
      </p:sp>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4E0A63-A388-49B1-A04E-27CE9BD622EF}"/>
              </a:ext>
            </a:extLst>
          </p:cNvPr>
          <p:cNvSpPr>
            <a:spLocks noGrp="1"/>
          </p:cNvSpPr>
          <p:nvPr>
            <p:ph type="title"/>
          </p:nvPr>
        </p:nvSpPr>
        <p:spPr>
          <a:xfrm>
            <a:off x="4251851" y="158581"/>
            <a:ext cx="3688298" cy="846301"/>
          </a:xfrm>
        </p:spPr>
        <p:txBody>
          <a:bodyPr rtlCol="0">
            <a:normAutofit fontScale="90000"/>
          </a:bodyPr>
          <a:lstStyle/>
          <a:p>
            <a:pPr rtl="0"/>
            <a:r>
              <a:rPr lang="it-IT" dirty="0"/>
              <a:t>Dataset - Example</a:t>
            </a:r>
          </a:p>
        </p:txBody>
      </p:sp>
      <p:sp>
        <p:nvSpPr>
          <p:cNvPr id="7" name="Segnaposto testo 6">
            <a:extLst>
              <a:ext uri="{FF2B5EF4-FFF2-40B4-BE49-F238E27FC236}">
                <a16:creationId xmlns:a16="http://schemas.microsoft.com/office/drawing/2014/main" id="{40297407-CE4E-4284-879D-AEC395713625}"/>
              </a:ext>
            </a:extLst>
          </p:cNvPr>
          <p:cNvSpPr>
            <a:spLocks noGrp="1"/>
          </p:cNvSpPr>
          <p:nvPr>
            <p:ph type="body" sz="quarter" idx="15"/>
          </p:nvPr>
        </p:nvSpPr>
        <p:spPr>
          <a:xfrm>
            <a:off x="51159" y="1840459"/>
            <a:ext cx="7797113" cy="1524533"/>
          </a:xfrm>
          <a:solidFill>
            <a:schemeClr val="tx1"/>
          </a:solidFill>
        </p:spPr>
        <p:txBody>
          <a:bodyPr rtlCol="0">
            <a:normAutofit/>
          </a:bodyPr>
          <a:lstStyle/>
          <a:p>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"realProfileID"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"0"</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"date_of_birth"</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"19390609"</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"surname"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"bishop"</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"address_1"</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"daley crescent"</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"street_number"</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"41"</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"postcode"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"6050"</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"soc_sec_id"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"4676841"</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"suburb"</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"batlow"</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"phone_number"</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"08 29028996"</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"state"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"qld"</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"given_name"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"molly"</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"age"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"31"</a:t>
            </a:r>
            <a:r>
              <a:rPr lang="it-IT" b="0" dirty="0">
                <a:solidFill>
                  <a:srgbClr val="CCCCCC"/>
                </a:solidFill>
                <a:effectLst/>
                <a:latin typeface="Menlo" panose="020B0609030804020204" pitchFamily="49" charset="0"/>
              </a:rPr>
              <a:t>}</a:t>
            </a:r>
          </a:p>
          <a:p>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"realProfileID"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"1"</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"date_of_birth"</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"19041109"</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"address_1"</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"nambucca street"</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"surname"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"aidon"</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"postcode"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"2002"</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"soc_sec_id"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"3414163"</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"street_number"</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"7"</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"suburb"</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"devonort"</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"phone_number"</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"08 75629459"</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"state"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"vkf"</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"given_name"</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"whkt"</a:t>
            </a:r>
            <a:r>
              <a:rPr lang="it-IT" b="0" dirty="0">
                <a:solidFill>
                  <a:srgbClr val="CCCCCC"/>
                </a:solidFill>
                <a:effectLst/>
                <a:latin typeface="Menlo" panose="020B0609030804020204" pitchFamily="49" charset="0"/>
              </a:rPr>
              <a:t>}</a:t>
            </a:r>
          </a:p>
          <a:p>
            <a:endParaRPr lang="it-IT" b="0" dirty="0">
              <a:solidFill>
                <a:srgbClr val="CCCCCC"/>
              </a:solidFill>
              <a:effectLst/>
              <a:latin typeface="Menlo" panose="020B0609030804020204" pitchFamily="49" charset="0"/>
            </a:endParaRPr>
          </a:p>
        </p:txBody>
      </p:sp>
      <p:sp>
        <p:nvSpPr>
          <p:cNvPr id="21" name="Segnaposto testo 6">
            <a:extLst>
              <a:ext uri="{FF2B5EF4-FFF2-40B4-BE49-F238E27FC236}">
                <a16:creationId xmlns:a16="http://schemas.microsoft.com/office/drawing/2014/main" id="{8837EDBB-9AF1-E069-A866-EAECC5253D19}"/>
              </a:ext>
            </a:extLst>
          </p:cNvPr>
          <p:cNvSpPr txBox="1">
            <a:spLocks/>
          </p:cNvSpPr>
          <p:nvPr/>
        </p:nvSpPr>
        <p:spPr>
          <a:xfrm>
            <a:off x="8157193" y="1662203"/>
            <a:ext cx="3435178" cy="1702789"/>
          </a:xfrm>
          <a:prstGeom prst="rect">
            <a:avLst/>
          </a:prstGeom>
          <a:solidFill>
            <a:schemeClr val="tx1"/>
          </a:solidFill>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"d1Id"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"101"</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"d2Id"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"8933"</a:t>
            </a:r>
            <a:r>
              <a:rPr lang="it-IT" b="0" dirty="0">
                <a:solidFill>
                  <a:srgbClr val="CCCCCC"/>
                </a:solidFill>
                <a:effectLst/>
                <a:latin typeface="Menlo" panose="020B0609030804020204" pitchFamily="49" charset="0"/>
              </a:rPr>
              <a:t>}</a:t>
            </a:r>
          </a:p>
          <a:p>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"d1Id"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"4101"</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"d2Id"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"4614"</a:t>
            </a:r>
            <a:r>
              <a:rPr lang="it-IT" b="0" dirty="0">
                <a:solidFill>
                  <a:srgbClr val="CCCCCC"/>
                </a:solidFill>
                <a:effectLst/>
                <a:latin typeface="Menlo" panose="020B0609030804020204" pitchFamily="49" charset="0"/>
              </a:rPr>
              <a:t>}</a:t>
            </a:r>
          </a:p>
          <a:p>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"d1Id"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"7213"</a:t>
            </a:r>
            <a:r>
              <a:rPr lang="it-IT" b="0" dirty="0">
                <a:solidFill>
                  <a:srgbClr val="CCCCCC"/>
                </a:solidFill>
                <a:effectLst/>
                <a:latin typeface="Menlo" panose="020B0609030804020204" pitchFamily="49" charset="0"/>
              </a:rPr>
              <a:t>,</a:t>
            </a:r>
            <a:r>
              <a:rPr lang="it-IT" b="0" dirty="0">
                <a:solidFill>
                  <a:srgbClr val="9CDCFE"/>
                </a:solidFill>
                <a:effectLst/>
                <a:latin typeface="Menlo" panose="020B0609030804020204" pitchFamily="49" charset="0"/>
              </a:rPr>
              <a:t>"d2Id"</a:t>
            </a:r>
            <a:r>
              <a:rPr lang="it-IT" b="0" dirty="0">
                <a:solidFill>
                  <a:srgbClr val="CCCCCC"/>
                </a:solidFill>
                <a:effectLst/>
                <a:latin typeface="Menlo" panose="020B0609030804020204" pitchFamily="49" charset="0"/>
              </a:rPr>
              <a:t>:</a:t>
            </a:r>
            <a:r>
              <a:rPr lang="it-IT" b="0" dirty="0">
                <a:solidFill>
                  <a:srgbClr val="CE9178"/>
                </a:solidFill>
                <a:effectLst/>
                <a:latin typeface="Menlo" panose="020B0609030804020204" pitchFamily="49" charset="0"/>
              </a:rPr>
              <a:t>"8466"</a:t>
            </a:r>
            <a:r>
              <a:rPr lang="it-IT" b="0" dirty="0">
                <a:solidFill>
                  <a:srgbClr val="CCCCCC"/>
                </a:solidFill>
                <a:effectLst/>
                <a:latin typeface="Menlo" panose="020B0609030804020204" pitchFamily="49" charset="0"/>
              </a:rPr>
              <a:t>}</a:t>
            </a:r>
          </a:p>
        </p:txBody>
      </p:sp>
      <p:sp>
        <p:nvSpPr>
          <p:cNvPr id="22" name="Segnaposto contenuto 4">
            <a:extLst>
              <a:ext uri="{FF2B5EF4-FFF2-40B4-BE49-F238E27FC236}">
                <a16:creationId xmlns:a16="http://schemas.microsoft.com/office/drawing/2014/main" id="{AF0A58D0-ED91-FD5C-1DAD-7AC96A934ECF}"/>
              </a:ext>
            </a:extLst>
          </p:cNvPr>
          <p:cNvSpPr txBox="1">
            <a:spLocks/>
          </p:cNvSpPr>
          <p:nvPr/>
        </p:nvSpPr>
        <p:spPr>
          <a:xfrm>
            <a:off x="210128" y="1183138"/>
            <a:ext cx="4139449" cy="479065"/>
          </a:xfrm>
          <a:prstGeom prst="rect">
            <a:avLst/>
          </a:prstGeom>
        </p:spPr>
        <p:txBody>
          <a:bodyPr vert="horz" lIns="91440" tIns="45720" rIns="91440" bIns="45720" rtlCol="0" anchor="b">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cap="all" spc="150" dirty="0">
                <a:solidFill>
                  <a:srgbClr val="404040"/>
                </a:solidFill>
                <a:latin typeface="Tenorite" panose="00000500000000000000" pitchFamily="2" charset="0"/>
                <a:ea typeface="+mj-ea"/>
                <a:cs typeface="+mj-cs"/>
              </a:rPr>
              <a:t>Extract from the 10k dataset</a:t>
            </a:r>
          </a:p>
        </p:txBody>
      </p:sp>
      <p:sp>
        <p:nvSpPr>
          <p:cNvPr id="23" name="Segnaposto contenuto 4">
            <a:extLst>
              <a:ext uri="{FF2B5EF4-FFF2-40B4-BE49-F238E27FC236}">
                <a16:creationId xmlns:a16="http://schemas.microsoft.com/office/drawing/2014/main" id="{36224368-F616-CF18-51E9-804901080E3A}"/>
              </a:ext>
            </a:extLst>
          </p:cNvPr>
          <p:cNvSpPr txBox="1">
            <a:spLocks/>
          </p:cNvSpPr>
          <p:nvPr/>
        </p:nvSpPr>
        <p:spPr>
          <a:xfrm>
            <a:off x="8093676" y="1183138"/>
            <a:ext cx="4292568" cy="479065"/>
          </a:xfrm>
          <a:prstGeom prst="rect">
            <a:avLst/>
          </a:prstGeom>
        </p:spPr>
        <p:txBody>
          <a:bodyPr vert="horz" lIns="91440" tIns="45720" rIns="91440" bIns="45720" rtlCol="0" anchor="b">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cap="all" spc="150" dirty="0">
                <a:solidFill>
                  <a:srgbClr val="404040"/>
                </a:solidFill>
                <a:latin typeface="Tenorite" panose="00000500000000000000" pitchFamily="2" charset="0"/>
                <a:ea typeface="+mj-ea"/>
                <a:cs typeface="+mj-cs"/>
              </a:rPr>
              <a:t>Extract from the Ground truth dataset</a:t>
            </a:r>
          </a:p>
        </p:txBody>
      </p:sp>
      <p:sp>
        <p:nvSpPr>
          <p:cNvPr id="3" name="Segnaposto testo 6">
            <a:extLst>
              <a:ext uri="{FF2B5EF4-FFF2-40B4-BE49-F238E27FC236}">
                <a16:creationId xmlns:a16="http://schemas.microsoft.com/office/drawing/2014/main" id="{B30E2CA3-476C-2D9C-14BF-665BFA8A41BF}"/>
              </a:ext>
            </a:extLst>
          </p:cNvPr>
          <p:cNvSpPr txBox="1">
            <a:spLocks/>
          </p:cNvSpPr>
          <p:nvPr/>
        </p:nvSpPr>
        <p:spPr>
          <a:xfrm>
            <a:off x="72947" y="4476038"/>
            <a:ext cx="12046106" cy="2263090"/>
          </a:xfrm>
          <a:prstGeom prst="rect">
            <a:avLst/>
          </a:prstGeom>
          <a:solidFill>
            <a:schemeClr val="tx1"/>
          </a:solidFill>
        </p:spPr>
        <p:txBody>
          <a:bodyPr vert="horz" lIns="91440" tIns="45720" rIns="91440" bIns="45720" rtlCol="0">
            <a:normAutofit fontScale="2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"realProfileID"</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"101"</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"surname"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"delledonne"</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"address_1"</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"jerrabomberrfa avenue"</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"date_of_birth"</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"19741026"</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"postcode"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"4817"</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"street_number"</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"71"</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"soc_sec_id"</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"6315417"</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"suburb"</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"blue muoain"</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"phone_number"</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"04 11928712"</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"state"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"qld"</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"given_name"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"teiodah"</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"age"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"26"</a:t>
            </a:r>
            <a:r>
              <a:rPr lang="it-IT" sz="4800" b="0" dirty="0">
                <a:solidFill>
                  <a:srgbClr val="CCCCCC"/>
                </a:solidFill>
                <a:effectLst/>
                <a:latin typeface="Menlo" panose="020B0609030804020204" pitchFamily="49" charset="0"/>
              </a:rPr>
              <a:t>}</a:t>
            </a:r>
          </a:p>
          <a:p>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"date_of_birth"</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"19741026"</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"address_1"</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"jerrabomberra avenue"</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"address_2"</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"liselican"</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"postcode"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"4817"</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"soc_sec_id"</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"6315417"</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"given_name"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"teileah"</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"realProfileID"</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"8933"</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"surname"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"delledonne"</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"street_number"</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"71"</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"suburb"</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"blue mountain"</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"phone_number"</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"04 11928712"</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"state"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"qld"</a:t>
            </a:r>
            <a:r>
              <a:rPr lang="it-IT" sz="4800" b="0" dirty="0">
                <a:solidFill>
                  <a:srgbClr val="CCCCCC"/>
                </a:solidFill>
                <a:effectLst/>
                <a:latin typeface="Menlo" panose="020B0609030804020204" pitchFamily="49" charset="0"/>
              </a:rPr>
              <a:t>,</a:t>
            </a:r>
            <a:r>
              <a:rPr lang="it-IT" sz="4800" b="0" dirty="0">
                <a:solidFill>
                  <a:srgbClr val="9CDCFE"/>
                </a:solidFill>
                <a:effectLst/>
                <a:latin typeface="Menlo" panose="020B0609030804020204" pitchFamily="49" charset="0"/>
              </a:rPr>
              <a:t>"age"</a:t>
            </a:r>
            <a:r>
              <a:rPr lang="it-IT" sz="4800" b="0" dirty="0">
                <a:solidFill>
                  <a:srgbClr val="CCCCCC"/>
                </a:solidFill>
                <a:effectLst/>
                <a:latin typeface="Menlo" panose="020B0609030804020204" pitchFamily="49" charset="0"/>
              </a:rPr>
              <a:t>:</a:t>
            </a:r>
            <a:r>
              <a:rPr lang="it-IT" sz="4800" b="0" dirty="0">
                <a:solidFill>
                  <a:srgbClr val="CE9178"/>
                </a:solidFill>
                <a:effectLst/>
                <a:latin typeface="Menlo" panose="020B0609030804020204" pitchFamily="49" charset="0"/>
              </a:rPr>
              <a:t>"26"</a:t>
            </a:r>
            <a:r>
              <a:rPr lang="it-IT" sz="4800" b="0" dirty="0">
                <a:solidFill>
                  <a:srgbClr val="CCCCCC"/>
                </a:solidFill>
                <a:effectLst/>
                <a:latin typeface="Menlo" panose="020B0609030804020204" pitchFamily="49" charset="0"/>
              </a:rPr>
              <a:t>}</a:t>
            </a:r>
          </a:p>
          <a:p>
            <a:endParaRPr lang="it-IT" b="0" dirty="0">
              <a:solidFill>
                <a:srgbClr val="CCCCCC"/>
              </a:solidFill>
              <a:effectLst/>
              <a:latin typeface="Menlo" panose="020B0609030804020204" pitchFamily="49" charset="0"/>
            </a:endParaRPr>
          </a:p>
          <a:p>
            <a:r>
              <a:rPr lang="it-IT" sz="4800" dirty="0">
                <a:solidFill>
                  <a:srgbClr val="FFC000"/>
                </a:solidFill>
                <a:latin typeface="Menlo" panose="020B0609030804020204" pitchFamily="49" charset="0"/>
              </a:rPr>
              <a:t>{"realProfileID":"4101","surname":"mason","address_1":"mcgrowdie place","date_of_birth":"19010918","postcode":"3550","soc_sec_id":"9182062","suburb":"kardinya","state":"nsw","given_name":"emalene","age":"38"}</a:t>
            </a:r>
            <a:endParaRPr lang="it-IT" b="0" dirty="0">
              <a:solidFill>
                <a:srgbClr val="FFC000"/>
              </a:solidFill>
              <a:effectLst/>
              <a:latin typeface="Menlo" panose="020B0609030804020204" pitchFamily="49" charset="0"/>
            </a:endParaRPr>
          </a:p>
          <a:p>
            <a:r>
              <a:rPr lang="it-IT" sz="4800" dirty="0">
                <a:solidFill>
                  <a:srgbClr val="FFC000"/>
                </a:solidFill>
                <a:latin typeface="Menlo" panose="020B0609030804020204" pitchFamily="49" charset="0"/>
              </a:rPr>
              <a:t>{"realProfileID":"4614","date_of_birth":"19951039","address_1":"mcgrowdie place","surname":"massxo","postcode":"3550","soc_sec_id":"9182062","suburb":"kardinya","given_name":"emalneke","age":"38"}</a:t>
            </a:r>
          </a:p>
          <a:p>
            <a:br>
              <a:rPr lang="it-IT" b="0" dirty="0">
                <a:solidFill>
                  <a:srgbClr val="CCCCCC"/>
                </a:solidFill>
                <a:effectLst/>
                <a:latin typeface="Menlo" panose="020B0609030804020204" pitchFamily="49" charset="0"/>
              </a:rPr>
            </a:br>
            <a:endParaRPr lang="it-IT" b="0" dirty="0">
              <a:solidFill>
                <a:srgbClr val="CCCCCC"/>
              </a:solidFill>
              <a:effectLst/>
              <a:latin typeface="Menlo" panose="020B0609030804020204" pitchFamily="49" charset="0"/>
            </a:endParaRPr>
          </a:p>
          <a:p>
            <a:endParaRPr lang="it-IT" b="0" dirty="0">
              <a:solidFill>
                <a:srgbClr val="CCCCCC"/>
              </a:solidFill>
              <a:effectLst/>
              <a:latin typeface="Menlo" panose="020B0609030804020204" pitchFamily="49" charset="0"/>
            </a:endParaRPr>
          </a:p>
        </p:txBody>
      </p:sp>
      <p:sp>
        <p:nvSpPr>
          <p:cNvPr id="4" name="Segnaposto contenuto 4">
            <a:extLst>
              <a:ext uri="{FF2B5EF4-FFF2-40B4-BE49-F238E27FC236}">
                <a16:creationId xmlns:a16="http://schemas.microsoft.com/office/drawing/2014/main" id="{EB870D18-95B1-C960-DD2E-C70FD3C6BDE3}"/>
              </a:ext>
            </a:extLst>
          </p:cNvPr>
          <p:cNvSpPr txBox="1">
            <a:spLocks/>
          </p:cNvSpPr>
          <p:nvPr/>
        </p:nvSpPr>
        <p:spPr>
          <a:xfrm>
            <a:off x="3864625" y="3604524"/>
            <a:ext cx="4292568" cy="47906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cap="all" spc="150" dirty="0">
                <a:solidFill>
                  <a:srgbClr val="404040"/>
                </a:solidFill>
                <a:latin typeface="Tenorite" panose="00000500000000000000" pitchFamily="2" charset="0"/>
                <a:ea typeface="+mj-ea"/>
                <a:cs typeface="+mj-cs"/>
              </a:rPr>
              <a:t>Example of two similar records</a:t>
            </a:r>
          </a:p>
        </p:txBody>
      </p:sp>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rtlCol="0"/>
          <a:lstStyle/>
          <a:p>
            <a:pPr rtl="0"/>
            <a:r>
              <a:rPr lang="it-IT" dirty="0"/>
              <a:t>Methodolgy – outline </a:t>
            </a:r>
          </a:p>
        </p:txBody>
      </p:sp>
      <p:sp>
        <p:nvSpPr>
          <p:cNvPr id="17" name="Segnaposto testo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39"/>
            <a:ext cx="5431971" cy="3428865"/>
          </a:xfrm>
        </p:spPr>
        <p:txBody>
          <a:bodyPr rtlCol="0">
            <a:normAutofit/>
          </a:bodyPr>
          <a:lstStyle/>
          <a:p>
            <a:pPr marL="285750" indent="-285750" rtl="0">
              <a:buFont typeface="Arial" panose="020B0604020202020204" pitchFamily="34" charset="0"/>
              <a:buChar char="•"/>
            </a:pPr>
            <a:r>
              <a:rPr lang="it-IT" sz="2400" cap="all" spc="50" dirty="0"/>
              <a:t>Preprocessing</a:t>
            </a:r>
          </a:p>
          <a:p>
            <a:pPr marL="285750" indent="-285750" rtl="0">
              <a:buFont typeface="Arial" panose="020B0604020202020204" pitchFamily="34" charset="0"/>
              <a:buChar char="•"/>
            </a:pPr>
            <a:r>
              <a:rPr lang="it-IT" sz="2400" cap="all" spc="50" dirty="0"/>
              <a:t>Prefix filtering</a:t>
            </a:r>
          </a:p>
          <a:p>
            <a:pPr marL="285750" indent="-285750" rtl="0">
              <a:buFont typeface="Arial" panose="020B0604020202020204" pitchFamily="34" charset="0"/>
              <a:buChar char="•"/>
            </a:pPr>
            <a:r>
              <a:rPr lang="it-IT" sz="2400" cap="all" spc="50" dirty="0"/>
              <a:t>Length filtering</a:t>
            </a:r>
          </a:p>
          <a:p>
            <a:pPr marL="285750" indent="-285750" rtl="0">
              <a:buFont typeface="Arial" panose="020B0604020202020204" pitchFamily="34" charset="0"/>
              <a:buChar char="•"/>
            </a:pPr>
            <a:r>
              <a:rPr lang="it-IT" sz="2400" cap="all" spc="50" dirty="0"/>
              <a:t>Positional filtering </a:t>
            </a:r>
          </a:p>
          <a:p>
            <a:pPr marL="285750" indent="-285750" rtl="0">
              <a:buFont typeface="Arial" panose="020B0604020202020204" pitchFamily="34" charset="0"/>
              <a:buChar char="•"/>
            </a:pPr>
            <a:r>
              <a:rPr lang="it-IT" sz="2400" cap="all" spc="50" dirty="0"/>
              <a:t>Jaccard similarity application</a:t>
            </a:r>
          </a:p>
          <a:p>
            <a:pPr marL="285750" indent="-285750" rtl="0">
              <a:buFont typeface="Arial" panose="020B0604020202020204" pitchFamily="34" charset="0"/>
              <a:buChar char="•"/>
            </a:pPr>
            <a:endParaRPr lang="it-IT" cap="all" spc="50" dirty="0"/>
          </a:p>
          <a:p>
            <a:pPr marL="285750" indent="-285750" rtl="0">
              <a:buFont typeface="Arial" panose="020B0604020202020204" pitchFamily="34" charset="0"/>
              <a:buChar char="•"/>
            </a:pPr>
            <a:endParaRPr lang="it-IT" cap="all" spc="50" dirty="0"/>
          </a:p>
          <a:p>
            <a:pPr marL="285750" indent="-285750" rtl="0">
              <a:buFont typeface="Arial" panose="020B0604020202020204" pitchFamily="34" charset="0"/>
              <a:buChar char="•"/>
            </a:pPr>
            <a:endParaRPr lang="it-IT" cap="all" spc="50" dirty="0"/>
          </a:p>
          <a:p>
            <a:pPr marL="285750" indent="-285750" rtl="0">
              <a:buFont typeface="Arial" panose="020B0604020202020204" pitchFamily="34" charset="0"/>
              <a:buChar char="•"/>
            </a:pPr>
            <a:endParaRPr lang="it-IT" dirty="0"/>
          </a:p>
        </p:txBody>
      </p:sp>
      <p:sp>
        <p:nvSpPr>
          <p:cNvPr id="6" name="Segnaposto numero diapositiva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7</a:t>
            </a:fld>
            <a:endParaRPr lang="it-IT" dirty="0"/>
          </a:p>
        </p:txBody>
      </p:sp>
    </p:spTree>
    <p:extLst>
      <p:ext uri="{BB962C8B-B14F-4D97-AF65-F5344CB8AC3E}">
        <p14:creationId xmlns:p14="http://schemas.microsoft.com/office/powerpoint/2010/main" val="147210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olo 10">
            <a:extLst>
              <a:ext uri="{FF2B5EF4-FFF2-40B4-BE49-F238E27FC236}">
                <a16:creationId xmlns:a16="http://schemas.microsoft.com/office/drawing/2014/main" id="{B1B29E87-9C2C-400B-834D-4E4BD6E944D0}"/>
              </a:ext>
            </a:extLst>
          </p:cNvPr>
          <p:cNvSpPr>
            <a:spLocks noGrp="1"/>
          </p:cNvSpPr>
          <p:nvPr>
            <p:ph type="title"/>
          </p:nvPr>
        </p:nvSpPr>
        <p:spPr>
          <a:xfrm>
            <a:off x="2019299" y="223507"/>
            <a:ext cx="8372731" cy="689305"/>
          </a:xfrm>
        </p:spPr>
        <p:txBody>
          <a:bodyPr rtlCol="0" anchor="ctr">
            <a:normAutofit/>
          </a:bodyPr>
          <a:lstStyle/>
          <a:p>
            <a:pPr rtl="0"/>
            <a:r>
              <a:rPr lang="it-IT" dirty="0"/>
              <a:t>preprocessing</a:t>
            </a:r>
          </a:p>
        </p:txBody>
      </p:sp>
      <p:sp>
        <p:nvSpPr>
          <p:cNvPr id="4" name="Segnaposto numero diapositiva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8</a:t>
            </a:fld>
            <a:endParaRPr lang="it-IT" dirty="0"/>
          </a:p>
        </p:txBody>
      </p:sp>
      <p:sp>
        <p:nvSpPr>
          <p:cNvPr id="6" name="Segnaposto contenuto 5">
            <a:extLst>
              <a:ext uri="{FF2B5EF4-FFF2-40B4-BE49-F238E27FC236}">
                <a16:creationId xmlns:a16="http://schemas.microsoft.com/office/drawing/2014/main" id="{78BE84B0-0FD1-3325-BD12-CB64D18D2041}"/>
              </a:ext>
            </a:extLst>
          </p:cNvPr>
          <p:cNvSpPr txBox="1">
            <a:spLocks/>
          </p:cNvSpPr>
          <p:nvPr/>
        </p:nvSpPr>
        <p:spPr>
          <a:xfrm>
            <a:off x="98854" y="741405"/>
            <a:ext cx="12093146" cy="611659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b="1" cap="all" noProof="1"/>
              <a:t>Load the json file </a:t>
            </a:r>
          </a:p>
          <a:p>
            <a:pPr marL="457200" lvl="1" indent="0">
              <a:buNone/>
            </a:pPr>
            <a:r>
              <a:rPr lang="it-IT" sz="1400" cap="all" dirty="0"/>
              <a:t>The code </a:t>
            </a:r>
            <a:r>
              <a:rPr lang="it-IT" sz="1400" cap="all" dirty="0">
                <a:solidFill>
                  <a:srgbClr val="C00000"/>
                </a:solidFill>
              </a:rPr>
              <a:t>json_rdd = sc.textFile(json_file_path) reads the contents of the file as plain text (located at the json_file_path) and creates an RDD where each element corresponds to a line in the text file</a:t>
            </a:r>
            <a:r>
              <a:rPr lang="it-IT" sz="1400" cap="all" dirty="0"/>
              <a:t>. This is often the first step in processing data with Spark, as it allows you to work with large datasets that are distributed across a cluster. SO IT'S ALREADY PARALLELIZE and it  reads the data in parallel from multiple workers in the cluster and distributes it across the RDD. </a:t>
            </a:r>
          </a:p>
          <a:p>
            <a:pPr marL="457200" lvl="1" indent="0">
              <a:buNone/>
            </a:pPr>
            <a:endParaRPr lang="it-IT" sz="1400" cap="all" noProof="1"/>
          </a:p>
          <a:p>
            <a:r>
              <a:rPr lang="it-IT" sz="1600" b="1" cap="all" noProof="1"/>
              <a:t>Tokenization </a:t>
            </a:r>
          </a:p>
          <a:p>
            <a:pPr marL="457200" lvl="1" indent="0">
              <a:buNone/>
            </a:pPr>
            <a:r>
              <a:rPr lang="it-IT" sz="1400" cap="all" dirty="0"/>
              <a:t>In OUR CASE Due TO THE FACT THAT INSIDE THE RECORDS WE NOTICE A FIELD THAT CONTANINS SOME MISSPELLINGS OR TYPOS IN SINGLE WORDS </a:t>
            </a:r>
            <a:r>
              <a:rPr lang="it-IT" sz="1400" cap="all" dirty="0">
                <a:solidFill>
                  <a:srgbClr val="C00000"/>
                </a:solidFill>
              </a:rPr>
              <a:t>WE CHOOSE TO TOKENIZE THE RECORDS WITH Q-3 (Q-GRAMS) THAT </a:t>
            </a:r>
            <a:r>
              <a:rPr lang="it-IT" sz="1400" cap="all" dirty="0" err="1">
                <a:solidFill>
                  <a:srgbClr val="C00000"/>
                </a:solidFill>
              </a:rPr>
              <a:t>CReatE</a:t>
            </a:r>
            <a:r>
              <a:rPr lang="it-IT" sz="1400" cap="all" dirty="0">
                <a:solidFill>
                  <a:srgbClr val="C00000"/>
                </a:solidFill>
              </a:rPr>
              <a:t> a rich representation of text data</a:t>
            </a:r>
            <a:r>
              <a:rPr lang="it-IT" sz="1400" cap="all" dirty="0"/>
              <a:t> TO </a:t>
            </a:r>
            <a:r>
              <a:rPr lang="it-IT" sz="1400" cap="all" dirty="0" err="1"/>
              <a:t>capturE</a:t>
            </a:r>
            <a:r>
              <a:rPr lang="it-IT" sz="1400" cap="all" dirty="0"/>
              <a:t> local patterns within strings. </a:t>
            </a:r>
            <a:r>
              <a:rPr lang="it-IT" sz="1400" cap="all" dirty="0" err="1">
                <a:solidFill>
                  <a:srgbClr val="C00000"/>
                </a:solidFill>
              </a:rPr>
              <a:t>is</a:t>
            </a:r>
            <a:r>
              <a:rPr lang="it-IT" sz="1400" cap="all" dirty="0">
                <a:solidFill>
                  <a:srgbClr val="C00000"/>
                </a:solidFill>
              </a:rPr>
              <a:t> particularly useful for fuzzy matching, as it allows for the detection of similarities even in the presence of minor differences or typographical errors</a:t>
            </a:r>
            <a:r>
              <a:rPr lang="it-IT" sz="1400" cap="all" dirty="0"/>
              <a:t>.</a:t>
            </a:r>
            <a:r>
              <a:rPr lang="it-IT" sz="1400" cap="all" noProof="1"/>
              <a:t> </a:t>
            </a:r>
            <a:r>
              <a:rPr lang="it-IT" sz="1400" cap="all" dirty="0"/>
              <a:t>The tokens in an RDD for each record are tuple of (recordID, [token1, token2, ...]). </a:t>
            </a:r>
            <a:r>
              <a:rPr lang="it-IT" sz="1400" cap="all" dirty="0" err="1"/>
              <a:t>We</a:t>
            </a:r>
            <a:r>
              <a:rPr lang="it-IT" sz="1400" cap="all" dirty="0"/>
              <a:t> ALSO </a:t>
            </a:r>
            <a:r>
              <a:rPr lang="it-IT" sz="1400" cap="all" dirty="0" err="1"/>
              <a:t>TESTEd</a:t>
            </a:r>
            <a:r>
              <a:rPr lang="it-IT" sz="1400" cap="all" dirty="0"/>
              <a:t> THE WORD-TOKENIZATION METHOD </a:t>
            </a:r>
            <a:r>
              <a:rPr lang="it-IT" sz="1400" cap="all" dirty="0" err="1"/>
              <a:t>THAt</a:t>
            </a:r>
            <a:r>
              <a:rPr lang="it-IT" sz="1400" cap="all" dirty="0"/>
              <a:t> WAS THE BEST TO USE FOR COMPUTATIONAL REASON BUT HOW WE WILL SEE IN THE RESULTS WAS VERY </a:t>
            </a:r>
            <a:r>
              <a:rPr lang="it-IT" sz="1400" cap="all" dirty="0" err="1"/>
              <a:t>unsuitable</a:t>
            </a:r>
            <a:r>
              <a:rPr lang="it-IT" sz="1400" cap="all" dirty="0"/>
              <a:t>.</a:t>
            </a:r>
            <a:endParaRPr lang="it-IT" sz="1400" cap="all" noProof="1"/>
          </a:p>
          <a:p>
            <a:r>
              <a:rPr lang="it-IT" sz="1600" b="1" cap="all" noProof="1"/>
              <a:t>Compute the frequency of the token</a:t>
            </a:r>
          </a:p>
          <a:p>
            <a:pPr marL="457200" lvl="1" indent="0">
              <a:buNone/>
            </a:pPr>
            <a:r>
              <a:rPr lang="it-IT" sz="1400" cap="all" noProof="1"/>
              <a:t>The frequency of each token is computed across all sets</a:t>
            </a:r>
          </a:p>
          <a:p>
            <a:r>
              <a:rPr lang="it-IT" sz="1600" b="1" cap="all" noProof="1"/>
              <a:t>Sort tokens by frequency</a:t>
            </a:r>
          </a:p>
          <a:p>
            <a:pPr marL="457200" lvl="1" indent="0">
              <a:buNone/>
            </a:pPr>
            <a:r>
              <a:rPr lang="it-IT" sz="1400" cap="all" dirty="0" err="1"/>
              <a:t>we</a:t>
            </a:r>
            <a:r>
              <a:rPr lang="it-IT" sz="1400" cap="all" dirty="0"/>
              <a:t> have the (token, frequency) in each worker and the (RID, {tokens}) RDD. The sort_tokens_by_frequency function aims to reorder the tokens in each record of an RDD based on their global frequency, which was previously computed and broadcasted. </a:t>
            </a:r>
            <a:r>
              <a:rPr lang="it-IT" sz="1400" cap="all" dirty="0">
                <a:solidFill>
                  <a:srgbClr val="C00000"/>
                </a:solidFill>
              </a:rPr>
              <a:t>Tokens are sorted based on their frequency in ascending order, meaning the rarest tokens (lowest frequency) appear first</a:t>
            </a:r>
            <a:r>
              <a:rPr lang="it-IT" sz="1400" cap="all" dirty="0"/>
              <a:t>, followed by more common tokens.. THIS </a:t>
            </a:r>
            <a:r>
              <a:rPr lang="it-IT" sz="1400" cap="all" dirty="0">
                <a:solidFill>
                  <a:srgbClr val="C00000"/>
                </a:solidFill>
              </a:rPr>
              <a:t>TO AVOID IN </a:t>
            </a:r>
            <a:r>
              <a:rPr lang="it-IT" sz="1400" cap="all" dirty="0" err="1">
                <a:solidFill>
                  <a:srgbClr val="C00000"/>
                </a:solidFill>
              </a:rPr>
              <a:t>tHE</a:t>
            </a:r>
            <a:r>
              <a:rPr lang="it-IT" sz="1400" cap="all" dirty="0">
                <a:solidFill>
                  <a:srgbClr val="C00000"/>
                </a:solidFill>
              </a:rPr>
              <a:t> CASE OF PREFIX-FILTER (THAT IS LOOKING AT THE FIRST N-TOKEN) TO WORK ON COMMON TOKENS THAT </a:t>
            </a:r>
            <a:r>
              <a:rPr lang="en-GB" sz="1400" cap="all" dirty="0">
                <a:solidFill>
                  <a:srgbClr val="C00000"/>
                </a:solidFill>
              </a:rPr>
              <a:t>could “trigger more false positives”</a:t>
            </a:r>
            <a:endParaRPr lang="it-IT" sz="1400" cap="all" dirty="0">
              <a:solidFill>
                <a:srgbClr val="C00000"/>
              </a:solidFill>
            </a:endParaRPr>
          </a:p>
          <a:p>
            <a:pPr marL="457200" lvl="1" indent="0">
              <a:buNone/>
            </a:pPr>
            <a:r>
              <a:rPr lang="it-IT" sz="1400" u="sng" cap="all" dirty="0"/>
              <a:t>*IT'S DONE LOCALLY ON EACH WORKERS</a:t>
            </a:r>
          </a:p>
          <a:p>
            <a:pPr algn="l"/>
            <a:endParaRPr lang="it-IT" sz="1000" b="0" i="0" u="none" strike="noStrike" dirty="0">
              <a:effectLst/>
              <a:latin typeface="-apple-system"/>
            </a:endParaRPr>
          </a:p>
          <a:p>
            <a:pPr lvl="1"/>
            <a:endParaRPr lang="it-IT" sz="1100" cap="all" noProof="1"/>
          </a:p>
          <a:p>
            <a:pPr lvl="1"/>
            <a:endParaRPr lang="it-IT" sz="1100" cap="all" noProof="1"/>
          </a:p>
        </p:txBody>
      </p:sp>
    </p:spTree>
    <p:extLst>
      <p:ext uri="{BB962C8B-B14F-4D97-AF65-F5344CB8AC3E}">
        <p14:creationId xmlns:p14="http://schemas.microsoft.com/office/powerpoint/2010/main" val="56699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6F7BB-30A8-4980-AD4A-2FB0B53FA6C9}"/>
              </a:ext>
            </a:extLst>
          </p:cNvPr>
          <p:cNvSpPr>
            <a:spLocks noGrp="1"/>
          </p:cNvSpPr>
          <p:nvPr>
            <p:ph type="title"/>
          </p:nvPr>
        </p:nvSpPr>
        <p:spPr>
          <a:xfrm>
            <a:off x="1617891" y="0"/>
            <a:ext cx="8421688" cy="1325563"/>
          </a:xfrm>
        </p:spPr>
        <p:txBody>
          <a:bodyPr rtlCol="0"/>
          <a:lstStyle/>
          <a:p>
            <a:pPr rtl="0"/>
            <a:r>
              <a:rPr lang="it-IT" dirty="0"/>
              <a:t>Preprocessing - Code snippets</a:t>
            </a:r>
          </a:p>
        </p:txBody>
      </p:sp>
      <p:sp>
        <p:nvSpPr>
          <p:cNvPr id="5" name="Segnaposto numero diapositiva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it-IT" smtClean="0"/>
              <a:pPr rtl="0"/>
              <a:t>9</a:t>
            </a:fld>
            <a:endParaRPr lang="it-IT" dirty="0"/>
          </a:p>
        </p:txBody>
      </p:sp>
      <p:sp>
        <p:nvSpPr>
          <p:cNvPr id="7" name="CasellaDiTesto 6">
            <a:extLst>
              <a:ext uri="{FF2B5EF4-FFF2-40B4-BE49-F238E27FC236}">
                <a16:creationId xmlns:a16="http://schemas.microsoft.com/office/drawing/2014/main" id="{825339FC-786D-6437-73D5-F693F73CFC1E}"/>
              </a:ext>
            </a:extLst>
          </p:cNvPr>
          <p:cNvSpPr txBox="1"/>
          <p:nvPr/>
        </p:nvSpPr>
        <p:spPr>
          <a:xfrm>
            <a:off x="1057016" y="3582154"/>
            <a:ext cx="4110296" cy="3139321"/>
          </a:xfrm>
          <a:prstGeom prst="rect">
            <a:avLst/>
          </a:prstGeom>
          <a:solidFill>
            <a:schemeClr val="tx1"/>
          </a:solidFill>
        </p:spPr>
        <p:txBody>
          <a:bodyPr wrap="square" rtlCol="0">
            <a:spAutoFit/>
          </a:bodyPr>
          <a:lstStyle/>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generate_trigrams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text</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Generates trigrams (3-grams) for a given text, treating each word separately.</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CE9178"/>
                </a:solidFill>
                <a:effectLst/>
                <a:latin typeface="Menlo" panose="020B0609030804020204" pitchFamily="49" charset="0"/>
              </a:rPr>
              <a:t>Parameters: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text: A string from which trigrams will be generated.</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Returns: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A set of trigrams for the text.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text = text.lower</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.replace</a:t>
            </a:r>
            <a:r>
              <a:rPr lang="it-IT" sz="1000" b="0" dirty="0">
                <a:solidFill>
                  <a:srgbClr val="DCDCDC"/>
                </a:solidFill>
                <a:effectLst/>
                <a:latin typeface="Menlo" panose="020B0609030804020204" pitchFamily="49" charset="0"/>
              </a:rPr>
              <a:t>(</a:t>
            </a:r>
            <a:r>
              <a:rPr lang="it-IT" sz="1000" b="0" dirty="0">
                <a:solidFill>
                  <a:srgbClr val="CE9178"/>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CE9178"/>
                </a:solidFill>
                <a:effectLst/>
                <a:latin typeface="Menlo" panose="020B0609030804020204" pitchFamily="49" charset="0"/>
              </a:rPr>
              <a:t>""</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608B4E"/>
                </a:solidFill>
                <a:effectLst/>
                <a:latin typeface="Menlo" panose="020B0609030804020204" pitchFamily="49" charset="0"/>
              </a:rPr>
              <a:t># Remove white spaces from the text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608B4E"/>
                </a:solidFill>
                <a:effectLst/>
                <a:latin typeface="Menlo" panose="020B0609030804020204" pitchFamily="49" charset="0"/>
              </a:rPr>
              <a:t># Generate trigrams</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trigrams = </a:t>
            </a:r>
            <a:r>
              <a:rPr lang="it-IT" sz="1000" b="0" dirty="0">
                <a:solidFill>
                  <a:srgbClr val="569CD6"/>
                </a:solidFill>
                <a:effectLst/>
                <a:latin typeface="Menlo" panose="020B0609030804020204" pitchFamily="49" charset="0"/>
              </a:rPr>
              <a:t>set</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text</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i</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i+</a:t>
            </a:r>
            <a:r>
              <a:rPr lang="it-IT" sz="1000" b="0" dirty="0">
                <a:solidFill>
                  <a:srgbClr val="B5CEA8"/>
                </a:solidFill>
                <a:effectLst/>
                <a:latin typeface="Menlo" panose="020B0609030804020204" pitchFamily="49" charset="0"/>
              </a:rPr>
              <a:t>3</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569CD6"/>
                </a:solidFill>
                <a:effectLst/>
                <a:latin typeface="Menlo" panose="020B0609030804020204" pitchFamily="49" charset="0"/>
              </a:rPr>
              <a:t>for</a:t>
            </a:r>
            <a:r>
              <a:rPr lang="it-IT" sz="1000" b="0" dirty="0">
                <a:solidFill>
                  <a:srgbClr val="D4D4D4"/>
                </a:solidFill>
                <a:effectLst/>
                <a:latin typeface="Menlo" panose="020B0609030804020204" pitchFamily="49" charset="0"/>
              </a:rPr>
              <a:t> i </a:t>
            </a:r>
            <a:r>
              <a:rPr lang="it-IT" sz="1000" b="0" dirty="0">
                <a:solidFill>
                  <a:srgbClr val="569CD6"/>
                </a:solidFill>
                <a:effectLst/>
                <a:latin typeface="Menlo" panose="020B0609030804020204" pitchFamily="49" charset="0"/>
              </a:rPr>
              <a:t>in</a:t>
            </a:r>
            <a:r>
              <a:rPr lang="it-IT" sz="1000" b="0" dirty="0">
                <a:solidFill>
                  <a:srgbClr val="D4D4D4"/>
                </a:solidFill>
                <a:effectLst/>
                <a:latin typeface="Menlo" panose="020B0609030804020204" pitchFamily="49" charset="0"/>
              </a:rPr>
              <a:t> </a:t>
            </a:r>
            <a:r>
              <a:rPr lang="it-IT" sz="1000" b="0" dirty="0">
                <a:solidFill>
                  <a:srgbClr val="569CD6"/>
                </a:solidFill>
                <a:effectLst/>
                <a:latin typeface="Menlo" panose="020B0609030804020204" pitchFamily="49" charset="0"/>
              </a:rPr>
              <a:t>range</a:t>
            </a:r>
            <a:r>
              <a:rPr lang="it-IT" sz="1000" b="0" dirty="0">
                <a:solidFill>
                  <a:srgbClr val="DCDCDC"/>
                </a:solidFill>
                <a:effectLst/>
                <a:latin typeface="Menlo" panose="020B0609030804020204" pitchFamily="49" charset="0"/>
              </a:rPr>
              <a:t>(</a:t>
            </a:r>
            <a:r>
              <a:rPr lang="it-IT" sz="1000" b="0" dirty="0">
                <a:solidFill>
                  <a:srgbClr val="569CD6"/>
                </a:solidFill>
                <a:effectLst/>
                <a:latin typeface="Menlo" panose="020B0609030804020204" pitchFamily="49" charset="0"/>
              </a:rPr>
              <a:t>len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text</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 </a:t>
            </a:r>
            <a:r>
              <a:rPr lang="it-IT" sz="1000" b="0" dirty="0">
                <a:solidFill>
                  <a:srgbClr val="B5CEA8"/>
                </a:solidFill>
                <a:effectLst/>
                <a:latin typeface="Menlo" panose="020B0609030804020204" pitchFamily="49" charset="0"/>
              </a:rPr>
              <a:t>2</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trigrams</a:t>
            </a:r>
          </a:p>
          <a:p>
            <a:endParaRPr lang="it-IT" dirty="0"/>
          </a:p>
        </p:txBody>
      </p:sp>
      <p:sp>
        <p:nvSpPr>
          <p:cNvPr id="8" name="CasellaDiTesto 7">
            <a:extLst>
              <a:ext uri="{FF2B5EF4-FFF2-40B4-BE49-F238E27FC236}">
                <a16:creationId xmlns:a16="http://schemas.microsoft.com/office/drawing/2014/main" id="{E78520A5-E461-EEB4-0368-0DE181F9FCB6}"/>
              </a:ext>
            </a:extLst>
          </p:cNvPr>
          <p:cNvSpPr txBox="1"/>
          <p:nvPr/>
        </p:nvSpPr>
        <p:spPr>
          <a:xfrm>
            <a:off x="1057016" y="1096963"/>
            <a:ext cx="4110296" cy="2062103"/>
          </a:xfrm>
          <a:prstGeom prst="rect">
            <a:avLst/>
          </a:prstGeom>
          <a:solidFill>
            <a:schemeClr val="tx1"/>
          </a:solidFill>
        </p:spPr>
        <p:txBody>
          <a:bodyPr wrap="square" rtlCol="0">
            <a:spAutoFit/>
          </a:bodyPr>
          <a:lstStyle/>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read_json_file</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json_file_path</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608B4E"/>
                </a:solidFill>
                <a:effectLst/>
                <a:latin typeface="Menlo" panose="020B0609030804020204" pitchFamily="49" charset="0"/>
              </a:rPr>
              <a:t># Start a Spark Context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sc = SparkContext.getOrCreate</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608B4E"/>
                </a:solidFill>
                <a:effectLst/>
                <a:latin typeface="Menlo" panose="020B0609030804020204" pitchFamily="49" charset="0"/>
              </a:rPr>
              <a:t># Read the JSON file as plain text</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json_rdd = sc.textFile</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json_file_path</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json_rdd</a:t>
            </a:r>
          </a:p>
          <a:p>
            <a:br>
              <a:rPr lang="it-IT" sz="1000" b="0" dirty="0">
                <a:solidFill>
                  <a:srgbClr val="D4D4D4"/>
                </a:solidFill>
                <a:effectLst/>
                <a:latin typeface="Menlo" panose="020B0609030804020204" pitchFamily="49" charset="0"/>
              </a:rPr>
            </a:br>
            <a:r>
              <a:rPr lang="it-IT" sz="1000" b="0" dirty="0">
                <a:solidFill>
                  <a:srgbClr val="608B4E"/>
                </a:solidFill>
                <a:effectLst/>
                <a:latin typeface="Menlo" panose="020B0609030804020204" pitchFamily="49" charset="0"/>
              </a:rPr>
              <a:t># Call the function to read the JSON file</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json_rdd = read_json_file</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json_file_path</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endParaRPr lang="it-IT" dirty="0"/>
          </a:p>
        </p:txBody>
      </p:sp>
      <p:sp>
        <p:nvSpPr>
          <p:cNvPr id="9" name="CasellaDiTesto 8">
            <a:extLst>
              <a:ext uri="{FF2B5EF4-FFF2-40B4-BE49-F238E27FC236}">
                <a16:creationId xmlns:a16="http://schemas.microsoft.com/office/drawing/2014/main" id="{E960FB6A-0A89-9575-FD8A-55AB124CA442}"/>
              </a:ext>
            </a:extLst>
          </p:cNvPr>
          <p:cNvSpPr txBox="1"/>
          <p:nvPr/>
        </p:nvSpPr>
        <p:spPr>
          <a:xfrm>
            <a:off x="6267191" y="1859339"/>
            <a:ext cx="4110296" cy="4524315"/>
          </a:xfrm>
          <a:prstGeom prst="rect">
            <a:avLst/>
          </a:prstGeom>
          <a:solidFill>
            <a:schemeClr val="tx1"/>
          </a:solidFill>
        </p:spPr>
        <p:txBody>
          <a:bodyPr wrap="square" rtlCol="0">
            <a:spAutoFit/>
          </a:bodyPr>
          <a:lstStyle/>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sort_tokens_by_frequency</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rdd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broadcast_freq</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Sort the tokens in each record by their global frequency.</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Parameters: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rdd: Input RDD where each record is of the form (recordID, [token1, token2, ...])</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broadcast_freq: A Spark broadcast variable containing the global frequency of tokens.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Returns:</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 An RDD with each record having tokens sorted by their frequency.</a:t>
            </a:r>
            <a:endParaRPr lang="it-IT" sz="1000" b="0" dirty="0">
              <a:solidFill>
                <a:srgbClr val="D4D4D4"/>
              </a:solidFill>
              <a:effectLst/>
              <a:latin typeface="Menlo" panose="020B0609030804020204" pitchFamily="49" charset="0"/>
            </a:endParaRPr>
          </a:p>
          <a:p>
            <a:r>
              <a:rPr lang="it-IT" sz="1000" b="0" dirty="0">
                <a:solidFill>
                  <a:srgbClr val="CE9178"/>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def</a:t>
            </a:r>
            <a:r>
              <a:rPr lang="it-IT" sz="1000" b="0" dirty="0">
                <a:solidFill>
                  <a:srgbClr val="D4D4D4"/>
                </a:solidFill>
                <a:effectLst/>
                <a:latin typeface="Menlo" panose="020B0609030804020204" pitchFamily="49" charset="0"/>
              </a:rPr>
              <a:t> sort_tokens_by_freq</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record</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608B4E"/>
                </a:solidFill>
                <a:effectLst/>
                <a:latin typeface="Menlo" panose="020B0609030804020204" pitchFamily="49" charset="0"/>
              </a:rPr>
              <a:t># unpack the record</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record_id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tokens = record </a:t>
            </a:r>
          </a:p>
          <a:p>
            <a:r>
              <a:rPr lang="it-IT" sz="1000" b="0" dirty="0">
                <a:solidFill>
                  <a:srgbClr val="608B4E"/>
                </a:solidFill>
                <a:effectLst/>
                <a:latin typeface="Menlo" panose="020B0609030804020204" pitchFamily="49" charset="0"/>
              </a:rPr>
              <a:t># Use the broadcast variable for sorting from rare to common</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sorted_tokens = </a:t>
            </a:r>
            <a:r>
              <a:rPr lang="it-IT" sz="1000" b="0" dirty="0">
                <a:solidFill>
                  <a:srgbClr val="569CD6"/>
                </a:solidFill>
                <a:effectLst/>
                <a:latin typeface="Menlo" panose="020B0609030804020204" pitchFamily="49" charset="0"/>
              </a:rPr>
              <a:t>sorted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tokens</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key=</a:t>
            </a:r>
            <a:r>
              <a:rPr lang="it-IT" sz="1000" b="0" dirty="0">
                <a:solidFill>
                  <a:srgbClr val="569CD6"/>
                </a:solidFill>
                <a:effectLst/>
                <a:latin typeface="Menlo" panose="020B0609030804020204" pitchFamily="49" charset="0"/>
              </a:rPr>
              <a:t>lambda</a:t>
            </a:r>
            <a:r>
              <a:rPr lang="it-IT" sz="1000" b="0" dirty="0">
                <a:solidFill>
                  <a:srgbClr val="D4D4D4"/>
                </a:solidFill>
                <a:effectLst/>
                <a:latin typeface="Menlo" panose="020B0609030804020204" pitchFamily="49" charset="0"/>
              </a:rPr>
              <a:t> token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broadcast_freq.value.get</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token</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B5CEA8"/>
                </a:solidFill>
                <a:effectLst/>
                <a:latin typeface="Menlo" panose="020B0609030804020204" pitchFamily="49" charset="0"/>
              </a:rPr>
              <a:t>0</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a:t>
            </a:r>
            <a:r>
              <a:rPr lang="it-IT" sz="1000" b="0" dirty="0">
                <a:solidFill>
                  <a:srgbClr val="608B4E"/>
                </a:solidFill>
                <a:effectLst/>
                <a:latin typeface="Menlo" panose="020B0609030804020204" pitchFamily="49" charset="0"/>
              </a:rPr>
              <a:t># if no frequencies are founded = 0</a:t>
            </a:r>
            <a:endParaRPr lang="it-IT" sz="1000" b="0" dirty="0">
              <a:solidFill>
                <a:srgbClr val="D4D4D4"/>
              </a:solidFill>
              <a:effectLst/>
              <a:latin typeface="Menlo" panose="020B0609030804020204" pitchFamily="49" charset="0"/>
            </a:endParaRPr>
          </a:p>
          <a:p>
            <a:r>
              <a:rPr lang="it-IT" sz="1000" b="0" dirty="0">
                <a:solidFill>
                  <a:srgbClr val="608B4E"/>
                </a:solidFill>
                <a:effectLst/>
                <a:latin typeface="Menlo" panose="020B0609030804020204" pitchFamily="49" charset="0"/>
              </a:rPr>
              <a:t># Return the RID with the Sorted Tokens</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record_id</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 sorted_tokens</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br>
              <a:rPr lang="it-IT" sz="1000" b="0" dirty="0">
                <a:solidFill>
                  <a:srgbClr val="D4D4D4"/>
                </a:solidFill>
                <a:effectLst/>
                <a:latin typeface="Menlo" panose="020B0609030804020204" pitchFamily="49" charset="0"/>
              </a:rPr>
            </a:br>
            <a:r>
              <a:rPr lang="it-IT" sz="1000" b="0" dirty="0">
                <a:solidFill>
                  <a:srgbClr val="608B4E"/>
                </a:solidFill>
                <a:effectLst/>
                <a:latin typeface="Menlo" panose="020B0609030804020204" pitchFamily="49" charset="0"/>
              </a:rPr>
              <a:t># Apply the function MAP on each RDD record</a:t>
            </a:r>
            <a:endParaRPr lang="it-IT" sz="1000" b="0" dirty="0">
              <a:solidFill>
                <a:srgbClr val="D4D4D4"/>
              </a:solidFill>
              <a:effectLst/>
              <a:latin typeface="Menlo" panose="020B0609030804020204" pitchFamily="49" charset="0"/>
            </a:endParaRPr>
          </a:p>
          <a:p>
            <a:r>
              <a:rPr lang="it-IT" sz="1000" b="0" dirty="0">
                <a:solidFill>
                  <a:srgbClr val="D4D4D4"/>
                </a:solidFill>
                <a:effectLst/>
                <a:latin typeface="Menlo" panose="020B0609030804020204" pitchFamily="49" charset="0"/>
              </a:rPr>
              <a:t>sorted_rdd = rdd.</a:t>
            </a:r>
            <a:r>
              <a:rPr lang="it-IT" sz="1000" b="0" dirty="0">
                <a:solidFill>
                  <a:srgbClr val="569CD6"/>
                </a:solidFill>
                <a:effectLst/>
                <a:latin typeface="Menlo" panose="020B0609030804020204" pitchFamily="49" charset="0"/>
              </a:rPr>
              <a:t>map</a:t>
            </a:r>
            <a:r>
              <a:rPr lang="it-IT" sz="1000" b="0" dirty="0">
                <a:solidFill>
                  <a:srgbClr val="DCDCDC"/>
                </a:solidFill>
                <a:effectLst/>
                <a:latin typeface="Menlo" panose="020B0609030804020204" pitchFamily="49" charset="0"/>
              </a:rPr>
              <a:t>(</a:t>
            </a:r>
            <a:r>
              <a:rPr lang="it-IT" sz="1000" b="0" dirty="0">
                <a:solidFill>
                  <a:srgbClr val="D4D4D4"/>
                </a:solidFill>
                <a:effectLst/>
                <a:latin typeface="Menlo" panose="020B0609030804020204" pitchFamily="49" charset="0"/>
              </a:rPr>
              <a:t>sort_tokens_by_freq</a:t>
            </a:r>
            <a:r>
              <a:rPr lang="it-IT" sz="1000" b="0" dirty="0">
                <a:solidFill>
                  <a:srgbClr val="DCDCDC"/>
                </a:solidFill>
                <a:effectLst/>
                <a:latin typeface="Menlo" panose="020B0609030804020204" pitchFamily="49" charset="0"/>
              </a:rPr>
              <a:t>)</a:t>
            </a:r>
            <a:endParaRPr lang="it-IT" sz="1000" b="0" dirty="0">
              <a:solidFill>
                <a:srgbClr val="D4D4D4"/>
              </a:solidFill>
              <a:effectLst/>
              <a:latin typeface="Menlo" panose="020B0609030804020204" pitchFamily="49" charset="0"/>
            </a:endParaRPr>
          </a:p>
          <a:p>
            <a:r>
              <a:rPr lang="it-IT" sz="1000" b="0" dirty="0">
                <a:solidFill>
                  <a:srgbClr val="569CD6"/>
                </a:solidFill>
                <a:effectLst/>
                <a:latin typeface="Menlo" panose="020B0609030804020204" pitchFamily="49" charset="0"/>
              </a:rPr>
              <a:t>return</a:t>
            </a:r>
            <a:r>
              <a:rPr lang="it-IT" sz="1000" b="0" dirty="0">
                <a:solidFill>
                  <a:srgbClr val="D4D4D4"/>
                </a:solidFill>
                <a:effectLst/>
                <a:latin typeface="Menlo" panose="020B0609030804020204" pitchFamily="49" charset="0"/>
              </a:rPr>
              <a:t> sorted_rdd</a:t>
            </a:r>
          </a:p>
          <a:p>
            <a:endParaRPr lang="it-IT" dirty="0"/>
          </a:p>
        </p:txBody>
      </p:sp>
    </p:spTree>
    <p:extLst>
      <p:ext uri="{BB962C8B-B14F-4D97-AF65-F5344CB8AC3E}">
        <p14:creationId xmlns:p14="http://schemas.microsoft.com/office/powerpoint/2010/main" val="3477453048"/>
      </p:ext>
    </p:extLst>
  </p:cSld>
  <p:clrMapOvr>
    <a:masterClrMapping/>
  </p:clrMapOvr>
</p:sld>
</file>

<file path=ppt/theme/theme1.xml><?xml version="1.0" encoding="utf-8"?>
<a:theme xmlns:a="http://schemas.openxmlformats.org/drawingml/2006/main" name="Monolinea">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C4BA2C8-4C3C-4809-AD4F-FED9B4D74B8F}">
  <ds:schemaRefs>
    <ds:schemaRef ds:uri="http://schemas.microsoft.com/sharepoint/v3/contenttype/forms"/>
  </ds:schemaRefs>
</ds:datastoreItem>
</file>

<file path=customXml/itemProps2.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14FED0-9A95-4A83-8CAA-A3BB5938F8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6571</Words>
  <Application>Microsoft Office PowerPoint</Application>
  <PresentationFormat>Widescreen</PresentationFormat>
  <Paragraphs>518</Paragraphs>
  <Slides>28</Slides>
  <Notes>28</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28</vt:i4>
      </vt:variant>
    </vt:vector>
  </HeadingPairs>
  <TitlesOfParts>
    <vt:vector size="34" baseType="lpstr">
      <vt:lpstr>-apple-system</vt:lpstr>
      <vt:lpstr>Arial</vt:lpstr>
      <vt:lpstr>Calibri</vt:lpstr>
      <vt:lpstr>Menlo</vt:lpstr>
      <vt:lpstr>Tenorite</vt:lpstr>
      <vt:lpstr>Monolinea</vt:lpstr>
      <vt:lpstr>Set Similarity join with spark BIG DATA MANaGEMENT AND GOVERNANCE </vt:lpstr>
      <vt:lpstr>Introduction - Set similarity join</vt:lpstr>
      <vt:lpstr>Objectieves</vt:lpstr>
      <vt:lpstr>TOOLS and Technologies</vt:lpstr>
      <vt:lpstr>Dataset overview</vt:lpstr>
      <vt:lpstr>Dataset - Example</vt:lpstr>
      <vt:lpstr>Methodolgy – outline </vt:lpstr>
      <vt:lpstr>preprocessing</vt:lpstr>
      <vt:lpstr>Preprocessing - Code snippets</vt:lpstr>
      <vt:lpstr>Prefix filtering</vt:lpstr>
      <vt:lpstr>extract candidate pairs after Prefix filtering</vt:lpstr>
      <vt:lpstr>Prefix filter - Code snippets</vt:lpstr>
      <vt:lpstr>Length filter</vt:lpstr>
      <vt:lpstr>Length filter - core</vt:lpstr>
      <vt:lpstr>Length filter - Code snippets</vt:lpstr>
      <vt:lpstr>positional filter (1)</vt:lpstr>
      <vt:lpstr>positional filter (2)</vt:lpstr>
      <vt:lpstr>Extract candidate pairs after positional filter </vt:lpstr>
      <vt:lpstr>positional filter - Code snippets</vt:lpstr>
      <vt:lpstr>Jaccard similarity application</vt:lpstr>
      <vt:lpstr> Jaccard similarity application - Code snippets</vt:lpstr>
      <vt:lpstr>Results</vt:lpstr>
      <vt:lpstr>Results – 10k dataset</vt:lpstr>
      <vt:lpstr>Results – 50k dataset</vt:lpstr>
      <vt:lpstr>Results – 100k dataset WITH Q-3</vt:lpstr>
      <vt:lpstr>Results – 100k dataset WORD TOKENIZATION</vt:lpstr>
      <vt:lpstr>Possible developments and challenges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2021-06-15T17:20:32Z</dcterms:created>
  <dcterms:modified xsi:type="dcterms:W3CDTF">2025-03-04T21:24:18Z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