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DM Sans" pitchFamily="2" charset="0"/>
      <p:regular r:id="rId17"/>
    </p:embeddedFont>
    <p:embeddedFont>
      <p:font typeface="DM Sans Bold" charset="0"/>
      <p:regular r:id="rId18"/>
    </p:embeddedFont>
    <p:embeddedFont>
      <p:font typeface="Open Sans" panose="020B0606030504020204" pitchFamily="34" charset="0"/>
      <p:regular r:id="rId19"/>
      <p:bold r:id="rId20"/>
    </p:embeddedFont>
    <p:embeddedFont>
      <p:font typeface="Open Sans Bold" panose="020B0806030504020204" charset="0"/>
      <p:regular r:id="rId21"/>
    </p:embeddedFont>
    <p:embeddedFont>
      <p:font typeface="Open Sans Bold Italics" panose="020B0604020202020204" charset="0"/>
      <p:regular r:id="rId22"/>
    </p:embeddedFont>
    <p:embeddedFont>
      <p:font typeface="Open Sans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58926" y="7917522"/>
            <a:ext cx="9729074" cy="2369478"/>
            <a:chOff x="0" y="0"/>
            <a:chExt cx="6539885" cy="15927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39885" cy="1592763"/>
            </a:xfrm>
            <a:custGeom>
              <a:avLst/>
              <a:gdLst/>
              <a:ahLst/>
              <a:cxnLst/>
              <a:rect l="l" t="t" r="r" b="b"/>
              <a:pathLst>
                <a:path w="6539885" h="1592763">
                  <a:moveTo>
                    <a:pt x="0" y="0"/>
                  </a:moveTo>
                  <a:lnTo>
                    <a:pt x="6539885" y="0"/>
                  </a:lnTo>
                  <a:lnTo>
                    <a:pt x="6539885" y="1592763"/>
                  </a:lnTo>
                  <a:lnTo>
                    <a:pt x="0" y="1592763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539885" cy="1630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788894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9008916"/>
            <a:ext cx="3816610" cy="50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414042"/>
                </a:solidFill>
                <a:latin typeface="DM Sans Bold"/>
              </a:rPr>
              <a:t>Vito D'Elia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3628" y="2908532"/>
            <a:ext cx="14312461" cy="2765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9"/>
              </a:lnSpc>
            </a:pPr>
            <a:r>
              <a:rPr lang="en-US" sz="7129" dirty="0" err="1">
                <a:solidFill>
                  <a:srgbClr val="414042"/>
                </a:solidFill>
                <a:latin typeface="DM Sans Bold"/>
              </a:rPr>
              <a:t>Analisi</a:t>
            </a:r>
            <a:r>
              <a:rPr lang="en-US" sz="7129" dirty="0">
                <a:solidFill>
                  <a:srgbClr val="414042"/>
                </a:solidFill>
                <a:latin typeface="DM Sans Bold"/>
              </a:rPr>
              <a:t> </a:t>
            </a:r>
            <a:r>
              <a:rPr lang="en-US" sz="7129" dirty="0" err="1">
                <a:solidFill>
                  <a:srgbClr val="414042"/>
                </a:solidFill>
                <a:latin typeface="DM Sans Bold"/>
              </a:rPr>
              <a:t>delle</a:t>
            </a:r>
            <a:r>
              <a:rPr lang="en-US" sz="7129" dirty="0">
                <a:solidFill>
                  <a:srgbClr val="414042"/>
                </a:solidFill>
                <a:latin typeface="DM Sans Bold"/>
              </a:rPr>
              <a:t> </a:t>
            </a:r>
            <a:r>
              <a:rPr lang="en-US" sz="7129" dirty="0" err="1">
                <a:solidFill>
                  <a:srgbClr val="414042"/>
                </a:solidFill>
                <a:latin typeface="DM Sans Bold"/>
              </a:rPr>
              <a:t>Associazioni</a:t>
            </a:r>
            <a:r>
              <a:rPr lang="en-US" sz="7129" dirty="0">
                <a:solidFill>
                  <a:srgbClr val="414042"/>
                </a:solidFill>
                <a:latin typeface="DM Sans Bold"/>
              </a:rPr>
              <a:t> di Market Basket in </a:t>
            </a:r>
            <a:r>
              <a:rPr lang="en-US" sz="7129" dirty="0" err="1">
                <a:solidFill>
                  <a:srgbClr val="414042"/>
                </a:solidFill>
                <a:latin typeface="DM Sans Bold"/>
              </a:rPr>
              <a:t>PowerBi</a:t>
            </a:r>
            <a:r>
              <a:rPr lang="en-US" sz="7129" dirty="0">
                <a:solidFill>
                  <a:srgbClr val="414042"/>
                </a:solidFill>
                <a:latin typeface="DM Sans Bold"/>
              </a:rPr>
              <a:t> </a:t>
            </a:r>
            <a:r>
              <a:rPr lang="en-US" sz="7129" dirty="0" err="1">
                <a:solidFill>
                  <a:srgbClr val="414042"/>
                </a:solidFill>
                <a:latin typeface="DM Sans Bold"/>
              </a:rPr>
              <a:t>nel</a:t>
            </a:r>
            <a:r>
              <a:rPr lang="en-US" sz="7129" dirty="0">
                <a:solidFill>
                  <a:srgbClr val="414042"/>
                </a:solidFill>
                <a:latin typeface="DM Sans Bold"/>
              </a:rPr>
              <a:t> </a:t>
            </a:r>
            <a:r>
              <a:rPr lang="en-US" sz="7129" dirty="0" err="1">
                <a:solidFill>
                  <a:srgbClr val="414042"/>
                </a:solidFill>
                <a:latin typeface="DM Sans Bold"/>
              </a:rPr>
              <a:t>dominio</a:t>
            </a:r>
            <a:r>
              <a:rPr lang="en-US" sz="7129" dirty="0">
                <a:solidFill>
                  <a:srgbClr val="414042"/>
                </a:solidFill>
                <a:latin typeface="DM Sans Bold"/>
              </a:rPr>
              <a:t> di </a:t>
            </a:r>
            <a:r>
              <a:rPr lang="en-US" sz="7129" dirty="0" err="1">
                <a:solidFill>
                  <a:srgbClr val="414042"/>
                </a:solidFill>
                <a:latin typeface="DM Sans Bold"/>
              </a:rPr>
              <a:t>documenti</a:t>
            </a:r>
            <a:endParaRPr lang="en-US" sz="7129" dirty="0">
              <a:solidFill>
                <a:srgbClr val="414042"/>
              </a:solidFill>
              <a:latin typeface="DM Sans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0" y="2345717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043147" y="8722531"/>
            <a:ext cx="3765123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Sistemi Informativi e </a:t>
            </a:r>
          </a:p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FFFFFF"/>
                </a:solidFill>
                <a:latin typeface="DM Sans"/>
              </a:rPr>
              <a:t>Web Semantico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5746089" y="9073686"/>
            <a:ext cx="1132211" cy="0"/>
          </a:xfrm>
          <a:prstGeom prst="line">
            <a:avLst/>
          </a:prstGeom>
          <a:ln w="95250" cap="rnd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433628" y="1000125"/>
            <a:ext cx="725048" cy="593221"/>
          </a:xfrm>
          <a:custGeom>
            <a:avLst/>
            <a:gdLst/>
            <a:ahLst/>
            <a:cxnLst/>
            <a:rect l="l" t="t" r="r" b="b"/>
            <a:pathLst>
              <a:path w="725048" h="593221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2449704" y="1140843"/>
            <a:ext cx="6489340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800">
                <a:solidFill>
                  <a:srgbClr val="414042"/>
                </a:solidFill>
                <a:latin typeface="DM Sans Bold"/>
              </a:rPr>
              <a:t>Università di Modena e Reggio Emilia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33628" y="6629664"/>
            <a:ext cx="1339506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Open Sans"/>
              </a:rPr>
              <a:t>Preparazione del Dataset, Metodologia e Risultati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001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0" y="20683"/>
            <a:ext cx="18288000" cy="1571408"/>
            <a:chOff x="0" y="0"/>
            <a:chExt cx="12293196" cy="10563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93196" cy="1056301"/>
            </a:xfrm>
            <a:custGeom>
              <a:avLst/>
              <a:gdLst/>
              <a:ahLst/>
              <a:cxnLst/>
              <a:rect l="l" t="t" r="r" b="b"/>
              <a:pathLst>
                <a:path w="12293196" h="1056301">
                  <a:moveTo>
                    <a:pt x="0" y="0"/>
                  </a:moveTo>
                  <a:lnTo>
                    <a:pt x="12293196" y="0"/>
                  </a:lnTo>
                  <a:lnTo>
                    <a:pt x="12293196" y="1056301"/>
                  </a:lnTo>
                  <a:lnTo>
                    <a:pt x="0" y="1056301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293196" cy="1094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894677" y="1811594"/>
            <a:ext cx="9386482" cy="8475406"/>
          </a:xfrm>
          <a:custGeom>
            <a:avLst/>
            <a:gdLst/>
            <a:ahLst/>
            <a:cxnLst/>
            <a:rect l="l" t="t" r="r" b="b"/>
            <a:pathLst>
              <a:path w="9386482" h="8475406">
                <a:moveTo>
                  <a:pt x="0" y="0"/>
                </a:moveTo>
                <a:lnTo>
                  <a:pt x="9386483" y="0"/>
                </a:lnTo>
                <a:lnTo>
                  <a:pt x="9386483" y="8475406"/>
                </a:lnTo>
                <a:lnTo>
                  <a:pt x="0" y="8475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78745" y="396812"/>
            <a:ext cx="1567118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Esempio Codice DAX Calcolo Lift Pesato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0426" y="2008252"/>
            <a:ext cx="7897026" cy="7440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Nel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seguente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codice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per il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calcolo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del Lift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Pesato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,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vediamo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come in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primis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si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filtrare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l’occorrenza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(basket)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considerata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, in base a category e keyword:</a:t>
            </a:r>
          </a:p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 Bold"/>
              </a:rPr>
              <a:t>(VAR: </a:t>
            </a:r>
            <a:r>
              <a:rPr lang="en-US" sz="2100" dirty="0" err="1">
                <a:solidFill>
                  <a:srgbClr val="000000"/>
                </a:solidFill>
                <a:latin typeface="Open Sans Bold"/>
              </a:rPr>
              <a:t>CategoryOccurrences</a:t>
            </a:r>
            <a:r>
              <a:rPr lang="en-US" sz="2100" dirty="0">
                <a:solidFill>
                  <a:srgbClr val="000000"/>
                </a:solidFill>
                <a:latin typeface="Open Sans Bold"/>
              </a:rPr>
              <a:t> e </a:t>
            </a:r>
            <a:r>
              <a:rPr lang="en-US" sz="2100" dirty="0" err="1">
                <a:solidFill>
                  <a:srgbClr val="000000"/>
                </a:solidFill>
                <a:latin typeface="Open Sans Bold"/>
              </a:rPr>
              <a:t>KeywordOccurrences</a:t>
            </a:r>
            <a:r>
              <a:rPr lang="en-US" sz="2100" dirty="0">
                <a:solidFill>
                  <a:srgbClr val="000000"/>
                </a:solidFill>
                <a:latin typeface="Open Sans Bold"/>
              </a:rPr>
              <a:t>)</a:t>
            </a:r>
          </a:p>
          <a:p>
            <a:pPr algn="l">
              <a:lnSpc>
                <a:spcPts val="3276"/>
              </a:lnSpc>
            </a:pPr>
            <a:endParaRPr lang="en-US" sz="2100" dirty="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Per poi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calcolare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la somma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totale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dei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pesi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associati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ai matches:</a:t>
            </a:r>
          </a:p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 Bold"/>
              </a:rPr>
              <a:t>(VAR: </a:t>
            </a:r>
            <a:r>
              <a:rPr lang="en-US" sz="2100" dirty="0" err="1">
                <a:solidFill>
                  <a:srgbClr val="000000"/>
                </a:solidFill>
                <a:latin typeface="Open Sans Bold"/>
              </a:rPr>
              <a:t>CategoryWeightSum</a:t>
            </a:r>
            <a:r>
              <a:rPr lang="en-US" sz="2100" dirty="0">
                <a:solidFill>
                  <a:srgbClr val="000000"/>
                </a:solidFill>
                <a:latin typeface="Open Sans Bold"/>
              </a:rPr>
              <a:t> &amp; </a:t>
            </a:r>
            <a:r>
              <a:rPr lang="en-US" sz="2100" dirty="0" err="1">
                <a:solidFill>
                  <a:srgbClr val="000000"/>
                </a:solidFill>
                <a:latin typeface="Open Sans Bold"/>
              </a:rPr>
              <a:t>KeywordWeightSum</a:t>
            </a:r>
            <a:r>
              <a:rPr lang="en-US" sz="2100" dirty="0">
                <a:solidFill>
                  <a:srgbClr val="000000"/>
                </a:solidFill>
                <a:latin typeface="Open Sans Bold"/>
              </a:rPr>
              <a:t>)</a:t>
            </a:r>
          </a:p>
          <a:p>
            <a:pPr algn="l">
              <a:lnSpc>
                <a:spcPts val="3276"/>
              </a:lnSpc>
            </a:pPr>
            <a:endParaRPr lang="en-US" sz="2100" dirty="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Si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va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poi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calcolare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la somma di tutti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pesi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presenti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nel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dataset </a:t>
            </a:r>
            <a:r>
              <a:rPr lang="en-US" sz="2100" dirty="0">
                <a:solidFill>
                  <a:srgbClr val="000000"/>
                </a:solidFill>
                <a:latin typeface="Open Sans Bold"/>
              </a:rPr>
              <a:t>(VAR </a:t>
            </a:r>
            <a:r>
              <a:rPr lang="en-US" sz="2100" dirty="0" err="1">
                <a:solidFill>
                  <a:srgbClr val="000000"/>
                </a:solidFill>
                <a:latin typeface="Open Sans Bold"/>
              </a:rPr>
              <a:t>TotalWeight</a:t>
            </a:r>
            <a:r>
              <a:rPr lang="en-US" sz="2100" dirty="0">
                <a:solidFill>
                  <a:srgbClr val="000000"/>
                </a:solidFill>
                <a:latin typeface="Open Sans Bold"/>
              </a:rPr>
              <a:t>) </a:t>
            </a:r>
          </a:p>
          <a:p>
            <a:pPr algn="l">
              <a:lnSpc>
                <a:spcPts val="3276"/>
              </a:lnSpc>
            </a:pPr>
            <a:endParaRPr lang="en-US" sz="2100" dirty="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In base 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questa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si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calcolano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relativi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Supporti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di Category</a:t>
            </a:r>
          </a:p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e di Keyword </a:t>
            </a:r>
          </a:p>
          <a:p>
            <a:pPr algn="l">
              <a:lnSpc>
                <a:spcPts val="3276"/>
              </a:lnSpc>
            </a:pPr>
            <a:r>
              <a:rPr lang="en-US" sz="2100" dirty="0">
                <a:solidFill>
                  <a:srgbClr val="000000"/>
                </a:solidFill>
                <a:latin typeface="Open Sans Bold"/>
              </a:rPr>
              <a:t>(VAR </a:t>
            </a:r>
            <a:r>
              <a:rPr lang="en-US" sz="2100" dirty="0" err="1">
                <a:solidFill>
                  <a:srgbClr val="000000"/>
                </a:solidFill>
                <a:latin typeface="Open Sans Bold"/>
              </a:rPr>
              <a:t>Weighted_Support_of_category</a:t>
            </a:r>
            <a:r>
              <a:rPr lang="en-US" sz="2100" dirty="0">
                <a:solidFill>
                  <a:srgbClr val="000000"/>
                </a:solidFill>
                <a:latin typeface="Open Sans Bold"/>
              </a:rPr>
              <a:t> &amp; ..keyword)</a:t>
            </a:r>
          </a:p>
          <a:p>
            <a:pPr algn="l">
              <a:lnSpc>
                <a:spcPts val="3276"/>
              </a:lnSpc>
            </a:pPr>
            <a:endParaRPr lang="en-US" sz="2100" dirty="0">
              <a:solidFill>
                <a:srgbClr val="000000"/>
              </a:solidFill>
              <a:latin typeface="Open Sans Bold"/>
            </a:endParaRPr>
          </a:p>
          <a:p>
            <a:pPr algn="l">
              <a:lnSpc>
                <a:spcPts val="2940"/>
              </a:lnSpc>
            </a:pP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Restituendo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infine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poi il Lift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calcolato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come il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supporto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dell’occorrenza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considerata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diviso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il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prodotto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dei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</a:t>
            </a:r>
            <a:r>
              <a:rPr lang="en-US" sz="2100" u="sng" dirty="0" err="1">
                <a:solidFill>
                  <a:srgbClr val="000000"/>
                </a:solidFill>
                <a:latin typeface="Open Sans Italics"/>
              </a:rPr>
              <a:t>supporti</a:t>
            </a:r>
            <a:r>
              <a:rPr lang="en-US" sz="2100" u="sng" dirty="0">
                <a:solidFill>
                  <a:srgbClr val="000000"/>
                </a:solidFill>
                <a:latin typeface="Open Sans Italics"/>
              </a:rPr>
              <a:t> di category e keyword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2195"/>
            <a:ext cx="12477417" cy="742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0"/>
              </a:lnSpc>
            </a:pPr>
            <a:r>
              <a:rPr lang="en-US" sz="5200">
                <a:solidFill>
                  <a:srgbClr val="414042"/>
                </a:solidFill>
                <a:latin typeface="DM Sans Bold"/>
              </a:rPr>
              <a:t>Scelte Progettuali Modello di Dati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-4100512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rot="5400000">
            <a:off x="12130088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0" y="9272588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122531" y="1442942"/>
            <a:ext cx="8348925" cy="2654888"/>
          </a:xfrm>
          <a:custGeom>
            <a:avLst/>
            <a:gdLst/>
            <a:ahLst/>
            <a:cxnLst/>
            <a:rect l="l" t="t" r="r" b="b"/>
            <a:pathLst>
              <a:path w="8348925" h="2654888">
                <a:moveTo>
                  <a:pt x="0" y="0"/>
                </a:moveTo>
                <a:lnTo>
                  <a:pt x="8348925" y="0"/>
                </a:lnTo>
                <a:lnTo>
                  <a:pt x="8348925" y="2654888"/>
                </a:lnTo>
                <a:lnTo>
                  <a:pt x="0" y="265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9538131" y="1442942"/>
            <a:ext cx="2668334" cy="2793769"/>
          </a:xfrm>
          <a:custGeom>
            <a:avLst/>
            <a:gdLst/>
            <a:ahLst/>
            <a:cxnLst/>
            <a:rect l="l" t="t" r="r" b="b"/>
            <a:pathLst>
              <a:path w="2668334" h="2793769">
                <a:moveTo>
                  <a:pt x="0" y="0"/>
                </a:moveTo>
                <a:lnTo>
                  <a:pt x="2668334" y="0"/>
                </a:lnTo>
                <a:lnTo>
                  <a:pt x="2668334" y="2793769"/>
                </a:lnTo>
                <a:lnTo>
                  <a:pt x="0" y="27937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042987" y="4687327"/>
            <a:ext cx="8101013" cy="4183026"/>
          </a:xfrm>
          <a:custGeom>
            <a:avLst/>
            <a:gdLst/>
            <a:ahLst/>
            <a:cxnLst/>
            <a:rect l="l" t="t" r="r" b="b"/>
            <a:pathLst>
              <a:path w="8101013" h="4183026">
                <a:moveTo>
                  <a:pt x="0" y="0"/>
                </a:moveTo>
                <a:lnTo>
                  <a:pt x="8101013" y="0"/>
                </a:lnTo>
                <a:lnTo>
                  <a:pt x="8101013" y="4183027"/>
                </a:lnTo>
                <a:lnTo>
                  <a:pt x="0" y="4183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9247743" y="5143500"/>
            <a:ext cx="3003908" cy="2793182"/>
          </a:xfrm>
          <a:custGeom>
            <a:avLst/>
            <a:gdLst/>
            <a:ahLst/>
            <a:cxnLst/>
            <a:rect l="l" t="t" r="r" b="b"/>
            <a:pathLst>
              <a:path w="3003908" h="2793182">
                <a:moveTo>
                  <a:pt x="0" y="0"/>
                </a:moveTo>
                <a:lnTo>
                  <a:pt x="3003908" y="0"/>
                </a:lnTo>
                <a:lnTo>
                  <a:pt x="3003908" y="2793182"/>
                </a:lnTo>
                <a:lnTo>
                  <a:pt x="0" y="2793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270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12675842" y="1526104"/>
            <a:ext cx="4583458" cy="7042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414042"/>
                </a:solidFill>
                <a:latin typeface="Open Sans"/>
              </a:rPr>
              <a:t>Sono state utilizzate 2 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414042"/>
                </a:solidFill>
                <a:latin typeface="Open Sans"/>
              </a:rPr>
              <a:t>tabelle per ogni analisi (pesata e no),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414042"/>
                </a:solidFill>
                <a:latin typeface="Open Sans"/>
              </a:rPr>
              <a:t>i calcoli delle metriche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414042"/>
                </a:solidFill>
                <a:latin typeface="Open Sans"/>
              </a:rPr>
              <a:t>sono stati eseguiti sulla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414042"/>
                </a:solidFill>
                <a:latin typeface="Open Sans"/>
              </a:rPr>
              <a:t>1a tabella, che presentava occorrenze (“basket”) ridondanti che  differivano per un diverso valore “weight of keyword”. 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414042"/>
              </a:solidFill>
              <a:latin typeface="Open Sans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414042"/>
                </a:solidFill>
                <a:latin typeface="Open Sans"/>
              </a:rPr>
              <a:t>Dopo aver effettuato il calcolo delle metriche, per evitare problemi nella visualizzazione dei dati (raggruppati per Somma), è stata utilizzata un’altra tabella in cui si è andato a selezionare le colonne di interesse sulla prima, utilizzando il costrutto GROUPBY ed escludendo la colonna Weight che si sarebbe trascinata dietro le occorrenze ridondanti.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001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0" y="20683"/>
            <a:ext cx="18288000" cy="1242904"/>
            <a:chOff x="0" y="0"/>
            <a:chExt cx="12293196" cy="8354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93196" cy="835480"/>
            </a:xfrm>
            <a:custGeom>
              <a:avLst/>
              <a:gdLst/>
              <a:ahLst/>
              <a:cxnLst/>
              <a:rect l="l" t="t" r="r" b="b"/>
              <a:pathLst>
                <a:path w="12293196" h="835480">
                  <a:moveTo>
                    <a:pt x="0" y="0"/>
                  </a:moveTo>
                  <a:lnTo>
                    <a:pt x="12293196" y="0"/>
                  </a:lnTo>
                  <a:lnTo>
                    <a:pt x="12293196" y="835480"/>
                  </a:lnTo>
                  <a:lnTo>
                    <a:pt x="0" y="835480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293196" cy="87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1740552"/>
            <a:ext cx="12994107" cy="7291472"/>
          </a:xfrm>
          <a:custGeom>
            <a:avLst/>
            <a:gdLst/>
            <a:ahLst/>
            <a:cxnLst/>
            <a:rect l="l" t="t" r="r" b="b"/>
            <a:pathLst>
              <a:path w="12994107" h="7291472">
                <a:moveTo>
                  <a:pt x="0" y="0"/>
                </a:moveTo>
                <a:lnTo>
                  <a:pt x="12994107" y="0"/>
                </a:lnTo>
                <a:lnTo>
                  <a:pt x="12994107" y="7291472"/>
                </a:lnTo>
                <a:lnTo>
                  <a:pt x="0" y="729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38324" y="232560"/>
            <a:ext cx="1567118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DM Sans Bold"/>
              </a:rPr>
              <a:t>Esempio Visualizzazione Risultati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13113" y="1939966"/>
            <a:ext cx="4895017" cy="6854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Possiamo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apprezzare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nell’analisi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della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Category “Fiqh” 2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differenti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situazioni</a:t>
            </a:r>
            <a:endParaRPr lang="en-US" sz="2100" dirty="0">
              <a:solidFill>
                <a:srgbClr val="000000"/>
              </a:solidFill>
              <a:latin typeface="Open Sans"/>
            </a:endParaRP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Open Sans"/>
              </a:rPr>
              <a:t>In Rosso </a:t>
            </a:r>
            <a:r>
              <a:rPr lang="en-US" sz="2399" dirty="0">
                <a:solidFill>
                  <a:srgbClr val="000000"/>
                </a:solidFill>
                <a:latin typeface="Open Sans Bold Italics"/>
              </a:rPr>
              <a:t>“Fiqh-Jurisprudence”</a:t>
            </a:r>
            <a:r>
              <a:rPr lang="en-US" sz="2399" dirty="0">
                <a:solidFill>
                  <a:srgbClr val="000000"/>
                </a:solidFill>
                <a:latin typeface="Open Sans Bold"/>
              </a:rPr>
              <a:t>: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FF3131"/>
                </a:solidFill>
                <a:latin typeface="Open Sans"/>
              </a:rPr>
              <a:t>Supporto</a:t>
            </a:r>
            <a:r>
              <a:rPr lang="en-US" sz="2100" dirty="0">
                <a:solidFill>
                  <a:srgbClr val="FF3131"/>
                </a:solidFill>
                <a:latin typeface="Open Sans"/>
              </a:rPr>
              <a:t> di 2,89%</a:t>
            </a:r>
          </a:p>
          <a:p>
            <a:pPr algn="l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(% di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apparizione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nei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documenti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)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FF3131"/>
                </a:solidFill>
                <a:latin typeface="Open Sans"/>
              </a:rPr>
              <a:t>Lift di 3 </a:t>
            </a:r>
          </a:p>
          <a:p>
            <a:pPr algn="l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ovvero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appare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3 volte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più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frequentemente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di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quanto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ci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si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aspetterebbe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se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fossero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indipendenti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)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399" dirty="0">
                <a:solidFill>
                  <a:srgbClr val="000000"/>
                </a:solidFill>
                <a:latin typeface="Open Sans"/>
              </a:rPr>
              <a:t>in Blu </a:t>
            </a:r>
            <a:r>
              <a:rPr lang="en-US" sz="2399" dirty="0">
                <a:solidFill>
                  <a:srgbClr val="000000"/>
                </a:solidFill>
                <a:latin typeface="Open Sans Bold"/>
              </a:rPr>
              <a:t>“Fiqh - Divorce”: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 err="1">
                <a:solidFill>
                  <a:srgbClr val="006EA4"/>
                </a:solidFill>
                <a:latin typeface="Open Sans"/>
              </a:rPr>
              <a:t>Supporto</a:t>
            </a:r>
            <a:r>
              <a:rPr lang="en-US" sz="2100" dirty="0">
                <a:solidFill>
                  <a:srgbClr val="006EA4"/>
                </a:solidFill>
                <a:latin typeface="Open Sans"/>
              </a:rPr>
              <a:t> di 0,53% </a:t>
            </a:r>
          </a:p>
          <a:p>
            <a:pPr algn="l">
              <a:lnSpc>
                <a:spcPts val="2940"/>
              </a:lnSpc>
            </a:pP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che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indica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una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bassa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presenza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della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coppie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nel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dataset (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pochi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campioni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)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6EA4"/>
                </a:solidFill>
                <a:latin typeface="Open Sans"/>
              </a:rPr>
              <a:t>Lift &gt; 6 </a:t>
            </a:r>
          </a:p>
          <a:p>
            <a:pPr algn="l">
              <a:lnSpc>
                <a:spcPts val="2940"/>
              </a:lnSpc>
            </a:pPr>
            <a:r>
              <a:rPr lang="en-US" sz="2100" dirty="0">
                <a:solidFill>
                  <a:srgbClr val="000000"/>
                </a:solidFill>
                <a:latin typeface="Open Sans"/>
              </a:rPr>
              <a:t>(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che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indica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una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 forte </a:t>
            </a:r>
            <a:r>
              <a:rPr lang="en-US" sz="2100" dirty="0" err="1">
                <a:solidFill>
                  <a:srgbClr val="000000"/>
                </a:solidFill>
                <a:latin typeface="Open Sans"/>
              </a:rPr>
              <a:t>correlazione</a:t>
            </a:r>
            <a:r>
              <a:rPr lang="en-US" sz="2100" dirty="0">
                <a:solidFill>
                  <a:srgbClr val="000000"/>
                </a:solidFill>
                <a:latin typeface="Open Sans"/>
              </a:rPr>
              <a:t>)</a:t>
            </a:r>
          </a:p>
          <a:p>
            <a:pPr algn="l">
              <a:lnSpc>
                <a:spcPts val="3740"/>
              </a:lnSpc>
            </a:pPr>
            <a:endParaRPr lang="en-US" sz="2100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001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0" y="20683"/>
            <a:ext cx="18288000" cy="1242904"/>
            <a:chOff x="0" y="0"/>
            <a:chExt cx="12293196" cy="8354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93196" cy="835480"/>
            </a:xfrm>
            <a:custGeom>
              <a:avLst/>
              <a:gdLst/>
              <a:ahLst/>
              <a:cxnLst/>
              <a:rect l="l" t="t" r="r" b="b"/>
              <a:pathLst>
                <a:path w="12293196" h="835480">
                  <a:moveTo>
                    <a:pt x="0" y="0"/>
                  </a:moveTo>
                  <a:lnTo>
                    <a:pt x="12293196" y="0"/>
                  </a:lnTo>
                  <a:lnTo>
                    <a:pt x="12293196" y="835480"/>
                  </a:lnTo>
                  <a:lnTo>
                    <a:pt x="0" y="835480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293196" cy="873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1740552"/>
            <a:ext cx="12994107" cy="7291472"/>
          </a:xfrm>
          <a:custGeom>
            <a:avLst/>
            <a:gdLst/>
            <a:ahLst/>
            <a:cxnLst/>
            <a:rect l="l" t="t" r="r" b="b"/>
            <a:pathLst>
              <a:path w="12994107" h="7291472">
                <a:moveTo>
                  <a:pt x="0" y="0"/>
                </a:moveTo>
                <a:lnTo>
                  <a:pt x="12994107" y="0"/>
                </a:lnTo>
                <a:lnTo>
                  <a:pt x="12994107" y="7291472"/>
                </a:lnTo>
                <a:lnTo>
                  <a:pt x="0" y="729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38324" y="232560"/>
            <a:ext cx="1567118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00"/>
              </a:lnSpc>
            </a:pPr>
            <a:r>
              <a:rPr lang="en-US" sz="6000" dirty="0" err="1">
                <a:solidFill>
                  <a:srgbClr val="FFFFFF"/>
                </a:solidFill>
                <a:latin typeface="DM Sans Bold"/>
              </a:rPr>
              <a:t>Esempio</a:t>
            </a:r>
            <a:r>
              <a:rPr lang="en-US" sz="60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DM Sans Bold"/>
              </a:rPr>
              <a:t>Visualizzazione</a:t>
            </a:r>
            <a:r>
              <a:rPr lang="en-US" sz="6000" dirty="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DM Sans Bold"/>
              </a:rPr>
              <a:t>Risultati</a:t>
            </a:r>
            <a:r>
              <a:rPr lang="en-US" sz="6000" dirty="0">
                <a:solidFill>
                  <a:srgbClr val="FFFFFF"/>
                </a:solidFill>
                <a:latin typeface="DM Sans Bold"/>
              </a:rPr>
              <a:t> - 2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00095" y="1524284"/>
            <a:ext cx="4818817" cy="8158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it-IT" sz="2100" dirty="0">
                <a:solidFill>
                  <a:srgbClr val="000000"/>
                </a:solidFill>
                <a:latin typeface="Open Sans"/>
              </a:rPr>
              <a:t>Nel </a:t>
            </a:r>
            <a:r>
              <a:rPr lang="it-IT" sz="2100" b="1" dirty="0">
                <a:solidFill>
                  <a:srgbClr val="000000"/>
                </a:solidFill>
                <a:latin typeface="Open Sans"/>
              </a:rPr>
              <a:t>"Basket Analysis Network" 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i valori presenti nei nodi rappresentano la metrica aggregata </a:t>
            </a:r>
          </a:p>
          <a:p>
            <a:pPr>
              <a:lnSpc>
                <a:spcPts val="2940"/>
              </a:lnSpc>
            </a:pPr>
            <a:r>
              <a:rPr lang="it-IT" sz="2100" b="1" i="1" dirty="0">
                <a:solidFill>
                  <a:srgbClr val="000000"/>
                </a:solidFill>
                <a:latin typeface="Open Sans"/>
              </a:rPr>
              <a:t>‘’Somma di </a:t>
            </a:r>
            <a:r>
              <a:rPr lang="it-IT" sz="2100" b="1" i="1" dirty="0" err="1">
                <a:solidFill>
                  <a:srgbClr val="000000"/>
                </a:solidFill>
                <a:latin typeface="Open Sans"/>
              </a:rPr>
              <a:t>Weighted</a:t>
            </a:r>
            <a:r>
              <a:rPr lang="it-IT" sz="2100" b="1" i="1" dirty="0">
                <a:solidFill>
                  <a:srgbClr val="000000"/>
                </a:solidFill>
                <a:latin typeface="Open Sans"/>
              </a:rPr>
              <a:t> Lift’’ 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associata alla </a:t>
            </a:r>
            <a:r>
              <a:rPr lang="it-IT" sz="2100" dirty="0" err="1">
                <a:solidFill>
                  <a:srgbClr val="000000"/>
                </a:solidFill>
                <a:latin typeface="Open Sans"/>
              </a:rPr>
              <a:t>category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 o keyword.</a:t>
            </a:r>
          </a:p>
          <a:p>
            <a:pPr>
              <a:lnSpc>
                <a:spcPts val="2940"/>
              </a:lnSpc>
            </a:pPr>
            <a:endParaRPr lang="it-IT" sz="21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2940"/>
              </a:lnSpc>
            </a:pPr>
            <a:r>
              <a:rPr lang="en-US" altLang="en-US" sz="2100" u="sng" dirty="0">
                <a:solidFill>
                  <a:srgbClr val="000000"/>
                </a:solidFill>
                <a:latin typeface="Open Sans"/>
              </a:rPr>
              <a:t>Nodi </a:t>
            </a:r>
            <a:r>
              <a:rPr lang="en-US" altLang="en-US" sz="2100" u="sng" dirty="0" err="1">
                <a:solidFill>
                  <a:srgbClr val="000000"/>
                </a:solidFill>
                <a:latin typeface="Open Sans"/>
              </a:rPr>
              <a:t>più</a:t>
            </a:r>
            <a:r>
              <a:rPr lang="en-US" altLang="en-US" sz="2100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100" u="sng" dirty="0" err="1">
                <a:solidFill>
                  <a:srgbClr val="000000"/>
                </a:solidFill>
                <a:latin typeface="Open Sans"/>
              </a:rPr>
              <a:t>grandi</a:t>
            </a:r>
            <a:r>
              <a:rPr lang="en-US" altLang="en-US" sz="2100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Open Sans"/>
              </a:rPr>
              <a:t>indicano</a:t>
            </a:r>
            <a:r>
              <a:rPr lang="en-US" alt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Open Sans"/>
              </a:rPr>
              <a:t>valori</a:t>
            </a:r>
            <a:r>
              <a:rPr lang="en-US" alt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100" dirty="0" err="1">
                <a:solidFill>
                  <a:srgbClr val="000000"/>
                </a:solidFill>
                <a:latin typeface="Open Sans"/>
              </a:rPr>
              <a:t>più</a:t>
            </a:r>
            <a:r>
              <a:rPr lang="en-US" altLang="en-US" sz="2100" dirty="0">
                <a:solidFill>
                  <a:srgbClr val="000000"/>
                </a:solidFill>
                <a:latin typeface="Open Sans"/>
              </a:rPr>
              <a:t> alti, </a:t>
            </a:r>
            <a:r>
              <a:rPr lang="en-US" altLang="en-US" sz="2100" dirty="0" err="1">
                <a:solidFill>
                  <a:srgbClr val="000000"/>
                </a:solidFill>
                <a:latin typeface="Open Sans"/>
              </a:rPr>
              <a:t>ovvero</a:t>
            </a:r>
            <a:r>
              <a:rPr lang="en-US" altLang="en-US" sz="21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indicano che queste categorie hanno le associazioni più forti o frequenti nel dataset.</a:t>
            </a:r>
          </a:p>
          <a:p>
            <a:pPr>
              <a:lnSpc>
                <a:spcPts val="2940"/>
              </a:lnSpc>
            </a:pPr>
            <a:endParaRPr lang="it-IT" altLang="en-US" sz="21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2940"/>
              </a:lnSpc>
            </a:pPr>
            <a:r>
              <a:rPr lang="it-IT" sz="2100" u="sng" dirty="0">
                <a:solidFill>
                  <a:srgbClr val="000000"/>
                </a:solidFill>
                <a:latin typeface="Open Sans"/>
              </a:rPr>
              <a:t>Nodi centrali 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con molte connessioni indicano che la </a:t>
            </a:r>
            <a:r>
              <a:rPr lang="it-IT" sz="2100" dirty="0" err="1">
                <a:solidFill>
                  <a:srgbClr val="000000"/>
                </a:solidFill>
                <a:latin typeface="Open Sans"/>
              </a:rPr>
              <a:t>category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 è molto associata a diverse keyword. Ad esempio, il nodo "</a:t>
            </a:r>
            <a:r>
              <a:rPr lang="it-IT" sz="2100" dirty="0" err="1">
                <a:solidFill>
                  <a:srgbClr val="000000"/>
                </a:solidFill>
                <a:latin typeface="Open Sans"/>
              </a:rPr>
              <a:t>Fiqh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" è centrale e connesso a molte parole chiave, indicando che "</a:t>
            </a:r>
            <a:r>
              <a:rPr lang="it-IT" sz="2100" dirty="0" err="1">
                <a:solidFill>
                  <a:srgbClr val="000000"/>
                </a:solidFill>
                <a:latin typeface="Open Sans"/>
              </a:rPr>
              <a:t>Fiqh</a:t>
            </a:r>
            <a:r>
              <a:rPr lang="it-IT" sz="2100" dirty="0">
                <a:solidFill>
                  <a:srgbClr val="000000"/>
                </a:solidFill>
                <a:latin typeface="Open Sans"/>
              </a:rPr>
              <a:t>" ha una forte presenza e associazioni nel dataset.</a:t>
            </a:r>
          </a:p>
          <a:p>
            <a:pPr>
              <a:lnSpc>
                <a:spcPts val="2940"/>
              </a:lnSpc>
            </a:pPr>
            <a:endParaRPr lang="it-IT" sz="2100" dirty="0">
              <a:solidFill>
                <a:srgbClr val="000000"/>
              </a:solidFill>
              <a:latin typeface="Open Sans"/>
            </a:endParaRPr>
          </a:p>
          <a:p>
            <a:pPr>
              <a:lnSpc>
                <a:spcPts val="2940"/>
              </a:lnSpc>
            </a:pPr>
            <a:r>
              <a:rPr lang="it-IT" sz="2100" dirty="0">
                <a:solidFill>
                  <a:srgbClr val="000000"/>
                </a:solidFill>
                <a:latin typeface="Open Sans"/>
              </a:rPr>
              <a:t>Questa visualizzazione a grafo aiuta a identificare le associazioni chiave e a comprendere la struttura del dataset</a:t>
            </a:r>
            <a:endParaRPr lang="en-US" sz="21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7364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42987"/>
            <a:ext cx="7385926" cy="8215313"/>
            <a:chOff x="0" y="0"/>
            <a:chExt cx="1945265" cy="21637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5265" cy="2163704"/>
            </a:xfrm>
            <a:custGeom>
              <a:avLst/>
              <a:gdLst/>
              <a:ahLst/>
              <a:cxnLst/>
              <a:rect l="l" t="t" r="r" b="b"/>
              <a:pathLst>
                <a:path w="1945265" h="2163704">
                  <a:moveTo>
                    <a:pt x="0" y="0"/>
                  </a:moveTo>
                  <a:lnTo>
                    <a:pt x="1945265" y="0"/>
                  </a:lnTo>
                  <a:lnTo>
                    <a:pt x="1945265" y="2163704"/>
                  </a:lnTo>
                  <a:lnTo>
                    <a:pt x="0" y="2163704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45265" cy="22018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9491401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rot="-5400000">
            <a:off x="-4129087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0" y="1028700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1000125" y="4173393"/>
            <a:ext cx="738592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585525" y="1460333"/>
            <a:ext cx="6215126" cy="1203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50"/>
              </a:lnSpc>
            </a:pPr>
            <a:r>
              <a:rPr lang="en-US" sz="8500">
                <a:solidFill>
                  <a:srgbClr val="FFFFFF"/>
                </a:solidFill>
                <a:latin typeface="DM Sans Bold"/>
              </a:rPr>
              <a:t>Conclusioni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81396" y="1509395"/>
            <a:ext cx="9360544" cy="7425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59"/>
              </a:lnSpc>
            </a:pPr>
            <a:r>
              <a:rPr lang="en-US" sz="2199" dirty="0" err="1">
                <a:solidFill>
                  <a:srgbClr val="000000"/>
                </a:solidFill>
                <a:latin typeface="DM Sans"/>
              </a:rPr>
              <a:t>L'analisi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delle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associazioni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di market basket ha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fornito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informazioni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sulle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associazioni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tra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category e keyword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nei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documenti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algn="just"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Le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metriche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di: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supporto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confidenza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e lift,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soprattutto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nella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forma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pesata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offrono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un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quadro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delle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associazioni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significative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che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possono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essere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sfruttate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opportunità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pratiche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, per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esempio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verso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una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</a:p>
          <a:p>
            <a:pPr algn="just">
              <a:lnSpc>
                <a:spcPts val="2859"/>
              </a:lnSpc>
            </a:pPr>
            <a:r>
              <a:rPr lang="en-US" sz="2199" dirty="0" err="1">
                <a:solidFill>
                  <a:srgbClr val="000000"/>
                </a:solidFill>
                <a:latin typeface="DM Sans Bold"/>
              </a:rPr>
              <a:t>migliore</a:t>
            </a:r>
            <a:r>
              <a:rPr lang="en-US" sz="2199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 Bold"/>
              </a:rPr>
              <a:t>organizzazione</a:t>
            </a:r>
            <a:r>
              <a:rPr lang="en-US" sz="2199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 Bold"/>
              </a:rPr>
              <a:t>dei</a:t>
            </a:r>
            <a:r>
              <a:rPr lang="en-US" sz="2199" dirty="0">
                <a:solidFill>
                  <a:srgbClr val="000000"/>
                </a:solidFill>
                <a:latin typeface="DM Sans Bold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 Bold"/>
              </a:rPr>
              <a:t>contenuti</a:t>
            </a:r>
            <a:r>
              <a:rPr lang="en-US" sz="2199" dirty="0">
                <a:solidFill>
                  <a:srgbClr val="000000"/>
                </a:solidFill>
                <a:latin typeface="DM Sans Bold"/>
              </a:rPr>
              <a:t>:</a:t>
            </a:r>
          </a:p>
          <a:p>
            <a:pPr algn="just">
              <a:lnSpc>
                <a:spcPts val="2859"/>
              </a:lnSpc>
            </a:pPr>
            <a:endParaRPr lang="en-US" sz="2199" dirty="0">
              <a:solidFill>
                <a:srgbClr val="000000"/>
              </a:solidFill>
              <a:latin typeface="DM Sans Bold"/>
            </a:endParaRP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Le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associazioni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chiave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possono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guidare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la 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categorizzazione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dei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contenuti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biblioteche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digitali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e/o database,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migliorando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la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scoperta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contenuti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rilevanti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.</a:t>
            </a:r>
          </a:p>
          <a:p>
            <a:pPr algn="just">
              <a:lnSpc>
                <a:spcPts val="2859"/>
              </a:lnSpc>
            </a:pPr>
            <a:endParaRPr lang="en-US" sz="2199" dirty="0">
              <a:solidFill>
                <a:srgbClr val="000000"/>
              </a:solidFill>
              <a:latin typeface="DM Sans"/>
            </a:endParaRPr>
          </a:p>
          <a:p>
            <a:pPr algn="just">
              <a:lnSpc>
                <a:spcPts val="2859"/>
              </a:lnSpc>
            </a:pPr>
            <a:r>
              <a:rPr lang="en-US" sz="2199" dirty="0">
                <a:solidFill>
                  <a:srgbClr val="000000"/>
                </a:solidFill>
                <a:latin typeface="DM Sans"/>
              </a:rPr>
              <a:t>Un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aspetto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da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considerare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è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che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il dataset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analizzato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conteneva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relativamente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poche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occorrenze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rispetto ad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una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classica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analisi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questo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tipo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motivo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per cui è utile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guardare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le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metriche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risultanti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in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chiave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relativa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ai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valori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medi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del dataset.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Alla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luce di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ciò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,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un’ulteriore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ricerca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potrebbe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riguardare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 Bold"/>
              </a:rPr>
              <a:t>l’espansione</a:t>
            </a:r>
            <a:r>
              <a:rPr lang="en-US" sz="2199" dirty="0">
                <a:solidFill>
                  <a:srgbClr val="000000"/>
                </a:solidFill>
                <a:latin typeface="DM Sans Bold"/>
              </a:rPr>
              <a:t> del dataset:</a:t>
            </a:r>
          </a:p>
          <a:p>
            <a:pPr algn="just">
              <a:lnSpc>
                <a:spcPts val="2859"/>
              </a:lnSpc>
            </a:pPr>
            <a:endParaRPr lang="en-US" sz="2199" dirty="0">
              <a:solidFill>
                <a:srgbClr val="000000"/>
              </a:solidFill>
              <a:latin typeface="DM Sans Bold"/>
            </a:endParaRPr>
          </a:p>
          <a:p>
            <a:pPr marL="474979" lvl="1" indent="-237490" algn="just">
              <a:lnSpc>
                <a:spcPts val="2859"/>
              </a:lnSpc>
              <a:buFont typeface="Arial"/>
              <a:buChar char="•"/>
            </a:pPr>
            <a:r>
              <a:rPr lang="en-US" sz="2199" dirty="0" err="1">
                <a:solidFill>
                  <a:srgbClr val="000000"/>
                </a:solidFill>
                <a:latin typeface="DM Sans"/>
              </a:rPr>
              <a:t>Analizzare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un dataset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più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ampio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diversificato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potrebbe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consentire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verificare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se le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associazioni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identificate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rimangono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consistenti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e/o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rilevarne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 di </a:t>
            </a:r>
            <a:r>
              <a:rPr lang="en-US" sz="2199" dirty="0" err="1">
                <a:solidFill>
                  <a:srgbClr val="000000"/>
                </a:solidFill>
                <a:latin typeface="DM Sans"/>
              </a:rPr>
              <a:t>nuove</a:t>
            </a:r>
            <a:r>
              <a:rPr lang="en-US" sz="2199" dirty="0">
                <a:solidFill>
                  <a:srgbClr val="000000"/>
                </a:solidFill>
                <a:latin typeface="DM San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297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0" y="10001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0" y="3016158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0" y="1028700"/>
            <a:ext cx="11557964" cy="2016033"/>
            <a:chOff x="0" y="0"/>
            <a:chExt cx="7769265" cy="13551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69265" cy="1355178"/>
            </a:xfrm>
            <a:custGeom>
              <a:avLst/>
              <a:gdLst/>
              <a:ahLst/>
              <a:cxnLst/>
              <a:rect l="l" t="t" r="r" b="b"/>
              <a:pathLst>
                <a:path w="7769265" h="1355178">
                  <a:moveTo>
                    <a:pt x="0" y="0"/>
                  </a:moveTo>
                  <a:lnTo>
                    <a:pt x="7769265" y="0"/>
                  </a:lnTo>
                  <a:lnTo>
                    <a:pt x="7769265" y="1355178"/>
                  </a:lnTo>
                  <a:lnTo>
                    <a:pt x="0" y="1355178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769265" cy="1393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557964" y="3044733"/>
            <a:ext cx="6730036" cy="6199279"/>
          </a:xfrm>
          <a:custGeom>
            <a:avLst/>
            <a:gdLst/>
            <a:ahLst/>
            <a:cxnLst/>
            <a:rect l="l" t="t" r="r" b="b"/>
            <a:pathLst>
              <a:path w="6730036" h="6199279">
                <a:moveTo>
                  <a:pt x="0" y="0"/>
                </a:moveTo>
                <a:lnTo>
                  <a:pt x="6730036" y="0"/>
                </a:lnTo>
                <a:lnTo>
                  <a:pt x="6730036" y="6199279"/>
                </a:lnTo>
                <a:lnTo>
                  <a:pt x="0" y="6199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80" b="-4280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5778982" y="3244758"/>
            <a:ext cx="5343566" cy="2867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562" lvl="1" indent="-350281" algn="l">
              <a:lnSpc>
                <a:spcPts val="5840"/>
              </a:lnSpc>
              <a:buFont typeface="Arial"/>
              <a:buChar char="•"/>
            </a:pPr>
            <a:r>
              <a:rPr lang="en-US" sz="3244">
                <a:solidFill>
                  <a:srgbClr val="414042"/>
                </a:solidFill>
                <a:latin typeface="DM Sans"/>
              </a:rPr>
              <a:t>Calcolare le metriche di supporto, confidenza e lift per valutare la forza delle associazioni.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214" y="3199719"/>
            <a:ext cx="5717768" cy="3776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4805" lvl="1" indent="-457200" algn="l">
              <a:lnSpc>
                <a:spcPts val="5962"/>
              </a:lnSpc>
              <a:buFont typeface="Arial" panose="020B0604020202020204" pitchFamily="34" charset="0"/>
              <a:buChar char="•"/>
            </a:pPr>
            <a:r>
              <a:rPr lang="en-US" sz="3312" dirty="0" err="1">
                <a:solidFill>
                  <a:srgbClr val="414042"/>
                </a:solidFill>
                <a:latin typeface="DM Sans"/>
              </a:rPr>
              <a:t>Identificare</a:t>
            </a:r>
            <a:r>
              <a:rPr lang="en-US" sz="3312" dirty="0">
                <a:solidFill>
                  <a:srgbClr val="414042"/>
                </a:solidFill>
                <a:latin typeface="DM Sans"/>
              </a:rPr>
              <a:t> </a:t>
            </a:r>
            <a:r>
              <a:rPr lang="en-US" sz="3312" dirty="0" err="1">
                <a:solidFill>
                  <a:srgbClr val="414042"/>
                </a:solidFill>
                <a:latin typeface="DM Sans"/>
              </a:rPr>
              <a:t>associazioni</a:t>
            </a:r>
            <a:r>
              <a:rPr lang="en-US" sz="3312" dirty="0">
                <a:solidFill>
                  <a:srgbClr val="414042"/>
                </a:solidFill>
                <a:latin typeface="DM Sans"/>
              </a:rPr>
              <a:t> significative (co-</a:t>
            </a:r>
            <a:r>
              <a:rPr lang="en-US" sz="3312" dirty="0" err="1">
                <a:solidFill>
                  <a:srgbClr val="414042"/>
                </a:solidFill>
                <a:latin typeface="DM Sans"/>
              </a:rPr>
              <a:t>occorrenze</a:t>
            </a:r>
            <a:r>
              <a:rPr lang="en-US" sz="3312" dirty="0">
                <a:solidFill>
                  <a:srgbClr val="414042"/>
                </a:solidFill>
                <a:latin typeface="DM Sans"/>
              </a:rPr>
              <a:t>) </a:t>
            </a:r>
            <a:r>
              <a:rPr lang="en-US" sz="3312" dirty="0" err="1">
                <a:solidFill>
                  <a:srgbClr val="414042"/>
                </a:solidFill>
                <a:latin typeface="DM Sans"/>
              </a:rPr>
              <a:t>tra</a:t>
            </a:r>
            <a:r>
              <a:rPr lang="en-US" sz="3312" dirty="0">
                <a:solidFill>
                  <a:srgbClr val="414042"/>
                </a:solidFill>
                <a:latin typeface="DM Sans"/>
              </a:rPr>
              <a:t> categories e keyword </a:t>
            </a:r>
            <a:r>
              <a:rPr lang="en-US" sz="3312" dirty="0" err="1">
                <a:solidFill>
                  <a:srgbClr val="414042"/>
                </a:solidFill>
                <a:latin typeface="DM Sans"/>
              </a:rPr>
              <a:t>nei</a:t>
            </a:r>
            <a:r>
              <a:rPr lang="en-US" sz="3312" dirty="0">
                <a:solidFill>
                  <a:srgbClr val="414042"/>
                </a:solidFill>
                <a:latin typeface="DM Sans"/>
              </a:rPr>
              <a:t> </a:t>
            </a:r>
            <a:r>
              <a:rPr lang="en-US" sz="3312" dirty="0" err="1">
                <a:solidFill>
                  <a:srgbClr val="414042"/>
                </a:solidFill>
                <a:latin typeface="DM Sans"/>
              </a:rPr>
              <a:t>documenti</a:t>
            </a:r>
            <a:r>
              <a:rPr lang="en-US" sz="3312" dirty="0">
                <a:solidFill>
                  <a:srgbClr val="414042"/>
                </a:solidFill>
                <a:latin typeface="DM Sa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0181" y="1485802"/>
            <a:ext cx="10719669" cy="102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920"/>
              </a:lnSpc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Obiettivi del Progetto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58300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0" y="1000125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14350" y="5651744"/>
            <a:ext cx="17259300" cy="3606556"/>
          </a:xfrm>
          <a:custGeom>
            <a:avLst/>
            <a:gdLst/>
            <a:ahLst/>
            <a:cxnLst/>
            <a:rect l="l" t="t" r="r" b="b"/>
            <a:pathLst>
              <a:path w="17259300" h="3606556">
                <a:moveTo>
                  <a:pt x="0" y="0"/>
                </a:moveTo>
                <a:lnTo>
                  <a:pt x="17259300" y="0"/>
                </a:lnTo>
                <a:lnTo>
                  <a:pt x="17259300" y="3606556"/>
                </a:lnTo>
                <a:lnTo>
                  <a:pt x="0" y="3606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" r="-28" b="-1283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514350" y="2102116"/>
            <a:ext cx="2993065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6EA4"/>
                </a:solidFill>
                <a:latin typeface="DM Sans Bold"/>
              </a:rPr>
              <a:t>Origine dei Dati: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95560" y="2083108"/>
            <a:ext cx="3122656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 dirty="0" err="1">
                <a:solidFill>
                  <a:srgbClr val="006EA4"/>
                </a:solidFill>
                <a:latin typeface="DM Sans Bold"/>
              </a:rPr>
              <a:t>Contenuto</a:t>
            </a:r>
            <a:r>
              <a:rPr lang="en-US" sz="2999" dirty="0">
                <a:solidFill>
                  <a:srgbClr val="006EA4"/>
                </a:solidFill>
                <a:latin typeface="DM Sans Bold"/>
              </a:rPr>
              <a:t> del Dataset: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01113" y="2054491"/>
            <a:ext cx="5485756" cy="3190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3"/>
              </a:lnSpc>
            </a:pPr>
            <a:r>
              <a:rPr lang="en-US" sz="2545" dirty="0">
                <a:solidFill>
                  <a:srgbClr val="414042"/>
                </a:solidFill>
                <a:latin typeface="Arimo"/>
              </a:rPr>
              <a:t>Il dataset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originale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si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presentava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aggregato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in base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all’ID-documento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,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chiave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rappresentativa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di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ogni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singolo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libro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.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Sulle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altre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colonne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dati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di nostro interesse,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quali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“Categories” e “Keyword(Weight 0-1)”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presenti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in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maniera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aggregata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(multi-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valori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97100" y="2054491"/>
            <a:ext cx="5008775" cy="2678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3"/>
              </a:lnSpc>
            </a:pPr>
            <a:r>
              <a:rPr lang="en-US" sz="2545" dirty="0">
                <a:solidFill>
                  <a:srgbClr val="414042"/>
                </a:solidFill>
                <a:latin typeface="Arimo"/>
              </a:rPr>
              <a:t>Il dataset di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partenza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da cui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sono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state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condotte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le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analisi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, è un classico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foglio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excel molto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comune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nel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contesto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analizzato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ovvero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quello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che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può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essere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un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ambiente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di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una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545" dirty="0" err="1">
                <a:solidFill>
                  <a:srgbClr val="414042"/>
                </a:solidFill>
                <a:latin typeface="Arimo"/>
              </a:rPr>
              <a:t>biblioteca</a:t>
            </a:r>
            <a:r>
              <a:rPr lang="en-US" sz="2545" dirty="0">
                <a:solidFill>
                  <a:srgbClr val="414042"/>
                </a:solidFill>
                <a:latin typeface="Arimo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449263"/>
            <a:ext cx="8591322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9"/>
              </a:lnSpc>
            </a:pPr>
            <a:r>
              <a:rPr lang="en-US" sz="3999">
                <a:solidFill>
                  <a:srgbClr val="FF3131"/>
                </a:solidFill>
                <a:latin typeface="DM Sans Bold"/>
              </a:rPr>
              <a:t>Descrizione del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18790" y="3734357"/>
            <a:ext cx="8107787" cy="31556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flipV="1">
            <a:off x="618734" y="4606447"/>
            <a:ext cx="8107787" cy="31556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flipV="1">
            <a:off x="9926432" y="3688514"/>
            <a:ext cx="8107787" cy="31556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 flipV="1">
            <a:off x="9926376" y="4590670"/>
            <a:ext cx="8107787" cy="31556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9660897" y="785374"/>
            <a:ext cx="531068" cy="486652"/>
          </a:xfrm>
          <a:custGeom>
            <a:avLst/>
            <a:gdLst/>
            <a:ahLst/>
            <a:cxnLst/>
            <a:rect l="l" t="t" r="r" b="b"/>
            <a:pathLst>
              <a:path w="531068" h="486652">
                <a:moveTo>
                  <a:pt x="0" y="0"/>
                </a:moveTo>
                <a:lnTo>
                  <a:pt x="531069" y="0"/>
                </a:lnTo>
                <a:lnTo>
                  <a:pt x="531069" y="486652"/>
                </a:lnTo>
                <a:lnTo>
                  <a:pt x="0" y="486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618734" y="697467"/>
            <a:ext cx="8525266" cy="1974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414042"/>
                </a:solidFill>
                <a:latin typeface="DM Sans Bold"/>
              </a:rPr>
              <a:t>Preparazione del Dataset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0892" y="5076825"/>
            <a:ext cx="7753929" cy="170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2"/>
              </a:lnSpc>
            </a:pPr>
            <a:r>
              <a:rPr lang="en-US" sz="2241" dirty="0">
                <a:solidFill>
                  <a:srgbClr val="414042"/>
                </a:solidFill>
                <a:latin typeface="Open Sans"/>
              </a:rPr>
              <a:t>Il focus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nella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preparazione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dei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dati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è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stato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quello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di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ottenere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una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struttura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in cui ci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siano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record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ridondanti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per lo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stesso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libro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,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associati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ognuno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a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combinazioni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specifiche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di category, keyword e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pesi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0892" y="3933767"/>
            <a:ext cx="692525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6EA4"/>
                </a:solidFill>
                <a:latin typeface="DM Sans Bold"/>
              </a:rPr>
              <a:t>Modellazione dei dati in PowerQuery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91910" y="3902957"/>
            <a:ext cx="692525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6EA4"/>
                </a:solidFill>
                <a:latin typeface="DM Sans Bold"/>
              </a:rPr>
              <a:t>Trasformazioni Applicate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28478" y="5076825"/>
            <a:ext cx="7753929" cy="301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2"/>
              </a:lnSpc>
            </a:pPr>
            <a:r>
              <a:rPr lang="en-US" sz="2241" dirty="0">
                <a:solidFill>
                  <a:srgbClr val="414042"/>
                </a:solidFill>
                <a:latin typeface="Open Sans"/>
              </a:rPr>
              <a:t>Le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trasformazioni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applicate al dataset per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ottenere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la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granularità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di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analisi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desiderata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sono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state diverse:</a:t>
            </a:r>
          </a:p>
          <a:p>
            <a:pPr algn="just">
              <a:lnSpc>
                <a:spcPts val="3362"/>
              </a:lnSpc>
            </a:pP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è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provveduto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a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separare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valori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sulle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colonne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di “Categories” e “Keyword” in base alle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virgole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(commas) per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ottenere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rappresentazioni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dello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stesso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libro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su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più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righe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,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ciascuna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con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una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combinazione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unica di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categoria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e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parola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chiave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più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l’inclusione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dei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pesi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specifici</a:t>
            </a:r>
            <a:endParaRPr lang="en-US" sz="2241" dirty="0">
              <a:solidFill>
                <a:srgbClr val="414042"/>
              </a:solidFill>
              <a:latin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28702" y="9372925"/>
            <a:ext cx="10744498" cy="3860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M Sans Bold"/>
              </a:rPr>
              <a:t>*(Power Query è uno </a:t>
            </a:r>
            <a:r>
              <a:rPr lang="en-US" sz="2400" dirty="0" err="1">
                <a:solidFill>
                  <a:srgbClr val="000000"/>
                </a:solidFill>
                <a:latin typeface="DM Sans Bold"/>
              </a:rPr>
              <a:t>strumento</a:t>
            </a:r>
            <a:r>
              <a:rPr lang="en-US" sz="2400" dirty="0">
                <a:solidFill>
                  <a:srgbClr val="000000"/>
                </a:solidFill>
                <a:latin typeface="DM Sans Bold"/>
              </a:rPr>
              <a:t> ETL di Microsoft </a:t>
            </a:r>
            <a:r>
              <a:rPr lang="en-US" sz="2400" dirty="0" err="1">
                <a:solidFill>
                  <a:srgbClr val="000000"/>
                </a:solidFill>
                <a:latin typeface="DM Sans Bold"/>
              </a:rPr>
              <a:t>integrato</a:t>
            </a:r>
            <a:r>
              <a:rPr lang="en-US" sz="2400" dirty="0">
                <a:solidFill>
                  <a:srgbClr val="000000"/>
                </a:solidFill>
                <a:latin typeface="DM Sans Bold"/>
              </a:rPr>
              <a:t> in </a:t>
            </a:r>
            <a:r>
              <a:rPr lang="en-US" sz="2400" dirty="0" err="1">
                <a:solidFill>
                  <a:srgbClr val="000000"/>
                </a:solidFill>
                <a:latin typeface="DM Sans Bold"/>
              </a:rPr>
              <a:t>PowerBi</a:t>
            </a:r>
            <a:r>
              <a:rPr lang="en-US" sz="2400" dirty="0">
                <a:solidFill>
                  <a:srgbClr val="000000"/>
                </a:solidFill>
                <a:latin typeface="DM Sans Bold"/>
              </a:rPr>
              <a:t>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74858" y="747274"/>
            <a:ext cx="244930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DM Sans Bold"/>
              </a:rPr>
              <a:t>Granularità</a:t>
            </a:r>
          </a:p>
        </p:txBody>
      </p:sp>
      <p:sp>
        <p:nvSpPr>
          <p:cNvPr id="14" name="Freeform 14"/>
          <p:cNvSpPr/>
          <p:nvPr/>
        </p:nvSpPr>
        <p:spPr>
          <a:xfrm>
            <a:off x="9660897" y="1656318"/>
            <a:ext cx="531068" cy="486652"/>
          </a:xfrm>
          <a:custGeom>
            <a:avLst/>
            <a:gdLst/>
            <a:ahLst/>
            <a:cxnLst/>
            <a:rect l="l" t="t" r="r" b="b"/>
            <a:pathLst>
              <a:path w="531068" h="486652">
                <a:moveTo>
                  <a:pt x="0" y="0"/>
                </a:moveTo>
                <a:lnTo>
                  <a:pt x="531069" y="0"/>
                </a:lnTo>
                <a:lnTo>
                  <a:pt x="531069" y="486652"/>
                </a:lnTo>
                <a:lnTo>
                  <a:pt x="0" y="486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>
            <a:off x="9660842" y="2523970"/>
            <a:ext cx="531068" cy="486652"/>
          </a:xfrm>
          <a:custGeom>
            <a:avLst/>
            <a:gdLst/>
            <a:ahLst/>
            <a:cxnLst/>
            <a:rect l="l" t="t" r="r" b="b"/>
            <a:pathLst>
              <a:path w="531068" h="486652">
                <a:moveTo>
                  <a:pt x="0" y="0"/>
                </a:moveTo>
                <a:lnTo>
                  <a:pt x="531068" y="0"/>
                </a:lnTo>
                <a:lnTo>
                  <a:pt x="531068" y="486652"/>
                </a:lnTo>
                <a:lnTo>
                  <a:pt x="0" y="486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10474858" y="1577820"/>
            <a:ext cx="291223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DM Sans Bold"/>
              </a:rPr>
              <a:t>Pesi Espliciti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74858" y="2485870"/>
            <a:ext cx="584463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DM Sans Bold"/>
              </a:rPr>
              <a:t>Flessibilità di Aggregazione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8734" y="1979372"/>
            <a:ext cx="16640566" cy="8129610"/>
          </a:xfrm>
          <a:custGeom>
            <a:avLst/>
            <a:gdLst/>
            <a:ahLst/>
            <a:cxnLst/>
            <a:rect l="l" t="t" r="r" b="b"/>
            <a:pathLst>
              <a:path w="16640566" h="8129610">
                <a:moveTo>
                  <a:pt x="0" y="0"/>
                </a:moveTo>
                <a:lnTo>
                  <a:pt x="16640566" y="0"/>
                </a:lnTo>
                <a:lnTo>
                  <a:pt x="16640566" y="8129609"/>
                </a:lnTo>
                <a:lnTo>
                  <a:pt x="0" y="8129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618734" y="697467"/>
            <a:ext cx="10344188" cy="100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414042"/>
                </a:solidFill>
                <a:latin typeface="DM Sans Bold"/>
              </a:rPr>
              <a:t>Il Dataset Trasformato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8734" y="1583733"/>
            <a:ext cx="15658369" cy="8519411"/>
          </a:xfrm>
          <a:custGeom>
            <a:avLst/>
            <a:gdLst/>
            <a:ahLst/>
            <a:cxnLst/>
            <a:rect l="l" t="t" r="r" b="b"/>
            <a:pathLst>
              <a:path w="15658369" h="8519411">
                <a:moveTo>
                  <a:pt x="0" y="0"/>
                </a:moveTo>
                <a:lnTo>
                  <a:pt x="15658369" y="0"/>
                </a:lnTo>
                <a:lnTo>
                  <a:pt x="15658369" y="8519411"/>
                </a:lnTo>
                <a:lnTo>
                  <a:pt x="0" y="851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618734" y="313101"/>
            <a:ext cx="13618248" cy="100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414042"/>
                </a:solidFill>
                <a:latin typeface="DM Sans Bold"/>
              </a:rPr>
              <a:t>Sample del Dataset per l’analisi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642920" cy="10287000"/>
            <a:chOff x="0" y="0"/>
            <a:chExt cx="1776571" cy="6914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76571" cy="6914923"/>
            </a:xfrm>
            <a:custGeom>
              <a:avLst/>
              <a:gdLst/>
              <a:ahLst/>
              <a:cxnLst/>
              <a:rect l="l" t="t" r="r" b="b"/>
              <a:pathLst>
                <a:path w="1776571" h="6914923">
                  <a:moveTo>
                    <a:pt x="0" y="0"/>
                  </a:moveTo>
                  <a:lnTo>
                    <a:pt x="1776571" y="0"/>
                  </a:lnTo>
                  <a:lnTo>
                    <a:pt x="1776571" y="6914923"/>
                  </a:lnTo>
                  <a:lnTo>
                    <a:pt x="0" y="6914923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76571" cy="69530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3022124" y="9754735"/>
            <a:ext cx="9164480" cy="14287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3021386" y="7104049"/>
            <a:ext cx="9066027" cy="31556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3022146" y="4470745"/>
            <a:ext cx="9164480" cy="14287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8" name="Group 8"/>
          <p:cNvGrpSpPr/>
          <p:nvPr/>
        </p:nvGrpSpPr>
        <p:grpSpPr>
          <a:xfrm>
            <a:off x="12885181" y="2870111"/>
            <a:ext cx="5208176" cy="1586347"/>
            <a:chOff x="0" y="0"/>
            <a:chExt cx="1371701" cy="41780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71701" cy="417803"/>
            </a:xfrm>
            <a:custGeom>
              <a:avLst/>
              <a:gdLst/>
              <a:ahLst/>
              <a:cxnLst/>
              <a:rect l="l" t="t" r="r" b="b"/>
              <a:pathLst>
                <a:path w="1371701" h="417803">
                  <a:moveTo>
                    <a:pt x="75811" y="0"/>
                  </a:moveTo>
                  <a:lnTo>
                    <a:pt x="1295890" y="0"/>
                  </a:lnTo>
                  <a:cubicBezTo>
                    <a:pt x="1315996" y="0"/>
                    <a:pt x="1335279" y="7987"/>
                    <a:pt x="1349496" y="22205"/>
                  </a:cubicBezTo>
                  <a:cubicBezTo>
                    <a:pt x="1363713" y="36422"/>
                    <a:pt x="1371701" y="55705"/>
                    <a:pt x="1371701" y="75811"/>
                  </a:cubicBezTo>
                  <a:lnTo>
                    <a:pt x="1371701" y="341992"/>
                  </a:lnTo>
                  <a:cubicBezTo>
                    <a:pt x="1371701" y="362099"/>
                    <a:pt x="1363713" y="381381"/>
                    <a:pt x="1349496" y="395599"/>
                  </a:cubicBezTo>
                  <a:cubicBezTo>
                    <a:pt x="1335279" y="409816"/>
                    <a:pt x="1315996" y="417803"/>
                    <a:pt x="1295890" y="417803"/>
                  </a:cubicBezTo>
                  <a:lnTo>
                    <a:pt x="75811" y="417803"/>
                  </a:lnTo>
                  <a:cubicBezTo>
                    <a:pt x="55705" y="417803"/>
                    <a:pt x="36422" y="409816"/>
                    <a:pt x="22205" y="395599"/>
                  </a:cubicBezTo>
                  <a:cubicBezTo>
                    <a:pt x="7987" y="381381"/>
                    <a:pt x="0" y="362099"/>
                    <a:pt x="0" y="341992"/>
                  </a:cubicBezTo>
                  <a:lnTo>
                    <a:pt x="0" y="75811"/>
                  </a:lnTo>
                  <a:cubicBezTo>
                    <a:pt x="0" y="55705"/>
                    <a:pt x="7987" y="36422"/>
                    <a:pt x="22205" y="22205"/>
                  </a:cubicBezTo>
                  <a:cubicBezTo>
                    <a:pt x="36422" y="7987"/>
                    <a:pt x="55705" y="0"/>
                    <a:pt x="75811" y="0"/>
                  </a:cubicBezTo>
                  <a:close/>
                </a:path>
              </a:pathLst>
            </a:custGeom>
            <a:solidFill>
              <a:srgbClr val="41404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371701" cy="45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 rot="-5400000">
            <a:off x="-2331074" y="3947365"/>
            <a:ext cx="7400317" cy="142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>
                <a:solidFill>
                  <a:srgbClr val="FFFFFF"/>
                </a:solidFill>
                <a:latin typeface="DM Sans Bold"/>
              </a:rPr>
              <a:t>METRICHE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21386" y="2655539"/>
            <a:ext cx="6122092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>
                <a:solidFill>
                  <a:srgbClr val="006EA4"/>
                </a:solidFill>
                <a:latin typeface="DM Sans Bold"/>
              </a:rPr>
              <a:t>Supporto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21386" y="4639772"/>
            <a:ext cx="6122092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>
                <a:solidFill>
                  <a:srgbClr val="006EA4"/>
                </a:solidFill>
                <a:latin typeface="DM Sans Bold"/>
              </a:rPr>
              <a:t>Confidenza (x2)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21386" y="5248384"/>
            <a:ext cx="9066027" cy="156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414042"/>
                </a:solidFill>
                <a:latin typeface="Arimo"/>
              </a:rPr>
              <a:t>La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confidenza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,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calcolata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separatamente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per keyword e per category,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misura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la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probabilità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che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una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keyword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appaia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nel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dataset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dato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che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una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determinata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category è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presente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. È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calcolata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come il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dell’occorrenza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diviso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il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della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categoria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21386" y="7216567"/>
            <a:ext cx="6122092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sz="3499">
                <a:solidFill>
                  <a:srgbClr val="006EA4"/>
                </a:solidFill>
                <a:latin typeface="DM Sans Bold"/>
              </a:rPr>
              <a:t>Lift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21386" y="7943642"/>
            <a:ext cx="9066027" cy="156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414042"/>
                </a:solidFill>
                <a:latin typeface="Arimo"/>
              </a:rPr>
              <a:t>Il lift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misura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quanto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più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spesso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l’occorrenza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di category e keyword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appare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insieme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rispetto a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quanto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ci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si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aspetterebbe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se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fossero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indipendenti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. È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calcolato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come il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dell’occorrenza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diviso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il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prodotto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dei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supporti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della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category e </a:t>
            </a:r>
            <a:r>
              <a:rPr lang="en-US" sz="2200" dirty="0" err="1">
                <a:solidFill>
                  <a:srgbClr val="414042"/>
                </a:solidFill>
                <a:latin typeface="Arimo"/>
              </a:rPr>
              <a:t>della</a:t>
            </a:r>
            <a:r>
              <a:rPr lang="en-US" sz="2200" dirty="0">
                <a:solidFill>
                  <a:srgbClr val="414042"/>
                </a:solidFill>
                <a:latin typeface="Arimo"/>
              </a:rPr>
              <a:t> keyword.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47107" y="326757"/>
            <a:ext cx="11689600" cy="1355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20"/>
              </a:lnSpc>
              <a:spcBef>
                <a:spcPct val="0"/>
              </a:spcBef>
            </a:pP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La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domanda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chiave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nella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Market Basket Analysis è:</a:t>
            </a:r>
          </a:p>
          <a:p>
            <a:pPr marL="0" lvl="0" indent="0" algn="ctr">
              <a:lnSpc>
                <a:spcPts val="3620"/>
              </a:lnSpc>
              <a:spcBef>
                <a:spcPct val="0"/>
              </a:spcBef>
            </a:pP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“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Quali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prodotti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sono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presenti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nella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stessa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transazione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?”</a:t>
            </a:r>
          </a:p>
          <a:p>
            <a:pPr marL="0" lvl="0" indent="0" algn="ctr">
              <a:lnSpc>
                <a:spcPts val="3620"/>
              </a:lnSpc>
              <a:spcBef>
                <a:spcPct val="0"/>
              </a:spcBef>
            </a:pP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o... : “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Quali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categorie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e keyword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sono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presenti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per lo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stesso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 </a:t>
            </a:r>
            <a:r>
              <a:rPr lang="en-US" sz="2585" u="none" strike="noStrike" spc="-7" dirty="0" err="1">
                <a:solidFill>
                  <a:srgbClr val="000000"/>
                </a:solidFill>
                <a:latin typeface="Open Sans Bold"/>
              </a:rPr>
              <a:t>documento</a:t>
            </a:r>
            <a:r>
              <a:rPr lang="en-US" sz="2585" u="none" strike="noStrike" spc="-7" dirty="0">
                <a:solidFill>
                  <a:srgbClr val="000000"/>
                </a:solidFill>
                <a:latin typeface="Open Sans Bold"/>
              </a:rPr>
              <a:t>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22992" y="3496915"/>
            <a:ext cx="9065223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dirty="0">
                <a:solidFill>
                  <a:srgbClr val="414042"/>
                </a:solidFill>
                <a:latin typeface="Arimo"/>
              </a:rPr>
              <a:t>Il </a:t>
            </a:r>
            <a:r>
              <a:rPr lang="en-US" sz="2100" dirty="0" err="1">
                <a:solidFill>
                  <a:srgbClr val="414042"/>
                </a:solidFill>
                <a:latin typeface="Arimo"/>
              </a:rPr>
              <a:t>supporto</a:t>
            </a:r>
            <a:r>
              <a:rPr lang="en-US" sz="21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100" dirty="0" err="1">
                <a:solidFill>
                  <a:srgbClr val="414042"/>
                </a:solidFill>
                <a:latin typeface="Arimo"/>
              </a:rPr>
              <a:t>misura</a:t>
            </a:r>
            <a:r>
              <a:rPr lang="en-US" sz="2100" dirty="0">
                <a:solidFill>
                  <a:srgbClr val="414042"/>
                </a:solidFill>
                <a:latin typeface="Arimo"/>
              </a:rPr>
              <a:t> la </a:t>
            </a:r>
            <a:r>
              <a:rPr lang="en-US" sz="2100" dirty="0" err="1">
                <a:solidFill>
                  <a:srgbClr val="414042"/>
                </a:solidFill>
                <a:latin typeface="Arimo"/>
              </a:rPr>
              <a:t>frequenza</a:t>
            </a:r>
            <a:r>
              <a:rPr lang="en-US" sz="2100" dirty="0">
                <a:solidFill>
                  <a:srgbClr val="414042"/>
                </a:solidFill>
                <a:latin typeface="Arimo"/>
              </a:rPr>
              <a:t> con cui </a:t>
            </a:r>
            <a:r>
              <a:rPr lang="en-US" sz="2100" dirty="0" err="1">
                <a:solidFill>
                  <a:srgbClr val="414042"/>
                </a:solidFill>
                <a:latin typeface="Arimo"/>
              </a:rPr>
              <a:t>un’occorrenza</a:t>
            </a:r>
            <a:r>
              <a:rPr lang="en-US" sz="2100" dirty="0">
                <a:solidFill>
                  <a:srgbClr val="414042"/>
                </a:solidFill>
                <a:latin typeface="Arimo"/>
              </a:rPr>
              <a:t> di category e keyword </a:t>
            </a:r>
            <a:r>
              <a:rPr lang="en-US" sz="2100" dirty="0" err="1">
                <a:solidFill>
                  <a:srgbClr val="414042"/>
                </a:solidFill>
                <a:latin typeface="Arimo"/>
              </a:rPr>
              <a:t>appare</a:t>
            </a:r>
            <a:r>
              <a:rPr lang="en-US" sz="2100" dirty="0">
                <a:solidFill>
                  <a:srgbClr val="414042"/>
                </a:solidFill>
                <a:latin typeface="Arimo"/>
              </a:rPr>
              <a:t> </a:t>
            </a:r>
            <a:r>
              <a:rPr lang="en-US" sz="2100" dirty="0" err="1">
                <a:solidFill>
                  <a:srgbClr val="414042"/>
                </a:solidFill>
                <a:latin typeface="Arimo"/>
              </a:rPr>
              <a:t>nel</a:t>
            </a:r>
            <a:r>
              <a:rPr lang="en-US" sz="2100" dirty="0">
                <a:solidFill>
                  <a:srgbClr val="414042"/>
                </a:solidFill>
                <a:latin typeface="Arimo"/>
              </a:rPr>
              <a:t> dataset.</a:t>
            </a:r>
          </a:p>
        </p:txBody>
      </p:sp>
      <p:sp>
        <p:nvSpPr>
          <p:cNvPr id="19" name="AutoShape 19"/>
          <p:cNvSpPr/>
          <p:nvPr/>
        </p:nvSpPr>
        <p:spPr>
          <a:xfrm flipV="1">
            <a:off x="13475974" y="3663284"/>
            <a:ext cx="4026590" cy="0"/>
          </a:xfrm>
          <a:prstGeom prst="line">
            <a:avLst/>
          </a:prstGeom>
          <a:ln w="3810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0" name="TextBox 20"/>
          <p:cNvSpPr txBox="1"/>
          <p:nvPr/>
        </p:nvSpPr>
        <p:spPr>
          <a:xfrm>
            <a:off x="13075381" y="3149264"/>
            <a:ext cx="4726724" cy="325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4"/>
              </a:lnSpc>
            </a:pPr>
            <a:r>
              <a:rPr lang="en-US" sz="1796">
                <a:solidFill>
                  <a:srgbClr val="FFFFFF"/>
                </a:solidFill>
                <a:latin typeface="Arimo"/>
              </a:rPr>
              <a:t>Numero di occorrenze che includono entrambi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63581" y="3796634"/>
            <a:ext cx="3251376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</a:rPr>
              <a:t>Numero totale delle occorrenze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2885181" y="5225407"/>
            <a:ext cx="5208176" cy="1586347"/>
            <a:chOff x="0" y="0"/>
            <a:chExt cx="1371701" cy="4178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71701" cy="417803"/>
            </a:xfrm>
            <a:custGeom>
              <a:avLst/>
              <a:gdLst/>
              <a:ahLst/>
              <a:cxnLst/>
              <a:rect l="l" t="t" r="r" b="b"/>
              <a:pathLst>
                <a:path w="1371701" h="417803">
                  <a:moveTo>
                    <a:pt x="75811" y="0"/>
                  </a:moveTo>
                  <a:lnTo>
                    <a:pt x="1295890" y="0"/>
                  </a:lnTo>
                  <a:cubicBezTo>
                    <a:pt x="1315996" y="0"/>
                    <a:pt x="1335279" y="7987"/>
                    <a:pt x="1349496" y="22205"/>
                  </a:cubicBezTo>
                  <a:cubicBezTo>
                    <a:pt x="1363713" y="36422"/>
                    <a:pt x="1371701" y="55705"/>
                    <a:pt x="1371701" y="75811"/>
                  </a:cubicBezTo>
                  <a:lnTo>
                    <a:pt x="1371701" y="341992"/>
                  </a:lnTo>
                  <a:cubicBezTo>
                    <a:pt x="1371701" y="362099"/>
                    <a:pt x="1363713" y="381381"/>
                    <a:pt x="1349496" y="395599"/>
                  </a:cubicBezTo>
                  <a:cubicBezTo>
                    <a:pt x="1335279" y="409816"/>
                    <a:pt x="1315996" y="417803"/>
                    <a:pt x="1295890" y="417803"/>
                  </a:cubicBezTo>
                  <a:lnTo>
                    <a:pt x="75811" y="417803"/>
                  </a:lnTo>
                  <a:cubicBezTo>
                    <a:pt x="55705" y="417803"/>
                    <a:pt x="36422" y="409816"/>
                    <a:pt x="22205" y="395599"/>
                  </a:cubicBezTo>
                  <a:cubicBezTo>
                    <a:pt x="7987" y="381381"/>
                    <a:pt x="0" y="362099"/>
                    <a:pt x="0" y="341992"/>
                  </a:cubicBezTo>
                  <a:lnTo>
                    <a:pt x="0" y="75811"/>
                  </a:lnTo>
                  <a:cubicBezTo>
                    <a:pt x="0" y="55705"/>
                    <a:pt x="7987" y="36422"/>
                    <a:pt x="22205" y="22205"/>
                  </a:cubicBezTo>
                  <a:cubicBezTo>
                    <a:pt x="36422" y="7987"/>
                    <a:pt x="55705" y="0"/>
                    <a:pt x="75811" y="0"/>
                  </a:cubicBezTo>
                  <a:close/>
                </a:path>
              </a:pathLst>
            </a:custGeom>
            <a:solidFill>
              <a:srgbClr val="41404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71701" cy="45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13475974" y="6058644"/>
            <a:ext cx="4026590" cy="0"/>
          </a:xfrm>
          <a:prstGeom prst="line">
            <a:avLst/>
          </a:prstGeom>
          <a:ln w="3810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6" name="TextBox 26"/>
          <p:cNvSpPr txBox="1"/>
          <p:nvPr/>
        </p:nvSpPr>
        <p:spPr>
          <a:xfrm>
            <a:off x="13822100" y="5543987"/>
            <a:ext cx="3783326" cy="29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4"/>
              </a:lnSpc>
            </a:pPr>
            <a:r>
              <a:rPr lang="en-US" sz="1796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1796" dirty="0">
                <a:solidFill>
                  <a:srgbClr val="FFFFFF"/>
                </a:solidFill>
                <a:latin typeface="Arimo"/>
              </a:rPr>
              <a:t> del basket (</a:t>
            </a:r>
            <a:r>
              <a:rPr lang="en-US" sz="1796" dirty="0" err="1">
                <a:solidFill>
                  <a:srgbClr val="FFFFFF"/>
                </a:solidFill>
                <a:latin typeface="Arimo"/>
              </a:rPr>
              <a:t>occorrenza</a:t>
            </a:r>
            <a:r>
              <a:rPr lang="en-US" sz="1796" dirty="0">
                <a:solidFill>
                  <a:srgbClr val="FFFFFF"/>
                </a:solidFill>
                <a:latin typeface="Arimo"/>
              </a:rPr>
              <a:t>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672491" y="6184128"/>
            <a:ext cx="3633555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</a:rPr>
              <a:t>Supporto della Category o Keyword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2885181" y="7960728"/>
            <a:ext cx="5208176" cy="1586347"/>
            <a:chOff x="0" y="0"/>
            <a:chExt cx="1371701" cy="4178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71701" cy="417803"/>
            </a:xfrm>
            <a:custGeom>
              <a:avLst/>
              <a:gdLst/>
              <a:ahLst/>
              <a:cxnLst/>
              <a:rect l="l" t="t" r="r" b="b"/>
              <a:pathLst>
                <a:path w="1371701" h="417803">
                  <a:moveTo>
                    <a:pt x="75811" y="0"/>
                  </a:moveTo>
                  <a:lnTo>
                    <a:pt x="1295890" y="0"/>
                  </a:lnTo>
                  <a:cubicBezTo>
                    <a:pt x="1315996" y="0"/>
                    <a:pt x="1335279" y="7987"/>
                    <a:pt x="1349496" y="22205"/>
                  </a:cubicBezTo>
                  <a:cubicBezTo>
                    <a:pt x="1363713" y="36422"/>
                    <a:pt x="1371701" y="55705"/>
                    <a:pt x="1371701" y="75811"/>
                  </a:cubicBezTo>
                  <a:lnTo>
                    <a:pt x="1371701" y="341992"/>
                  </a:lnTo>
                  <a:cubicBezTo>
                    <a:pt x="1371701" y="362099"/>
                    <a:pt x="1363713" y="381381"/>
                    <a:pt x="1349496" y="395599"/>
                  </a:cubicBezTo>
                  <a:cubicBezTo>
                    <a:pt x="1335279" y="409816"/>
                    <a:pt x="1315996" y="417803"/>
                    <a:pt x="1295890" y="417803"/>
                  </a:cubicBezTo>
                  <a:lnTo>
                    <a:pt x="75811" y="417803"/>
                  </a:lnTo>
                  <a:cubicBezTo>
                    <a:pt x="55705" y="417803"/>
                    <a:pt x="36422" y="409816"/>
                    <a:pt x="22205" y="395599"/>
                  </a:cubicBezTo>
                  <a:cubicBezTo>
                    <a:pt x="7987" y="381381"/>
                    <a:pt x="0" y="362099"/>
                    <a:pt x="0" y="341992"/>
                  </a:cubicBezTo>
                  <a:lnTo>
                    <a:pt x="0" y="75811"/>
                  </a:lnTo>
                  <a:cubicBezTo>
                    <a:pt x="0" y="55705"/>
                    <a:pt x="7987" y="36422"/>
                    <a:pt x="22205" y="22205"/>
                  </a:cubicBezTo>
                  <a:cubicBezTo>
                    <a:pt x="36422" y="7987"/>
                    <a:pt x="55705" y="0"/>
                    <a:pt x="75811" y="0"/>
                  </a:cubicBezTo>
                  <a:close/>
                </a:path>
              </a:pathLst>
            </a:custGeom>
            <a:solidFill>
              <a:srgbClr val="414042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371701" cy="455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 flipV="1">
            <a:off x="13475974" y="8753902"/>
            <a:ext cx="4026590" cy="0"/>
          </a:xfrm>
          <a:prstGeom prst="line">
            <a:avLst/>
          </a:prstGeom>
          <a:ln w="3810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TextBox 32"/>
          <p:cNvSpPr txBox="1"/>
          <p:nvPr/>
        </p:nvSpPr>
        <p:spPr>
          <a:xfrm>
            <a:off x="13719238" y="8210897"/>
            <a:ext cx="3783326" cy="29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4"/>
              </a:lnSpc>
            </a:pPr>
            <a:r>
              <a:rPr lang="en-US" sz="1796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1796" dirty="0">
                <a:solidFill>
                  <a:srgbClr val="FFFFFF"/>
                </a:solidFill>
                <a:latin typeface="Arimo"/>
              </a:rPr>
              <a:t> del basket (</a:t>
            </a:r>
            <a:r>
              <a:rPr lang="en-US" sz="1796" dirty="0" err="1">
                <a:solidFill>
                  <a:srgbClr val="FFFFFF"/>
                </a:solidFill>
                <a:latin typeface="Arimo"/>
              </a:rPr>
              <a:t>occorrenza</a:t>
            </a:r>
            <a:r>
              <a:rPr lang="en-US" sz="1796" dirty="0">
                <a:solidFill>
                  <a:srgbClr val="FFFFFF"/>
                </a:solidFill>
                <a:latin typeface="Arimo"/>
              </a:rPr>
              <a:t>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475974" y="8877727"/>
            <a:ext cx="420162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</a:rPr>
              <a:t>Supporto Category * Supporto Keyword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47498" y="2304065"/>
            <a:ext cx="8107787" cy="31556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flipV="1">
            <a:off x="9632660" y="2258222"/>
            <a:ext cx="8107787" cy="31556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547498" y="231773"/>
            <a:ext cx="13234253" cy="773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5400">
                <a:solidFill>
                  <a:srgbClr val="414042"/>
                </a:solidFill>
                <a:latin typeface="DM Sans Bold"/>
              </a:rPr>
              <a:t>Interpretazione delle Metriche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8000" y="2464208"/>
            <a:ext cx="8626000" cy="2915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1902" lvl="1" indent="-240951" algn="just">
              <a:lnSpc>
                <a:spcPts val="3348"/>
              </a:lnSpc>
              <a:buFont typeface="Arial"/>
              <a:buChar char="•"/>
            </a:pPr>
            <a:r>
              <a:rPr lang="en-US" sz="2232" dirty="0">
                <a:solidFill>
                  <a:srgbClr val="414042"/>
                </a:solidFill>
                <a:latin typeface="Open Sans"/>
              </a:rPr>
              <a:t>Un alto </a:t>
            </a:r>
            <a:r>
              <a:rPr lang="en-US" sz="2232" dirty="0" err="1">
                <a:solidFill>
                  <a:srgbClr val="414042"/>
                </a:solidFill>
                <a:latin typeface="Open Sans"/>
              </a:rPr>
              <a:t>valore</a:t>
            </a:r>
            <a:r>
              <a:rPr lang="en-US" sz="2232" dirty="0">
                <a:solidFill>
                  <a:srgbClr val="414042"/>
                </a:solidFill>
                <a:latin typeface="Open Sans"/>
              </a:rPr>
              <a:t> indica </a:t>
            </a:r>
            <a:r>
              <a:rPr lang="en-US" sz="2232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232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32" dirty="0" err="1">
                <a:solidFill>
                  <a:srgbClr val="414042"/>
                </a:solidFill>
                <a:latin typeface="Open Sans"/>
              </a:rPr>
              <a:t>l’occorrenza</a:t>
            </a:r>
            <a:r>
              <a:rPr lang="en-US" sz="2232" dirty="0">
                <a:solidFill>
                  <a:srgbClr val="414042"/>
                </a:solidFill>
                <a:latin typeface="Open Sans"/>
              </a:rPr>
              <a:t> di category e keyword è </a:t>
            </a:r>
            <a:r>
              <a:rPr lang="en-US" sz="2232" dirty="0" err="1">
                <a:solidFill>
                  <a:srgbClr val="414042"/>
                </a:solidFill>
                <a:latin typeface="Open Sans"/>
              </a:rPr>
              <a:t>comune</a:t>
            </a:r>
            <a:r>
              <a:rPr lang="en-US" sz="2232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32" dirty="0" err="1">
                <a:solidFill>
                  <a:srgbClr val="414042"/>
                </a:solidFill>
                <a:latin typeface="Open Sans"/>
              </a:rPr>
              <a:t>nel</a:t>
            </a:r>
            <a:r>
              <a:rPr lang="en-US" sz="2232" dirty="0">
                <a:solidFill>
                  <a:srgbClr val="414042"/>
                </a:solidFill>
                <a:latin typeface="Open Sans"/>
              </a:rPr>
              <a:t> dataset.</a:t>
            </a:r>
          </a:p>
          <a:p>
            <a:pPr marL="481902" lvl="1" indent="-240951" algn="just">
              <a:lnSpc>
                <a:spcPts val="3348"/>
              </a:lnSpc>
              <a:buFont typeface="Arial"/>
              <a:buChar char="•"/>
            </a:pPr>
            <a:r>
              <a:rPr lang="en-US" sz="2232" dirty="0">
                <a:solidFill>
                  <a:srgbClr val="414042"/>
                </a:solidFill>
                <a:latin typeface="Open Sans"/>
              </a:rPr>
              <a:t>Un basso </a:t>
            </a:r>
            <a:r>
              <a:rPr lang="en-US" sz="2232" dirty="0" err="1">
                <a:solidFill>
                  <a:srgbClr val="414042"/>
                </a:solidFill>
                <a:latin typeface="Open Sans"/>
              </a:rPr>
              <a:t>valore</a:t>
            </a:r>
            <a:r>
              <a:rPr lang="en-US" sz="2232" dirty="0">
                <a:solidFill>
                  <a:srgbClr val="414042"/>
                </a:solidFill>
                <a:latin typeface="Open Sans"/>
              </a:rPr>
              <a:t> indica </a:t>
            </a:r>
            <a:r>
              <a:rPr lang="en-US" sz="2232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232" dirty="0">
                <a:solidFill>
                  <a:srgbClr val="414042"/>
                </a:solidFill>
                <a:latin typeface="Open Sans"/>
              </a:rPr>
              <a:t> è rara.</a:t>
            </a:r>
          </a:p>
          <a:p>
            <a:pPr algn="just">
              <a:lnSpc>
                <a:spcPts val="3348"/>
              </a:lnSpc>
            </a:pPr>
            <a:endParaRPr lang="en-US" sz="2232" dirty="0">
              <a:solidFill>
                <a:srgbClr val="414042"/>
              </a:solidFill>
              <a:latin typeface="Open Sans"/>
            </a:endParaRPr>
          </a:p>
          <a:p>
            <a:pPr algn="just">
              <a:lnSpc>
                <a:spcPts val="3348"/>
              </a:lnSpc>
            </a:pPr>
            <a:endParaRPr lang="en-US" sz="2232" dirty="0">
              <a:solidFill>
                <a:srgbClr val="414042"/>
              </a:solidFill>
              <a:latin typeface="Open Sans"/>
            </a:endParaRPr>
          </a:p>
          <a:p>
            <a:pPr algn="l">
              <a:lnSpc>
                <a:spcPts val="3348"/>
              </a:lnSpc>
            </a:pP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ESEMPIO: se il </a:t>
            </a:r>
            <a:r>
              <a:rPr lang="en-US" sz="2232" dirty="0" err="1">
                <a:solidFill>
                  <a:srgbClr val="414042"/>
                </a:solidFill>
                <a:latin typeface="Open Sans Bold Italics"/>
              </a:rPr>
              <a:t>supporto</a:t>
            </a: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 per "Theology - Islam" è 0,05, il 5% </a:t>
            </a:r>
            <a:r>
              <a:rPr lang="en-US" sz="2232" dirty="0" err="1">
                <a:solidFill>
                  <a:srgbClr val="414042"/>
                </a:solidFill>
                <a:latin typeface="Open Sans Bold Italics"/>
              </a:rPr>
              <a:t>dei</a:t>
            </a: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232" dirty="0" err="1">
                <a:solidFill>
                  <a:srgbClr val="414042"/>
                </a:solidFill>
                <a:latin typeface="Open Sans Bold Italics"/>
              </a:rPr>
              <a:t>documenti</a:t>
            </a: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232" dirty="0" err="1">
                <a:solidFill>
                  <a:srgbClr val="414042"/>
                </a:solidFill>
                <a:latin typeface="Open Sans Bold Italics"/>
              </a:rPr>
              <a:t>nel</a:t>
            </a: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 dataset </a:t>
            </a:r>
            <a:r>
              <a:rPr lang="en-US" sz="2232" dirty="0" err="1">
                <a:solidFill>
                  <a:srgbClr val="414042"/>
                </a:solidFill>
                <a:latin typeface="Open Sans Bold Italics"/>
              </a:rPr>
              <a:t>contengono</a:t>
            </a: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232" dirty="0" err="1">
                <a:solidFill>
                  <a:srgbClr val="414042"/>
                </a:solidFill>
                <a:latin typeface="Open Sans Bold Italics"/>
              </a:rPr>
              <a:t>questa</a:t>
            </a: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232" dirty="0" err="1">
                <a:solidFill>
                  <a:srgbClr val="414042"/>
                </a:solidFill>
                <a:latin typeface="Open Sans Bold Italics"/>
              </a:rPr>
              <a:t>occorrenza</a:t>
            </a:r>
            <a:r>
              <a:rPr lang="en-US" sz="2232" dirty="0">
                <a:solidFill>
                  <a:srgbClr val="414042"/>
                </a:solidFill>
                <a:latin typeface="Open Sans Bold Italic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9656" y="1631385"/>
            <a:ext cx="692525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6EA4"/>
                </a:solidFill>
                <a:latin typeface="DM Sans Bold"/>
              </a:rPr>
              <a:t>Supporto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8305" y="1630640"/>
            <a:ext cx="692525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6EA4"/>
                </a:solidFill>
                <a:latin typeface="DM Sans Bold"/>
              </a:rPr>
              <a:t>Confidenza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32771" y="2464208"/>
            <a:ext cx="8370409" cy="301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3931" lvl="1" indent="-241965" algn="just">
              <a:lnSpc>
                <a:spcPts val="3362"/>
              </a:lnSpc>
              <a:buFont typeface="Arial"/>
              <a:buChar char="•"/>
            </a:pPr>
            <a:r>
              <a:rPr lang="en-US" sz="2241" dirty="0">
                <a:solidFill>
                  <a:srgbClr val="414042"/>
                </a:solidFill>
                <a:latin typeface="Open Sans"/>
              </a:rPr>
              <a:t>Un alto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valore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indica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la keyword è molto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probabile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dato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la category è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presente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.</a:t>
            </a:r>
          </a:p>
          <a:p>
            <a:pPr marL="483931" lvl="1" indent="-241965" algn="just">
              <a:lnSpc>
                <a:spcPts val="3362"/>
              </a:lnSpc>
              <a:buFont typeface="Arial"/>
              <a:buChar char="•"/>
            </a:pPr>
            <a:r>
              <a:rPr lang="en-US" sz="2241" dirty="0">
                <a:solidFill>
                  <a:srgbClr val="414042"/>
                </a:solidFill>
                <a:latin typeface="Open Sans"/>
              </a:rPr>
              <a:t>Un basso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valore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indica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la keyword è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meno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probabile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dato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 la category è </a:t>
            </a:r>
            <a:r>
              <a:rPr lang="en-US" sz="2241" dirty="0" err="1">
                <a:solidFill>
                  <a:srgbClr val="414042"/>
                </a:solidFill>
                <a:latin typeface="Open Sans"/>
              </a:rPr>
              <a:t>presente</a:t>
            </a:r>
            <a:r>
              <a:rPr lang="en-US" sz="2241" dirty="0">
                <a:solidFill>
                  <a:srgbClr val="414042"/>
                </a:solidFill>
                <a:latin typeface="Open Sans"/>
              </a:rPr>
              <a:t>.</a:t>
            </a:r>
          </a:p>
          <a:p>
            <a:pPr algn="just">
              <a:lnSpc>
                <a:spcPts val="3362"/>
              </a:lnSpc>
            </a:pPr>
            <a:endParaRPr lang="en-US" sz="2241" dirty="0">
              <a:solidFill>
                <a:srgbClr val="414042"/>
              </a:solidFill>
              <a:latin typeface="Open Sans"/>
            </a:endParaRPr>
          </a:p>
          <a:p>
            <a:pPr algn="just">
              <a:lnSpc>
                <a:spcPts val="3362"/>
              </a:lnSpc>
            </a:pPr>
            <a:r>
              <a:rPr lang="en-US" sz="2241" dirty="0">
                <a:solidFill>
                  <a:srgbClr val="414042"/>
                </a:solidFill>
                <a:latin typeface="Open Sans Bold Italics"/>
              </a:rPr>
              <a:t>ESEMPIO: se la </a:t>
            </a:r>
            <a:r>
              <a:rPr lang="en-US" sz="2241" dirty="0" err="1">
                <a:solidFill>
                  <a:srgbClr val="414042"/>
                </a:solidFill>
                <a:latin typeface="Open Sans Bold Italics"/>
              </a:rPr>
              <a:t>confidenza</a:t>
            </a:r>
            <a:r>
              <a:rPr lang="en-US" sz="2241" dirty="0">
                <a:solidFill>
                  <a:srgbClr val="414042"/>
                </a:solidFill>
                <a:latin typeface="Open Sans Bold Italics"/>
              </a:rPr>
              <a:t> per "Theology - Islam" è 0,8, l'80% </a:t>
            </a:r>
            <a:r>
              <a:rPr lang="en-US" sz="2241" dirty="0" err="1">
                <a:solidFill>
                  <a:srgbClr val="414042"/>
                </a:solidFill>
                <a:latin typeface="Open Sans Bold Italics"/>
              </a:rPr>
              <a:t>delle</a:t>
            </a:r>
            <a:r>
              <a:rPr lang="en-US" sz="2241" dirty="0">
                <a:solidFill>
                  <a:srgbClr val="414042"/>
                </a:solidFill>
                <a:latin typeface="Open Sans Bold Italics"/>
              </a:rPr>
              <a:t> volte </a:t>
            </a:r>
            <a:r>
              <a:rPr lang="en-US" sz="2241" dirty="0" err="1">
                <a:solidFill>
                  <a:srgbClr val="414042"/>
                </a:solidFill>
                <a:latin typeface="Open Sans Bold Italics"/>
              </a:rPr>
              <a:t>che</a:t>
            </a:r>
            <a:r>
              <a:rPr lang="en-US" sz="2241" dirty="0">
                <a:solidFill>
                  <a:srgbClr val="414042"/>
                </a:solidFill>
                <a:latin typeface="Open Sans Bold Italics"/>
              </a:rPr>
              <a:t> "Theology" </a:t>
            </a:r>
            <a:r>
              <a:rPr lang="en-US" sz="2241" dirty="0" err="1">
                <a:solidFill>
                  <a:srgbClr val="414042"/>
                </a:solidFill>
                <a:latin typeface="Open Sans Bold Italics"/>
              </a:rPr>
              <a:t>appare</a:t>
            </a:r>
            <a:r>
              <a:rPr lang="en-US" sz="2241" dirty="0">
                <a:solidFill>
                  <a:srgbClr val="414042"/>
                </a:solidFill>
                <a:latin typeface="Open Sans Bold Italics"/>
              </a:rPr>
              <a:t>, </a:t>
            </a:r>
            <a:r>
              <a:rPr lang="en-US" sz="2241" dirty="0" err="1">
                <a:solidFill>
                  <a:srgbClr val="414042"/>
                </a:solidFill>
                <a:latin typeface="Open Sans Bold Italics"/>
              </a:rPr>
              <a:t>anche</a:t>
            </a:r>
            <a:r>
              <a:rPr lang="en-US" sz="2241" dirty="0">
                <a:solidFill>
                  <a:srgbClr val="414042"/>
                </a:solidFill>
                <a:latin typeface="Open Sans Bold Italics"/>
              </a:rPr>
              <a:t> "Islam" </a:t>
            </a:r>
            <a:r>
              <a:rPr lang="en-US" sz="2241" dirty="0" err="1">
                <a:solidFill>
                  <a:srgbClr val="414042"/>
                </a:solidFill>
                <a:latin typeface="Open Sans Bold Italics"/>
              </a:rPr>
              <a:t>appare</a:t>
            </a:r>
            <a:r>
              <a:rPr lang="en-US" sz="2241" dirty="0">
                <a:solidFill>
                  <a:srgbClr val="414042"/>
                </a:solidFill>
                <a:latin typeface="Open Sans Bold Italics"/>
              </a:rPr>
              <a:t>.</a:t>
            </a:r>
          </a:p>
        </p:txBody>
      </p:sp>
      <p:sp>
        <p:nvSpPr>
          <p:cNvPr id="9" name="AutoShape 9"/>
          <p:cNvSpPr/>
          <p:nvPr/>
        </p:nvSpPr>
        <p:spPr>
          <a:xfrm>
            <a:off x="547609" y="6584295"/>
            <a:ext cx="17192838" cy="90487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396527" y="6860520"/>
            <a:ext cx="17343920" cy="2929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180" lvl="1" indent="-237090" algn="just">
              <a:lnSpc>
                <a:spcPts val="3294"/>
              </a:lnSpc>
              <a:buFont typeface="Arial"/>
              <a:buChar char="•"/>
            </a:pPr>
            <a:r>
              <a:rPr lang="en-US" sz="2196" dirty="0">
                <a:solidFill>
                  <a:srgbClr val="414042"/>
                </a:solidFill>
                <a:latin typeface="Open Sans"/>
              </a:rPr>
              <a:t>Un lift alto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suggerisce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le categories e le keywords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sono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fortemente correlate e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possono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essere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considerate per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strategie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di co-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occorrenza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.</a:t>
            </a:r>
          </a:p>
          <a:p>
            <a:pPr marL="474180" lvl="1" indent="-237090" algn="just">
              <a:lnSpc>
                <a:spcPts val="3294"/>
              </a:lnSpc>
              <a:buFont typeface="Arial"/>
              <a:buChar char="•"/>
            </a:pPr>
            <a:r>
              <a:rPr lang="en-US" sz="2196" dirty="0">
                <a:solidFill>
                  <a:srgbClr val="414042"/>
                </a:solidFill>
                <a:latin typeface="Open Sans"/>
              </a:rPr>
              <a:t>Un lift basso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suggerisce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che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le categories e le keywords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potrebbero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essere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considerate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meno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frequentemente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insieme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di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quanto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ci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si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aspetterebbe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e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potrebbero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non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essere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utili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 per </a:t>
            </a:r>
            <a:r>
              <a:rPr lang="en-US" sz="2196" dirty="0" err="1">
                <a:solidFill>
                  <a:srgbClr val="414042"/>
                </a:solidFill>
                <a:latin typeface="Open Sans"/>
              </a:rPr>
              <a:t>associazioni</a:t>
            </a:r>
            <a:r>
              <a:rPr lang="en-US" sz="2196" dirty="0">
                <a:solidFill>
                  <a:srgbClr val="414042"/>
                </a:solidFill>
                <a:latin typeface="Open Sans"/>
              </a:rPr>
              <a:t>.</a:t>
            </a:r>
          </a:p>
          <a:p>
            <a:pPr algn="just">
              <a:lnSpc>
                <a:spcPts val="3294"/>
              </a:lnSpc>
            </a:pPr>
            <a:endParaRPr lang="en-US" sz="2196" dirty="0">
              <a:solidFill>
                <a:srgbClr val="414042"/>
              </a:solidFill>
              <a:latin typeface="Open Sans"/>
            </a:endParaRPr>
          </a:p>
          <a:p>
            <a:pPr algn="l">
              <a:lnSpc>
                <a:spcPts val="3294"/>
              </a:lnSpc>
            </a:pP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ESEMPIO: se il lift per "Theology - Islam" è 1,5, "Theology" e "Islam"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appaiono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insieme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1,5 volte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più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spesso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di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quanto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ci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si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aspetterebbe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se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fossero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 </a:t>
            </a:r>
            <a:r>
              <a:rPr lang="en-US" sz="2196" dirty="0" err="1">
                <a:solidFill>
                  <a:srgbClr val="414042"/>
                </a:solidFill>
                <a:latin typeface="Open Sans Bold Italics"/>
              </a:rPr>
              <a:t>indipendenti</a:t>
            </a:r>
            <a:r>
              <a:rPr lang="en-US" sz="2196" dirty="0">
                <a:solidFill>
                  <a:srgbClr val="414042"/>
                </a:solidFill>
                <a:latin typeface="Open Sans Bold Italic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9767" y="5880060"/>
            <a:ext cx="6925254" cy="47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999">
                <a:solidFill>
                  <a:srgbClr val="006EA4"/>
                </a:solidFill>
                <a:latin typeface="DM Sans Bold"/>
              </a:rPr>
              <a:t>Lift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4460" y="2026748"/>
            <a:ext cx="6983526" cy="774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0"/>
              </a:lnSpc>
            </a:pPr>
            <a:r>
              <a:rPr lang="en-US" sz="5500">
                <a:solidFill>
                  <a:srgbClr val="414042"/>
                </a:solidFill>
                <a:latin typeface="DM Sans Bold"/>
              </a:rPr>
              <a:t>Metriche Ponderate</a:t>
            </a:r>
          </a:p>
        </p:txBody>
      </p:sp>
      <p:sp>
        <p:nvSpPr>
          <p:cNvPr id="3" name="AutoShape 3"/>
          <p:cNvSpPr/>
          <p:nvPr/>
        </p:nvSpPr>
        <p:spPr>
          <a:xfrm rot="5400000">
            <a:off x="-4100512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 rot="5400000">
            <a:off x="12130088" y="5129212"/>
            <a:ext cx="10287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057275" y="3325327"/>
            <a:ext cx="16230600" cy="1513291"/>
            <a:chOff x="0" y="0"/>
            <a:chExt cx="10910212" cy="10172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10212" cy="1017235"/>
            </a:xfrm>
            <a:custGeom>
              <a:avLst/>
              <a:gdLst/>
              <a:ahLst/>
              <a:cxnLst/>
              <a:rect l="l" t="t" r="r" b="b"/>
              <a:pathLst>
                <a:path w="10910212" h="1017235">
                  <a:moveTo>
                    <a:pt x="0" y="0"/>
                  </a:moveTo>
                  <a:lnTo>
                    <a:pt x="10910212" y="0"/>
                  </a:lnTo>
                  <a:lnTo>
                    <a:pt x="10910212" y="1017235"/>
                  </a:lnTo>
                  <a:lnTo>
                    <a:pt x="0" y="1017235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910212" cy="1055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89998" y="3917862"/>
            <a:ext cx="4010781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Supporto Pesato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5807" y="3713398"/>
            <a:ext cx="9773975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Arimo"/>
              </a:rPr>
              <a:t>Calcolato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come la somma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per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l’occorrenza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 category e keyword, divisa per la somma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totali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tutte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le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occorrenze</a:t>
            </a:r>
            <a:endParaRPr lang="en-US" sz="2200" dirty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0" y="9381490"/>
            <a:ext cx="18288000" cy="0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035844" y="58659"/>
            <a:ext cx="16216313" cy="111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5"/>
              </a:lnSpc>
            </a:pPr>
            <a:r>
              <a:rPr lang="en-US" sz="3197" u="sng" dirty="0">
                <a:solidFill>
                  <a:srgbClr val="000000"/>
                </a:solidFill>
                <a:latin typeface="Open Sans"/>
              </a:rPr>
              <a:t>Nel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caso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in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esame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le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occorrenze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sono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associate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anche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dei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pesi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che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andiamo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a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considerare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nei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calcoli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per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rifletterne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l'importanza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3197" u="sng" dirty="0" err="1">
                <a:solidFill>
                  <a:srgbClr val="000000"/>
                </a:solidFill>
                <a:latin typeface="Open Sans"/>
              </a:rPr>
              <a:t>relativa</a:t>
            </a:r>
            <a:r>
              <a:rPr lang="en-US" sz="3197" u="sng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57275" y="4838618"/>
            <a:ext cx="16230600" cy="1519749"/>
            <a:chOff x="0" y="0"/>
            <a:chExt cx="10910212" cy="10215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910212" cy="1021575"/>
            </a:xfrm>
            <a:custGeom>
              <a:avLst/>
              <a:gdLst/>
              <a:ahLst/>
              <a:cxnLst/>
              <a:rect l="l" t="t" r="r" b="b"/>
              <a:pathLst>
                <a:path w="10910212" h="1021575">
                  <a:moveTo>
                    <a:pt x="0" y="0"/>
                  </a:moveTo>
                  <a:lnTo>
                    <a:pt x="10910212" y="0"/>
                  </a:lnTo>
                  <a:lnTo>
                    <a:pt x="10910212" y="1021575"/>
                  </a:lnTo>
                  <a:lnTo>
                    <a:pt x="0" y="1021575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910212" cy="1059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54460" y="5293607"/>
            <a:ext cx="5498126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Confidenza Pesata Categoria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45807" y="4899772"/>
            <a:ext cx="9799128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Arimo"/>
              </a:rPr>
              <a:t>Somma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per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l’occorrenza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 category considerate, divisa per la somma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tutte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le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occorrenze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(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 category), il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risultato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è poi il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divisore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del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prima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calcolato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sull’occorrenza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considerata</a:t>
            </a:r>
            <a:endParaRPr lang="en-US" sz="2200" dirty="0">
              <a:solidFill>
                <a:srgbClr val="FFFFFF"/>
              </a:solidFill>
              <a:latin typeface="Arimo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057275" y="6358367"/>
            <a:ext cx="16230600" cy="1519749"/>
            <a:chOff x="0" y="0"/>
            <a:chExt cx="10910212" cy="10215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910212" cy="1021575"/>
            </a:xfrm>
            <a:custGeom>
              <a:avLst/>
              <a:gdLst/>
              <a:ahLst/>
              <a:cxnLst/>
              <a:rect l="l" t="t" r="r" b="b"/>
              <a:pathLst>
                <a:path w="10910212" h="1021575">
                  <a:moveTo>
                    <a:pt x="0" y="0"/>
                  </a:moveTo>
                  <a:lnTo>
                    <a:pt x="10910212" y="0"/>
                  </a:lnTo>
                  <a:lnTo>
                    <a:pt x="10910212" y="1021575"/>
                  </a:lnTo>
                  <a:lnTo>
                    <a:pt x="0" y="1021575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0910212" cy="1059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983845" y="6556475"/>
            <a:ext cx="4010781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Confidenza Pesata Parola chiave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145807" y="6415517"/>
            <a:ext cx="9773975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Arimo"/>
              </a:rPr>
              <a:t>Somma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per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l’occorrenza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della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keyword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considerata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divisa per la somma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pesi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tutte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le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occorrenze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(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di keyword), il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risultato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è poi il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divisore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del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prima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calcolato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sull’occorrenza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considerata</a:t>
            </a:r>
            <a:endParaRPr lang="en-US" sz="2200" dirty="0">
              <a:solidFill>
                <a:srgbClr val="FFFFFF"/>
              </a:solidFill>
              <a:latin typeface="Arimo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1057275" y="7878116"/>
            <a:ext cx="16230600" cy="1489087"/>
            <a:chOff x="0" y="0"/>
            <a:chExt cx="10910212" cy="100096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910212" cy="1000964"/>
            </a:xfrm>
            <a:custGeom>
              <a:avLst/>
              <a:gdLst/>
              <a:ahLst/>
              <a:cxnLst/>
              <a:rect l="l" t="t" r="r" b="b"/>
              <a:pathLst>
                <a:path w="10910212" h="1000964">
                  <a:moveTo>
                    <a:pt x="0" y="0"/>
                  </a:moveTo>
                  <a:lnTo>
                    <a:pt x="10910212" y="0"/>
                  </a:lnTo>
                  <a:lnTo>
                    <a:pt x="10910212" y="1000964"/>
                  </a:lnTo>
                  <a:lnTo>
                    <a:pt x="0" y="1000964"/>
                  </a:lnTo>
                  <a:close/>
                </a:path>
              </a:pathLst>
            </a:custGeom>
            <a:solidFill>
              <a:srgbClr val="00B0DB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0910212" cy="1039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7145807" y="8163866"/>
            <a:ext cx="9773975" cy="78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dell’occorrenza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diviso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il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prodotto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del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della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category e del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supporto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pesato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200" dirty="0" err="1">
                <a:solidFill>
                  <a:srgbClr val="FFFFFF"/>
                </a:solidFill>
                <a:latin typeface="Arimo"/>
              </a:rPr>
              <a:t>della</a:t>
            </a:r>
            <a:r>
              <a:rPr lang="en-US" sz="2200" dirty="0">
                <a:solidFill>
                  <a:srgbClr val="FFFFFF"/>
                </a:solidFill>
                <a:latin typeface="Arimo"/>
              </a:rPr>
              <a:t> keyword.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83845" y="8398821"/>
            <a:ext cx="4010781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sz="2999">
                <a:solidFill>
                  <a:srgbClr val="FFFFFF"/>
                </a:solidFill>
                <a:latin typeface="DM Sans Bold"/>
              </a:rPr>
              <a:t>Lift Pesato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1403</Words>
  <Application>Microsoft Office PowerPoint</Application>
  <PresentationFormat>Personalizzato</PresentationFormat>
  <Paragraphs>124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Arimo</vt:lpstr>
      <vt:lpstr>DM Sans Bold</vt:lpstr>
      <vt:lpstr>Calibri</vt:lpstr>
      <vt:lpstr>Open Sans Bold</vt:lpstr>
      <vt:lpstr>Arial</vt:lpstr>
      <vt:lpstr>DM Sans</vt:lpstr>
      <vt:lpstr>Open Sans Bold Italics</vt:lpstr>
      <vt:lpstr>Open Sans Italics</vt:lpstr>
      <vt:lpstr>Open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SISW - Market Basket Analysis in PowerBI</dc:title>
  <cp:lastModifiedBy>Vito D'Elia</cp:lastModifiedBy>
  <cp:revision>4</cp:revision>
  <dcterms:created xsi:type="dcterms:W3CDTF">2006-08-16T00:00:00Z</dcterms:created>
  <dcterms:modified xsi:type="dcterms:W3CDTF">2024-06-28T10:14:12Z</dcterms:modified>
  <dc:identifier>DAGI4QgHzDw</dc:identifier>
</cp:coreProperties>
</file>