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559" r:id="rId3"/>
    <p:sldId id="561" r:id="rId4"/>
    <p:sldId id="289" r:id="rId5"/>
    <p:sldId id="478" r:id="rId6"/>
    <p:sldId id="272" r:id="rId7"/>
    <p:sldId id="562" r:id="rId8"/>
    <p:sldId id="557" r:id="rId9"/>
    <p:sldId id="564" r:id="rId10"/>
    <p:sldId id="275" r:id="rId11"/>
    <p:sldId id="269" r:id="rId12"/>
    <p:sldId id="262" r:id="rId13"/>
    <p:sldId id="266" r:id="rId14"/>
    <p:sldId id="267" r:id="rId15"/>
    <p:sldId id="276" r:id="rId16"/>
    <p:sldId id="565" r:id="rId17"/>
    <p:sldId id="274" r:id="rId18"/>
    <p:sldId id="263" r:id="rId19"/>
    <p:sldId id="264" r:id="rId20"/>
    <p:sldId id="55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85069"/>
  </p:normalViewPr>
  <p:slideViewPr>
    <p:cSldViewPr snapToGrid="0">
      <p:cViewPr varScale="1">
        <p:scale>
          <a:sx n="96" d="100"/>
          <a:sy n="96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1264B-CDD7-244C-806E-FC39CE68406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84B09-47D9-5842-AE8E-2FACCDEF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have approaches that have less overhead?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4B09-47D9-5842-AE8E-2FACCDEF5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CB11-4BA7-9167-B18A-630DD0F1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EB1D-8B38-D674-A09A-3AC1A365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B35C-A02E-8508-81EB-55385F2C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2F7C-2B05-BA66-2D44-B21C5BD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CC4B-D050-A1F8-081E-4DB4D57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7066-8E6C-704C-5F18-9734964C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8E5BE-DC01-85C3-53C4-0664060E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07CC-000A-24CA-FAF1-BE86630A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4848-E7E2-3C39-1C79-AD21B4CE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0A3B-83ED-A1AA-67A1-414D4B58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98537-5068-B205-03EB-24E2492A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DEEF-FC82-CFDA-9917-77AF0398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7A26-A8EA-AEDC-6BB9-9F746138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75C2-F972-26A5-04C6-7248F606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6105-E494-7B6B-FEE0-83F7A76D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666" y="1355751"/>
            <a:ext cx="11294669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3200" b="1"/>
            </a:lvl1pPr>
            <a:lvl2pPr>
              <a:defRPr sz="2667" b="1"/>
            </a:lvl2pPr>
            <a:lvl3pPr>
              <a:defRPr sz="2667" b="1"/>
            </a:lvl3pPr>
            <a:lvl4pPr>
              <a:defRPr sz="2667" b="1"/>
            </a:lvl4pPr>
            <a:lvl5pPr>
              <a:defRPr sz="2667" b="1"/>
            </a:lvl5pPr>
            <a:lvl6pPr marL="2514537" marR="0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 b="1"/>
            </a:lvl6pPr>
            <a:lvl7pPr>
              <a:defRPr sz="2667" b="1"/>
            </a:lvl7pPr>
            <a:lvl8pPr>
              <a:defRPr sz="2667" b="1"/>
            </a:lvl8pPr>
            <a:lvl9pPr>
              <a:defRPr sz="2667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2514537" marR="0" lvl="5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81583" y="126792"/>
            <a:ext cx="11828835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448666" y="6356351"/>
            <a:ext cx="3132735" cy="365125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fld id="{B9983994-39D3-447D-8925-53332353D8F4}" type="datetime3">
              <a:rPr lang="en-US" altLang="zh-CN" noProof="1" smtClean="0"/>
              <a:t>31 October 2022</a:t>
            </a:fld>
            <a:endParaRPr lang="en-US" noProof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noProof="1"/>
              <a:t>Xun Jiao / Villanova University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132735" cy="365125"/>
          </a:xfrm>
          <a:prstGeom prst="rect">
            <a:avLst/>
          </a:prstGeom>
        </p:spPr>
        <p:txBody>
          <a:bodyPr anchor="b"/>
          <a:lstStyle>
            <a:lvl1pPr algn="r">
              <a:defRPr sz="16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425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0EF2-7003-F36A-572F-F15A185A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C72E-4541-81F2-3763-7122031C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21C7-B77F-03AD-7E8C-0BF8AF9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008C-CC0F-192A-C981-B28BEA44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6E0A-70EE-787E-AD46-102F85A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AEF7-BD33-3CD3-5BE6-DC040A64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EE3F-042E-F002-6A41-0FE27404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6BB8-7791-D24D-8E25-A417CCF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C198-9F4A-D6F7-5060-8A9F4411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82FD-68C6-F29D-8F8A-8E772A49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0590-3312-E9B4-E50C-B246624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0924-9E63-0885-BFC3-F94F36DD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8CCD7-8214-2BA5-0AF3-8CC820D9A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F659-C6C8-303B-0A7F-820D2643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E751-374F-4703-CF42-49E16F99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FA631-5D14-1F20-C345-25F1ABA5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B333-26F9-51A6-0136-34A4232D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3371-FC99-857A-D8DD-DF2BDBC5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75E-748F-9FB4-6B24-0622780F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38D8-2997-EA48-D714-8D25AED4B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37BBB-3810-81D4-7BE8-2702EDA63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384F-317E-1A07-C455-5F665638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779C1-FA91-8490-C67F-1B7A41F8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E7120-A449-C598-FF0D-E0B4C726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9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55F6-B9F7-5A60-4948-2535075F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B892A-EDE0-A686-7E20-B5E3B29C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96EE-2DDF-76A2-C627-0AA69CE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AE4F-7EF2-8439-7B3E-D3015F5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4F71-EF90-01A7-32F4-1E75B947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3312-1156-B042-2C7E-A64CA250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90E5-589F-D5B7-619C-6CFA89D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EAC5-164D-0E53-778B-7D9B2C1A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327-DDE3-BA9A-A41B-F28D29BFB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B5D6-F05A-786E-DC62-A99FE9A6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7A10-508A-6823-5D18-FD99F1D5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9698-AECA-9608-BC73-35486EE8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78560-3C2A-F418-D206-D4F3EE1B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ED4A-E53D-E30F-6E8D-D4E4C1D5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C10A0-E86D-D57B-EBB8-78B21E24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0735-44DE-4236-C30E-4F0D6A36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3D51-D29D-DAB8-4EE9-356B4501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4B0E-9396-EB00-7D79-34169B1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FEFBB-0DAF-32C4-636A-9F3D024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70A1F-4EDB-5EEE-1A71-41CB7493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C4A4-7F63-B491-EDF1-9E0115FA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D69E-2FBA-F6B6-93B1-70D6AE80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515A-9F25-C841-9307-8F23221F27D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CDA5-5E7C-2067-0BBD-4A20FB734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2E1F-6BFA-0132-5A84-6D0F458E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5471-5DBF-734C-B005-B6C796CB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170D9-E372-40ED-8488-87E0FAA014AF}"/>
              </a:ext>
            </a:extLst>
          </p:cNvPr>
          <p:cNvSpPr txBox="1">
            <a:spLocks/>
          </p:cNvSpPr>
          <p:nvPr/>
        </p:nvSpPr>
        <p:spPr>
          <a:xfrm>
            <a:off x="589280" y="515749"/>
            <a:ext cx="11186160" cy="2510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/>
                </a:solidFill>
              </a:rPr>
              <a:t>ScaleHD</a:t>
            </a:r>
            <a:r>
              <a:rPr lang="en-US" sz="4000" b="1" dirty="0">
                <a:solidFill>
                  <a:schemeClr val="tx1"/>
                </a:solidFill>
              </a:rPr>
              <a:t>: Robust Brain-Inspired Hyperdimensional Computing via </a:t>
            </a:r>
            <a:r>
              <a:rPr lang="en-US" sz="4000" b="1" dirty="0" err="1">
                <a:solidFill>
                  <a:schemeClr val="tx1"/>
                </a:solidFill>
              </a:rPr>
              <a:t>Adapative</a:t>
            </a:r>
            <a:r>
              <a:rPr lang="en-US" sz="4000" b="1" dirty="0">
                <a:solidFill>
                  <a:schemeClr val="tx1"/>
                </a:solidFill>
              </a:rPr>
              <a:t>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6FD13-F40F-449C-A851-5649575F0AFD}"/>
              </a:ext>
            </a:extLst>
          </p:cNvPr>
          <p:cNvSpPr txBox="1">
            <a:spLocks/>
          </p:cNvSpPr>
          <p:nvPr/>
        </p:nvSpPr>
        <p:spPr>
          <a:xfrm>
            <a:off x="1324369" y="3546866"/>
            <a:ext cx="9321114" cy="166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>
                <a:solidFill>
                  <a:schemeClr val="tx1"/>
                </a:solidFill>
              </a:rPr>
              <a:t>Sizhe Zhang</a:t>
            </a:r>
            <a:r>
              <a:rPr lang="en-US" altLang="zh-CN" sz="3000" b="1" dirty="0">
                <a:solidFill>
                  <a:schemeClr val="tx1"/>
                </a:solidFill>
              </a:rPr>
              <a:t>*</a:t>
            </a:r>
            <a:r>
              <a:rPr lang="en-US" altLang="zh-CN" sz="3000" dirty="0">
                <a:solidFill>
                  <a:schemeClr val="tx1"/>
                </a:solidFill>
              </a:rPr>
              <a:t>, Mohsen Imani</a:t>
            </a:r>
            <a:r>
              <a:rPr lang="en-US" altLang="zh-CN" sz="3000" baseline="30000" dirty="0">
                <a:solidFill>
                  <a:schemeClr val="tx1"/>
                </a:solidFill>
              </a:rPr>
              <a:t>#</a:t>
            </a:r>
            <a:r>
              <a:rPr lang="en-US" altLang="zh-CN" sz="3000" dirty="0">
                <a:solidFill>
                  <a:schemeClr val="tx1"/>
                </a:solidFill>
              </a:rPr>
              <a:t>, </a:t>
            </a:r>
            <a:r>
              <a:rPr lang="en-US" altLang="zh-CN" sz="3000" b="1" dirty="0" err="1">
                <a:solidFill>
                  <a:schemeClr val="tx1"/>
                </a:solidFill>
              </a:rPr>
              <a:t>Xun</a:t>
            </a:r>
            <a:r>
              <a:rPr lang="en-US" altLang="zh-CN" sz="3000" b="1" dirty="0">
                <a:solidFill>
                  <a:schemeClr val="tx1"/>
                </a:solidFill>
              </a:rPr>
              <a:t> Jiao*</a:t>
            </a:r>
          </a:p>
          <a:p>
            <a:r>
              <a:rPr lang="en-US" altLang="zh-CN" sz="3000" b="1" dirty="0">
                <a:solidFill>
                  <a:schemeClr val="tx1"/>
                </a:solidFill>
              </a:rPr>
              <a:t>*Villanova</a:t>
            </a: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en-US" altLang="zh-CN" sz="3000" b="1" dirty="0">
                <a:solidFill>
                  <a:schemeClr val="tx1"/>
                </a:solidFill>
              </a:rPr>
              <a:t>University</a:t>
            </a:r>
            <a:r>
              <a:rPr lang="en-US" altLang="zh-CN" sz="3000" dirty="0">
                <a:solidFill>
                  <a:schemeClr val="tx1"/>
                </a:solidFill>
              </a:rPr>
              <a:t>,</a:t>
            </a: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en-US" altLang="zh-CN" sz="3000" baseline="30000" dirty="0">
                <a:solidFill>
                  <a:schemeClr val="tx1"/>
                </a:solidFill>
              </a:rPr>
              <a:t>#</a:t>
            </a:r>
            <a:r>
              <a:rPr lang="en-US" altLang="zh-CN" sz="3000" dirty="0">
                <a:solidFill>
                  <a:schemeClr val="tx1"/>
                </a:solidFill>
              </a:rPr>
              <a:t>UC Irvine</a:t>
            </a:r>
          </a:p>
          <a:p>
            <a:endParaRPr lang="en-US" altLang="zh-C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93FB8-54C3-48BA-AA26-BF3DA495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0" y="127050"/>
            <a:ext cx="1006636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Key 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CA994-469F-414F-AAF8-A81E16F2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0" y="1452613"/>
            <a:ext cx="5778020" cy="4824702"/>
          </a:xfrm>
        </p:spPr>
        <p:txBody>
          <a:bodyPr>
            <a:normAutofit/>
          </a:bodyPr>
          <a:lstStyle/>
          <a:p>
            <a:r>
              <a:rPr lang="en-US" altLang="zh-CN" dirty="0"/>
              <a:t>Bit flip has less impact with larger value (same data-width).</a:t>
            </a:r>
          </a:p>
          <a:p>
            <a:r>
              <a:rPr lang="en-US" altLang="zh-CN" dirty="0"/>
              <a:t>Good news for HDC: </a:t>
            </a:r>
          </a:p>
          <a:p>
            <a:pPr lvl="1"/>
            <a:r>
              <a:rPr lang="en-US" altLang="zh-CN" dirty="0"/>
              <a:t>(1) Linear scale do not affect HDC inference (Cosine Similarity)</a:t>
            </a:r>
          </a:p>
          <a:p>
            <a:pPr lvl="1"/>
            <a:r>
              <a:rPr lang="en-US" altLang="zh-CN" dirty="0"/>
              <a:t>(2) Lots of spare space (empty bit).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4D786-488B-49C3-B2F5-4C5F3B9B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20" y="1093220"/>
            <a:ext cx="5068674" cy="3073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56C4F7-2B42-4241-BB87-8005535C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20" y="4187934"/>
            <a:ext cx="5068674" cy="228090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77F361E-CDB2-4621-8C36-569CF68D301A}"/>
              </a:ext>
            </a:extLst>
          </p:cNvPr>
          <p:cNvSpPr/>
          <p:nvPr/>
        </p:nvSpPr>
        <p:spPr>
          <a:xfrm>
            <a:off x="8381160" y="5921449"/>
            <a:ext cx="297599" cy="30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A650B3-7C63-476F-AF30-B27DDA28529E}"/>
              </a:ext>
            </a:extLst>
          </p:cNvPr>
          <p:cNvSpPr/>
          <p:nvPr/>
        </p:nvSpPr>
        <p:spPr>
          <a:xfrm>
            <a:off x="10978895" y="5921449"/>
            <a:ext cx="297599" cy="30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A02C19-39A6-4C52-B3FC-5D20A5F65B8B}"/>
              </a:ext>
            </a:extLst>
          </p:cNvPr>
          <p:cNvSpPr txBox="1"/>
          <p:nvPr/>
        </p:nvSpPr>
        <p:spPr>
          <a:xfrm>
            <a:off x="11178540" y="2008505"/>
            <a:ext cx="83058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609CE8-148A-450F-AC71-B71924D8B87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33935" y="6076106"/>
            <a:ext cx="1847225" cy="439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716FC1-6765-4823-BAA3-78A175175BB8}"/>
              </a:ext>
            </a:extLst>
          </p:cNvPr>
          <p:cNvSpPr txBox="1"/>
          <p:nvPr/>
        </p:nvSpPr>
        <p:spPr>
          <a:xfrm>
            <a:off x="10362094" y="15306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3.4X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5467B6-B027-4EBB-B843-7625B3C2FC7E}"/>
              </a:ext>
            </a:extLst>
          </p:cNvPr>
          <p:cNvSpPr txBox="1"/>
          <p:nvPr/>
        </p:nvSpPr>
        <p:spPr>
          <a:xfrm>
            <a:off x="10329916" y="33503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4173BD-D284-474C-B899-7091F5E54FAB}"/>
              </a:ext>
            </a:extLst>
          </p:cNvPr>
          <p:cNvCxnSpPr>
            <a:cxnSpLocks/>
          </p:cNvCxnSpPr>
          <p:nvPr/>
        </p:nvCxnSpPr>
        <p:spPr>
          <a:xfrm>
            <a:off x="10995841" y="155664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36E7F4-A906-4EF6-95C2-523E9F7BF495}"/>
              </a:ext>
            </a:extLst>
          </p:cNvPr>
          <p:cNvCxnSpPr>
            <a:cxnSpLocks/>
          </p:cNvCxnSpPr>
          <p:nvPr/>
        </p:nvCxnSpPr>
        <p:spPr>
          <a:xfrm>
            <a:off x="10995841" y="3384207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1FF6FC-3543-6A21-BE50-0B52BD80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43" y="4190890"/>
            <a:ext cx="3546281" cy="2407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4AF702-77F0-DAAE-54D2-D37DE3352352}"/>
              </a:ext>
            </a:extLst>
          </p:cNvPr>
          <p:cNvSpPr txBox="1"/>
          <p:nvPr/>
        </p:nvSpPr>
        <p:spPr>
          <a:xfrm>
            <a:off x="5244757" y="646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INT32 (-2.1E+09, 2.1E+09)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93FB8-54C3-48BA-AA26-BF3DA495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ScaleHD</a:t>
            </a:r>
            <a:r>
              <a:rPr lang="en-US" altLang="zh-CN" dirty="0"/>
              <a:t>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CA994-469F-414F-AAF8-A81E16F2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690688"/>
            <a:ext cx="4638472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Three levels of </a:t>
            </a:r>
            <a:r>
              <a:rPr lang="en-US" altLang="zh-CN" b="1" dirty="0" err="1"/>
              <a:t>ScaleHD</a:t>
            </a:r>
            <a:endParaRPr lang="en-US" altLang="zh-CN" b="1" dirty="0"/>
          </a:p>
          <a:p>
            <a:pPr lvl="1"/>
            <a:r>
              <a:rPr lang="en-US" altLang="zh-CN" dirty="0"/>
              <a:t>Global scaling</a:t>
            </a:r>
          </a:p>
          <a:p>
            <a:pPr lvl="1"/>
            <a:r>
              <a:rPr lang="en-US" altLang="zh-CN" dirty="0"/>
              <a:t>Class scaling</a:t>
            </a:r>
          </a:p>
          <a:p>
            <a:pPr lvl="1"/>
            <a:r>
              <a:rPr lang="en-US" altLang="zh-CN" dirty="0"/>
              <a:t>Class + Clip scaling</a:t>
            </a:r>
          </a:p>
          <a:p>
            <a:endParaRPr lang="en-US" altLang="zh-CN" dirty="0"/>
          </a:p>
          <a:p>
            <a:r>
              <a:rPr lang="en-US" altLang="zh-CN" dirty="0"/>
              <a:t>Apply once after training and before deploy (Overhead can be ignored)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F2BFAB-56A3-4ED8-8EB6-BC69F19C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2246" y="1543685"/>
            <a:ext cx="6227826" cy="43752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B96998-50A4-6798-BD29-B27FC73D6CFD}"/>
              </a:ext>
            </a:extLst>
          </p:cNvPr>
          <p:cNvSpPr/>
          <p:nvPr/>
        </p:nvSpPr>
        <p:spPr>
          <a:xfrm>
            <a:off x="5612246" y="1417983"/>
            <a:ext cx="4750954" cy="21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6AFE8-F246-3746-3307-4C2BD8594E4A}"/>
              </a:ext>
            </a:extLst>
          </p:cNvPr>
          <p:cNvSpPr/>
          <p:nvPr/>
        </p:nvSpPr>
        <p:spPr>
          <a:xfrm>
            <a:off x="8931965" y="1417982"/>
            <a:ext cx="2908107" cy="201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396"/>
            <a:ext cx="4229100" cy="1120775"/>
          </a:xfrm>
        </p:spPr>
        <p:txBody>
          <a:bodyPr/>
          <a:lstStyle/>
          <a:p>
            <a:r>
              <a:rPr lang="en-US" dirty="0"/>
              <a:t>Global-</a:t>
            </a:r>
            <a:r>
              <a:rPr lang="en-US" dirty="0" err="1"/>
              <a:t>ScaleHD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352837-77F6-40E2-9EE0-E3F645CE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276" y="3362264"/>
            <a:ext cx="5635445" cy="2554825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857BCDB-00AF-4D95-99E7-41499A6A0D1D}"/>
              </a:ext>
            </a:extLst>
          </p:cNvPr>
          <p:cNvSpPr txBox="1">
            <a:spLocks/>
          </p:cNvSpPr>
          <p:nvPr/>
        </p:nvSpPr>
        <p:spPr>
          <a:xfrm>
            <a:off x="633513" y="1876266"/>
            <a:ext cx="4903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 the max value among all class HVs</a:t>
            </a:r>
          </a:p>
          <a:p>
            <a:r>
              <a:rPr lang="en-US" altLang="zh-CN" dirty="0"/>
              <a:t>Find the max value of the given bit representation (2^32) </a:t>
            </a:r>
          </a:p>
          <a:p>
            <a:r>
              <a:rPr lang="en-US" altLang="zh-CN" dirty="0"/>
              <a:t>Calculate the ratio</a:t>
            </a:r>
          </a:p>
          <a:p>
            <a:r>
              <a:rPr lang="en-US" altLang="zh-CN" dirty="0"/>
              <a:t>Scale up all class HVs with the calculated ratio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D6C03E-924E-44F2-A0EA-B2018A2E2E55}"/>
              </a:ext>
            </a:extLst>
          </p:cNvPr>
          <p:cNvSpPr/>
          <p:nvPr/>
        </p:nvSpPr>
        <p:spPr>
          <a:xfrm>
            <a:off x="8123771" y="5234616"/>
            <a:ext cx="44958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F854E1-8737-45DA-B6CE-161BA74B14F1}"/>
              </a:ext>
            </a:extLst>
          </p:cNvPr>
          <p:cNvSpPr/>
          <p:nvPr/>
        </p:nvSpPr>
        <p:spPr>
          <a:xfrm>
            <a:off x="11003142" y="5326206"/>
            <a:ext cx="44958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4F5E07-E8F9-421B-92CE-E9FBE509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77" y="419274"/>
            <a:ext cx="5635445" cy="25359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A43F95-DD72-4452-B010-0BCA89513523}"/>
              </a:ext>
            </a:extLst>
          </p:cNvPr>
          <p:cNvCxnSpPr>
            <a:cxnSpLocks/>
          </p:cNvCxnSpPr>
          <p:nvPr/>
        </p:nvCxnSpPr>
        <p:spPr>
          <a:xfrm>
            <a:off x="8414426" y="2655651"/>
            <a:ext cx="0" cy="2578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ABE0C9-D570-4D7C-B498-C4995E46C19A}"/>
              </a:ext>
            </a:extLst>
          </p:cNvPr>
          <p:cNvCxnSpPr>
            <a:cxnSpLocks/>
          </p:cNvCxnSpPr>
          <p:nvPr/>
        </p:nvCxnSpPr>
        <p:spPr>
          <a:xfrm>
            <a:off x="11255591" y="2655651"/>
            <a:ext cx="0" cy="2578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31F91EA-B205-4EF8-966C-1494CD2C65B0}"/>
              </a:ext>
            </a:extLst>
          </p:cNvPr>
          <p:cNvSpPr/>
          <p:nvPr/>
        </p:nvSpPr>
        <p:spPr>
          <a:xfrm>
            <a:off x="8179159" y="2259411"/>
            <a:ext cx="44958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80F616F-A708-4AD5-B186-B169FBB54DD3}"/>
              </a:ext>
            </a:extLst>
          </p:cNvPr>
          <p:cNvSpPr/>
          <p:nvPr/>
        </p:nvSpPr>
        <p:spPr>
          <a:xfrm>
            <a:off x="11001098" y="2259411"/>
            <a:ext cx="44958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A4AED-205E-0466-5C36-388C90432C40}"/>
              </a:ext>
            </a:extLst>
          </p:cNvPr>
          <p:cNvSpPr txBox="1"/>
          <p:nvPr/>
        </p:nvSpPr>
        <p:spPr>
          <a:xfrm>
            <a:off x="6096000" y="6000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Data distribution histogram with </a:t>
            </a:r>
            <a:r>
              <a:rPr lang="en-US" dirty="0">
                <a:latin typeface="Arial" panose="020B0604020202020204" pitchFamily="34" charset="0"/>
              </a:rPr>
              <a:t>Global-</a:t>
            </a:r>
            <a:r>
              <a:rPr lang="en-US" dirty="0" err="1">
                <a:latin typeface="Arial" panose="020B0604020202020204" pitchFamily="34" charset="0"/>
              </a:rPr>
              <a:t>ScaleHD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F07F-3567-6025-B60A-F2D2B88027A2}"/>
              </a:ext>
            </a:extLst>
          </p:cNvPr>
          <p:cNvSpPr txBox="1"/>
          <p:nvPr/>
        </p:nvSpPr>
        <p:spPr>
          <a:xfrm>
            <a:off x="6106698" y="2880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Original distribution histogram of class HVs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17"/>
            <a:ext cx="10515600" cy="1325563"/>
          </a:xfrm>
        </p:spPr>
        <p:txBody>
          <a:bodyPr/>
          <a:lstStyle/>
          <a:p>
            <a:r>
              <a:rPr lang="en-US" altLang="zh-CN" dirty="0"/>
              <a:t>Class-</a:t>
            </a:r>
            <a:r>
              <a:rPr lang="en-US" altLang="zh-CN" dirty="0" err="1"/>
              <a:t>ScaleHD</a:t>
            </a:r>
            <a:endParaRPr lang="en-US" dirty="0">
              <a:solidFill>
                <a:srgbClr val="507D9A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C65EF1-11B8-4E1C-B3EE-B2E43EF07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950" y="3816799"/>
            <a:ext cx="6144672" cy="2720486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DE22DA-61DF-488C-815E-38B49DEE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0" y="4107227"/>
            <a:ext cx="4244362" cy="270736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3987260-BF86-44C7-AEDB-B7D97F1C6246}"/>
              </a:ext>
            </a:extLst>
          </p:cNvPr>
          <p:cNvSpPr txBox="1">
            <a:spLocks/>
          </p:cNvSpPr>
          <p:nvPr/>
        </p:nvSpPr>
        <p:spPr>
          <a:xfrm>
            <a:off x="838200" y="1378153"/>
            <a:ext cx="4837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Each class HV is independent with each other</a:t>
            </a:r>
          </a:p>
          <a:p>
            <a:r>
              <a:rPr lang="en-US" altLang="zh-CN" dirty="0"/>
              <a:t>Different Class HV has different value distribution</a:t>
            </a:r>
          </a:p>
          <a:p>
            <a:r>
              <a:rPr lang="en-US" altLang="zh-CN" dirty="0"/>
              <a:t>Find extreme value of each class HV and scale individually</a:t>
            </a:r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E52507E7-0298-4C07-81DB-F56B668B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50" y="570360"/>
            <a:ext cx="6144672" cy="27856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F1B0E1-B1F6-4908-B2D3-A20C624A9A17}"/>
              </a:ext>
            </a:extLst>
          </p:cNvPr>
          <p:cNvCxnSpPr>
            <a:cxnSpLocks/>
          </p:cNvCxnSpPr>
          <p:nvPr/>
        </p:nvCxnSpPr>
        <p:spPr>
          <a:xfrm>
            <a:off x="8907559" y="3356043"/>
            <a:ext cx="0" cy="460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5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Class+Clip</a:t>
            </a:r>
            <a:r>
              <a:rPr lang="en-US" altLang="zh-CN" dirty="0"/>
              <a:t>)-</a:t>
            </a:r>
            <a:r>
              <a:rPr lang="en-US" altLang="zh-CN" dirty="0" err="1"/>
              <a:t>ScaleHD</a:t>
            </a:r>
            <a:endParaRPr lang="en-US" dirty="0">
              <a:solidFill>
                <a:srgbClr val="507D9A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AEFD1-603E-4A5F-99B2-380DB9CA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b="21336"/>
          <a:stretch/>
        </p:blipFill>
        <p:spPr>
          <a:xfrm>
            <a:off x="5221491" y="3542505"/>
            <a:ext cx="6635032" cy="2840871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C4CB68F-9D99-47F7-A55F-235C0E823960}"/>
              </a:ext>
            </a:extLst>
          </p:cNvPr>
          <p:cNvSpPr txBox="1">
            <a:spLocks/>
          </p:cNvSpPr>
          <p:nvPr/>
        </p:nvSpPr>
        <p:spPr>
          <a:xfrm>
            <a:off x="448120" y="1682505"/>
            <a:ext cx="4697315" cy="2587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Clip partial extreme values</a:t>
            </a:r>
          </a:p>
          <a:p>
            <a:r>
              <a:rPr lang="en-US" altLang="zh-CN" dirty="0"/>
              <a:t>Perform class HV scale after clip</a:t>
            </a:r>
          </a:p>
          <a:p>
            <a:r>
              <a:rPr lang="en-US" altLang="zh-CN" dirty="0"/>
              <a:t>Find the balance clip value between accuracy and clip value for each dataset</a:t>
            </a:r>
          </a:p>
          <a:p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B2D0CD40-0BC6-463D-9869-AC3C5B2AB832}"/>
              </a:ext>
            </a:extLst>
          </p:cNvPr>
          <p:cNvGraphicFramePr>
            <a:graphicFrameLocks noGrp="1"/>
          </p:cNvGraphicFramePr>
          <p:nvPr/>
        </p:nvGraphicFramePr>
        <p:xfrm>
          <a:off x="5221491" y="1487952"/>
          <a:ext cx="6635032" cy="20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58">
                  <a:extLst>
                    <a:ext uri="{9D8B030D-6E8A-4147-A177-3AD203B41FA5}">
                      <a16:colId xmlns:a16="http://schemas.microsoft.com/office/drawing/2014/main" val="464179046"/>
                    </a:ext>
                  </a:extLst>
                </a:gridCol>
                <a:gridCol w="1658758">
                  <a:extLst>
                    <a:ext uri="{9D8B030D-6E8A-4147-A177-3AD203B41FA5}">
                      <a16:colId xmlns:a16="http://schemas.microsoft.com/office/drawing/2014/main" val="2760559573"/>
                    </a:ext>
                  </a:extLst>
                </a:gridCol>
                <a:gridCol w="1658758">
                  <a:extLst>
                    <a:ext uri="{9D8B030D-6E8A-4147-A177-3AD203B41FA5}">
                      <a16:colId xmlns:a16="http://schemas.microsoft.com/office/drawing/2014/main" val="1819807760"/>
                    </a:ext>
                  </a:extLst>
                </a:gridCol>
                <a:gridCol w="1658758">
                  <a:extLst>
                    <a:ext uri="{9D8B030D-6E8A-4147-A177-3AD203B41FA5}">
                      <a16:colId xmlns:a16="http://schemas.microsoft.com/office/drawing/2014/main" val="3445039536"/>
                    </a:ext>
                  </a:extLst>
                </a:gridCol>
              </a:tblGrid>
              <a:tr h="760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clipped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Robustness enhancement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03571"/>
                  </a:ext>
                </a:extLst>
              </a:tr>
              <a:tr h="440827">
                <a:tc>
                  <a:txBody>
                    <a:bodyPr/>
                    <a:lstStyle/>
                    <a:p>
                      <a:r>
                        <a:rPr lang="en-US" altLang="zh-CN" dirty="0"/>
                        <a:t>Larger clip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94818"/>
                  </a:ext>
                </a:extLst>
              </a:tr>
              <a:tr h="440827"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Smaller clip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89300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502F66DB-F477-4A16-A749-085EA19AB178}"/>
              </a:ext>
            </a:extLst>
          </p:cNvPr>
          <p:cNvSpPr/>
          <p:nvPr/>
        </p:nvSpPr>
        <p:spPr>
          <a:xfrm>
            <a:off x="8684206" y="4962941"/>
            <a:ext cx="297599" cy="1166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CFF3C6-A0E4-4FD4-AB0F-0C618B3E44E2}"/>
              </a:ext>
            </a:extLst>
          </p:cNvPr>
          <p:cNvSpPr/>
          <p:nvPr/>
        </p:nvSpPr>
        <p:spPr>
          <a:xfrm>
            <a:off x="5656634" y="4817189"/>
            <a:ext cx="297599" cy="1166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6D23D-8066-45A3-68C8-A2E250AF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8" y="4302539"/>
            <a:ext cx="4679714" cy="15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Class+Clip</a:t>
            </a:r>
            <a:r>
              <a:rPr lang="en-US" altLang="zh-CN" dirty="0"/>
              <a:t>)-</a:t>
            </a:r>
            <a:r>
              <a:rPr lang="en-US" altLang="zh-CN" dirty="0" err="1"/>
              <a:t>ScaleHD</a:t>
            </a:r>
            <a:endParaRPr lang="en-US" dirty="0">
              <a:solidFill>
                <a:srgbClr val="507D9A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CD5F35-11DF-4FF3-94A3-AF08B753A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7" t="1" r="5105" b="30302"/>
          <a:stretch/>
        </p:blipFill>
        <p:spPr>
          <a:xfrm>
            <a:off x="6095999" y="3728608"/>
            <a:ext cx="5760720" cy="2152059"/>
          </a:xfr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C4CB68F-9D99-47F7-A55F-235C0E823960}"/>
              </a:ext>
            </a:extLst>
          </p:cNvPr>
          <p:cNvSpPr txBox="1">
            <a:spLocks/>
          </p:cNvSpPr>
          <p:nvPr/>
        </p:nvSpPr>
        <p:spPr>
          <a:xfrm>
            <a:off x="838200" y="1754574"/>
            <a:ext cx="4688287" cy="20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Perform experiments across different models to find the suitable clip value for each application (less than 1% accuracy loss)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D8F7AA-20EF-4640-9863-60D33B8B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13396"/>
            <a:ext cx="5760720" cy="2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9BA-53DD-73FA-1B51-8D9F5ED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AE13-F572-EDBF-E927-7B9CE6A9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HD Computing Background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Robustness of HD Computing </a:t>
            </a:r>
          </a:p>
          <a:p>
            <a:r>
              <a:rPr lang="en-US" dirty="0">
                <a:solidFill>
                  <a:schemeClr val="bg2"/>
                </a:solidFill>
              </a:rPr>
              <a:t>Proposed Approach</a:t>
            </a: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ScaleHD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/>
              <a:t>Experimental Results</a:t>
            </a:r>
          </a:p>
          <a:p>
            <a:pPr lvl="1"/>
            <a:r>
              <a:rPr lang="en-US" dirty="0"/>
              <a:t>Enhanced Robustness 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494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21" y="187732"/>
            <a:ext cx="10515600" cy="1325563"/>
          </a:xfrm>
        </p:spPr>
        <p:txBody>
          <a:bodyPr/>
          <a:lstStyle/>
          <a:p>
            <a:r>
              <a:rPr lang="en-US" altLang="zh-CN" dirty="0"/>
              <a:t>Similarity vs. Error Rate</a:t>
            </a:r>
            <a:endParaRPr lang="en-US" dirty="0">
              <a:solidFill>
                <a:srgbClr val="507D9A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56B2D-1613-4FBA-B80B-85AA9233E4E9}"/>
              </a:ext>
            </a:extLst>
          </p:cNvPr>
          <p:cNvSpPr txBox="1"/>
          <p:nvPr/>
        </p:nvSpPr>
        <p:spPr>
          <a:xfrm>
            <a:off x="864599" y="1513295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Similarity between error-injected model vs. original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More similar </a:t>
            </a:r>
            <a:r>
              <a:rPr lang="en-US" altLang="zh-CN" sz="2800" dirty="0">
                <a:sym typeface="Wingdings" pitchFamily="2" charset="2"/>
              </a:rPr>
              <a:t> less impact of errors 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6BAC8D-FD23-4BAC-98A1-6305BCB3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36" y="2915579"/>
            <a:ext cx="12207536" cy="25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21" y="57698"/>
            <a:ext cx="10515600" cy="1325563"/>
          </a:xfrm>
        </p:spPr>
        <p:txBody>
          <a:bodyPr/>
          <a:lstStyle/>
          <a:p>
            <a:r>
              <a:rPr lang="en-US" dirty="0"/>
              <a:t>Accuracy vs. Error Rate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BC8696-F63F-4DEA-AFB8-1C54BA6D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830" y="1421588"/>
            <a:ext cx="8017910" cy="475521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956B2D-1613-4FBA-B80B-85AA9233E4E9}"/>
              </a:ext>
            </a:extLst>
          </p:cNvPr>
          <p:cNvSpPr txBox="1"/>
          <p:nvPr/>
        </p:nvSpPr>
        <p:spPr>
          <a:xfrm>
            <a:off x="122847" y="1283152"/>
            <a:ext cx="38477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Simulation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32/16/8-bit 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Four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Average of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Robustness Enhancement: (</a:t>
            </a:r>
            <a:r>
              <a:rPr lang="en-US" altLang="zh-CN" sz="2400" dirty="0" err="1"/>
              <a:t>Clip+Class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ScaleHD</a:t>
            </a:r>
            <a:r>
              <a:rPr lang="en-US" altLang="zh-CN" sz="2400" dirty="0"/>
              <a:t> &gt; Class </a:t>
            </a:r>
            <a:r>
              <a:rPr lang="en-US" altLang="zh-CN" sz="2400" dirty="0" err="1"/>
              <a:t>ScaleHD</a:t>
            </a:r>
            <a:r>
              <a:rPr lang="en-US" altLang="zh-CN" sz="2400" dirty="0"/>
              <a:t> &gt; Global </a:t>
            </a:r>
            <a:r>
              <a:rPr lang="en-US" altLang="zh-CN" sz="2400" dirty="0" err="1"/>
              <a:t>ScaleHD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Around 100X~10000X robustness enhancement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660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74"/>
            <a:ext cx="10515600" cy="1325563"/>
          </a:xfrm>
        </p:spPr>
        <p:txBody>
          <a:bodyPr/>
          <a:lstStyle/>
          <a:p>
            <a:r>
              <a:rPr lang="en-US" dirty="0"/>
              <a:t>Increased Robustness -&gt; Improved Efficiency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3AC01-F9B6-45BD-8276-6531B8AB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2237"/>
            <a:ext cx="10515600" cy="3144199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651C93-3AEF-4754-8766-007E6F826F1E}"/>
              </a:ext>
            </a:extLst>
          </p:cNvPr>
          <p:cNvSpPr txBox="1"/>
          <p:nvPr/>
        </p:nvSpPr>
        <p:spPr>
          <a:xfrm>
            <a:off x="838200" y="4667885"/>
            <a:ext cx="9884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22nm SRAM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Lower voltage cause higher bit error rate but save more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Less than 1% accuracy loss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0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9BA-53DD-73FA-1B51-8D9F5ED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AE13-F572-EDBF-E927-7B9CE6A9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Computing Background </a:t>
            </a:r>
          </a:p>
          <a:p>
            <a:pPr lvl="1"/>
            <a:r>
              <a:rPr lang="en-US" dirty="0"/>
              <a:t>Robustness of HD Computing 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 err="1"/>
              <a:t>ScaleHD</a:t>
            </a:r>
            <a:r>
              <a:rPr lang="en-US" dirty="0"/>
              <a:t> </a:t>
            </a:r>
          </a:p>
          <a:p>
            <a:r>
              <a:rPr lang="en-US" dirty="0"/>
              <a:t>Experimental Results</a:t>
            </a:r>
          </a:p>
          <a:p>
            <a:pPr lvl="1"/>
            <a:r>
              <a:rPr lang="en-US" dirty="0"/>
              <a:t>Enhanced Robustness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090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DED-6374-C5D5-4996-0C92E7DE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F9FF-AC95-4B07-BE91-77D37864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HDC is vulnerable to hardware errors. </a:t>
            </a:r>
          </a:p>
          <a:p>
            <a:endParaRPr lang="en-US" dirty="0"/>
          </a:p>
          <a:p>
            <a:r>
              <a:rPr lang="en-US" dirty="0" err="1"/>
              <a:t>ScaleHD</a:t>
            </a:r>
            <a:r>
              <a:rPr lang="en-US" dirty="0"/>
              <a:t> enhances the robustness of HDC to memory errors by scaling up HV values. </a:t>
            </a:r>
          </a:p>
          <a:p>
            <a:pPr lvl="1"/>
            <a:r>
              <a:rPr lang="en-US" dirty="0" err="1"/>
              <a:t>ScaleHD</a:t>
            </a:r>
            <a:r>
              <a:rPr lang="en-US" dirty="0"/>
              <a:t> has three levels of scaling: global, class, </a:t>
            </a:r>
            <a:r>
              <a:rPr lang="en-US" dirty="0" err="1"/>
              <a:t>class+clip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ScaleHD</a:t>
            </a:r>
            <a:r>
              <a:rPr lang="en-US" dirty="0"/>
              <a:t> achieves up to 10,000X robustness enhancement. </a:t>
            </a:r>
          </a:p>
        </p:txBody>
      </p:sp>
    </p:spTree>
    <p:extLst>
      <p:ext uri="{BB962C8B-B14F-4D97-AF65-F5344CB8AC3E}">
        <p14:creationId xmlns:p14="http://schemas.microsoft.com/office/powerpoint/2010/main" val="397375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54" y="2425419"/>
            <a:ext cx="4057892" cy="1764617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407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9BA-53DD-73FA-1B51-8D9F5ED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AE13-F572-EDBF-E927-7B9CE6A9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Computing Background </a:t>
            </a:r>
          </a:p>
          <a:p>
            <a:pPr lvl="1"/>
            <a:r>
              <a:rPr lang="en-US" dirty="0"/>
              <a:t>Robustness of HD Computing </a:t>
            </a:r>
          </a:p>
          <a:p>
            <a:r>
              <a:rPr lang="en-US" dirty="0">
                <a:solidFill>
                  <a:schemeClr val="bg2"/>
                </a:solidFill>
              </a:rPr>
              <a:t>Proposed Approach</a:t>
            </a: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ScaleHD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Experimental Results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Enhanced Robustness 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814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61090-6AD2-43FC-ACB9-6F080F5C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Brain-Inspired HD Computing</a:t>
            </a:r>
            <a:r>
              <a:rPr lang="zh-CN" altLang="en-US" b="0" dirty="0"/>
              <a:t> </a:t>
            </a:r>
            <a:r>
              <a:rPr lang="en-US" altLang="zh-CN" b="0" dirty="0"/>
              <a:t>(HDC) </a:t>
            </a:r>
            <a:endParaRPr lang="zh-CN" alt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E14D-21E3-4990-8B37-9B3230F5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D45F4-56F8-8545-BE1F-82FD6201C4AF}"/>
              </a:ext>
            </a:extLst>
          </p:cNvPr>
          <p:cNvSpPr/>
          <p:nvPr/>
        </p:nvSpPr>
        <p:spPr>
          <a:xfrm>
            <a:off x="303503" y="4737649"/>
            <a:ext cx="55012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Tang, Evelyn, et al. "Effective learning is accompanied by high-dimensional and efficient representations of neural activity."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Nature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 22.6 (2019): 1000-1009.</a:t>
            </a:r>
            <a:endParaRPr lang="en-US" sz="1500" dirty="0"/>
          </a:p>
        </p:txBody>
      </p:sp>
      <p:pic>
        <p:nvPicPr>
          <p:cNvPr id="1028" name="Picture 4" descr="The brain and learning, information processing theory, and problem-solving  methods during the learning process. - Instructional Design hints and tips!">
            <a:extLst>
              <a:ext uri="{FF2B5EF4-FFF2-40B4-BE49-F238E27FC236}">
                <a16:creationId xmlns:a16="http://schemas.microsoft.com/office/drawing/2014/main" id="{23711B91-FCB3-8442-A4F6-E4D5661D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67" y="1612051"/>
            <a:ext cx="2652359" cy="264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723E31-FA8D-7140-AEA1-E0281712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6" y="1070080"/>
            <a:ext cx="1607471" cy="1862624"/>
          </a:xfrm>
          <a:prstGeom prst="rect">
            <a:avLst/>
          </a:prstGeom>
        </p:spPr>
      </p:pic>
      <p:pic>
        <p:nvPicPr>
          <p:cNvPr id="1030" name="Picture 6" descr="What does your cat mean by &amp;#39;miaow&amp;#39;? Let Japan&amp;#39;s pet guru Yuki Hattori  explain | Cats | The Guardian">
            <a:extLst>
              <a:ext uri="{FF2B5EF4-FFF2-40B4-BE49-F238E27FC236}">
                <a16:creationId xmlns:a16="http://schemas.microsoft.com/office/drawing/2014/main" id="{C5288233-5C3B-C047-A7FB-40C445E1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3" y="29327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ACCD6-0193-D242-A78A-576E3C385844}"/>
              </a:ext>
            </a:extLst>
          </p:cNvPr>
          <p:cNvCxnSpPr/>
          <p:nvPr/>
        </p:nvCxnSpPr>
        <p:spPr>
          <a:xfrm>
            <a:off x="2297702" y="2001392"/>
            <a:ext cx="745807" cy="7265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37E8A6-1F53-174A-85B3-16E063032957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2172244" y="2932705"/>
            <a:ext cx="871265" cy="8001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2AA9D-BD7F-3446-85C7-C8AA62A9787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904837" y="2097896"/>
            <a:ext cx="846841" cy="7199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EF7ADD-238B-3F42-B40F-D5EAEE2050BB}"/>
              </a:ext>
            </a:extLst>
          </p:cNvPr>
          <p:cNvCxnSpPr>
            <a:cxnSpLocks/>
          </p:cNvCxnSpPr>
          <p:nvPr/>
        </p:nvCxnSpPr>
        <p:spPr>
          <a:xfrm>
            <a:off x="5895832" y="2941160"/>
            <a:ext cx="819720" cy="60728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F27978-C863-7345-BA5A-F426BD771D32}"/>
              </a:ext>
            </a:extLst>
          </p:cNvPr>
          <p:cNvSpPr txBox="1"/>
          <p:nvPr/>
        </p:nvSpPr>
        <p:spPr>
          <a:xfrm>
            <a:off x="6751678" y="1867063"/>
            <a:ext cx="32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[-1,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  <a:r>
              <a:rPr lang="zh-CN" altLang="en-US" sz="2400" dirty="0"/>
              <a:t> </a:t>
            </a:r>
            <a:r>
              <a:rPr lang="en-US" altLang="zh-CN" sz="2400" dirty="0"/>
              <a:t>]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499859-0402-704F-A9D6-D1392D3E8234}"/>
              </a:ext>
            </a:extLst>
          </p:cNvPr>
          <p:cNvSpPr txBox="1"/>
          <p:nvPr/>
        </p:nvSpPr>
        <p:spPr>
          <a:xfrm>
            <a:off x="6761436" y="3332754"/>
            <a:ext cx="32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[+1,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  <a:r>
              <a:rPr lang="zh-CN" altLang="en-US" sz="2400" dirty="0"/>
              <a:t> </a:t>
            </a:r>
            <a:r>
              <a:rPr lang="en-US" altLang="zh-CN" sz="2400" dirty="0"/>
              <a:t>]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4B59E-A905-F34C-8426-72205065B086}"/>
              </a:ext>
            </a:extLst>
          </p:cNvPr>
          <p:cNvSpPr txBox="1"/>
          <p:nvPr/>
        </p:nvSpPr>
        <p:spPr>
          <a:xfrm>
            <a:off x="10084173" y="1871099"/>
            <a:ext cx="178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Dog</a:t>
            </a:r>
            <a:r>
              <a:rPr lang="zh-CN" altLang="en-US" sz="2400" dirty="0"/>
              <a:t> </a:t>
            </a:r>
            <a:r>
              <a:rPr lang="en-US" altLang="zh-CN" sz="2400" dirty="0"/>
              <a:t>vector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DE4CA-8153-4F4E-B169-B3EC5FF49923}"/>
              </a:ext>
            </a:extLst>
          </p:cNvPr>
          <p:cNvSpPr txBox="1"/>
          <p:nvPr/>
        </p:nvSpPr>
        <p:spPr>
          <a:xfrm>
            <a:off x="10084173" y="3366895"/>
            <a:ext cx="178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Cat</a:t>
            </a:r>
            <a:r>
              <a:rPr lang="zh-CN" altLang="en-US" sz="2400" dirty="0"/>
              <a:t> </a:t>
            </a:r>
            <a:r>
              <a:rPr lang="en-US" altLang="zh-CN" sz="2400" dirty="0"/>
              <a:t>vector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8E151-8CAE-F942-B5E7-286401B8ADF7}"/>
              </a:ext>
            </a:extLst>
          </p:cNvPr>
          <p:cNvSpPr txBox="1"/>
          <p:nvPr/>
        </p:nvSpPr>
        <p:spPr>
          <a:xfrm>
            <a:off x="6096000" y="4263422"/>
            <a:ext cx="6217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(HDC)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(HV)-based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/>
              <a:t>One/Few-shot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/>
              <a:t>Energy-efficient/real-time/robust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2054-3FE5-47BA-82F4-7AC396BE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9" y="264509"/>
            <a:ext cx="10515600" cy="929531"/>
          </a:xfrm>
        </p:spPr>
        <p:txBody>
          <a:bodyPr>
            <a:normAutofit/>
          </a:bodyPr>
          <a:lstStyle/>
          <a:p>
            <a:r>
              <a:rPr lang="en-US" dirty="0"/>
              <a:t>HDC Process: Encoding, Training, Inference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F067E-72AC-429A-8E8A-62514F7EBF7A}"/>
              </a:ext>
            </a:extLst>
          </p:cNvPr>
          <p:cNvSpPr/>
          <p:nvPr/>
        </p:nvSpPr>
        <p:spPr>
          <a:xfrm>
            <a:off x="3168718" y="1546003"/>
            <a:ext cx="1114339" cy="41782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HDC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Encoding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3B82D-F11B-47AA-9E3F-99A3267F71D9}"/>
              </a:ext>
            </a:extLst>
          </p:cNvPr>
          <p:cNvCxnSpPr>
            <a:cxnSpLocks/>
          </p:cNvCxnSpPr>
          <p:nvPr/>
        </p:nvCxnSpPr>
        <p:spPr>
          <a:xfrm>
            <a:off x="2644136" y="2103972"/>
            <a:ext cx="524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16BADB-E7C0-4989-A010-C2F6558CF4CF}"/>
              </a:ext>
            </a:extLst>
          </p:cNvPr>
          <p:cNvCxnSpPr>
            <a:cxnSpLocks/>
          </p:cNvCxnSpPr>
          <p:nvPr/>
        </p:nvCxnSpPr>
        <p:spPr>
          <a:xfrm>
            <a:off x="2644136" y="3754235"/>
            <a:ext cx="524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5258A3-7DC0-48EE-9FB0-82865E0BAA24}"/>
              </a:ext>
            </a:extLst>
          </p:cNvPr>
          <p:cNvCxnSpPr>
            <a:cxnSpLocks/>
          </p:cNvCxnSpPr>
          <p:nvPr/>
        </p:nvCxnSpPr>
        <p:spPr>
          <a:xfrm>
            <a:off x="2644136" y="5290352"/>
            <a:ext cx="5245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552C2C-6615-4231-9C07-74DF53315A98}"/>
              </a:ext>
            </a:extLst>
          </p:cNvPr>
          <p:cNvSpPr txBox="1"/>
          <p:nvPr/>
        </p:nvSpPr>
        <p:spPr>
          <a:xfrm>
            <a:off x="176355" y="1903747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Dog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9D258-E2D0-4D03-B163-3022D6FD1829}"/>
              </a:ext>
            </a:extLst>
          </p:cNvPr>
          <p:cNvSpPr txBox="1"/>
          <p:nvPr/>
        </p:nvSpPr>
        <p:spPr>
          <a:xfrm>
            <a:off x="209748" y="341955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Cat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D03AC-D465-410B-8995-85F88AB08A07}"/>
              </a:ext>
            </a:extLst>
          </p:cNvPr>
          <p:cNvSpPr txBox="1"/>
          <p:nvPr/>
        </p:nvSpPr>
        <p:spPr>
          <a:xfrm>
            <a:off x="356213" y="4996335"/>
            <a:ext cx="39187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C2854-235B-46B5-B2C1-38164678F754}"/>
              </a:ext>
            </a:extLst>
          </p:cNvPr>
          <p:cNvSpPr txBox="1"/>
          <p:nvPr/>
        </p:nvSpPr>
        <p:spPr>
          <a:xfrm>
            <a:off x="6150869" y="1936721"/>
            <a:ext cx="1684160" cy="338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[1 -1 1 … -1 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A93472-AD2D-471E-93AB-F40978875168}"/>
              </a:ext>
            </a:extLst>
          </p:cNvPr>
          <p:cNvSpPr txBox="1"/>
          <p:nvPr/>
        </p:nvSpPr>
        <p:spPr>
          <a:xfrm>
            <a:off x="6150869" y="3569250"/>
            <a:ext cx="1684160" cy="338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 1 -1 … -1 -1 ]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418E8D-28A6-47AE-8DD0-B52EE023FCB5}"/>
              </a:ext>
            </a:extLst>
          </p:cNvPr>
          <p:cNvSpPr txBox="1"/>
          <p:nvPr/>
        </p:nvSpPr>
        <p:spPr>
          <a:xfrm>
            <a:off x="6150868" y="5105367"/>
            <a:ext cx="1684161" cy="338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[-1 -1 1 … 1 -1]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4D0EF8-1F08-40E0-A71E-DBC6844E6166}"/>
              </a:ext>
            </a:extLst>
          </p:cNvPr>
          <p:cNvCxnSpPr>
            <a:cxnSpLocks/>
          </p:cNvCxnSpPr>
          <p:nvPr/>
        </p:nvCxnSpPr>
        <p:spPr>
          <a:xfrm>
            <a:off x="5626286" y="2088264"/>
            <a:ext cx="524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92FA5-C394-4991-9627-CE64E38BFE82}"/>
              </a:ext>
            </a:extLst>
          </p:cNvPr>
          <p:cNvCxnSpPr>
            <a:cxnSpLocks/>
          </p:cNvCxnSpPr>
          <p:nvPr/>
        </p:nvCxnSpPr>
        <p:spPr>
          <a:xfrm>
            <a:off x="5626286" y="3738527"/>
            <a:ext cx="524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1E0117-B1C5-47B7-9CE7-0527A3C4E36E}"/>
              </a:ext>
            </a:extLst>
          </p:cNvPr>
          <p:cNvCxnSpPr>
            <a:cxnSpLocks/>
          </p:cNvCxnSpPr>
          <p:nvPr/>
        </p:nvCxnSpPr>
        <p:spPr>
          <a:xfrm>
            <a:off x="4270142" y="5274644"/>
            <a:ext cx="1880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65AA9B-40C8-4C31-B42C-A3420AF9FBC5}"/>
              </a:ext>
            </a:extLst>
          </p:cNvPr>
          <p:cNvSpPr txBox="1"/>
          <p:nvPr/>
        </p:nvSpPr>
        <p:spPr>
          <a:xfrm>
            <a:off x="6357685" y="1557979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Dog HV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A026D1-9707-4088-B92E-E62E2B54ACA2}"/>
              </a:ext>
            </a:extLst>
          </p:cNvPr>
          <p:cNvSpPr txBox="1"/>
          <p:nvPr/>
        </p:nvSpPr>
        <p:spPr>
          <a:xfrm>
            <a:off x="6357685" y="3178469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Cat HV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332310-9AA4-440E-A0F0-7776DEE31390}"/>
              </a:ext>
            </a:extLst>
          </p:cNvPr>
          <p:cNvSpPr txBox="1"/>
          <p:nvPr/>
        </p:nvSpPr>
        <p:spPr>
          <a:xfrm>
            <a:off x="6320014" y="5443921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Query (?) HV</a:t>
            </a:r>
          </a:p>
        </p:txBody>
      </p:sp>
      <p:pic>
        <p:nvPicPr>
          <p:cNvPr id="4" name="Picture 6" descr="What does your cat mean by &amp;#39;miaow&amp;#39;? Let Japan&amp;#39;s pet guru Yuki Hattori  explain | Cats | The Guardian">
            <a:extLst>
              <a:ext uri="{FF2B5EF4-FFF2-40B4-BE49-F238E27FC236}">
                <a16:creationId xmlns:a16="http://schemas.microsoft.com/office/drawing/2014/main" id="{8B4751AC-66D4-5D50-2B01-DC7322EE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61" y="2827453"/>
            <a:ext cx="1015002" cy="10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AFECD-88F5-7E4A-2E89-7E048B43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71" y="3480443"/>
            <a:ext cx="910200" cy="902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D5566-3345-E176-684A-71647698B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70" y="1407261"/>
            <a:ext cx="1102619" cy="115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E6D65-002B-E84D-4697-794209399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894" y="1810363"/>
            <a:ext cx="839697" cy="1108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F0B5A-8754-8AA9-6C45-5621D25886D5}"/>
              </a:ext>
            </a:extLst>
          </p:cNvPr>
          <p:cNvSpPr txBox="1"/>
          <p:nvPr/>
        </p:nvSpPr>
        <p:spPr>
          <a:xfrm>
            <a:off x="2308269" y="4249526"/>
            <a:ext cx="900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D1BBE-1524-77B9-C705-85C32B086192}"/>
              </a:ext>
            </a:extLst>
          </p:cNvPr>
          <p:cNvSpPr txBox="1"/>
          <p:nvPr/>
        </p:nvSpPr>
        <p:spPr>
          <a:xfrm>
            <a:off x="2305502" y="2865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D01D1-C8A9-90DA-AA26-061C8472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12371" y="4783318"/>
            <a:ext cx="971752" cy="1164699"/>
          </a:xfrm>
          <a:prstGeom prst="rect">
            <a:avLst/>
          </a:prstGeom>
        </p:spPr>
      </p:pic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9F7023C2-9A1F-710A-22BA-0E53C88FE90C}"/>
              </a:ext>
            </a:extLst>
          </p:cNvPr>
          <p:cNvSpPr/>
          <p:nvPr/>
        </p:nvSpPr>
        <p:spPr>
          <a:xfrm>
            <a:off x="4512113" y="1537527"/>
            <a:ext cx="1114339" cy="271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HDC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Training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4D10B8-A8F6-A5DE-DAC1-FCBA78405FC0}"/>
              </a:ext>
            </a:extLst>
          </p:cNvPr>
          <p:cNvCxnSpPr>
            <a:cxnSpLocks/>
          </p:cNvCxnSpPr>
          <p:nvPr/>
        </p:nvCxnSpPr>
        <p:spPr>
          <a:xfrm>
            <a:off x="4270142" y="2774802"/>
            <a:ext cx="262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2">
            <a:extLst>
              <a:ext uri="{FF2B5EF4-FFF2-40B4-BE49-F238E27FC236}">
                <a16:creationId xmlns:a16="http://schemas.microsoft.com/office/drawing/2014/main" id="{36C6FC93-CF64-1B53-CB35-AC45B3457AC8}"/>
              </a:ext>
            </a:extLst>
          </p:cNvPr>
          <p:cNvSpPr/>
          <p:nvPr/>
        </p:nvSpPr>
        <p:spPr>
          <a:xfrm>
            <a:off x="8248004" y="1546004"/>
            <a:ext cx="1171935" cy="3450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Similarity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Check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B35606E-1234-4B70-6895-A023AD71CC76}"/>
              </a:ext>
            </a:extLst>
          </p:cNvPr>
          <p:cNvCxnSpPr>
            <a:stCxn id="25" idx="3"/>
            <a:endCxn id="36" idx="2"/>
          </p:cNvCxnSpPr>
          <p:nvPr/>
        </p:nvCxnSpPr>
        <p:spPr>
          <a:xfrm flipV="1">
            <a:off x="7835029" y="4996336"/>
            <a:ext cx="998943" cy="2783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88298B-E79A-4BB0-ECD3-184ADB2AD620}"/>
              </a:ext>
            </a:extLst>
          </p:cNvPr>
          <p:cNvCxnSpPr>
            <a:cxnSpLocks/>
          </p:cNvCxnSpPr>
          <p:nvPr/>
        </p:nvCxnSpPr>
        <p:spPr>
          <a:xfrm>
            <a:off x="7835029" y="2088264"/>
            <a:ext cx="4129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ED9495-6328-AB89-D13D-4EA0C5D65B5B}"/>
              </a:ext>
            </a:extLst>
          </p:cNvPr>
          <p:cNvCxnSpPr>
            <a:cxnSpLocks/>
          </p:cNvCxnSpPr>
          <p:nvPr/>
        </p:nvCxnSpPr>
        <p:spPr>
          <a:xfrm>
            <a:off x="7835029" y="3733831"/>
            <a:ext cx="4129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BC385D-7FDC-53CE-C8F1-8D1A49AD0359}"/>
              </a:ext>
            </a:extLst>
          </p:cNvPr>
          <p:cNvCxnSpPr>
            <a:cxnSpLocks/>
          </p:cNvCxnSpPr>
          <p:nvPr/>
        </p:nvCxnSpPr>
        <p:spPr>
          <a:xfrm>
            <a:off x="9419939" y="3173773"/>
            <a:ext cx="466559" cy="4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98A8B7-AB47-3517-EDA8-D2383E3B3611}"/>
              </a:ext>
            </a:extLst>
          </p:cNvPr>
          <p:cNvSpPr txBox="1"/>
          <p:nvPr/>
        </p:nvSpPr>
        <p:spPr>
          <a:xfrm>
            <a:off x="9799758" y="2865559"/>
            <a:ext cx="270176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dirty="0"/>
              <a:t>It is a dog! </a:t>
            </a:r>
          </a:p>
          <a:p>
            <a:r>
              <a:rPr lang="en-US" dirty="0"/>
              <a:t>(Because query HV is</a:t>
            </a:r>
          </a:p>
          <a:p>
            <a:r>
              <a:rPr lang="en-US" dirty="0"/>
              <a:t>most similar to dog HV.  </a:t>
            </a:r>
          </a:p>
        </p:txBody>
      </p:sp>
    </p:spTree>
    <p:extLst>
      <p:ext uri="{BB962C8B-B14F-4D97-AF65-F5344CB8AC3E}">
        <p14:creationId xmlns:p14="http://schemas.microsoft.com/office/powerpoint/2010/main" val="29027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1" grpId="0"/>
      <p:bldP spid="22" grpId="0"/>
      <p:bldP spid="20" grpId="0" animBg="1"/>
      <p:bldP spid="24" grpId="0" animBg="1"/>
      <p:bldP spid="25" grpId="0" animBg="1"/>
      <p:bldP spid="49" grpId="0"/>
      <p:bldP spid="50" grpId="0"/>
      <p:bldP spid="51" grpId="0"/>
      <p:bldP spid="11" grpId="0"/>
      <p:bldP spid="13" grpId="0"/>
      <p:bldP spid="27" grpId="0" animBg="1"/>
      <p:bldP spid="3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C56A-3D7C-D2B5-9B41-F7B441DB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HDC Basics: HVs and Operations</a:t>
            </a:r>
            <a:r>
              <a:rPr lang="en-US" b="1" dirty="0"/>
              <a:t> 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1A88D4AE-B51A-459F-BF84-077181B61429}"/>
              </a:ext>
            </a:extLst>
          </p:cNvPr>
          <p:cNvSpPr txBox="1"/>
          <p:nvPr/>
        </p:nvSpPr>
        <p:spPr>
          <a:xfrm>
            <a:off x="1423587" y="5556076"/>
            <a:ext cx="39824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Cosine similarity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03D46D32-5A46-428D-BE06-E73B302C615D}"/>
              </a:ext>
            </a:extLst>
          </p:cNvPr>
          <p:cNvSpPr txBox="1"/>
          <p:nvPr/>
        </p:nvSpPr>
        <p:spPr>
          <a:xfrm>
            <a:off x="930680" y="1448401"/>
            <a:ext cx="10179280" cy="2492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lt"/>
              </a:rPr>
              <a:t>Hypervectors</a:t>
            </a:r>
            <a:r>
              <a:rPr lang="en-US" altLang="zh-CN" sz="2800" dirty="0">
                <a:latin typeface="+mn-lt"/>
              </a:rPr>
              <a:t> (HVs) are the basic elements of HDC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Linux Libertine" panose="02000503000000000000" pitchFamily="2" charset="0"/>
                <a:cs typeface="Linux Libertine" panose="02000503000000000000" pitchFamily="2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igh-dimensional (~10,000)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(pseudo)-random with </a:t>
            </a:r>
            <a:r>
              <a:rPr lang="en-US" sz="2400" dirty="0" err="1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i.i.d</a:t>
            </a:r>
            <a:r>
              <a:rPr lang="en-US" sz="2400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 components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[-1,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-1,</a:t>
            </a:r>
            <a:r>
              <a:rPr lang="zh-CN" altLang="en-US" sz="2400" dirty="0"/>
              <a:t> </a:t>
            </a:r>
            <a:r>
              <a:rPr lang="en-US" altLang="zh-CN" sz="2400" dirty="0"/>
              <a:t>+1,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  <a:r>
              <a:rPr lang="zh-CN" altLang="en-US" sz="2400" dirty="0"/>
              <a:t> 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HV Operations: </a:t>
            </a: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3143AD4A-05FC-465D-B045-E2DF289D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63" y="4040971"/>
            <a:ext cx="6038850" cy="1590675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071D9033-1CDE-45C5-8E0E-F3343A5C0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35" y="5409599"/>
            <a:ext cx="6981825" cy="990600"/>
          </a:xfrm>
          <a:prstGeom prst="rect">
            <a:avLst/>
          </a:prstGeom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3B9C402D-2482-4D60-9A15-4B33A0499865}"/>
              </a:ext>
            </a:extLst>
          </p:cNvPr>
          <p:cNvSpPr txBox="1"/>
          <p:nvPr/>
        </p:nvSpPr>
        <p:spPr>
          <a:xfrm>
            <a:off x="1423587" y="4090314"/>
            <a:ext cx="160011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Addition</a:t>
            </a:r>
          </a:p>
        </p:txBody>
      </p:sp>
      <p:sp>
        <p:nvSpPr>
          <p:cNvPr id="22" name="TextBox 36">
            <a:extLst>
              <a:ext uri="{FF2B5EF4-FFF2-40B4-BE49-F238E27FC236}">
                <a16:creationId xmlns:a16="http://schemas.microsoft.com/office/drawing/2014/main" id="{69EEDA9D-501D-4CF2-BE5A-639E8C04A632}"/>
              </a:ext>
            </a:extLst>
          </p:cNvPr>
          <p:cNvSpPr txBox="1"/>
          <p:nvPr/>
        </p:nvSpPr>
        <p:spPr>
          <a:xfrm>
            <a:off x="1423587" y="4546875"/>
            <a:ext cx="227113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Multiplication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B95D4128-0669-4E5F-A84C-30A43FF5F6C4}"/>
              </a:ext>
            </a:extLst>
          </p:cNvPr>
          <p:cNvSpPr txBox="1"/>
          <p:nvPr/>
        </p:nvSpPr>
        <p:spPr>
          <a:xfrm>
            <a:off x="1423587" y="5043235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Permutation</a:t>
            </a:r>
          </a:p>
        </p:txBody>
      </p:sp>
      <p:pic>
        <p:nvPicPr>
          <p:cNvPr id="3" name="图片 19" descr="文本&#10;&#10;描述已自动生成">
            <a:extLst>
              <a:ext uri="{FF2B5EF4-FFF2-40B4-BE49-F238E27FC236}">
                <a16:creationId xmlns:a16="http://schemas.microsoft.com/office/drawing/2014/main" id="{B983E453-38B2-F078-9E0A-180E7A4C0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86" y="2589950"/>
            <a:ext cx="2565134" cy="516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FCEAD8-5E32-EB55-F422-A3B416454429}"/>
              </a:ext>
            </a:extLst>
          </p:cNvPr>
          <p:cNvSpPr/>
          <p:nvPr/>
        </p:nvSpPr>
        <p:spPr>
          <a:xfrm>
            <a:off x="234696" y="3513139"/>
            <a:ext cx="11119104" cy="306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0246-927B-4130-8B54-1363DA21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of HDC to Hardware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A429-1354-996D-FBE7-F26232FD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HDC is already implemented in multiple HW platforms (FPGA, ASIC, GPU, emerging memory, 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). </a:t>
            </a:r>
          </a:p>
          <a:p>
            <a:r>
              <a:rPr lang="en-US" dirty="0">
                <a:effectLst/>
              </a:rPr>
              <a:t>Source of hardware errors</a:t>
            </a:r>
          </a:p>
          <a:p>
            <a:pPr lvl="1"/>
            <a:r>
              <a:rPr lang="en-US" dirty="0"/>
              <a:t>Voltage scaling</a:t>
            </a:r>
            <a:endParaRPr lang="en-US" altLang="zh-CN" dirty="0"/>
          </a:p>
          <a:p>
            <a:pPr lvl="1"/>
            <a:r>
              <a:rPr lang="en-US" dirty="0"/>
              <a:t>Soft errors </a:t>
            </a:r>
          </a:p>
          <a:p>
            <a:pPr lvl="1"/>
            <a:r>
              <a:rPr lang="en-US" dirty="0"/>
              <a:t>Variations, non-idealities …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26C33-569D-AFA2-746C-AB3AE8B2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934" y="2442213"/>
            <a:ext cx="5289511" cy="3118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A13D6-68DF-E0D6-7262-BDC64C92218E}"/>
              </a:ext>
            </a:extLst>
          </p:cNvPr>
          <p:cNvSpPr txBox="1"/>
          <p:nvPr/>
        </p:nvSpPr>
        <p:spPr>
          <a:xfrm>
            <a:off x="7914640" y="5560374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Zhang et al, DATE 2022 </a:t>
            </a:r>
          </a:p>
        </p:txBody>
      </p:sp>
      <p:grpSp>
        <p:nvGrpSpPr>
          <p:cNvPr id="6" name="组合 62">
            <a:extLst>
              <a:ext uri="{FF2B5EF4-FFF2-40B4-BE49-F238E27FC236}">
                <a16:creationId xmlns:a16="http://schemas.microsoft.com/office/drawing/2014/main" id="{2674B46E-CFCD-F78B-00FA-FC3047822278}"/>
              </a:ext>
            </a:extLst>
          </p:cNvPr>
          <p:cNvGrpSpPr/>
          <p:nvPr/>
        </p:nvGrpSpPr>
        <p:grpSpPr>
          <a:xfrm>
            <a:off x="1668765" y="4443248"/>
            <a:ext cx="3718296" cy="2234252"/>
            <a:chOff x="7393897" y="4056121"/>
            <a:chExt cx="3718296" cy="2234252"/>
          </a:xfrm>
        </p:grpSpPr>
        <p:sp>
          <p:nvSpPr>
            <p:cNvPr id="7" name="矩形 15">
              <a:extLst>
                <a:ext uri="{FF2B5EF4-FFF2-40B4-BE49-F238E27FC236}">
                  <a16:creationId xmlns:a16="http://schemas.microsoft.com/office/drawing/2014/main" id="{201B2B6C-7312-8256-0A33-AABFCCBDF817}"/>
                </a:ext>
              </a:extLst>
            </p:cNvPr>
            <p:cNvSpPr/>
            <p:nvPr/>
          </p:nvSpPr>
          <p:spPr>
            <a:xfrm>
              <a:off x="8249932" y="4588273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16">
              <a:extLst>
                <a:ext uri="{FF2B5EF4-FFF2-40B4-BE49-F238E27FC236}">
                  <a16:creationId xmlns:a16="http://schemas.microsoft.com/office/drawing/2014/main" id="{56700D22-F411-09AD-EF43-589BF770A27A}"/>
                </a:ext>
              </a:extLst>
            </p:cNvPr>
            <p:cNvSpPr/>
            <p:nvPr/>
          </p:nvSpPr>
          <p:spPr>
            <a:xfrm>
              <a:off x="8677949" y="4588272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17">
              <a:extLst>
                <a:ext uri="{FF2B5EF4-FFF2-40B4-BE49-F238E27FC236}">
                  <a16:creationId xmlns:a16="http://schemas.microsoft.com/office/drawing/2014/main" id="{A7A6AD5C-2794-BB68-8155-53268BB6A716}"/>
                </a:ext>
              </a:extLst>
            </p:cNvPr>
            <p:cNvSpPr/>
            <p:nvPr/>
          </p:nvSpPr>
          <p:spPr>
            <a:xfrm>
              <a:off x="9105966" y="4588271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18">
              <a:extLst>
                <a:ext uri="{FF2B5EF4-FFF2-40B4-BE49-F238E27FC236}">
                  <a16:creationId xmlns:a16="http://schemas.microsoft.com/office/drawing/2014/main" id="{014AE013-8E0B-1CB4-08AF-3A47445E6079}"/>
                </a:ext>
              </a:extLst>
            </p:cNvPr>
            <p:cNvSpPr/>
            <p:nvPr/>
          </p:nvSpPr>
          <p:spPr>
            <a:xfrm>
              <a:off x="9533983" y="4588270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1734E006-B533-6EE5-BD0F-19FBE32A892D}"/>
                </a:ext>
              </a:extLst>
            </p:cNvPr>
            <p:cNvSpPr/>
            <p:nvPr/>
          </p:nvSpPr>
          <p:spPr>
            <a:xfrm>
              <a:off x="9962000" y="4588269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20">
              <a:extLst>
                <a:ext uri="{FF2B5EF4-FFF2-40B4-BE49-F238E27FC236}">
                  <a16:creationId xmlns:a16="http://schemas.microsoft.com/office/drawing/2014/main" id="{F6260550-E58D-597F-A55C-D32AD545109A}"/>
                </a:ext>
              </a:extLst>
            </p:cNvPr>
            <p:cNvSpPr/>
            <p:nvPr/>
          </p:nvSpPr>
          <p:spPr>
            <a:xfrm>
              <a:off x="7821915" y="4588269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21">
              <a:extLst>
                <a:ext uri="{FF2B5EF4-FFF2-40B4-BE49-F238E27FC236}">
                  <a16:creationId xmlns:a16="http://schemas.microsoft.com/office/drawing/2014/main" id="{6417EF61-8179-4A33-2727-1A7074627CE8}"/>
                </a:ext>
              </a:extLst>
            </p:cNvPr>
            <p:cNvSpPr/>
            <p:nvPr/>
          </p:nvSpPr>
          <p:spPr>
            <a:xfrm>
              <a:off x="7393898" y="4588269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22">
              <a:extLst>
                <a:ext uri="{FF2B5EF4-FFF2-40B4-BE49-F238E27FC236}">
                  <a16:creationId xmlns:a16="http://schemas.microsoft.com/office/drawing/2014/main" id="{DB77CC8C-404E-EDF4-A61C-62B4AF7DFC09}"/>
                </a:ext>
              </a:extLst>
            </p:cNvPr>
            <p:cNvSpPr/>
            <p:nvPr/>
          </p:nvSpPr>
          <p:spPr>
            <a:xfrm>
              <a:off x="10390017" y="4588268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31">
              <a:extLst>
                <a:ext uri="{FF2B5EF4-FFF2-40B4-BE49-F238E27FC236}">
                  <a16:creationId xmlns:a16="http://schemas.microsoft.com/office/drawing/2014/main" id="{542E454B-23FA-CD1E-4053-63786E734616}"/>
                </a:ext>
              </a:extLst>
            </p:cNvPr>
            <p:cNvSpPr/>
            <p:nvPr/>
          </p:nvSpPr>
          <p:spPr>
            <a:xfrm>
              <a:off x="8249931" y="5452661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32">
              <a:extLst>
                <a:ext uri="{FF2B5EF4-FFF2-40B4-BE49-F238E27FC236}">
                  <a16:creationId xmlns:a16="http://schemas.microsoft.com/office/drawing/2014/main" id="{C641E0F5-CE24-F1E1-056A-65F458806619}"/>
                </a:ext>
              </a:extLst>
            </p:cNvPr>
            <p:cNvSpPr/>
            <p:nvPr/>
          </p:nvSpPr>
          <p:spPr>
            <a:xfrm>
              <a:off x="8677948" y="5452660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33">
              <a:extLst>
                <a:ext uri="{FF2B5EF4-FFF2-40B4-BE49-F238E27FC236}">
                  <a16:creationId xmlns:a16="http://schemas.microsoft.com/office/drawing/2014/main" id="{ADD0111B-90CC-B19C-6969-7EF4E3EE24E9}"/>
                </a:ext>
              </a:extLst>
            </p:cNvPr>
            <p:cNvSpPr/>
            <p:nvPr/>
          </p:nvSpPr>
          <p:spPr>
            <a:xfrm>
              <a:off x="9105965" y="5452659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4">
              <a:extLst>
                <a:ext uri="{FF2B5EF4-FFF2-40B4-BE49-F238E27FC236}">
                  <a16:creationId xmlns:a16="http://schemas.microsoft.com/office/drawing/2014/main" id="{9F0BCA6E-F773-28E7-3637-B57B0EE5B7B9}"/>
                </a:ext>
              </a:extLst>
            </p:cNvPr>
            <p:cNvSpPr/>
            <p:nvPr/>
          </p:nvSpPr>
          <p:spPr>
            <a:xfrm>
              <a:off x="9533982" y="5452658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5">
              <a:extLst>
                <a:ext uri="{FF2B5EF4-FFF2-40B4-BE49-F238E27FC236}">
                  <a16:creationId xmlns:a16="http://schemas.microsoft.com/office/drawing/2014/main" id="{56887027-CEB4-85A9-9647-6611B66DAD28}"/>
                </a:ext>
              </a:extLst>
            </p:cNvPr>
            <p:cNvSpPr/>
            <p:nvPr/>
          </p:nvSpPr>
          <p:spPr>
            <a:xfrm>
              <a:off x="9961999" y="5452657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36">
              <a:extLst>
                <a:ext uri="{FF2B5EF4-FFF2-40B4-BE49-F238E27FC236}">
                  <a16:creationId xmlns:a16="http://schemas.microsoft.com/office/drawing/2014/main" id="{1D5CA289-09B8-5138-0D08-BC4EDC85C8AC}"/>
                </a:ext>
              </a:extLst>
            </p:cNvPr>
            <p:cNvSpPr/>
            <p:nvPr/>
          </p:nvSpPr>
          <p:spPr>
            <a:xfrm>
              <a:off x="7821914" y="5452657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37">
              <a:extLst>
                <a:ext uri="{FF2B5EF4-FFF2-40B4-BE49-F238E27FC236}">
                  <a16:creationId xmlns:a16="http://schemas.microsoft.com/office/drawing/2014/main" id="{060227DA-24DD-6F06-1FA9-AF7E17D2560E}"/>
                </a:ext>
              </a:extLst>
            </p:cNvPr>
            <p:cNvSpPr/>
            <p:nvPr/>
          </p:nvSpPr>
          <p:spPr>
            <a:xfrm>
              <a:off x="7393897" y="5452657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38">
              <a:extLst>
                <a:ext uri="{FF2B5EF4-FFF2-40B4-BE49-F238E27FC236}">
                  <a16:creationId xmlns:a16="http://schemas.microsoft.com/office/drawing/2014/main" id="{5C2007A3-D785-A374-DA21-359B32E65834}"/>
                </a:ext>
              </a:extLst>
            </p:cNvPr>
            <p:cNvSpPr/>
            <p:nvPr/>
          </p:nvSpPr>
          <p:spPr>
            <a:xfrm>
              <a:off x="10390016" y="5452656"/>
              <a:ext cx="428017" cy="41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51">
              <a:extLst>
                <a:ext uri="{FF2B5EF4-FFF2-40B4-BE49-F238E27FC236}">
                  <a16:creationId xmlns:a16="http://schemas.microsoft.com/office/drawing/2014/main" id="{FFFA96D3-D390-D179-188A-AB105C9F2A4A}"/>
                </a:ext>
              </a:extLst>
            </p:cNvPr>
            <p:cNvCxnSpPr>
              <a:cxnSpLocks/>
            </p:cNvCxnSpPr>
            <p:nvPr/>
          </p:nvCxnSpPr>
          <p:spPr>
            <a:xfrm>
              <a:off x="8891956" y="5078710"/>
              <a:ext cx="0" cy="3238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52">
              <a:extLst>
                <a:ext uri="{FF2B5EF4-FFF2-40B4-BE49-F238E27FC236}">
                  <a16:creationId xmlns:a16="http://schemas.microsoft.com/office/drawing/2014/main" id="{1C610927-F79D-172C-65A6-D0ACB40335A5}"/>
                </a:ext>
              </a:extLst>
            </p:cNvPr>
            <p:cNvCxnSpPr>
              <a:cxnSpLocks/>
            </p:cNvCxnSpPr>
            <p:nvPr/>
          </p:nvCxnSpPr>
          <p:spPr>
            <a:xfrm>
              <a:off x="9796733" y="5078710"/>
              <a:ext cx="0" cy="3238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文本框 54">
              <a:extLst>
                <a:ext uri="{FF2B5EF4-FFF2-40B4-BE49-F238E27FC236}">
                  <a16:creationId xmlns:a16="http://schemas.microsoft.com/office/drawing/2014/main" id="{1EE3AA9A-A7F3-A1E1-C4CC-CA373A36896D}"/>
                </a:ext>
              </a:extLst>
            </p:cNvPr>
            <p:cNvSpPr txBox="1"/>
            <p:nvPr/>
          </p:nvSpPr>
          <p:spPr>
            <a:xfrm>
              <a:off x="8249931" y="5921041"/>
              <a:ext cx="286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00"/>
                  </a:solidFill>
                  <a:latin typeface="Linux Libertine"/>
                </a:rPr>
                <a:t>Bits Flip</a:t>
              </a:r>
            </a:p>
          </p:txBody>
        </p:sp>
        <p:sp>
          <p:nvSpPr>
            <p:cNvPr id="26" name="闪电形 56">
              <a:extLst>
                <a:ext uri="{FF2B5EF4-FFF2-40B4-BE49-F238E27FC236}">
                  <a16:creationId xmlns:a16="http://schemas.microsoft.com/office/drawing/2014/main" id="{59EEC57C-F3DF-1087-A4AF-00231CE0CC7F}"/>
                </a:ext>
              </a:extLst>
            </p:cNvPr>
            <p:cNvSpPr/>
            <p:nvPr/>
          </p:nvSpPr>
          <p:spPr>
            <a:xfrm>
              <a:off x="8639581" y="4090794"/>
              <a:ext cx="428017" cy="41829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4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闪电形 58">
              <a:extLst>
                <a:ext uri="{FF2B5EF4-FFF2-40B4-BE49-F238E27FC236}">
                  <a16:creationId xmlns:a16="http://schemas.microsoft.com/office/drawing/2014/main" id="{DF928CAD-5854-B20A-0A77-728B2659EBAC}"/>
                </a:ext>
              </a:extLst>
            </p:cNvPr>
            <p:cNvSpPr/>
            <p:nvPr/>
          </p:nvSpPr>
          <p:spPr>
            <a:xfrm>
              <a:off x="9881355" y="4056121"/>
              <a:ext cx="428017" cy="41829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4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59">
              <a:extLst>
                <a:ext uri="{FF2B5EF4-FFF2-40B4-BE49-F238E27FC236}">
                  <a16:creationId xmlns:a16="http://schemas.microsoft.com/office/drawing/2014/main" id="{2D4B5534-562B-93DA-5C2E-E08EF352A392}"/>
                </a:ext>
              </a:extLst>
            </p:cNvPr>
            <p:cNvCxnSpPr>
              <a:cxnSpLocks/>
            </p:cNvCxnSpPr>
            <p:nvPr/>
          </p:nvCxnSpPr>
          <p:spPr>
            <a:xfrm>
              <a:off x="10604024" y="5078710"/>
              <a:ext cx="0" cy="3238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1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4D9-02CD-02CC-FBD2-DAE97143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Previous Work on HDC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1234-94F9-729D-85CF-3D10427A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Zhang, </a:t>
            </a:r>
            <a:r>
              <a:rPr lang="en-US" dirty="0" err="1"/>
              <a:t>Ruixuan</a:t>
            </a:r>
            <a:r>
              <a:rPr lang="en-US" dirty="0"/>
              <a:t> Wang, Jeff (Jun) Zhang, Abbas Rahimi, Xun Jiao, “Assessing Robustness of Hyperdimensional Computing Against Errors in Associative Memory”, ASAP 2021.</a:t>
            </a:r>
          </a:p>
          <a:p>
            <a:pPr lvl="1"/>
            <a:r>
              <a:rPr lang="en-US" dirty="0"/>
              <a:t>Characterize error impact</a:t>
            </a:r>
          </a:p>
          <a:p>
            <a:endParaRPr lang="en-US" dirty="0"/>
          </a:p>
          <a:p>
            <a:r>
              <a:rPr lang="en-US" dirty="0" err="1"/>
              <a:t>Sizhe</a:t>
            </a:r>
            <a:r>
              <a:rPr lang="en-US" dirty="0"/>
              <a:t> Zhang, </a:t>
            </a:r>
            <a:r>
              <a:rPr lang="en-US" dirty="0" err="1"/>
              <a:t>Ruixuan</a:t>
            </a:r>
            <a:r>
              <a:rPr lang="en-US" dirty="0"/>
              <a:t> Wang, </a:t>
            </a:r>
            <a:r>
              <a:rPr lang="en-US" dirty="0" err="1"/>
              <a:t>Dongning</a:t>
            </a:r>
            <a:r>
              <a:rPr lang="en-US" dirty="0"/>
              <a:t> Ma, Jeff Jun Zhang, </a:t>
            </a:r>
            <a:r>
              <a:rPr lang="en-US" dirty="0" err="1"/>
              <a:t>Xunzhao</a:t>
            </a:r>
            <a:r>
              <a:rPr lang="en-US" dirty="0"/>
              <a:t> Yin, Xun Jiao, “Energy-Efficient Brain-Inspired Hyperdimensional Computing Using Voltage Scaling”, DATE 2022 (best paper candidate). </a:t>
            </a:r>
          </a:p>
          <a:p>
            <a:pPr lvl="1"/>
            <a:r>
              <a:rPr lang="en-US" dirty="0"/>
              <a:t>Extra error correction hardware (Razor)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9BA-53DD-73FA-1B51-8D9F5ED8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AE13-F572-EDBF-E927-7B9CE6A9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HD Computing Background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Robustness of HD Computing 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 err="1"/>
              <a:t>ScaleHD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Experimental Results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Enhanced Robustness </a:t>
            </a:r>
          </a:p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908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844</Words>
  <Application>Microsoft Macintosh PowerPoint</Application>
  <PresentationFormat>Widescreen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Linux Libertine</vt:lpstr>
      <vt:lpstr>Arial</vt:lpstr>
      <vt:lpstr>Calibri</vt:lpstr>
      <vt:lpstr>Calibri Light</vt:lpstr>
      <vt:lpstr>Times New Roman</vt:lpstr>
      <vt:lpstr>Office Theme</vt:lpstr>
      <vt:lpstr>PowerPoint Presentation</vt:lpstr>
      <vt:lpstr>Outline </vt:lpstr>
      <vt:lpstr>Outline </vt:lpstr>
      <vt:lpstr>Brain-Inspired HD Computing (HDC) </vt:lpstr>
      <vt:lpstr>HDC Process: Encoding, Training, Inference </vt:lpstr>
      <vt:lpstr>HDC Basics: HVs and Operations </vt:lpstr>
      <vt:lpstr>Robustness of HDC to Hardware Errors </vt:lpstr>
      <vt:lpstr>Our Previous Work on HDC Robustness</vt:lpstr>
      <vt:lpstr>Outline </vt:lpstr>
      <vt:lpstr>Key Observation</vt:lpstr>
      <vt:lpstr>ScaleHD Approach</vt:lpstr>
      <vt:lpstr>Global-ScaleHD</vt:lpstr>
      <vt:lpstr>Class-ScaleHD</vt:lpstr>
      <vt:lpstr>(Class+Clip)-ScaleHD</vt:lpstr>
      <vt:lpstr>(Class+Clip)-ScaleHD</vt:lpstr>
      <vt:lpstr>Outline </vt:lpstr>
      <vt:lpstr>Similarity vs. Error Rate</vt:lpstr>
      <vt:lpstr>Accuracy vs. Error Rate</vt:lpstr>
      <vt:lpstr>Increased Robustness -&gt; Improved Efficiency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Xun Jiao</dc:creator>
  <cp:lastModifiedBy>Xun Jiao</cp:lastModifiedBy>
  <cp:revision>3</cp:revision>
  <dcterms:created xsi:type="dcterms:W3CDTF">2022-10-30T21:04:12Z</dcterms:created>
  <dcterms:modified xsi:type="dcterms:W3CDTF">2022-10-31T22:11:24Z</dcterms:modified>
</cp:coreProperties>
</file>