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9" r:id="rId9"/>
    <p:sldId id="263" r:id="rId10"/>
    <p:sldId id="264" r:id="rId11"/>
    <p:sldId id="265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F9F6-65DC-4D00-888C-2940CB7EE82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BDFB-258C-45A3-8A0A-6E2AB6A67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667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F9F6-65DC-4D00-888C-2940CB7EE82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BDFB-258C-45A3-8A0A-6E2AB6A67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25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F9F6-65DC-4D00-888C-2940CB7EE82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BDFB-258C-45A3-8A0A-6E2AB6A67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182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F9F6-65DC-4D00-888C-2940CB7EE82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BDFB-258C-45A3-8A0A-6E2AB6A6736B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6647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F9F6-65DC-4D00-888C-2940CB7EE82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BDFB-258C-45A3-8A0A-6E2AB6A67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121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F9F6-65DC-4D00-888C-2940CB7EE82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BDFB-258C-45A3-8A0A-6E2AB6A67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455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F9F6-65DC-4D00-888C-2940CB7EE82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BDFB-258C-45A3-8A0A-6E2AB6A67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151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F9F6-65DC-4D00-888C-2940CB7EE82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BDFB-258C-45A3-8A0A-6E2AB6A67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37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F9F6-65DC-4D00-888C-2940CB7EE82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BDFB-258C-45A3-8A0A-6E2AB6A67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686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F9F6-65DC-4D00-888C-2940CB7EE82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BDFB-258C-45A3-8A0A-6E2AB6A67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890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F9F6-65DC-4D00-888C-2940CB7EE82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BDFB-258C-45A3-8A0A-6E2AB6A67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303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F9F6-65DC-4D00-888C-2940CB7EE82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BDFB-258C-45A3-8A0A-6E2AB6A67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316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F9F6-65DC-4D00-888C-2940CB7EE82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BDFB-258C-45A3-8A0A-6E2AB6A67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228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F9F6-65DC-4D00-888C-2940CB7EE82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BDFB-258C-45A3-8A0A-6E2AB6A67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307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F9F6-65DC-4D00-888C-2940CB7EE82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BDFB-258C-45A3-8A0A-6E2AB6A67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059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F9F6-65DC-4D00-888C-2940CB7EE82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BDFB-258C-45A3-8A0A-6E2AB6A67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099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F9F6-65DC-4D00-888C-2940CB7EE82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BDFB-258C-45A3-8A0A-6E2AB6A67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645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296F9F6-65DC-4D00-888C-2940CB7EE82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41BDFB-258C-45A3-8A0A-6E2AB6A67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570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Minus 1023"/>
          <p:cNvSpPr/>
          <p:nvPr/>
        </p:nvSpPr>
        <p:spPr>
          <a:xfrm>
            <a:off x="10093124" y="2364448"/>
            <a:ext cx="2199190" cy="2211400"/>
          </a:xfrm>
          <a:prstGeom prst="mathMinus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lus 25"/>
          <p:cNvSpPr/>
          <p:nvPr/>
        </p:nvSpPr>
        <p:spPr>
          <a:xfrm>
            <a:off x="174303" y="2389164"/>
            <a:ext cx="2131124" cy="2079672"/>
          </a:xfrm>
          <a:prstGeom prst="mathPlus">
            <a:avLst>
              <a:gd name="adj1" fmla="val 20034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3124" y="82296"/>
            <a:ext cx="1867228" cy="6775704"/>
          </a:xfrm>
        </p:spPr>
        <p:txBody>
          <a:bodyPr vert="wordArtVert">
            <a:noAutofit/>
          </a:bodyPr>
          <a:lstStyle/>
          <a:p>
            <a:r>
              <a:rPr lang="de-DE" sz="2800" b="1" i="1" dirty="0" smtClean="0"/>
              <a:t>Elekt</a:t>
            </a:r>
            <a:r>
              <a:rPr lang="de-DE" sz="2800" b="1" i="1" dirty="0" smtClean="0">
                <a:solidFill>
                  <a:srgbClr val="002060"/>
                </a:solidFill>
              </a:rPr>
              <a:t>r</a:t>
            </a:r>
            <a:r>
              <a:rPr lang="de-DE" sz="2800" b="1" i="1" dirty="0" smtClean="0"/>
              <a:t>ische     	Fe</a:t>
            </a:r>
            <a:r>
              <a:rPr lang="de-DE" sz="2800" b="1" i="1" dirty="0" smtClean="0">
                <a:solidFill>
                  <a:srgbClr val="002060"/>
                </a:solidFill>
              </a:rPr>
              <a:t>l</a:t>
            </a:r>
            <a:r>
              <a:rPr lang="de-DE" sz="2800" b="1" i="1" dirty="0" smtClean="0"/>
              <a:t>der </a:t>
            </a:r>
            <a:r>
              <a:rPr lang="de-DE" sz="2800" b="1" i="1" u="sng" dirty="0" smtClean="0"/>
              <a:t>Konden</a:t>
            </a:r>
            <a:r>
              <a:rPr lang="de-DE" sz="2800" b="1" i="1" u="sng" dirty="0" smtClean="0">
                <a:solidFill>
                  <a:srgbClr val="002060"/>
                </a:solidFill>
              </a:rPr>
              <a:t>s</a:t>
            </a:r>
            <a:r>
              <a:rPr lang="de-DE" sz="2800" b="1" i="1" u="sng" dirty="0" smtClean="0"/>
              <a:t>atoren</a:t>
            </a:r>
            <a:endParaRPr lang="de-DE" sz="2800" b="1" i="1" u="sng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4787" y="82295"/>
            <a:ext cx="3409651" cy="6538423"/>
          </a:xfrm>
        </p:spPr>
        <p:txBody>
          <a:bodyPr vert="wordArtVert">
            <a:noAutofit/>
          </a:bodyPr>
          <a:lstStyle/>
          <a:p>
            <a:pPr>
              <a:lnSpc>
                <a:spcPct val="120000"/>
              </a:lnSpc>
            </a:pPr>
            <a:r>
              <a:rPr lang="de-DE" sz="2800" dirty="0" smtClean="0"/>
              <a:t>Präse</a:t>
            </a:r>
            <a:r>
              <a:rPr lang="de-DE" sz="2800" dirty="0" smtClean="0">
                <a:solidFill>
                  <a:srgbClr val="FF0000"/>
                </a:solidFill>
              </a:rPr>
              <a:t>n</a:t>
            </a:r>
            <a:r>
              <a:rPr lang="de-DE" sz="2800" dirty="0" smtClean="0"/>
              <a:t>tiert </a:t>
            </a:r>
            <a:r>
              <a:rPr lang="de-DE" sz="2800" dirty="0" smtClean="0">
                <a:solidFill>
                  <a:srgbClr val="FF0000"/>
                </a:solidFill>
              </a:rPr>
              <a:t>von</a:t>
            </a:r>
          </a:p>
          <a:p>
            <a:pPr>
              <a:lnSpc>
                <a:spcPct val="120000"/>
              </a:lnSpc>
            </a:pPr>
            <a:r>
              <a:rPr lang="de-DE" sz="2800" b="1" i="1" u="sng" dirty="0" smtClean="0"/>
              <a:t>Ben</a:t>
            </a:r>
            <a:r>
              <a:rPr lang="de-DE" sz="2800" dirty="0" smtClean="0"/>
              <a:t> un</a:t>
            </a:r>
            <a:r>
              <a:rPr lang="de-DE" sz="2800" dirty="0" smtClean="0">
                <a:solidFill>
                  <a:srgbClr val="FF0000"/>
                </a:solidFill>
              </a:rPr>
              <a:t>d</a:t>
            </a:r>
            <a:r>
              <a:rPr lang="de-DE" sz="2800" dirty="0" smtClean="0"/>
              <a:t> </a:t>
            </a:r>
            <a:r>
              <a:rPr lang="de-DE" sz="2800" b="1" i="1" u="sng" dirty="0" smtClean="0"/>
              <a:t>Simon</a:t>
            </a:r>
            <a:endParaRPr lang="de-DE" sz="2800" b="1" i="1" u="sng" dirty="0"/>
          </a:p>
        </p:txBody>
      </p:sp>
      <p:sp>
        <p:nvSpPr>
          <p:cNvPr id="4" name="AutoShape 2" descr="Die Zeller &quot;Regenmeister&quot; bringen Erfolge nach Hause - Zell im Wiesental -  Badische Zeitung"/>
          <p:cNvSpPr>
            <a:spLocks noChangeAspect="1" noChangeArrowheads="1"/>
          </p:cNvSpPr>
          <p:nvPr/>
        </p:nvSpPr>
        <p:spPr bwMode="auto">
          <a:xfrm>
            <a:off x="155575" y="-868363"/>
            <a:ext cx="226695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Fotostrecke: Schallbach: Viele Landesmeister Bild 2 von 2 - Schallbach -  Verlagshaus Jaumann"/>
          <p:cNvSpPr>
            <a:spLocks noChangeAspect="1" noChangeArrowheads="1"/>
          </p:cNvSpPr>
          <p:nvPr/>
        </p:nvSpPr>
        <p:spPr bwMode="auto">
          <a:xfrm>
            <a:off x="155575" y="-990600"/>
            <a:ext cx="138112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2789499" y="3264060"/>
            <a:ext cx="73036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789499" y="2872450"/>
            <a:ext cx="73036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789499" y="2444187"/>
            <a:ext cx="73036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789499" y="2052577"/>
            <a:ext cx="73036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2789499" y="1599234"/>
            <a:ext cx="73036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789499" y="1207624"/>
            <a:ext cx="73036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789499" y="779361"/>
            <a:ext cx="73036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789499" y="387751"/>
            <a:ext cx="73036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2789499" y="6541625"/>
            <a:ext cx="73036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789499" y="6150015"/>
            <a:ext cx="73036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2789499" y="5721752"/>
            <a:ext cx="73036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2789499" y="5330142"/>
            <a:ext cx="73036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2789499" y="4876799"/>
            <a:ext cx="73036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2789499" y="4485189"/>
            <a:ext cx="73036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2789499" y="4056926"/>
            <a:ext cx="73036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2789499" y="3665316"/>
            <a:ext cx="73036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3784922" y="0"/>
            <a:ext cx="0" cy="6858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5198963" y="0"/>
            <a:ext cx="0" cy="6858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6589853" y="0"/>
            <a:ext cx="0" cy="6858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7907438" y="0"/>
            <a:ext cx="0" cy="6858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9321479" y="0"/>
            <a:ext cx="0" cy="6858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448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Unterscheidung in zwei Fälle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6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de-DE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DE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08400" lvl="1" indent="-571500">
                  <a:buFont typeface="+mj-lt"/>
                  <a:buAutoNum type="romanUcPeriod"/>
                </a:pPr>
                <a14:m>
                  <m:oMath xmlns:m="http://schemas.openxmlformats.org/officeDocument/2006/math">
                    <m:r>
                      <a:rPr lang="de-DE" sz="2800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sz="2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>
                        <a:latin typeface="Cambria Math" panose="02040503050406030204" pitchFamily="18" charset="0"/>
                      </a:rPr>
                      <m:t>𝑘𝑜𝑛𝑠𝑡</m:t>
                    </m:r>
                    <m:r>
                      <a:rPr lang="de-DE" sz="2800" b="0" i="1">
                        <a:latin typeface="Cambria Math" panose="02040503050406030204" pitchFamily="18" charset="0"/>
                      </a:rPr>
                      <m:t>.→</m:t>
                    </m:r>
                    <m:r>
                      <a:rPr lang="de-DE" sz="2800" b="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sz="2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>
                        <a:latin typeface="Cambria Math" panose="02040503050406030204" pitchFamily="18" charset="0"/>
                      </a:rPr>
                      <m:t>𝑘𝑜𝑛𝑠𝑡</m:t>
                    </m:r>
                    <m:r>
                      <a:rPr lang="de-DE" sz="2800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sz="2800" b="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de-DE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de-DE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08400" lvl="1" indent="-571500">
                  <a:buFont typeface="+mj-lt"/>
                  <a:buAutoNum type="romanUcPeriod"/>
                </a:pPr>
                <a14:m>
                  <m:oMath xmlns:m="http://schemas.openxmlformats.org/officeDocument/2006/math">
                    <m:r>
                      <a:rPr lang="de-DE" sz="280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8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𝑘𝑜𝑛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.→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de-DE" sz="2800" dirty="0" smtClean="0"/>
              </a:p>
              <a:p>
                <a:pPr marL="985500" lvl="1" indent="-57150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de-DE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sz="2000" dirty="0" smtClean="0"/>
                  <a:t> </a:t>
                </a:r>
                <a:r>
                  <a:rPr lang="de-DE" sz="2000" dirty="0" smtClean="0">
                    <a:effectLst/>
                  </a:rPr>
                  <a:t>größer </a:t>
                </a:r>
                <a:r>
                  <a:rPr lang="de-DE" sz="2000" dirty="0" smtClean="0">
                    <a:effectLst/>
                    <a:sym typeface="Wingdings" panose="05000000000000000000" pitchFamily="2" charset="2"/>
                  </a:rPr>
                  <a:t> E kleiner (Ladungen fließen ab)</a:t>
                </a:r>
                <a:endParaRPr lang="de-DE" sz="2000" dirty="0" smtClean="0"/>
              </a:p>
              <a:p>
                <a:pPr marL="414000" lvl="1" indent="0">
                  <a:buNone/>
                </a:pPr>
                <a:r>
                  <a:rPr lang="de-DE" sz="2600" dirty="0"/>
                  <a:t>	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uppieren 83"/>
          <p:cNvGrpSpPr/>
          <p:nvPr/>
        </p:nvGrpSpPr>
        <p:grpSpPr>
          <a:xfrm>
            <a:off x="1160016" y="4585047"/>
            <a:ext cx="5381801" cy="1575973"/>
            <a:chOff x="-6932" y="4585049"/>
            <a:chExt cx="5381801" cy="1575973"/>
          </a:xfrm>
        </p:grpSpPr>
        <p:sp>
          <p:nvSpPr>
            <p:cNvPr id="6" name="Rechteck 5"/>
            <p:cNvSpPr/>
            <p:nvPr/>
          </p:nvSpPr>
          <p:spPr>
            <a:xfrm>
              <a:off x="-6932" y="4585049"/>
              <a:ext cx="5381801" cy="15759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 Verbindung mit Pfeil 6"/>
            <p:cNvCxnSpPr>
              <a:endCxn id="6" idx="3"/>
            </p:cNvCxnSpPr>
            <p:nvPr/>
          </p:nvCxnSpPr>
          <p:spPr>
            <a:xfrm>
              <a:off x="1168063" y="5373036"/>
              <a:ext cx="4206806" cy="0"/>
            </a:xfrm>
            <a:prstGeom prst="straightConnector1">
              <a:avLst/>
            </a:prstGeom>
            <a:solidFill>
              <a:schemeClr val="tx1"/>
            </a:solidFill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/>
            <p:cNvCxnSpPr/>
            <p:nvPr/>
          </p:nvCxnSpPr>
          <p:spPr>
            <a:xfrm>
              <a:off x="1172844" y="5552966"/>
              <a:ext cx="4202025" cy="0"/>
            </a:xfrm>
            <a:prstGeom prst="straightConnector1">
              <a:avLst/>
            </a:prstGeom>
            <a:solidFill>
              <a:schemeClr val="tx1"/>
            </a:solidFill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/>
            <p:cNvCxnSpPr/>
            <p:nvPr/>
          </p:nvCxnSpPr>
          <p:spPr>
            <a:xfrm>
              <a:off x="1172844" y="5187961"/>
              <a:ext cx="4202025" cy="0"/>
            </a:xfrm>
            <a:prstGeom prst="straightConnector1">
              <a:avLst/>
            </a:prstGeom>
            <a:solidFill>
              <a:schemeClr val="tx1"/>
            </a:solidFill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/>
            <p:nvPr/>
          </p:nvCxnSpPr>
          <p:spPr>
            <a:xfrm>
              <a:off x="1168071" y="4843524"/>
              <a:ext cx="4202025" cy="0"/>
            </a:xfrm>
            <a:prstGeom prst="straightConnector1">
              <a:avLst/>
            </a:prstGeom>
            <a:solidFill>
              <a:schemeClr val="tx1"/>
            </a:solidFill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/>
            <p:nvPr/>
          </p:nvCxnSpPr>
          <p:spPr>
            <a:xfrm>
              <a:off x="1168071" y="5023454"/>
              <a:ext cx="4202025" cy="0"/>
            </a:xfrm>
            <a:prstGeom prst="straightConnector1">
              <a:avLst/>
            </a:prstGeom>
            <a:solidFill>
              <a:schemeClr val="tx1"/>
            </a:solidFill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/>
            <p:nvPr/>
          </p:nvCxnSpPr>
          <p:spPr>
            <a:xfrm>
              <a:off x="1168071" y="4658450"/>
              <a:ext cx="4202025" cy="0"/>
            </a:xfrm>
            <a:prstGeom prst="straightConnector1">
              <a:avLst/>
            </a:prstGeom>
            <a:solidFill>
              <a:schemeClr val="tx1"/>
            </a:solidFill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>
              <a:off x="1168063" y="5902542"/>
              <a:ext cx="4202025" cy="0"/>
            </a:xfrm>
            <a:prstGeom prst="straightConnector1">
              <a:avLst/>
            </a:prstGeom>
            <a:solidFill>
              <a:schemeClr val="tx1"/>
            </a:solidFill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>
              <a:off x="1168063" y="6082473"/>
              <a:ext cx="4202025" cy="0"/>
            </a:xfrm>
            <a:prstGeom prst="straightConnector1">
              <a:avLst/>
            </a:prstGeom>
            <a:solidFill>
              <a:schemeClr val="tx1"/>
            </a:solidFill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168063" y="5717468"/>
              <a:ext cx="4202025" cy="0"/>
            </a:xfrm>
            <a:prstGeom prst="straightConnector1">
              <a:avLst/>
            </a:prstGeom>
            <a:solidFill>
              <a:schemeClr val="tx1"/>
            </a:solidFill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Gerade Verbindung mit Pfeil 16"/>
          <p:cNvCxnSpPr/>
          <p:nvPr/>
        </p:nvCxnSpPr>
        <p:spPr>
          <a:xfrm>
            <a:off x="2359029" y="6401889"/>
            <a:ext cx="4153988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667573" y="5076286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+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472518" y="5049869"/>
            <a:ext cx="348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-</a:t>
            </a:r>
            <a:endParaRPr lang="de-DE" sz="3600" b="1" dirty="0"/>
          </a:p>
        </p:txBody>
      </p:sp>
      <p:cxnSp>
        <p:nvCxnSpPr>
          <p:cNvPr id="90" name="Gerader Verbinder 89"/>
          <p:cNvCxnSpPr/>
          <p:nvPr/>
        </p:nvCxnSpPr>
        <p:spPr>
          <a:xfrm flipV="1">
            <a:off x="6537036" y="4585047"/>
            <a:ext cx="0" cy="16110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/>
          <p:nvPr/>
        </p:nvCxnSpPr>
        <p:spPr>
          <a:xfrm flipV="1">
            <a:off x="2335011" y="4585047"/>
            <a:ext cx="0" cy="16110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/>
          <p:nvPr/>
        </p:nvCxnSpPr>
        <p:spPr>
          <a:xfrm flipV="1">
            <a:off x="1160016" y="4579882"/>
            <a:ext cx="0" cy="16110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/>
          <p:nvPr/>
        </p:nvCxnSpPr>
        <p:spPr>
          <a:xfrm flipH="1">
            <a:off x="1160017" y="5373034"/>
            <a:ext cx="1110743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flipH="1">
            <a:off x="1160017" y="5187959"/>
            <a:ext cx="1110743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 flipH="1">
            <a:off x="1160017" y="5023452"/>
            <a:ext cx="1110743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 flipH="1">
            <a:off x="1160016" y="4843522"/>
            <a:ext cx="1110743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/>
          <p:cNvCxnSpPr/>
          <p:nvPr/>
        </p:nvCxnSpPr>
        <p:spPr>
          <a:xfrm flipH="1">
            <a:off x="1160016" y="4658448"/>
            <a:ext cx="1110743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/>
          <p:cNvCxnSpPr/>
          <p:nvPr/>
        </p:nvCxnSpPr>
        <p:spPr>
          <a:xfrm flipH="1">
            <a:off x="1160015" y="6082471"/>
            <a:ext cx="1110743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/>
          <p:nvPr/>
        </p:nvCxnSpPr>
        <p:spPr>
          <a:xfrm flipH="1">
            <a:off x="1160015" y="5917964"/>
            <a:ext cx="1110743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/>
          <p:cNvCxnSpPr/>
          <p:nvPr/>
        </p:nvCxnSpPr>
        <p:spPr>
          <a:xfrm flipH="1">
            <a:off x="1160014" y="5738034"/>
            <a:ext cx="1110743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/>
          <p:nvPr/>
        </p:nvCxnSpPr>
        <p:spPr>
          <a:xfrm flipH="1">
            <a:off x="1160014" y="5552960"/>
            <a:ext cx="1110743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747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Kondensatoren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Zwei Leiter, die durch einen Nichtleiter getrennt sind</a:t>
                </a:r>
              </a:p>
              <a:p>
                <a:r>
                  <a:rPr lang="de-DE" dirty="0" smtClean="0"/>
                  <a:t>Vorrichtung zur Speicherung von Energie</a:t>
                </a:r>
              </a:p>
              <a:p>
                <a:r>
                  <a:rPr lang="de-DE" dirty="0" smtClean="0"/>
                  <a:t>Kapazität:</a:t>
                </a:r>
              </a:p>
              <a:p>
                <a:pPr lvl="1"/>
                <a:r>
                  <a:rPr lang="de-DE" dirty="0" smtClean="0"/>
                  <a:t>Wieviel Ladung bei vorgegebener Spannung aufgenommen werden kann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sz="280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de-DE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de-DE" sz="2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de-DE" sz="2800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sz="280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800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de-DE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de-DE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de-DE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de-DE" sz="280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800" dirty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de-DE" sz="2800" dirty="0" smtClean="0"/>
                  <a:t>: </a:t>
                </a:r>
                <a:r>
                  <a:rPr lang="de-DE" sz="2400" dirty="0" err="1" smtClean="0"/>
                  <a:t>Dielektrizitätszahl</a:t>
                </a:r>
                <a:endParaRPr lang="de-DE" sz="2800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1424941" y="3566160"/>
            <a:ext cx="2712720" cy="6508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424940" y="4945380"/>
            <a:ext cx="3703319" cy="688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137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Energie im Kondensator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8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de-DE" sz="280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800" i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sz="2800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de-DE" sz="28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sz="2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913795" y="1732449"/>
            <a:ext cx="2185005" cy="705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574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Flächenladungsdichte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Gibt die Stärke der Ladung pro Fläche an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28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sz="28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de-DE" sz="2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sz="2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de-DE" sz="2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sz="2800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de-DE" sz="2800" dirty="0"/>
              </a:p>
              <a:p>
                <a:pPr marL="450000" lvl="1" indent="0">
                  <a:buNone/>
                </a:pPr>
                <a:endParaRPr lang="de-DE" sz="2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1391315" y="3055873"/>
            <a:ext cx="2560925" cy="705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772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Reihen-/Parallelschaltung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Reihenschaltung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𝐺𝑒𝑠</m:t>
                        </m:r>
                      </m:sub>
                    </m:sSub>
                    <m:r>
                      <a:rPr lang="de-DE" sz="2800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800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800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800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14:m>
                  <m:oMath xmlns:m="http://schemas.openxmlformats.org/officeDocument/2006/math"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sz="280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sz="28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80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sz="28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280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de-DE" sz="2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de-DE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de-DE" sz="28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8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DE" sz="28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de-DE" sz="28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de-DE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80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DE" sz="2800" i="0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de-DE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80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de-DE" sz="280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de-DE" sz="2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8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DE" sz="2800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8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de-DE" sz="2800" dirty="0" smtClean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Parallelschaltung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𝑘𝑜𝑛𝑠𝑡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de-DE" sz="2800" b="0" dirty="0" smtClean="0"/>
              </a:p>
              <a:p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  <m:r>
                      <a:rPr lang="de-DE" sz="2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</m:oMath>
                </a14:m>
                <a:endParaRPr lang="de-DE" sz="2800" dirty="0" smtClean="0"/>
              </a:p>
              <a:p>
                <a14:m>
                  <m:oMath xmlns:m="http://schemas.openxmlformats.org/officeDocument/2006/math"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2800" dirty="0"/>
              </a:p>
            </p:txBody>
          </p:sp>
        </mc:Choice>
        <mc:Fallback xmlns="">
          <p:sp>
            <p:nvSpPr>
              <p:cNvPr id="9" name="Inhaltsplatzhalt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513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Feld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958500"/>
          </a:xfrm>
        </p:spPr>
        <p:txBody>
          <a:bodyPr>
            <a:normAutofit/>
          </a:bodyPr>
          <a:lstStyle/>
          <a:p>
            <a:r>
              <a:rPr lang="de-DE" dirty="0" smtClean="0"/>
              <a:t>Unsichtbare Verbindung</a:t>
            </a:r>
          </a:p>
          <a:p>
            <a:r>
              <a:rPr lang="de-DE" dirty="0" smtClean="0"/>
              <a:t>Ordnet jedem Punkt im Raum eine bestimmte Größe zu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913795" y="2830290"/>
            <a:ext cx="5190914" cy="92333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</a:t>
            </a:r>
            <a:r>
              <a:rPr lang="de-DE" dirty="0" smtClean="0"/>
              <a:t>kalare Felder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 smtClean="0"/>
              <a:t>Temperaturfeld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 smtClean="0"/>
              <a:t>Druckfeld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104709" y="2830290"/>
            <a:ext cx="5162848" cy="92333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vektorielle Felder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 smtClean="0"/>
              <a:t>Gravitationsfeld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 smtClean="0"/>
              <a:t>Magnetfeld</a:t>
            </a:r>
          </a:p>
        </p:txBody>
      </p:sp>
      <p:pic>
        <p:nvPicPr>
          <p:cNvPr id="10" name="Picture 2" descr="Temperaturfeld zweier Konvektionswirbel generiert mit Strömungssimulationsrechnungen (CFD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79" y="4143826"/>
            <a:ext cx="4290546" cy="21452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9" name="Rechteck 8"/>
          <p:cNvSpPr/>
          <p:nvPr/>
        </p:nvSpPr>
        <p:spPr>
          <a:xfrm>
            <a:off x="1363979" y="6433085"/>
            <a:ext cx="25987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/>
              <a:t>https://suvis-gmbh.de/unternehmen/news/</a:t>
            </a:r>
            <a:endParaRPr lang="de-DE" sz="1000" dirty="0"/>
          </a:p>
        </p:txBody>
      </p:sp>
      <p:sp>
        <p:nvSpPr>
          <p:cNvPr id="4" name="AutoShape 2" descr="Physik Libre"/>
          <p:cNvSpPr>
            <a:spLocks noChangeAspect="1" noChangeArrowheads="1"/>
          </p:cNvSpPr>
          <p:nvPr/>
        </p:nvSpPr>
        <p:spPr bwMode="auto">
          <a:xfrm>
            <a:off x="155575" y="-144463"/>
            <a:ext cx="2509248" cy="145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Gravitationsfel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6158561" y="4128417"/>
            <a:ext cx="5055143" cy="21760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Rechteck 4"/>
          <p:cNvSpPr/>
          <p:nvPr/>
        </p:nvSpPr>
        <p:spPr>
          <a:xfrm>
            <a:off x="6090676" y="6429237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000" dirty="0"/>
              <a:t>https://web.physik.rwth-aachen.de/~fluegge/Vorlesung/PhysIpub/Exscript/5Kapitel/V6Kapitel.html</a:t>
            </a:r>
          </a:p>
        </p:txBody>
      </p:sp>
    </p:spTree>
    <p:extLst>
      <p:ext uri="{BB962C8B-B14F-4D97-AF65-F5344CB8AC3E}">
        <p14:creationId xmlns:p14="http://schemas.microsoft.com/office/powerpoint/2010/main" val="1674746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6833435" y="5837502"/>
            <a:ext cx="5033445" cy="777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Elektrische Felder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376716"/>
            <a:ext cx="10353762" cy="43598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de-DE" dirty="0" smtClean="0"/>
              <a:t>Darstellung</a:t>
            </a:r>
            <a:endParaRPr lang="de-DE" dirty="0"/>
          </a:p>
        </p:txBody>
      </p:sp>
      <p:sp>
        <p:nvSpPr>
          <p:cNvPr id="10" name="AutoShape 12" descr="Datei:LineasCampo.svg – Wikipedia"/>
          <p:cNvSpPr>
            <a:spLocks noChangeAspect="1" noChangeArrowheads="1"/>
          </p:cNvSpPr>
          <p:nvPr/>
        </p:nvSpPr>
        <p:spPr bwMode="auto">
          <a:xfrm>
            <a:off x="2916192" y="400952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70" name="Picture 22" descr="Hertz: Äquipotentiallinien und -fläc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1980806"/>
            <a:ext cx="5507899" cy="44213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3" name="Textfeld 12"/>
          <p:cNvSpPr txBox="1"/>
          <p:nvPr/>
        </p:nvSpPr>
        <p:spPr>
          <a:xfrm>
            <a:off x="8696960" y="3825475"/>
            <a:ext cx="3342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Verbinden Stellen geleichen Potenzials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stehen senkrecht auf den Feldlinien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Kreuzen sich nicht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Haben keine Knicke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6868160" y="2090446"/>
            <a:ext cx="3342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Zeigen, wohin sich eine positive Probeladung bewegen würde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Je dichter die Feldlinien, desto stärker das Feld</a:t>
            </a:r>
          </a:p>
        </p:txBody>
      </p:sp>
      <p:cxnSp>
        <p:nvCxnSpPr>
          <p:cNvPr id="15" name="Gerade Verbindung mit Pfeil 14"/>
          <p:cNvCxnSpPr/>
          <p:nvPr/>
        </p:nvCxnSpPr>
        <p:spPr>
          <a:xfrm flipV="1">
            <a:off x="4082371" y="2238936"/>
            <a:ext cx="275106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6388384" y="3961004"/>
            <a:ext cx="2285426" cy="141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833435" y="5775049"/>
                <a:ext cx="5171440" cy="833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2800" dirty="0" smtClean="0"/>
                  <a:t>Elektrische Feldstärke: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de-DE" sz="280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de-DE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num>
                      <m:den>
                        <m:r>
                          <a:rPr lang="de-DE" sz="280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endParaRPr lang="de-DE" sz="2800" dirty="0" smtClean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435" y="5775049"/>
                <a:ext cx="5171440" cy="833177"/>
              </a:xfrm>
              <a:prstGeom prst="rect">
                <a:avLst/>
              </a:prstGeom>
              <a:blipFill>
                <a:blip r:embed="rId3"/>
                <a:stretch>
                  <a:fillRect l="-2123" b="-21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772160" y="641516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000" dirty="0"/>
              <a:t>https://www.eit.hs-karlsruhe.de/hertz/teil-a-felder/das-elektrische-feld/elektrostatische-felder/aequipotentiallinien-und-flaechen.html</a:t>
            </a:r>
          </a:p>
        </p:txBody>
      </p:sp>
    </p:spTree>
    <p:extLst>
      <p:ext uri="{BB962C8B-B14F-4D97-AF65-F5344CB8AC3E}">
        <p14:creationId xmlns:p14="http://schemas.microsoft.com/office/powerpoint/2010/main" val="3968392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7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Elektrische Felder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44659"/>
            <a:ext cx="10353762" cy="43598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de-DE" dirty="0" smtClean="0"/>
              <a:t>Darstellung - Dipolfelder</a:t>
            </a:r>
            <a:endParaRPr lang="de-DE" dirty="0"/>
          </a:p>
        </p:txBody>
      </p:sp>
      <p:sp>
        <p:nvSpPr>
          <p:cNvPr id="10" name="AutoShape 12" descr="Datei:LineasCampo.svg – Wikipedia"/>
          <p:cNvSpPr>
            <a:spLocks noChangeAspect="1" noChangeArrowheads="1"/>
          </p:cNvSpPr>
          <p:nvPr/>
        </p:nvSpPr>
        <p:spPr bwMode="auto">
          <a:xfrm>
            <a:off x="2916192" y="400952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0" name="Picture 2" descr="Physik 11. von Stefan Bruckmoser, Version: 2019_07_18 - PDF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77" y="2587164"/>
            <a:ext cx="4725480" cy="34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6542077" y="604149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000" dirty="0"/>
              <a:t>https://docplayer.org/147305020-Physik-11-von-stefan-bruckmoser-version-2019_07_18.html</a:t>
            </a:r>
          </a:p>
        </p:txBody>
      </p:sp>
      <p:pic>
        <p:nvPicPr>
          <p:cNvPr id="2052" name="Picture 4" descr="Physik 11. von Stefan Bruckmoser, Version: 2019_07_18 - PDF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55" y="2587164"/>
            <a:ext cx="5025121" cy="341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1065555" y="6002676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000" dirty="0"/>
              <a:t>https://docplayer.org/147305020-Physik-11-von-stefan-bruckmoser-version-2019_07_18.html</a:t>
            </a:r>
          </a:p>
        </p:txBody>
      </p:sp>
    </p:spTree>
    <p:extLst>
      <p:ext uri="{BB962C8B-B14F-4D97-AF65-F5344CB8AC3E}">
        <p14:creationId xmlns:p14="http://schemas.microsoft.com/office/powerpoint/2010/main" val="1373876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Coulomb -Kraft/-Feld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Coulomb-Kraft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 smtClean="0"/>
                  <a:t>Kraft, die zwei Ladungen in einem bestimmten Abstand aufeinander ausüben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800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de-DE" sz="28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800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de-DE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DE" sz="280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de-DE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28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800" dirty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28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8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sz="28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sz="2800" dirty="0"/>
              </a:p>
            </p:txBody>
          </p:sp>
        </mc:Choice>
        <mc:Fallback xmlns=""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Coulomb-Feld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de-DE" dirty="0" smtClean="0"/>
                  <a:t>Elektrisches Feld, das von einer punktförmigen Ladung Q erzeugt wird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800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de-DE" sz="28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800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de-DE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DE" sz="280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de-DE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de-DE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8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sz="28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sz="2800" dirty="0"/>
              </a:p>
            </p:txBody>
          </p:sp>
        </mc:Choice>
        <mc:Fallback xmlns=""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Coulombsches Gesetz – Wikipedi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74"/>
          <a:stretch/>
        </p:blipFill>
        <p:spPr bwMode="auto">
          <a:xfrm>
            <a:off x="1121695" y="4085668"/>
            <a:ext cx="2737701" cy="1680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" name="AutoShape 4" descr="Das radiale Coulomb-Feld"/>
          <p:cNvSpPr>
            <a:spLocks noChangeAspect="1" noChangeArrowheads="1"/>
          </p:cNvSpPr>
          <p:nvPr/>
        </p:nvSpPr>
        <p:spPr bwMode="auto">
          <a:xfrm>
            <a:off x="155575" y="-974725"/>
            <a:ext cx="20383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6" descr="Das radiale Coulomb-Feld"/>
          <p:cNvSpPr>
            <a:spLocks noChangeAspect="1" noChangeArrowheads="1"/>
          </p:cNvSpPr>
          <p:nvPr/>
        </p:nvSpPr>
        <p:spPr bwMode="auto">
          <a:xfrm>
            <a:off x="155575" y="-982663"/>
            <a:ext cx="20478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080" name="Picture 8" descr="Das Coulomb&amp;#39;sche Gesetz - Kraft und Feldstärke im Radialfel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746" y="3911334"/>
            <a:ext cx="1886153" cy="187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/>
          <p:cNvSpPr/>
          <p:nvPr/>
        </p:nvSpPr>
        <p:spPr>
          <a:xfrm>
            <a:off x="1093635" y="3133621"/>
            <a:ext cx="2859205" cy="777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389747" y="3111247"/>
            <a:ext cx="2307214" cy="777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916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Homogenes Feld</a:t>
            </a:r>
            <a:endParaRPr lang="de-DE" dirty="0"/>
          </a:p>
        </p:txBody>
      </p:sp>
      <p:pic>
        <p:nvPicPr>
          <p:cNvPr id="4098" name="Picture 2" descr="physik4all - e-mag-feld elektrisches-feld potenzielle-energ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015" y="1813730"/>
            <a:ext cx="47625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7391156" y="5142746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  <a:r>
              <a:rPr lang="de-DE" dirty="0" smtClean="0"/>
              <a:t>arallel, äquidistant</a:t>
            </a:r>
            <a:endParaRPr lang="de-DE" dirty="0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5051816" y="5327412"/>
            <a:ext cx="2339340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425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Energie im elektrischen Feld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Energie nötig, um positive Probeladung entgegen der Feldlinien zu bewegen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de-DE" sz="260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e-DE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60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de-DE" sz="260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de-DE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6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de-DE" sz="2600" dirty="0" smtClean="0"/>
              </a:p>
              <a:p>
                <a:r>
                  <a:rPr lang="de-DE" dirty="0" smtClean="0"/>
                  <a:t>Energie nur für Wege parallel zu den Feldlinien benötigt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de-DE" sz="28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de-DE" sz="28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2800" i="0" dirty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800" i="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de-DE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</m:oMath>
                </a14:m>
                <a:endParaRPr lang="de-DE" sz="2800" dirty="0" smtClean="0"/>
              </a:p>
              <a:p>
                <a:r>
                  <a:rPr lang="de-DE" dirty="0" smtClean="0"/>
                  <a:t>Energie, die benötigt wird, eine Ladung Q im elektrischen Feld der Feldstärke E um die Strecke s zu bewegen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800" b="0" i="0" dirty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de-DE" sz="2800" i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e-DE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de-DE" sz="2800" i="0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sz="2800" i="0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2800" i="0" dirty="0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de-DE" sz="2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80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de-DE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</m:oMath>
                </a14:m>
                <a:endParaRPr lang="de-DE" sz="2800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uppieren 14"/>
          <p:cNvGrpSpPr/>
          <p:nvPr/>
        </p:nvGrpSpPr>
        <p:grpSpPr>
          <a:xfrm>
            <a:off x="7628143" y="2162991"/>
            <a:ext cx="4206806" cy="1575973"/>
            <a:chOff x="7628143" y="2426982"/>
            <a:chExt cx="3835579" cy="1334842"/>
          </a:xfrm>
          <a:solidFill>
            <a:schemeClr val="tx1"/>
          </a:solidFill>
        </p:grpSpPr>
        <p:sp>
          <p:nvSpPr>
            <p:cNvPr id="4" name="Rechteck 3"/>
            <p:cNvSpPr/>
            <p:nvPr/>
          </p:nvSpPr>
          <p:spPr>
            <a:xfrm>
              <a:off x="7632502" y="2426982"/>
              <a:ext cx="3831220" cy="1334842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 Verbindung mit Pfeil 5"/>
            <p:cNvCxnSpPr>
              <a:stCxn id="4" idx="1"/>
              <a:endCxn id="4" idx="3"/>
            </p:cNvCxnSpPr>
            <p:nvPr/>
          </p:nvCxnSpPr>
          <p:spPr>
            <a:xfrm>
              <a:off x="7632502" y="3094403"/>
              <a:ext cx="3831220" cy="0"/>
            </a:xfrm>
            <a:prstGeom prst="straightConnector1">
              <a:avLst/>
            </a:prstGeom>
            <a:grpFill/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/>
            <p:cNvCxnSpPr/>
            <p:nvPr/>
          </p:nvCxnSpPr>
          <p:spPr>
            <a:xfrm>
              <a:off x="7632502" y="3246803"/>
              <a:ext cx="3831220" cy="0"/>
            </a:xfrm>
            <a:prstGeom prst="straightConnector1">
              <a:avLst/>
            </a:prstGeom>
            <a:grpFill/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/>
            <p:cNvCxnSpPr/>
            <p:nvPr/>
          </p:nvCxnSpPr>
          <p:spPr>
            <a:xfrm>
              <a:off x="7632502" y="2937646"/>
              <a:ext cx="3831220" cy="0"/>
            </a:xfrm>
            <a:prstGeom prst="straightConnector1">
              <a:avLst/>
            </a:prstGeom>
            <a:grpFill/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/>
            <p:cNvCxnSpPr/>
            <p:nvPr/>
          </p:nvCxnSpPr>
          <p:spPr>
            <a:xfrm>
              <a:off x="7628150" y="2645909"/>
              <a:ext cx="3831220" cy="0"/>
            </a:xfrm>
            <a:prstGeom prst="straightConnector1">
              <a:avLst/>
            </a:prstGeom>
            <a:grpFill/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/>
            <p:nvPr/>
          </p:nvCxnSpPr>
          <p:spPr>
            <a:xfrm>
              <a:off x="7628150" y="2798309"/>
              <a:ext cx="3831220" cy="0"/>
            </a:xfrm>
            <a:prstGeom prst="straightConnector1">
              <a:avLst/>
            </a:prstGeom>
            <a:grpFill/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/>
            <p:nvPr/>
          </p:nvCxnSpPr>
          <p:spPr>
            <a:xfrm>
              <a:off x="7628150" y="2489152"/>
              <a:ext cx="3831220" cy="0"/>
            </a:xfrm>
            <a:prstGeom prst="straightConnector1">
              <a:avLst/>
            </a:prstGeom>
            <a:grpFill/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/>
            <p:nvPr/>
          </p:nvCxnSpPr>
          <p:spPr>
            <a:xfrm>
              <a:off x="7628143" y="3542893"/>
              <a:ext cx="3831220" cy="0"/>
            </a:xfrm>
            <a:prstGeom prst="straightConnector1">
              <a:avLst/>
            </a:prstGeom>
            <a:grpFill/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>
              <a:off x="7628143" y="3695293"/>
              <a:ext cx="3831220" cy="0"/>
            </a:xfrm>
            <a:prstGeom prst="straightConnector1">
              <a:avLst/>
            </a:prstGeom>
            <a:grpFill/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>
              <a:off x="7628143" y="3386136"/>
              <a:ext cx="3831220" cy="0"/>
            </a:xfrm>
            <a:prstGeom prst="straightConnector1">
              <a:avLst/>
            </a:prstGeom>
            <a:grpFill/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 rot="10800000">
                <a:off x="10431992" y="2439183"/>
                <a:ext cx="997131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∡</m:t>
                      </m:r>
                    </m:oMath>
                  </m:oMathPara>
                </a14:m>
                <a:endParaRPr lang="de-DE" sz="6000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10431992" y="2439183"/>
                <a:ext cx="99713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11028071" y="2407945"/>
            <a:ext cx="478972" cy="4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/>
              <a:t>+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10375392" y="3058728"/>
            <a:ext cx="438944" cy="5257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10375392" y="2693837"/>
            <a:ext cx="32477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flipV="1">
            <a:off x="10364008" y="2693837"/>
            <a:ext cx="0" cy="89061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10710862" y="3247004"/>
                <a:ext cx="1714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0862" y="3247004"/>
                <a:ext cx="171457" cy="276999"/>
              </a:xfrm>
              <a:prstGeom prst="rect">
                <a:avLst/>
              </a:prstGeom>
              <a:blipFill>
                <a:blip r:embed="rId4"/>
                <a:stretch>
                  <a:fillRect l="-35714" t="-46667" r="-110714" b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10601266" y="2392812"/>
                <a:ext cx="1714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de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266" y="2392812"/>
                <a:ext cx="171457" cy="276999"/>
              </a:xfrm>
              <a:prstGeom prst="rect">
                <a:avLst/>
              </a:prstGeom>
              <a:blipFill>
                <a:blip r:embed="rId5"/>
                <a:stretch>
                  <a:fillRect l="-17857" r="-17857" b="-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35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46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Energie im elektrischen Feld</a:t>
            </a:r>
            <a:endParaRPr lang="de-DE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1006362" y="1688587"/>
            <a:ext cx="10682717" cy="3476401"/>
            <a:chOff x="7628143" y="2426982"/>
            <a:chExt cx="3835579" cy="1334842"/>
          </a:xfrm>
          <a:solidFill>
            <a:schemeClr val="tx1"/>
          </a:solidFill>
        </p:grpSpPr>
        <p:sp>
          <p:nvSpPr>
            <p:cNvPr id="4" name="Rechteck 3"/>
            <p:cNvSpPr/>
            <p:nvPr/>
          </p:nvSpPr>
          <p:spPr>
            <a:xfrm>
              <a:off x="7632502" y="2426982"/>
              <a:ext cx="3831220" cy="1334842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 Verbindung mit Pfeil 5"/>
            <p:cNvCxnSpPr>
              <a:stCxn id="4" idx="1"/>
              <a:endCxn id="4" idx="3"/>
            </p:cNvCxnSpPr>
            <p:nvPr/>
          </p:nvCxnSpPr>
          <p:spPr>
            <a:xfrm>
              <a:off x="7632502" y="3094403"/>
              <a:ext cx="3831220" cy="0"/>
            </a:xfrm>
            <a:prstGeom prst="straightConnector1">
              <a:avLst/>
            </a:prstGeom>
            <a:grpFill/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/>
            <p:cNvCxnSpPr/>
            <p:nvPr/>
          </p:nvCxnSpPr>
          <p:spPr>
            <a:xfrm>
              <a:off x="7632502" y="3246803"/>
              <a:ext cx="3831220" cy="0"/>
            </a:xfrm>
            <a:prstGeom prst="straightConnector1">
              <a:avLst/>
            </a:prstGeom>
            <a:grpFill/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/>
            <p:cNvCxnSpPr/>
            <p:nvPr/>
          </p:nvCxnSpPr>
          <p:spPr>
            <a:xfrm>
              <a:off x="7632502" y="2937646"/>
              <a:ext cx="3831220" cy="0"/>
            </a:xfrm>
            <a:prstGeom prst="straightConnector1">
              <a:avLst/>
            </a:prstGeom>
            <a:grpFill/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/>
            <p:cNvCxnSpPr/>
            <p:nvPr/>
          </p:nvCxnSpPr>
          <p:spPr>
            <a:xfrm>
              <a:off x="7628150" y="2645909"/>
              <a:ext cx="3831220" cy="0"/>
            </a:xfrm>
            <a:prstGeom prst="straightConnector1">
              <a:avLst/>
            </a:prstGeom>
            <a:grpFill/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/>
            <p:nvPr/>
          </p:nvCxnSpPr>
          <p:spPr>
            <a:xfrm>
              <a:off x="7628150" y="2798309"/>
              <a:ext cx="3831220" cy="0"/>
            </a:xfrm>
            <a:prstGeom prst="straightConnector1">
              <a:avLst/>
            </a:prstGeom>
            <a:grpFill/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/>
            <p:nvPr/>
          </p:nvCxnSpPr>
          <p:spPr>
            <a:xfrm>
              <a:off x="7628150" y="2489152"/>
              <a:ext cx="3831220" cy="0"/>
            </a:xfrm>
            <a:prstGeom prst="straightConnector1">
              <a:avLst/>
            </a:prstGeom>
            <a:grpFill/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/>
            <p:nvPr/>
          </p:nvCxnSpPr>
          <p:spPr>
            <a:xfrm>
              <a:off x="7628143" y="3542893"/>
              <a:ext cx="3831220" cy="0"/>
            </a:xfrm>
            <a:prstGeom prst="straightConnector1">
              <a:avLst/>
            </a:prstGeom>
            <a:grpFill/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>
              <a:off x="7628143" y="3695293"/>
              <a:ext cx="3831220" cy="0"/>
            </a:xfrm>
            <a:prstGeom prst="straightConnector1">
              <a:avLst/>
            </a:prstGeom>
            <a:grpFill/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>
              <a:off x="7628143" y="3386136"/>
              <a:ext cx="3831220" cy="0"/>
            </a:xfrm>
            <a:prstGeom prst="straightConnector1">
              <a:avLst/>
            </a:prstGeom>
            <a:grpFill/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Ellipse 16"/>
          <p:cNvSpPr/>
          <p:nvPr/>
        </p:nvSpPr>
        <p:spPr>
          <a:xfrm>
            <a:off x="11119511" y="1892930"/>
            <a:ext cx="478972" cy="478972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/>
              <a:t>+</a:t>
            </a:r>
          </a:p>
        </p:txBody>
      </p:sp>
      <p:sp>
        <p:nvSpPr>
          <p:cNvPr id="24" name="Ellipse 23"/>
          <p:cNvSpPr/>
          <p:nvPr/>
        </p:nvSpPr>
        <p:spPr>
          <a:xfrm>
            <a:off x="11119511" y="3187302"/>
            <a:ext cx="478972" cy="47897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/>
              <a:t>+</a:t>
            </a:r>
          </a:p>
        </p:txBody>
      </p:sp>
      <p:sp>
        <p:nvSpPr>
          <p:cNvPr id="25" name="Ellipse 24"/>
          <p:cNvSpPr/>
          <p:nvPr/>
        </p:nvSpPr>
        <p:spPr>
          <a:xfrm>
            <a:off x="11119511" y="4448033"/>
            <a:ext cx="478972" cy="478972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572964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7 L -0.1151 3.7037E-7 L -0.1151 0.05602 L -0.23021 0.05602 L -0.23021 0.11227 L -0.34505 0.11227 L -0.34505 0.16852 L -0.46016 0.16852 L -0.46016 0.22477 L -0.575 0.22477 L -0.575 0.28102 L -0.68997 0.28102 L -0.68997 0.33727 L -0.80482 0.33727 L -0.80482 0.39352 " pathEditMode="relative" rAng="0" ptsTypes="AAAAAAAAAAAAAAA">
                                      <p:cBhvr>
                                        <p:cTn id="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47" y="196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96296E-6 L -0.81042 2.96296E-6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52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883 0.00324 L -0.07878 -0.02129 L -0.08125 -0.05231 L -0.0832 -0.13125 L -0.1319 -0.3 L -0.19375 -0.36226 L -0.15885 -0.22106 L -0.07943 -0.23657 L -0.18385 0.02315 L -0.2457 -0.10902 L -0.19062 -0.27222 L -0.38008 -0.36898 L -0.34323 -0.18333 L -0.49753 0.03889 L -0.34687 0.00649 L -0.49128 -0.15995 L -0.35312 -0.29004 L -0.46068 -0.33657 L -0.57253 -0.18217 L -0.5138 -0.03125 L -0.62695 -0.04791 L -0.6388 -0.26782 L -0.69883 -0.26342 L -0.7013 -0.33009 L -0.61562 -0.37338 L -0.68385 -0.12222 L -0.75378 -0.32453 L -0.74258 -0.3743 L -0.80872 -0.35671 " pathEditMode="relative" ptsTypes="AAAAAAAAAAAAAAAAAAAAAAAAAAAAAA">
                                      <p:cBhvr>
                                        <p:cTn id="10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Potenzial und Spannung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800" i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Parallele Leiterplatten: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de-DE" sz="28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de-DE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i="1" dirty="0" smtClean="0">
                                <a:latin typeface="Cambria Math" panose="02040503050406030204" pitchFamily="18" charset="0"/>
                              </a:rPr>
                              <m:t>0°</m:t>
                            </m:r>
                          </m:e>
                        </m:d>
                      </m:e>
                    </m:func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de-DE" sz="2800" b="0" i="1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de-DE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de-DE" sz="2800" i="1" dirty="0" smtClean="0"/>
                  <a:t> </a:t>
                </a:r>
                <a:r>
                  <a:rPr lang="de-DE" sz="2800" dirty="0" smtClean="0">
                    <a:effectLst/>
                  </a:rPr>
                  <a:t>bzw. </a:t>
                </a:r>
                <a14:m>
                  <m:oMath xmlns:m="http://schemas.openxmlformats.org/officeDocument/2006/math">
                    <m:r>
                      <a:rPr lang="de-DE" sz="2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de-DE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de-DE" sz="2800" i="1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913795" y="1732449"/>
            <a:ext cx="2317085" cy="625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391315" y="3454400"/>
            <a:ext cx="3719165" cy="741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004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269</Words>
  <Application>Microsoft Office PowerPoint</Application>
  <PresentationFormat>Breitbild</PresentationFormat>
  <Paragraphs>89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Calisto MT</vt:lpstr>
      <vt:lpstr>Cambria Math</vt:lpstr>
      <vt:lpstr>Trebuchet MS</vt:lpstr>
      <vt:lpstr>Wingdings</vt:lpstr>
      <vt:lpstr>Wingdings 2</vt:lpstr>
      <vt:lpstr>Schiefer</vt:lpstr>
      <vt:lpstr>Elektrische      Felder Kondensatoren</vt:lpstr>
      <vt:lpstr>Das Feld</vt:lpstr>
      <vt:lpstr>Elektrische Felder</vt:lpstr>
      <vt:lpstr>Elektrische Felder</vt:lpstr>
      <vt:lpstr>Coulomb -Kraft/-Feld</vt:lpstr>
      <vt:lpstr>Homogenes Feld</vt:lpstr>
      <vt:lpstr>Energie im elektrischen Feld</vt:lpstr>
      <vt:lpstr>Energie im elektrischen Feld</vt:lpstr>
      <vt:lpstr>Potenzial und Spannung</vt:lpstr>
      <vt:lpstr>Unterscheidung in zwei Fälle</vt:lpstr>
      <vt:lpstr>Kondensatoren</vt:lpstr>
      <vt:lpstr>Energie im Kondensator</vt:lpstr>
      <vt:lpstr>Flächenladungsdichte</vt:lpstr>
      <vt:lpstr>Reihen-/Parallelschaltung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Schmidt</dc:creator>
  <cp:lastModifiedBy>Andreas Schmidt</cp:lastModifiedBy>
  <cp:revision>37</cp:revision>
  <dcterms:created xsi:type="dcterms:W3CDTF">2022-01-20T14:50:47Z</dcterms:created>
  <dcterms:modified xsi:type="dcterms:W3CDTF">2022-01-24T13:22:14Z</dcterms:modified>
</cp:coreProperties>
</file>