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99" r:id="rId5"/>
    <p:sldId id="301" r:id="rId6"/>
    <p:sldId id="276" r:id="rId7"/>
    <p:sldId id="277" r:id="rId8"/>
    <p:sldId id="302" r:id="rId9"/>
    <p:sldId id="278" r:id="rId10"/>
    <p:sldId id="279" r:id="rId11"/>
    <p:sldId id="280" r:id="rId12"/>
    <p:sldId id="303" r:id="rId13"/>
    <p:sldId id="275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826" y="0"/>
            <a:ext cx="8508173" cy="68579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1744" y="2363851"/>
            <a:ext cx="8160511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66475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0264" y="943813"/>
            <a:ext cx="7443470" cy="1183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35225" y="1889378"/>
            <a:ext cx="3924300" cy="1791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f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740" y="64388"/>
            <a:ext cx="814446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vi-VN" sz="2800" dirty="0">
                <a:solidFill>
                  <a:schemeClr val="bg1"/>
                </a:solidFill>
              </a:rPr>
              <a:t>Entity Relationship Diagram Design</a:t>
            </a:r>
            <a:endParaRPr sz="28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1" y="1158240"/>
            <a:ext cx="8869679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59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740" y="64388"/>
            <a:ext cx="814446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>
                <a:solidFill>
                  <a:schemeClr val="bg1"/>
                </a:solidFill>
              </a:rPr>
              <a:t>Database Design</a:t>
            </a:r>
            <a:endParaRPr sz="28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14400"/>
            <a:ext cx="8763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23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004" y="316991"/>
            <a:ext cx="2577084" cy="935735"/>
          </a:xfrm>
          <a:prstGeom prst="rect">
            <a:avLst/>
          </a:prstGeom>
        </p:spPr>
      </p:pic>
      <p:sp>
        <p:nvSpPr>
          <p:cNvPr id="6" name="Google Shape;522;p51"/>
          <p:cNvSpPr txBox="1">
            <a:spLocks noGrp="1"/>
          </p:cNvSpPr>
          <p:nvPr>
            <p:ph type="ctrTitle"/>
          </p:nvPr>
        </p:nvSpPr>
        <p:spPr>
          <a:xfrm>
            <a:off x="685800" y="3046750"/>
            <a:ext cx="430291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0000"/>
                </a:solidFill>
              </a:rPr>
              <a:t>DEMO</a:t>
            </a:r>
            <a:endParaRPr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905000"/>
            <a:ext cx="3733803" cy="277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01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93084" y="2632659"/>
            <a:ext cx="5048885" cy="1416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5"/>
              </a:lnSpc>
              <a:spcBef>
                <a:spcPts val="100"/>
              </a:spcBef>
            </a:pPr>
            <a:r>
              <a:rPr sz="4800" b="1" spc="-5" dirty="0">
                <a:solidFill>
                  <a:srgbClr val="C00000"/>
                </a:solidFill>
                <a:latin typeface="Tahoma"/>
                <a:cs typeface="Tahoma"/>
              </a:rPr>
              <a:t>THANK</a:t>
            </a:r>
            <a:r>
              <a:rPr sz="4800" b="1" spc="-29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4800" b="1" spc="25" dirty="0">
                <a:solidFill>
                  <a:srgbClr val="C00000"/>
                </a:solidFill>
                <a:latin typeface="Tahoma"/>
                <a:cs typeface="Tahoma"/>
              </a:rPr>
              <a:t>YOU</a:t>
            </a:r>
            <a:endParaRPr sz="4800" dirty="0">
              <a:latin typeface="Tahoma"/>
              <a:cs typeface="Tahoma"/>
            </a:endParaRPr>
          </a:p>
          <a:p>
            <a:pPr marL="12700">
              <a:lnSpc>
                <a:spcPts val="5475"/>
              </a:lnSpc>
            </a:pPr>
            <a:r>
              <a:rPr sz="4800" b="1" spc="-204" dirty="0">
                <a:solidFill>
                  <a:srgbClr val="C00000"/>
                </a:solidFill>
                <a:latin typeface="Tahoma"/>
                <a:cs typeface="Tahoma"/>
              </a:rPr>
              <a:t>for</a:t>
            </a:r>
            <a:r>
              <a:rPr sz="4800" b="1" spc="-24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lang="vi-VN" sz="4800" b="1" spc="-275" dirty="0">
                <a:solidFill>
                  <a:srgbClr val="C00000"/>
                </a:solidFill>
              </a:rPr>
              <a:t>your</a:t>
            </a:r>
            <a:r>
              <a:rPr sz="4800" b="1" spc="-24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4800" b="1" spc="-300" dirty="0">
                <a:solidFill>
                  <a:srgbClr val="C00000"/>
                </a:solidFill>
                <a:latin typeface="Tahoma"/>
                <a:cs typeface="Tahoma"/>
              </a:rPr>
              <a:t>attent</a:t>
            </a:r>
            <a:r>
              <a:rPr sz="4800" b="1" spc="-165" dirty="0">
                <a:solidFill>
                  <a:srgbClr val="C00000"/>
                </a:solidFill>
                <a:latin typeface="Tahoma"/>
                <a:cs typeface="Tahoma"/>
              </a:rPr>
              <a:t>i</a:t>
            </a:r>
            <a:r>
              <a:rPr sz="4800" b="1" spc="-290" dirty="0">
                <a:solidFill>
                  <a:srgbClr val="C00000"/>
                </a:solidFill>
                <a:latin typeface="Tahoma"/>
                <a:cs typeface="Tahoma"/>
              </a:rPr>
              <a:t>on!</a:t>
            </a:r>
            <a:endParaRPr sz="4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883" y="1490853"/>
            <a:ext cx="7447280" cy="763671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 indent="455295" algn="ctr">
              <a:lnSpc>
                <a:spcPts val="5180"/>
              </a:lnSpc>
              <a:spcBef>
                <a:spcPts val="755"/>
              </a:spcBef>
            </a:pPr>
            <a:r>
              <a:rPr lang="vi-VN" sz="4800" dirty="0">
                <a:solidFill>
                  <a:schemeClr val="bg1"/>
                </a:solidFill>
                <a:latin typeface="+mj-lt"/>
                <a:cs typeface="Tahoma"/>
              </a:rPr>
              <a:t>Presentation Database Lab</a:t>
            </a:r>
            <a:endParaRPr sz="4800" dirty="0">
              <a:solidFill>
                <a:schemeClr val="bg1"/>
              </a:solidFill>
              <a:latin typeface="+mj-lt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0308" y="3253113"/>
            <a:ext cx="5719445" cy="1234953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230"/>
              </a:spcBef>
            </a:pPr>
            <a:r>
              <a:rPr lang="vi-VN" sz="3500" dirty="0">
                <a:solidFill>
                  <a:schemeClr val="bg1"/>
                </a:solidFill>
                <a:latin typeface="Calibri"/>
                <a:cs typeface="Calibri"/>
              </a:rPr>
              <a:t>Project: Student Managerment System</a:t>
            </a:r>
            <a:endParaRPr sz="35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3048000"/>
            <a:ext cx="2937256" cy="1025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500" b="1" spc="-365" dirty="0">
                <a:solidFill>
                  <a:srgbClr val="C00000"/>
                </a:solidFill>
                <a:latin typeface="Tahoma"/>
                <a:cs typeface="Tahoma"/>
              </a:rPr>
              <a:t>Team Members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30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004" y="316991"/>
            <a:ext cx="2577084" cy="9357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57600" y="2514600"/>
            <a:ext cx="4267200" cy="1669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500" dirty="0">
                <a:solidFill>
                  <a:srgbClr val="FF0000"/>
                </a:solidFill>
                <a:latin typeface="Tahoma"/>
                <a:cs typeface="Tahoma"/>
              </a:rPr>
              <a:t>Nguyen Van Nam 20194808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dirty="0">
                <a:solidFill>
                  <a:srgbClr val="FF0000"/>
                </a:solidFill>
                <a:latin typeface="Tahoma"/>
                <a:cs typeface="Tahoma"/>
              </a:rPr>
              <a:t>Vu Tri </a:t>
            </a:r>
            <a:r>
              <a:rPr lang="en-US" sz="2500" dirty="0" err="1">
                <a:solidFill>
                  <a:srgbClr val="FF0000"/>
                </a:solidFill>
                <a:latin typeface="Tahoma"/>
                <a:cs typeface="Tahoma"/>
              </a:rPr>
              <a:t>Sy</a:t>
            </a:r>
            <a:r>
              <a:rPr lang="en-US" sz="2500" dirty="0">
                <a:solidFill>
                  <a:srgbClr val="FF0000"/>
                </a:solidFill>
                <a:latin typeface="Tahoma"/>
                <a:cs typeface="Tahoma"/>
              </a:rPr>
              <a:t> 20194830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dirty="0">
                <a:solidFill>
                  <a:srgbClr val="FF0000"/>
                </a:solidFill>
                <a:latin typeface="Tahoma"/>
                <a:cs typeface="Tahoma"/>
              </a:rPr>
              <a:t>Le Van </a:t>
            </a:r>
            <a:r>
              <a:rPr lang="en-US" sz="2500" dirty="0" err="1">
                <a:solidFill>
                  <a:srgbClr val="FF0000"/>
                </a:solidFill>
                <a:latin typeface="Tahoma"/>
                <a:cs typeface="Tahoma"/>
              </a:rPr>
              <a:t>Thanh</a:t>
            </a:r>
            <a:r>
              <a:rPr lang="en-US" sz="2500" dirty="0">
                <a:solidFill>
                  <a:srgbClr val="FF0000"/>
                </a:solidFill>
                <a:latin typeface="Tahoma"/>
                <a:cs typeface="Tahoma"/>
              </a:rPr>
              <a:t> 20194843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dirty="0">
                <a:solidFill>
                  <a:srgbClr val="FF0000"/>
                </a:solidFill>
                <a:latin typeface="Tahoma"/>
                <a:cs typeface="Tahoma"/>
              </a:rPr>
              <a:t>Vu </a:t>
            </a:r>
            <a:r>
              <a:rPr lang="en-US" sz="2500" dirty="0" err="1">
                <a:solidFill>
                  <a:srgbClr val="FF0000"/>
                </a:solidFill>
                <a:latin typeface="Tahoma"/>
                <a:cs typeface="Tahoma"/>
              </a:rPr>
              <a:t>Quang</a:t>
            </a:r>
            <a:r>
              <a:rPr lang="en-US" sz="25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Tahoma"/>
                <a:cs typeface="Tahoma"/>
              </a:rPr>
              <a:t>Thanh</a:t>
            </a:r>
            <a:r>
              <a:rPr lang="en-US" sz="2500" dirty="0">
                <a:solidFill>
                  <a:srgbClr val="FF0000"/>
                </a:solidFill>
                <a:latin typeface="Tahoma"/>
                <a:cs typeface="Tahoma"/>
              </a:rPr>
              <a:t> 20194848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3124200"/>
            <a:ext cx="1870456" cy="1025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500" b="1" spc="-365" dirty="0">
                <a:solidFill>
                  <a:srgbClr val="C00000"/>
                </a:solidFill>
                <a:latin typeface="Tahoma"/>
                <a:cs typeface="Tahoma"/>
              </a:rPr>
              <a:t>OUTLINE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30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004" y="316991"/>
            <a:ext cx="2577084" cy="935735"/>
          </a:xfrm>
          <a:prstGeom prst="rect">
            <a:avLst/>
          </a:prstGeom>
        </p:spPr>
      </p:pic>
      <p:sp>
        <p:nvSpPr>
          <p:cNvPr id="5" name="Google Shape;478;p48">
            <a:extLst>
              <a:ext uri="{FF2B5EF4-FFF2-40B4-BE49-F238E27FC236}">
                <a16:creationId xmlns:a16="http://schemas.microsoft.com/office/drawing/2014/main" id="{2288BF48-94C3-512D-C0D4-0E6064CC22A1}"/>
              </a:ext>
            </a:extLst>
          </p:cNvPr>
          <p:cNvSpPr txBox="1">
            <a:spLocks/>
          </p:cNvSpPr>
          <p:nvPr/>
        </p:nvSpPr>
        <p:spPr>
          <a:xfrm>
            <a:off x="3355596" y="2351190"/>
            <a:ext cx="3426204" cy="16112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2500" dirty="0"/>
          </a:p>
        </p:txBody>
      </p:sp>
      <p:sp>
        <p:nvSpPr>
          <p:cNvPr id="7" name="Google Shape;467;p48">
            <a:extLst>
              <a:ext uri="{FF2B5EF4-FFF2-40B4-BE49-F238E27FC236}">
                <a16:creationId xmlns:a16="http://schemas.microsoft.com/office/drawing/2014/main" id="{D0A5A55C-F66E-446A-3C50-ABFE31588C6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267200" y="2082090"/>
            <a:ext cx="2622272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FF0000"/>
                </a:solidFill>
              </a:rPr>
              <a:t>INTRODUCTION</a:t>
            </a:r>
            <a:endParaRPr sz="2400" b="1" dirty="0">
              <a:solidFill>
                <a:srgbClr val="FF0000"/>
              </a:solidFill>
            </a:endParaRPr>
          </a:p>
        </p:txBody>
      </p:sp>
      <p:sp>
        <p:nvSpPr>
          <p:cNvPr id="8" name="Google Shape;467;p48">
            <a:extLst>
              <a:ext uri="{FF2B5EF4-FFF2-40B4-BE49-F238E27FC236}">
                <a16:creationId xmlns:a16="http://schemas.microsoft.com/office/drawing/2014/main" id="{7E019D4D-F524-C20F-59BF-6196ADCB053D}"/>
              </a:ext>
            </a:extLst>
          </p:cNvPr>
          <p:cNvSpPr txBox="1">
            <a:spLocks/>
          </p:cNvSpPr>
          <p:nvPr/>
        </p:nvSpPr>
        <p:spPr>
          <a:xfrm>
            <a:off x="4267200" y="3209644"/>
            <a:ext cx="2622272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381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2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ANALYSIS</a:t>
            </a:r>
          </a:p>
        </p:txBody>
      </p:sp>
      <p:sp>
        <p:nvSpPr>
          <p:cNvPr id="9" name="Google Shape;467;p48">
            <a:extLst>
              <a:ext uri="{FF2B5EF4-FFF2-40B4-BE49-F238E27FC236}">
                <a16:creationId xmlns:a16="http://schemas.microsoft.com/office/drawing/2014/main" id="{7E019D4D-F524-C20F-59BF-6196ADCB053D}"/>
              </a:ext>
            </a:extLst>
          </p:cNvPr>
          <p:cNvSpPr txBox="1">
            <a:spLocks/>
          </p:cNvSpPr>
          <p:nvPr/>
        </p:nvSpPr>
        <p:spPr>
          <a:xfrm>
            <a:off x="4302504" y="4282654"/>
            <a:ext cx="2622272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381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21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1764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004" y="316991"/>
            <a:ext cx="2577084" cy="935735"/>
          </a:xfrm>
          <a:prstGeom prst="rect">
            <a:avLst/>
          </a:prstGeom>
        </p:spPr>
      </p:pic>
      <p:sp>
        <p:nvSpPr>
          <p:cNvPr id="6" name="Google Shape;522;p51"/>
          <p:cNvSpPr txBox="1">
            <a:spLocks noGrp="1"/>
          </p:cNvSpPr>
          <p:nvPr>
            <p:ph type="ctrTitle"/>
          </p:nvPr>
        </p:nvSpPr>
        <p:spPr>
          <a:xfrm>
            <a:off x="685800" y="3046750"/>
            <a:ext cx="430291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0000"/>
                </a:solidFill>
              </a:rPr>
              <a:t>INTRODUCTION</a:t>
            </a:r>
            <a:endParaRPr sz="3200" dirty="0">
              <a:solidFill>
                <a:srgbClr val="FF0000"/>
              </a:solidFill>
            </a:endParaRPr>
          </a:p>
        </p:txBody>
      </p:sp>
      <p:pic>
        <p:nvPicPr>
          <p:cNvPr id="7" name="Google Shape;52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00" y="2590800"/>
            <a:ext cx="2770349" cy="226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2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1200" y="1828800"/>
            <a:ext cx="949900" cy="163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482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740" y="64388"/>
            <a:ext cx="479166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160" dirty="0">
                <a:solidFill>
                  <a:srgbClr val="FFFFFF"/>
                </a:solidFill>
              </a:rPr>
              <a:t>Introduction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1000" y="1783875"/>
            <a:ext cx="4791660" cy="37055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sz="2000" dirty="0"/>
              <a:t>        Traditional management solutions also contain many shortcomings when all must be done manually. An administrator is someone who has to deal with a huge amount of work. But the efficiency is not as high as when using educational management software.</a:t>
            </a:r>
          </a:p>
          <a:p>
            <a:endParaRPr lang="en-US" sz="2000" dirty="0"/>
          </a:p>
          <a:p>
            <a:r>
              <a:rPr lang="en-US" sz="2000" dirty="0"/>
              <a:t>           The advent of intelligent management software will help troubleshoot quickly. Not only the cost is cheap, but the effect is very great</a:t>
            </a:r>
            <a:endParaRPr lang="vi-VN" sz="2000" dirty="0"/>
          </a:p>
          <a:p>
            <a:endParaRPr lang="vi-V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71600"/>
            <a:ext cx="3825119" cy="381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748921"/>
            <a:ext cx="381000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810000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62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740" y="64388"/>
            <a:ext cx="479166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160" dirty="0">
                <a:solidFill>
                  <a:srgbClr val="FFFFFF"/>
                </a:solidFill>
              </a:rPr>
              <a:t>Techniques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1622" y="3893889"/>
            <a:ext cx="1828800" cy="4122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effectLst/>
                <a:ea typeface="Arial MT"/>
                <a:cs typeface="Arial MT"/>
              </a:rPr>
              <a:t>Node JS</a:t>
            </a:r>
          </a:p>
        </p:txBody>
      </p:sp>
      <p:pic>
        <p:nvPicPr>
          <p:cNvPr id="4" name="Picture 24" descr="Node.Js Logo PNG Vectors Free Download">
            <a:extLst>
              <a:ext uri="{FF2B5EF4-FFF2-40B4-BE49-F238E27FC236}">
                <a16:creationId xmlns:a16="http://schemas.microsoft.com/office/drawing/2014/main" id="{E9343559-AC81-67FC-BE76-DAA3C1142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25277"/>
            <a:ext cx="734022" cy="82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Microsoft SQL Server Logo PNG Vector (SVG) Free Download">
            <a:extLst>
              <a:ext uri="{FF2B5EF4-FFF2-40B4-BE49-F238E27FC236}">
                <a16:creationId xmlns:a16="http://schemas.microsoft.com/office/drawing/2014/main" id="{950F073B-39E5-22D8-F375-4C43F842E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68710"/>
            <a:ext cx="1408614" cy="114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3"/>
          <p:cNvSpPr txBox="1"/>
          <p:nvPr/>
        </p:nvSpPr>
        <p:spPr>
          <a:xfrm>
            <a:off x="2709570" y="3893889"/>
            <a:ext cx="1828800" cy="4122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ea typeface="Arial MT"/>
                <a:cs typeface="Arial MT"/>
              </a:rPr>
              <a:t>SQL server</a:t>
            </a:r>
            <a:endParaRPr lang="en-US" sz="2600" dirty="0">
              <a:effectLst/>
              <a:ea typeface="Arial MT"/>
              <a:cs typeface="Arial MT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5334000" y="3893889"/>
            <a:ext cx="1828800" cy="4122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ea typeface="Arial MT"/>
                <a:cs typeface="Arial MT"/>
              </a:rPr>
              <a:t>HTML</a:t>
            </a:r>
            <a:endParaRPr lang="en-US" sz="2600" dirty="0">
              <a:effectLst/>
              <a:ea typeface="Arial MT"/>
              <a:cs typeface="Arial M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409897"/>
            <a:ext cx="1012175" cy="911913"/>
          </a:xfrm>
          <a:prstGeom prst="rect">
            <a:avLst/>
          </a:prstGeom>
        </p:spPr>
      </p:pic>
      <p:sp>
        <p:nvSpPr>
          <p:cNvPr id="11" name="object 3"/>
          <p:cNvSpPr txBox="1"/>
          <p:nvPr/>
        </p:nvSpPr>
        <p:spPr>
          <a:xfrm>
            <a:off x="7315200" y="3893889"/>
            <a:ext cx="1828800" cy="4122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ea typeface="Arial MT"/>
                <a:cs typeface="Arial MT"/>
              </a:rPr>
              <a:t>CSS</a:t>
            </a:r>
            <a:endParaRPr lang="en-US" sz="2600" dirty="0">
              <a:effectLst/>
              <a:ea typeface="Arial MT"/>
              <a:cs typeface="Arial M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409897"/>
            <a:ext cx="858494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09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004" y="316991"/>
            <a:ext cx="2577084" cy="935735"/>
          </a:xfrm>
          <a:prstGeom prst="rect">
            <a:avLst/>
          </a:prstGeom>
        </p:spPr>
      </p:pic>
      <p:sp>
        <p:nvSpPr>
          <p:cNvPr id="6" name="Google Shape;522;p51"/>
          <p:cNvSpPr txBox="1">
            <a:spLocks noGrp="1"/>
          </p:cNvSpPr>
          <p:nvPr>
            <p:ph type="ctrTitle"/>
          </p:nvPr>
        </p:nvSpPr>
        <p:spPr>
          <a:xfrm>
            <a:off x="685800" y="3046750"/>
            <a:ext cx="430291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0000"/>
                </a:solidFill>
              </a:rPr>
              <a:t>ANALYSIS</a:t>
            </a:r>
            <a:endParaRPr sz="3200" dirty="0">
              <a:solidFill>
                <a:srgbClr val="FF0000"/>
              </a:solidFill>
            </a:endParaRPr>
          </a:p>
        </p:txBody>
      </p:sp>
      <p:pic>
        <p:nvPicPr>
          <p:cNvPr id="9" name="Google Shape;57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0" y="2445400"/>
            <a:ext cx="3075341" cy="2044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35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740" y="64388"/>
            <a:ext cx="867786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160" dirty="0">
                <a:solidFill>
                  <a:srgbClr val="FFFFFF"/>
                </a:solidFill>
              </a:rPr>
              <a:t>Functions</a:t>
            </a:r>
            <a:endParaRPr sz="2800" dirty="0">
              <a:latin typeface="Tahoma"/>
              <a:cs typeface="Tahoma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159991"/>
              </p:ext>
            </p:extLst>
          </p:nvPr>
        </p:nvGraphicFramePr>
        <p:xfrm>
          <a:off x="2971800" y="1600200"/>
          <a:ext cx="3581400" cy="4188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926831272"/>
                    </a:ext>
                  </a:extLst>
                </a:gridCol>
              </a:tblGrid>
              <a:tr h="4101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Admin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152218"/>
                  </a:ext>
                </a:extLst>
              </a:tr>
              <a:tr h="563098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231976"/>
                  </a:ext>
                </a:extLst>
              </a:tr>
              <a:tr h="563098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Remove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85698"/>
                  </a:ext>
                </a:extLst>
              </a:tr>
              <a:tr h="61694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Modify</a:t>
                      </a:r>
                      <a:endParaRPr lang="vi-VN" dirty="0"/>
                    </a:p>
                    <a:p>
                      <a:pPr algn="ctr"/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546850"/>
                  </a:ext>
                </a:extLst>
              </a:tr>
              <a:tr h="18091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Get</a:t>
                      </a:r>
                      <a:r>
                        <a:rPr lang="en-US" baseline="0" dirty="0"/>
                        <a:t> </a:t>
                      </a:r>
                      <a:r>
                        <a:rPr lang="en-US" sz="1800" baseline="0" dirty="0"/>
                        <a:t>information:</a:t>
                      </a:r>
                    </a:p>
                    <a:p>
                      <a:pPr marL="285750" lvl="0" indent="-285750" algn="ctr">
                        <a:buFont typeface="Wingdings" panose="05000000000000000000" pitchFamily="2" charset="2"/>
                        <a:buChar char="q"/>
                      </a:pPr>
                      <a:r>
                        <a:rPr lang="en-US" sz="1800" baseline="0" dirty="0"/>
                        <a:t>Students</a:t>
                      </a:r>
                    </a:p>
                    <a:p>
                      <a:pPr marL="285750" lvl="0" indent="-285750" algn="ctr">
                        <a:buFont typeface="Wingdings" panose="05000000000000000000" pitchFamily="2" charset="2"/>
                        <a:buChar char="q"/>
                      </a:pPr>
                      <a:r>
                        <a:rPr lang="en-US" sz="1800" baseline="0" dirty="0"/>
                        <a:t>Lectures</a:t>
                      </a:r>
                    </a:p>
                    <a:p>
                      <a:pPr marL="285750" lvl="0" indent="-285750" algn="ctr">
                        <a:buFont typeface="Wingdings" panose="05000000000000000000" pitchFamily="2" charset="2"/>
                        <a:buChar char="q"/>
                      </a:pPr>
                      <a:r>
                        <a:rPr lang="en-US" sz="1800" baseline="0" dirty="0"/>
                        <a:t>Subjects</a:t>
                      </a:r>
                    </a:p>
                    <a:p>
                      <a:pPr marL="285750" marR="0" lvl="0" indent="-28575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800" baseline="0" dirty="0"/>
                        <a:t>Departments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en-US" sz="1800" baseline="0" dirty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vi-VN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634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607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134</Words>
  <Application>Microsoft Office PowerPoint</Application>
  <PresentationFormat>On-screen Show (4:3)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Tahoma</vt:lpstr>
      <vt:lpstr>Times New Roman</vt:lpstr>
      <vt:lpstr>Wingdings</vt:lpstr>
      <vt:lpstr>Office Theme</vt:lpstr>
      <vt:lpstr>PowerPoint Presentation</vt:lpstr>
      <vt:lpstr>Presentation Database Lab</vt:lpstr>
      <vt:lpstr>PowerPoint Presentation</vt:lpstr>
      <vt:lpstr>PowerPoint Presentation</vt:lpstr>
      <vt:lpstr>INTRODUCTION</vt:lpstr>
      <vt:lpstr>Introduction</vt:lpstr>
      <vt:lpstr>Techniques</vt:lpstr>
      <vt:lpstr>ANALYSIS</vt:lpstr>
      <vt:lpstr>Functions</vt:lpstr>
      <vt:lpstr>Entity Relationship Diagram Design</vt:lpstr>
      <vt:lpstr>Database Design</vt:lpstr>
      <vt:lpstr>DEMO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VU TRI SY 20194830</cp:lastModifiedBy>
  <cp:revision>24</cp:revision>
  <dcterms:created xsi:type="dcterms:W3CDTF">2022-07-21T12:50:54Z</dcterms:created>
  <dcterms:modified xsi:type="dcterms:W3CDTF">2022-08-03T14:49:00Z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2022-07-21T00:00:00Z</vt:filetime>
  </property>
</Properties>
</file>