
<file path=[Content_Types].xml><?xml version="1.0" encoding="utf-8"?>
<Types xmlns="http://schemas.openxmlformats.org/package/2006/content-types">
  <Default Extension="bin" ContentType="application/vnd.openxmlformats-officedocument.oleObject"/>
  <Default Extension="jfif" ContentType="image/jpeg"/>
  <Default Extension="png" ContentType="image/png"/>
  <Default Extension="emf" ContentType="image/x-emf"/>
  <Default Extension="rels" ContentType="application/vnd.openxmlformats-package.relationships+xml"/>
  <Default Extension="wmf" ContentType="image/x-wmf"/>
  <Default Extension="wav" ContentType="audio/x-wav"/>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5"/>
  </p:notesMasterIdLst>
  <p:handoutMasterIdLst>
    <p:handoutMasterId r:id="rId26"/>
  </p:handoutMasterIdLst>
  <p:sldIdLst>
    <p:sldId id="256" r:id="rId2"/>
    <p:sldId id="286" r:id="rId3"/>
    <p:sldId id="299" r:id="rId4"/>
    <p:sldId id="300" r:id="rId5"/>
    <p:sldId id="301" r:id="rId6"/>
    <p:sldId id="302" r:id="rId7"/>
    <p:sldId id="267" r:id="rId8"/>
    <p:sldId id="268" r:id="rId9"/>
    <p:sldId id="322" r:id="rId10"/>
    <p:sldId id="269" r:id="rId11"/>
    <p:sldId id="323" r:id="rId12"/>
    <p:sldId id="304" r:id="rId13"/>
    <p:sldId id="270" r:id="rId14"/>
    <p:sldId id="271" r:id="rId15"/>
    <p:sldId id="303" r:id="rId16"/>
    <p:sldId id="273" r:id="rId17"/>
    <p:sldId id="274" r:id="rId18"/>
    <p:sldId id="280" r:id="rId19"/>
    <p:sldId id="278" r:id="rId20"/>
    <p:sldId id="288" r:id="rId21"/>
    <p:sldId id="289" r:id="rId22"/>
    <p:sldId id="290" r:id="rId23"/>
    <p:sldId id="305" r:id="rId24"/>
  </p:sldIdLst>
  <p:sldSz cx="10287000" cy="6858000" type="35mm"/>
  <p:notesSz cx="6858000" cy="9144000"/>
  <p:defaultTextStyle>
    <a:defPPr>
      <a:defRPr lang="en-US"/>
    </a:defPPr>
    <a:lvl1pPr algn="l" rtl="0" eaLnBrk="0" fontAlgn="base" hangingPunct="0">
      <a:spcBef>
        <a:spcPct val="0"/>
      </a:spcBef>
      <a:spcAft>
        <a:spcPct val="0"/>
      </a:spcAft>
      <a:defRPr sz="2500" kern="1200">
        <a:solidFill>
          <a:schemeClr val="tx1"/>
        </a:solidFill>
        <a:latin typeface=".VnBlack" panose="020B7200000000000000" pitchFamily="34" charset="0"/>
        <a:ea typeface="+mn-ea"/>
        <a:cs typeface="+mn-cs"/>
      </a:defRPr>
    </a:lvl1pPr>
    <a:lvl2pPr marL="457200" algn="l" rtl="0" eaLnBrk="0" fontAlgn="base" hangingPunct="0">
      <a:spcBef>
        <a:spcPct val="0"/>
      </a:spcBef>
      <a:spcAft>
        <a:spcPct val="0"/>
      </a:spcAft>
      <a:defRPr sz="2500" kern="1200">
        <a:solidFill>
          <a:schemeClr val="tx1"/>
        </a:solidFill>
        <a:latin typeface=".VnBlack" panose="020B7200000000000000" pitchFamily="34" charset="0"/>
        <a:ea typeface="+mn-ea"/>
        <a:cs typeface="+mn-cs"/>
      </a:defRPr>
    </a:lvl2pPr>
    <a:lvl3pPr marL="914400" algn="l" rtl="0" eaLnBrk="0" fontAlgn="base" hangingPunct="0">
      <a:spcBef>
        <a:spcPct val="0"/>
      </a:spcBef>
      <a:spcAft>
        <a:spcPct val="0"/>
      </a:spcAft>
      <a:defRPr sz="2500" kern="1200">
        <a:solidFill>
          <a:schemeClr val="tx1"/>
        </a:solidFill>
        <a:latin typeface=".VnBlack" panose="020B7200000000000000" pitchFamily="34" charset="0"/>
        <a:ea typeface="+mn-ea"/>
        <a:cs typeface="+mn-cs"/>
      </a:defRPr>
    </a:lvl3pPr>
    <a:lvl4pPr marL="1371600" algn="l" rtl="0" eaLnBrk="0" fontAlgn="base" hangingPunct="0">
      <a:spcBef>
        <a:spcPct val="0"/>
      </a:spcBef>
      <a:spcAft>
        <a:spcPct val="0"/>
      </a:spcAft>
      <a:defRPr sz="2500" kern="1200">
        <a:solidFill>
          <a:schemeClr val="tx1"/>
        </a:solidFill>
        <a:latin typeface=".VnBlack" panose="020B7200000000000000" pitchFamily="34" charset="0"/>
        <a:ea typeface="+mn-ea"/>
        <a:cs typeface="+mn-cs"/>
      </a:defRPr>
    </a:lvl4pPr>
    <a:lvl5pPr marL="1828800" algn="l" rtl="0" eaLnBrk="0" fontAlgn="base" hangingPunct="0">
      <a:spcBef>
        <a:spcPct val="0"/>
      </a:spcBef>
      <a:spcAft>
        <a:spcPct val="0"/>
      </a:spcAft>
      <a:defRPr sz="2500" kern="1200">
        <a:solidFill>
          <a:schemeClr val="tx1"/>
        </a:solidFill>
        <a:latin typeface=".VnBlack" panose="020B7200000000000000" pitchFamily="34" charset="0"/>
        <a:ea typeface="+mn-ea"/>
        <a:cs typeface="+mn-cs"/>
      </a:defRPr>
    </a:lvl5pPr>
    <a:lvl6pPr marL="2286000" algn="l" defTabSz="914400" rtl="0" eaLnBrk="1" latinLnBrk="0" hangingPunct="1">
      <a:defRPr sz="2500" kern="1200">
        <a:solidFill>
          <a:schemeClr val="tx1"/>
        </a:solidFill>
        <a:latin typeface=".VnBlack" panose="020B7200000000000000" pitchFamily="34" charset="0"/>
        <a:ea typeface="+mn-ea"/>
        <a:cs typeface="+mn-cs"/>
      </a:defRPr>
    </a:lvl6pPr>
    <a:lvl7pPr marL="2743200" algn="l" defTabSz="914400" rtl="0" eaLnBrk="1" latinLnBrk="0" hangingPunct="1">
      <a:defRPr sz="2500" kern="1200">
        <a:solidFill>
          <a:schemeClr val="tx1"/>
        </a:solidFill>
        <a:latin typeface=".VnBlack" panose="020B7200000000000000" pitchFamily="34" charset="0"/>
        <a:ea typeface="+mn-ea"/>
        <a:cs typeface="+mn-cs"/>
      </a:defRPr>
    </a:lvl7pPr>
    <a:lvl8pPr marL="3200400" algn="l" defTabSz="914400" rtl="0" eaLnBrk="1" latinLnBrk="0" hangingPunct="1">
      <a:defRPr sz="2500" kern="1200">
        <a:solidFill>
          <a:schemeClr val="tx1"/>
        </a:solidFill>
        <a:latin typeface=".VnBlack" panose="020B7200000000000000" pitchFamily="34" charset="0"/>
        <a:ea typeface="+mn-ea"/>
        <a:cs typeface="+mn-cs"/>
      </a:defRPr>
    </a:lvl8pPr>
    <a:lvl9pPr marL="3657600" algn="l" defTabSz="914400" rtl="0" eaLnBrk="1" latinLnBrk="0" hangingPunct="1">
      <a:defRPr sz="2500" kern="1200">
        <a:solidFill>
          <a:schemeClr val="tx1"/>
        </a:solidFill>
        <a:latin typeface=".VnBlack" panose="020B7200000000000000"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66FF66"/>
    <a:srgbClr val="FF0066"/>
    <a:srgbClr val="FFFF66"/>
    <a:srgbClr val="000066"/>
    <a:srgbClr val="05FF82"/>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3" d="100"/>
          <a:sy n="63" d="100"/>
        </p:scale>
        <p:origin x="1108" y="52"/>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B5BCCDA-C4B2-4350-BCD8-73E6B65C45F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93187" name="Rectangle 3">
            <a:extLst>
              <a:ext uri="{FF2B5EF4-FFF2-40B4-BE49-F238E27FC236}">
                <a16:creationId xmlns:a16="http://schemas.microsoft.com/office/drawing/2014/main" id="{E4C57079-76DF-4189-BF7B-7000BD1E885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93188" name="Rectangle 4">
            <a:extLst>
              <a:ext uri="{FF2B5EF4-FFF2-40B4-BE49-F238E27FC236}">
                <a16:creationId xmlns:a16="http://schemas.microsoft.com/office/drawing/2014/main" id="{3F64994C-806A-45B7-A41C-60BF28468AB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93189" name="Rectangle 5">
            <a:extLst>
              <a:ext uri="{FF2B5EF4-FFF2-40B4-BE49-F238E27FC236}">
                <a16:creationId xmlns:a16="http://schemas.microsoft.com/office/drawing/2014/main" id="{74F8A76E-9B48-4DCA-B3C5-B6E41984D67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A319DCBD-BB9C-40E2-9038-EA56902041C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708DD2-EF32-4DBC-8872-9511958929B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9459" name="Rectangle 3">
            <a:extLst>
              <a:ext uri="{FF2B5EF4-FFF2-40B4-BE49-F238E27FC236}">
                <a16:creationId xmlns:a16="http://schemas.microsoft.com/office/drawing/2014/main" id="{469BFCE6-6511-4DB0-B906-B03B1829118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3556" name="Rectangle 4">
            <a:extLst>
              <a:ext uri="{FF2B5EF4-FFF2-40B4-BE49-F238E27FC236}">
                <a16:creationId xmlns:a16="http://schemas.microsoft.com/office/drawing/2014/main" id="{E580E2AA-EC77-4EA4-87E5-B33FB10CA5BC}"/>
              </a:ext>
            </a:extLst>
          </p:cNvPr>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59F95401-0BCB-4D4C-BC8A-5DDC734D62F4}"/>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0447B3D2-97AA-4442-AEF4-0B834B39A5C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9463" name="Rectangle 7">
            <a:extLst>
              <a:ext uri="{FF2B5EF4-FFF2-40B4-BE49-F238E27FC236}">
                <a16:creationId xmlns:a16="http://schemas.microsoft.com/office/drawing/2014/main" id="{7F1A472C-ED17-441D-84AD-9820724832E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A4B3CBDF-9E25-4ED6-B33A-3B89CD48F9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061006F-96BF-477D-B3E1-BCE46F717CFF}"/>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B85FD190-2BDA-4E22-8CDE-4000F1235F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4F48A7C7-552D-448A-9879-EB521B697A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fld id="{181F56B3-9862-4791-AA27-91AC43273680}"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7DD3FA3-E9D1-4465-8343-47129CD93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fld id="{A90E7017-1428-4BF7-9FDC-B0C5EAFC464A}"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729B0B61-21E5-4DB0-B206-3F7B26D48D0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C19268CF-AE3C-4087-9FAC-B06CE79F49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592F5F9-9A3D-4D54-93A0-C590A825B928}"/>
              </a:ext>
            </a:extLst>
          </p:cNvPr>
          <p:cNvGrpSpPr>
            <a:grpSpLocks/>
          </p:cNvGrpSpPr>
          <p:nvPr/>
        </p:nvGrpSpPr>
        <p:grpSpPr bwMode="auto">
          <a:xfrm>
            <a:off x="0" y="0"/>
            <a:ext cx="10287000" cy="6858000"/>
            <a:chOff x="0" y="0"/>
            <a:chExt cx="5760" cy="4320"/>
          </a:xfrm>
        </p:grpSpPr>
        <p:sp>
          <p:nvSpPr>
            <p:cNvPr id="5" name="Rectangle 3">
              <a:extLst>
                <a:ext uri="{FF2B5EF4-FFF2-40B4-BE49-F238E27FC236}">
                  <a16:creationId xmlns:a16="http://schemas.microsoft.com/office/drawing/2014/main" id="{54737AF4-AB7D-4486-9C82-67FA947C6C2A}"/>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6" name="Rectangle 4">
              <a:extLst>
                <a:ext uri="{FF2B5EF4-FFF2-40B4-BE49-F238E27FC236}">
                  <a16:creationId xmlns:a16="http://schemas.microsoft.com/office/drawing/2014/main" id="{0165DCFF-65F7-4853-85B3-E77A08477B86}"/>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grpSp>
      <p:grpSp>
        <p:nvGrpSpPr>
          <p:cNvPr id="7" name="Group 10">
            <a:extLst>
              <a:ext uri="{FF2B5EF4-FFF2-40B4-BE49-F238E27FC236}">
                <a16:creationId xmlns:a16="http://schemas.microsoft.com/office/drawing/2014/main" id="{76738317-56D1-438D-9074-FA4A42E93900}"/>
              </a:ext>
            </a:extLst>
          </p:cNvPr>
          <p:cNvGrpSpPr>
            <a:grpSpLocks/>
          </p:cNvGrpSpPr>
          <p:nvPr/>
        </p:nvGrpSpPr>
        <p:grpSpPr bwMode="auto">
          <a:xfrm>
            <a:off x="171450" y="314325"/>
            <a:ext cx="955675" cy="6543675"/>
            <a:chOff x="96" y="198"/>
            <a:chExt cx="534" cy="4122"/>
          </a:xfrm>
        </p:grpSpPr>
        <p:sp>
          <p:nvSpPr>
            <p:cNvPr id="8" name="AutoShape 11">
              <a:extLst>
                <a:ext uri="{FF2B5EF4-FFF2-40B4-BE49-F238E27FC236}">
                  <a16:creationId xmlns:a16="http://schemas.microsoft.com/office/drawing/2014/main" id="{21032AE2-E1FA-4A4D-BD09-11BDDF6CDE09}"/>
                </a:ext>
              </a:extLst>
            </p:cNvPr>
            <p:cNvSpPr>
              <a:spLocks noChangeArrowheads="1"/>
            </p:cNvSpPr>
            <p:nvPr/>
          </p:nvSpPr>
          <p:spPr bwMode="auto">
            <a:xfrm rot="5400000" flipH="1">
              <a:off x="81" y="19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9" name="AutoShape 12">
              <a:extLst>
                <a:ext uri="{FF2B5EF4-FFF2-40B4-BE49-F238E27FC236}">
                  <a16:creationId xmlns:a16="http://schemas.microsoft.com/office/drawing/2014/main" id="{18A1EFFB-6F8A-46B0-B670-5175A4BCB6B2}"/>
                </a:ext>
              </a:extLst>
            </p:cNvPr>
            <p:cNvSpPr>
              <a:spLocks noChangeArrowheads="1"/>
            </p:cNvSpPr>
            <p:nvPr/>
          </p:nvSpPr>
          <p:spPr bwMode="auto">
            <a:xfrm rot="5400000" flipH="1">
              <a:off x="81" y="25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 name="AutoShape 13">
              <a:extLst>
                <a:ext uri="{FF2B5EF4-FFF2-40B4-BE49-F238E27FC236}">
                  <a16:creationId xmlns:a16="http://schemas.microsoft.com/office/drawing/2014/main" id="{67CF3B93-F780-4F0A-B8AB-C9BE8E49D452}"/>
                </a:ext>
              </a:extLst>
            </p:cNvPr>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1" name="AutoShape 14">
              <a:extLst>
                <a:ext uri="{FF2B5EF4-FFF2-40B4-BE49-F238E27FC236}">
                  <a16:creationId xmlns:a16="http://schemas.microsoft.com/office/drawing/2014/main" id="{457F9155-A1C9-451E-9459-5E6341D1D402}"/>
                </a:ext>
              </a:extLst>
            </p:cNvPr>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2" name="AutoShape 15">
              <a:extLst>
                <a:ext uri="{FF2B5EF4-FFF2-40B4-BE49-F238E27FC236}">
                  <a16:creationId xmlns:a16="http://schemas.microsoft.com/office/drawing/2014/main" id="{2720C0C1-E9CD-4293-88F1-C1EEB4E66B4C}"/>
                </a:ext>
              </a:extLst>
            </p:cNvPr>
            <p:cNvSpPr>
              <a:spLocks noChangeArrowheads="1"/>
            </p:cNvSpPr>
            <p:nvPr/>
          </p:nvSpPr>
          <p:spPr bwMode="auto">
            <a:xfrm rot="5400000" flipH="1">
              <a:off x="81" y="21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3" name="AutoShape 16">
              <a:extLst>
                <a:ext uri="{FF2B5EF4-FFF2-40B4-BE49-F238E27FC236}">
                  <a16:creationId xmlns:a16="http://schemas.microsoft.com/office/drawing/2014/main" id="{D14DB722-CCCD-424F-AA4D-7A9B6D4863AC}"/>
                </a:ext>
              </a:extLst>
            </p:cNvPr>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4" name="AutoShape 17">
              <a:extLst>
                <a:ext uri="{FF2B5EF4-FFF2-40B4-BE49-F238E27FC236}">
                  <a16:creationId xmlns:a16="http://schemas.microsoft.com/office/drawing/2014/main" id="{3799315D-61A5-48DF-A337-8B31EF0DD2D0}"/>
                </a:ext>
              </a:extLst>
            </p:cNvPr>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grpSp>
      <p:sp>
        <p:nvSpPr>
          <p:cNvPr id="15" name="Rectangle 18">
            <a:extLst>
              <a:ext uri="{FF2B5EF4-FFF2-40B4-BE49-F238E27FC236}">
                <a16:creationId xmlns:a16="http://schemas.microsoft.com/office/drawing/2014/main" id="{CE9B5C45-F2EB-4B9E-9D99-9D6C2C03DFA5}"/>
              </a:ext>
            </a:extLst>
          </p:cNvPr>
          <p:cNvSpPr>
            <a:spLocks noChangeArrowheads="1"/>
          </p:cNvSpPr>
          <p:nvPr/>
        </p:nvSpPr>
        <p:spPr bwMode="auto">
          <a:xfrm>
            <a:off x="496888" y="0"/>
            <a:ext cx="31115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6" name="AutoShape 19">
            <a:extLst>
              <a:ext uri="{FF2B5EF4-FFF2-40B4-BE49-F238E27FC236}">
                <a16:creationId xmlns:a16="http://schemas.microsoft.com/office/drawing/2014/main" id="{EA6D77B0-897C-452D-832F-72CC5CB39502}"/>
              </a:ext>
            </a:extLst>
          </p:cNvPr>
          <p:cNvSpPr>
            <a:spLocks noChangeArrowheads="1"/>
          </p:cNvSpPr>
          <p:nvPr/>
        </p:nvSpPr>
        <p:spPr bwMode="auto">
          <a:xfrm flipH="1">
            <a:off x="617538" y="2717800"/>
            <a:ext cx="9669462" cy="254000"/>
          </a:xfrm>
          <a:prstGeom prst="homePlate">
            <a:avLst>
              <a:gd name="adj" fmla="val 66268"/>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7" name="Oval 20">
            <a:extLst>
              <a:ext uri="{FF2B5EF4-FFF2-40B4-BE49-F238E27FC236}">
                <a16:creationId xmlns:a16="http://schemas.microsoft.com/office/drawing/2014/main" id="{8ED64F42-E2BA-49A6-AE70-9AD1F95C4D0E}"/>
              </a:ext>
            </a:extLst>
          </p:cNvPr>
          <p:cNvSpPr>
            <a:spLocks noChangeArrowheads="1"/>
          </p:cNvSpPr>
          <p:nvPr/>
        </p:nvSpPr>
        <p:spPr bwMode="auto">
          <a:xfrm>
            <a:off x="488950" y="2697163"/>
            <a:ext cx="3302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8" name="Rectangle 21">
            <a:extLst>
              <a:ext uri="{FF2B5EF4-FFF2-40B4-BE49-F238E27FC236}">
                <a16:creationId xmlns:a16="http://schemas.microsoft.com/office/drawing/2014/main" id="{CE6A7949-16AD-4AAE-BF55-BFCB809F6F52}"/>
              </a:ext>
            </a:extLst>
          </p:cNvPr>
          <p:cNvSpPr>
            <a:spLocks noChangeArrowheads="1"/>
          </p:cNvSpPr>
          <p:nvPr/>
        </p:nvSpPr>
        <p:spPr bwMode="auto">
          <a:xfrm>
            <a:off x="520700" y="2700338"/>
            <a:ext cx="184150"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9" name="Oval 22">
            <a:extLst>
              <a:ext uri="{FF2B5EF4-FFF2-40B4-BE49-F238E27FC236}">
                <a16:creationId xmlns:a16="http://schemas.microsoft.com/office/drawing/2014/main" id="{74E3DAC3-43AC-4CCF-A792-97E6D912F3C8}"/>
              </a:ext>
            </a:extLst>
          </p:cNvPr>
          <p:cNvSpPr>
            <a:spLocks noChangeArrowheads="1"/>
          </p:cNvSpPr>
          <p:nvPr/>
        </p:nvSpPr>
        <p:spPr bwMode="auto">
          <a:xfrm>
            <a:off x="10390188" y="2697163"/>
            <a:ext cx="3429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0" name="Rectangle 23">
            <a:extLst>
              <a:ext uri="{FF2B5EF4-FFF2-40B4-BE49-F238E27FC236}">
                <a16:creationId xmlns:a16="http://schemas.microsoft.com/office/drawing/2014/main" id="{BAE232B6-88CB-46C5-B465-807E178FDA81}"/>
              </a:ext>
            </a:extLst>
          </p:cNvPr>
          <p:cNvSpPr>
            <a:spLocks noChangeArrowheads="1"/>
          </p:cNvSpPr>
          <p:nvPr/>
        </p:nvSpPr>
        <p:spPr bwMode="auto">
          <a:xfrm>
            <a:off x="544513" y="2760663"/>
            <a:ext cx="98456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grpSp>
        <p:nvGrpSpPr>
          <p:cNvPr id="21" name="Group 24">
            <a:extLst>
              <a:ext uri="{FF2B5EF4-FFF2-40B4-BE49-F238E27FC236}">
                <a16:creationId xmlns:a16="http://schemas.microsoft.com/office/drawing/2014/main" id="{E7117BB5-BFC3-499C-AD8B-C43EC01A51E5}"/>
              </a:ext>
            </a:extLst>
          </p:cNvPr>
          <p:cNvGrpSpPr>
            <a:grpSpLocks/>
          </p:cNvGrpSpPr>
          <p:nvPr/>
        </p:nvGrpSpPr>
        <p:grpSpPr bwMode="auto">
          <a:xfrm>
            <a:off x="169863" y="0"/>
            <a:ext cx="957262" cy="6858000"/>
            <a:chOff x="95" y="0"/>
            <a:chExt cx="535" cy="4320"/>
          </a:xfrm>
        </p:grpSpPr>
        <p:sp>
          <p:nvSpPr>
            <p:cNvPr id="22" name="AutoShape 25">
              <a:extLst>
                <a:ext uri="{FF2B5EF4-FFF2-40B4-BE49-F238E27FC236}">
                  <a16:creationId xmlns:a16="http://schemas.microsoft.com/office/drawing/2014/main" id="{D5949A26-2181-436C-ADC6-C6B33338BD43}"/>
                </a:ext>
              </a:extLst>
            </p:cNvPr>
            <p:cNvSpPr>
              <a:spLocks noChangeArrowheads="1"/>
            </p:cNvSpPr>
            <p:nvPr/>
          </p:nvSpPr>
          <p:spPr bwMode="auto">
            <a:xfrm rot="-5400000">
              <a:off x="81" y="229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3" name="AutoShape 26">
              <a:extLst>
                <a:ext uri="{FF2B5EF4-FFF2-40B4-BE49-F238E27FC236}">
                  <a16:creationId xmlns:a16="http://schemas.microsoft.com/office/drawing/2014/main" id="{2C1A2391-F926-443D-9160-C8E8E1EAF653}"/>
                </a:ext>
              </a:extLst>
            </p:cNvPr>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4" name="AutoShape 27">
              <a:extLst>
                <a:ext uri="{FF2B5EF4-FFF2-40B4-BE49-F238E27FC236}">
                  <a16:creationId xmlns:a16="http://schemas.microsoft.com/office/drawing/2014/main" id="{AF349562-C7B8-4030-B41B-141623D33B89}"/>
                </a:ext>
              </a:extLst>
            </p:cNvPr>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5" name="AutoShape 28">
              <a:extLst>
                <a:ext uri="{FF2B5EF4-FFF2-40B4-BE49-F238E27FC236}">
                  <a16:creationId xmlns:a16="http://schemas.microsoft.com/office/drawing/2014/main" id="{1FD93B91-C3E6-44D3-BAF8-CFEABFC575E8}"/>
                </a:ext>
              </a:extLst>
            </p:cNvPr>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6" name="AutoShape 29">
              <a:extLst>
                <a:ext uri="{FF2B5EF4-FFF2-40B4-BE49-F238E27FC236}">
                  <a16:creationId xmlns:a16="http://schemas.microsoft.com/office/drawing/2014/main" id="{6B3BCB23-FAD2-4C2F-9861-FA54EDDDBB35}"/>
                </a:ext>
              </a:extLst>
            </p:cNvPr>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7" name="AutoShape 30">
              <a:extLst>
                <a:ext uri="{FF2B5EF4-FFF2-40B4-BE49-F238E27FC236}">
                  <a16:creationId xmlns:a16="http://schemas.microsoft.com/office/drawing/2014/main" id="{5539D5FC-A46F-43FD-A432-105996D93C90}"/>
                </a:ext>
              </a:extLst>
            </p:cNvPr>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28" name="Freeform 31">
              <a:extLst>
                <a:ext uri="{FF2B5EF4-FFF2-40B4-BE49-F238E27FC236}">
                  <a16:creationId xmlns:a16="http://schemas.microsoft.com/office/drawing/2014/main" id="{F65218A7-BD05-44EB-8320-8E1B75748D87}"/>
                </a:ext>
              </a:extLst>
            </p:cNvPr>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sp>
          <p:nvSpPr>
            <p:cNvPr id="29" name="Freeform 32">
              <a:extLst>
                <a:ext uri="{FF2B5EF4-FFF2-40B4-BE49-F238E27FC236}">
                  <a16:creationId xmlns:a16="http://schemas.microsoft.com/office/drawing/2014/main" id="{D6F64FE2-3C00-468C-A511-EC74EB3A795A}"/>
                </a:ext>
              </a:extLst>
            </p:cNvPr>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grpSp>
      <p:sp>
        <p:nvSpPr>
          <p:cNvPr id="4101" name="Rectangle 5"/>
          <p:cNvSpPr>
            <a:spLocks noGrp="1" noChangeArrowheads="1"/>
          </p:cNvSpPr>
          <p:nvPr>
            <p:ph type="ctrTitle"/>
          </p:nvPr>
        </p:nvSpPr>
        <p:spPr>
          <a:xfrm>
            <a:off x="1457325" y="1524000"/>
            <a:ext cx="8743950" cy="1143000"/>
          </a:xfrm>
        </p:spPr>
        <p:txBody>
          <a:bodyPr/>
          <a:lstStyle>
            <a:lvl1pPr>
              <a:defRPr/>
            </a:lvl1pPr>
          </a:lstStyle>
          <a:p>
            <a:r>
              <a:rPr lang="en-US"/>
              <a:t>Click to edit Master title style</a:t>
            </a:r>
          </a:p>
        </p:txBody>
      </p:sp>
      <p:sp>
        <p:nvSpPr>
          <p:cNvPr id="4102" name="Rectangle 6"/>
          <p:cNvSpPr>
            <a:spLocks noGrp="1" noChangeArrowheads="1"/>
          </p:cNvSpPr>
          <p:nvPr>
            <p:ph type="subTitle" idx="1"/>
          </p:nvPr>
        </p:nvSpPr>
        <p:spPr>
          <a:xfrm>
            <a:off x="1543050" y="3886200"/>
            <a:ext cx="7200900" cy="1752600"/>
          </a:xfrm>
        </p:spPr>
        <p:txBody>
          <a:bodyPr/>
          <a:lstStyle>
            <a:lvl1pPr marL="0" indent="0">
              <a:buFont typeface="Monotype Sorts" pitchFamily="2" charset="2"/>
              <a:buNone/>
              <a:defRPr/>
            </a:lvl1pPr>
          </a:lstStyle>
          <a:p>
            <a:r>
              <a:rPr lang="en-US"/>
              <a:t>Click to edit Master subtitle style</a:t>
            </a:r>
          </a:p>
        </p:txBody>
      </p:sp>
      <p:sp>
        <p:nvSpPr>
          <p:cNvPr id="30" name="Rectangle 7">
            <a:extLst>
              <a:ext uri="{FF2B5EF4-FFF2-40B4-BE49-F238E27FC236}">
                <a16:creationId xmlns:a16="http://schemas.microsoft.com/office/drawing/2014/main" id="{C8C06DFB-785E-42C7-9CC6-18576B232048}"/>
              </a:ext>
            </a:extLst>
          </p:cNvPr>
          <p:cNvSpPr>
            <a:spLocks noGrp="1" noChangeArrowheads="1"/>
          </p:cNvSpPr>
          <p:nvPr>
            <p:ph type="dt" sz="half" idx="10"/>
          </p:nvPr>
        </p:nvSpPr>
        <p:spPr>
          <a:xfrm>
            <a:off x="1457325" y="6248400"/>
            <a:ext cx="2143125" cy="457200"/>
          </a:xfrm>
        </p:spPr>
        <p:txBody>
          <a:bodyPr/>
          <a:lstStyle>
            <a:lvl1pPr>
              <a:defRPr>
                <a:solidFill>
                  <a:srgbClr val="FFFFFF"/>
                </a:solidFill>
              </a:defRPr>
            </a:lvl1pPr>
          </a:lstStyle>
          <a:p>
            <a:pPr>
              <a:defRPr/>
            </a:pPr>
            <a:endParaRPr lang="en-US"/>
          </a:p>
        </p:txBody>
      </p:sp>
      <p:sp>
        <p:nvSpPr>
          <p:cNvPr id="31" name="Rectangle 8">
            <a:extLst>
              <a:ext uri="{FF2B5EF4-FFF2-40B4-BE49-F238E27FC236}">
                <a16:creationId xmlns:a16="http://schemas.microsoft.com/office/drawing/2014/main" id="{3E3E75A0-5F40-4240-A907-C52C71F5CAFA}"/>
              </a:ext>
            </a:extLst>
          </p:cNvPr>
          <p:cNvSpPr>
            <a:spLocks noGrp="1" noChangeArrowheads="1"/>
          </p:cNvSpPr>
          <p:nvPr>
            <p:ph type="ftr" sz="quarter" idx="11"/>
          </p:nvPr>
        </p:nvSpPr>
        <p:spPr>
          <a:xfrm>
            <a:off x="4200525" y="6248400"/>
            <a:ext cx="3257550" cy="457200"/>
          </a:xfrm>
        </p:spPr>
        <p:txBody>
          <a:bodyPr/>
          <a:lstStyle>
            <a:lvl1pPr>
              <a:defRPr>
                <a:solidFill>
                  <a:srgbClr val="FFFFFF"/>
                </a:solidFill>
              </a:defRPr>
            </a:lvl1pPr>
          </a:lstStyle>
          <a:p>
            <a:pPr>
              <a:defRPr/>
            </a:pPr>
            <a:endParaRPr lang="en-US"/>
          </a:p>
        </p:txBody>
      </p:sp>
      <p:sp>
        <p:nvSpPr>
          <p:cNvPr id="32" name="Rectangle 9">
            <a:extLst>
              <a:ext uri="{FF2B5EF4-FFF2-40B4-BE49-F238E27FC236}">
                <a16:creationId xmlns:a16="http://schemas.microsoft.com/office/drawing/2014/main" id="{408E45D0-EC3B-468C-9BEF-2A317D207190}"/>
              </a:ext>
            </a:extLst>
          </p:cNvPr>
          <p:cNvSpPr>
            <a:spLocks noGrp="1" noChangeArrowheads="1"/>
          </p:cNvSpPr>
          <p:nvPr>
            <p:ph type="sldNum" sz="quarter" idx="12"/>
          </p:nvPr>
        </p:nvSpPr>
        <p:spPr>
          <a:xfrm>
            <a:off x="8058150" y="6248400"/>
            <a:ext cx="2143125" cy="457200"/>
          </a:xfrm>
        </p:spPr>
        <p:txBody>
          <a:bodyPr/>
          <a:lstStyle>
            <a:lvl1pPr>
              <a:defRPr>
                <a:solidFill>
                  <a:srgbClr val="FFFFFF"/>
                </a:solidFill>
              </a:defRPr>
            </a:lvl1pPr>
          </a:lstStyle>
          <a:p>
            <a:fld id="{D0E6FAD0-FD27-4CCF-B16B-C0482DE38E42}" type="slidenum">
              <a:rPr lang="en-US" altLang="en-US"/>
              <a:pPr/>
              <a:t>‹#›</a:t>
            </a:fld>
            <a:endParaRPr lang="en-US" altLang="en-US"/>
          </a:p>
        </p:txBody>
      </p:sp>
    </p:spTree>
    <p:extLst>
      <p:ext uri="{BB962C8B-B14F-4D97-AF65-F5344CB8AC3E}">
        <p14:creationId xmlns:p14="http://schemas.microsoft.com/office/powerpoint/2010/main" val="42567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17"/>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84E0B6-5444-413F-BF94-9835AD146A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0FD8DA-6439-42EF-8CA5-B04D8C753C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EA1F92-8D36-4013-B2D0-20D9D93947E8}"/>
              </a:ext>
            </a:extLst>
          </p:cNvPr>
          <p:cNvSpPr>
            <a:spLocks noGrp="1" noChangeArrowheads="1"/>
          </p:cNvSpPr>
          <p:nvPr>
            <p:ph type="sldNum" sz="quarter" idx="12"/>
          </p:nvPr>
        </p:nvSpPr>
        <p:spPr>
          <a:ln/>
        </p:spPr>
        <p:txBody>
          <a:bodyPr/>
          <a:lstStyle>
            <a:lvl1pPr>
              <a:defRPr/>
            </a:lvl1pPr>
          </a:lstStyle>
          <a:p>
            <a:fld id="{227856B9-11FB-4A8F-A601-7F9196EF4CC8}" type="slidenum">
              <a:rPr lang="en-US" altLang="en-US"/>
              <a:pPr/>
              <a:t>‹#›</a:t>
            </a:fld>
            <a:endParaRPr lang="en-US" altLang="en-US"/>
          </a:p>
        </p:txBody>
      </p:sp>
    </p:spTree>
    <p:extLst>
      <p:ext uri="{BB962C8B-B14F-4D97-AF65-F5344CB8AC3E}">
        <p14:creationId xmlns:p14="http://schemas.microsoft.com/office/powerpoint/2010/main" val="25839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9563" y="419100"/>
            <a:ext cx="2185987" cy="5740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419100"/>
            <a:ext cx="6405563" cy="5740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A0E6525-121B-4AC9-AE55-9E515A4211B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3CD0002-4CA7-4A69-964F-FE20F02C94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48E10B-3D9F-4B37-8001-64F628E28B57}"/>
              </a:ext>
            </a:extLst>
          </p:cNvPr>
          <p:cNvSpPr>
            <a:spLocks noGrp="1" noChangeArrowheads="1"/>
          </p:cNvSpPr>
          <p:nvPr>
            <p:ph type="sldNum" sz="quarter" idx="12"/>
          </p:nvPr>
        </p:nvSpPr>
        <p:spPr>
          <a:ln/>
        </p:spPr>
        <p:txBody>
          <a:bodyPr/>
          <a:lstStyle>
            <a:lvl1pPr>
              <a:defRPr/>
            </a:lvl1pPr>
          </a:lstStyle>
          <a:p>
            <a:fld id="{A076B720-04FC-4883-A80D-90D31BDA601F}" type="slidenum">
              <a:rPr lang="en-US" altLang="en-US"/>
              <a:pPr/>
              <a:t>‹#›</a:t>
            </a:fld>
            <a:endParaRPr lang="en-US" altLang="en-US"/>
          </a:p>
        </p:txBody>
      </p:sp>
    </p:spTree>
    <p:extLst>
      <p:ext uri="{BB962C8B-B14F-4D97-AF65-F5344CB8AC3E}">
        <p14:creationId xmlns:p14="http://schemas.microsoft.com/office/powerpoint/2010/main" val="3825696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419100"/>
            <a:ext cx="8743950" cy="57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6326D15-FD06-4338-B817-80503A9BF17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3988412-2BF1-46C0-81BA-FFAD644E0D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428BE55-84A9-42D9-94B7-FF8ECD883EE0}"/>
              </a:ext>
            </a:extLst>
          </p:cNvPr>
          <p:cNvSpPr>
            <a:spLocks noGrp="1" noChangeArrowheads="1"/>
          </p:cNvSpPr>
          <p:nvPr>
            <p:ph type="sldNum" sz="quarter" idx="12"/>
          </p:nvPr>
        </p:nvSpPr>
        <p:spPr>
          <a:ln/>
        </p:spPr>
        <p:txBody>
          <a:bodyPr/>
          <a:lstStyle>
            <a:lvl1pPr>
              <a:defRPr/>
            </a:lvl1pPr>
          </a:lstStyle>
          <a:p>
            <a:fld id="{FEE160F4-CD9A-4F9B-B045-29537F1B7C28}" type="slidenum">
              <a:rPr lang="en-US" altLang="en-US"/>
              <a:pPr/>
              <a:t>‹#›</a:t>
            </a:fld>
            <a:endParaRPr lang="en-US" altLang="en-US"/>
          </a:p>
        </p:txBody>
      </p:sp>
    </p:spTree>
    <p:extLst>
      <p:ext uri="{BB962C8B-B14F-4D97-AF65-F5344CB8AC3E}">
        <p14:creationId xmlns:p14="http://schemas.microsoft.com/office/powerpoint/2010/main" val="143025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419100"/>
            <a:ext cx="8743950" cy="1143000"/>
          </a:xfrm>
        </p:spPr>
        <p:txBody>
          <a:bodyPr/>
          <a:lstStyle/>
          <a:p>
            <a:r>
              <a:rPr lang="en-US"/>
              <a:t>Click to edit Master title style</a:t>
            </a:r>
          </a:p>
        </p:txBody>
      </p:sp>
      <p:sp>
        <p:nvSpPr>
          <p:cNvPr id="3" name="Content Placeholder 2"/>
          <p:cNvSpPr>
            <a:spLocks noGrp="1"/>
          </p:cNvSpPr>
          <p:nvPr>
            <p:ph sz="half" idx="1"/>
          </p:nvPr>
        </p:nvSpPr>
        <p:spPr>
          <a:xfrm>
            <a:off x="1371600" y="2044700"/>
            <a:ext cx="4295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819775" y="2044700"/>
            <a:ext cx="4295775"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819775" y="4178300"/>
            <a:ext cx="4295775"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AEAC260-B87E-4F16-9424-D58016BA99E3}"/>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4EAE6E9-E2B9-40F7-B08D-0F2C9E8E00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D77E3A5-83D4-48F7-BF6E-77EFF5F5121A}"/>
              </a:ext>
            </a:extLst>
          </p:cNvPr>
          <p:cNvSpPr>
            <a:spLocks noGrp="1" noChangeArrowheads="1"/>
          </p:cNvSpPr>
          <p:nvPr>
            <p:ph type="sldNum" sz="quarter" idx="12"/>
          </p:nvPr>
        </p:nvSpPr>
        <p:spPr>
          <a:ln/>
        </p:spPr>
        <p:txBody>
          <a:bodyPr/>
          <a:lstStyle>
            <a:lvl1pPr>
              <a:defRPr/>
            </a:lvl1pPr>
          </a:lstStyle>
          <a:p>
            <a:fld id="{E010BE8E-826F-465A-A823-4943D06C216E}" type="slidenum">
              <a:rPr lang="en-US" altLang="en-US"/>
              <a:pPr/>
              <a:t>‹#›</a:t>
            </a:fld>
            <a:endParaRPr lang="en-US" altLang="en-US"/>
          </a:p>
        </p:txBody>
      </p:sp>
    </p:spTree>
    <p:extLst>
      <p:ext uri="{BB962C8B-B14F-4D97-AF65-F5344CB8AC3E}">
        <p14:creationId xmlns:p14="http://schemas.microsoft.com/office/powerpoint/2010/main" val="162560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2A62E29-07B7-4FD2-A56B-15819D8E09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31541F6-88EA-4245-A61E-B9D8AA757D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8006CBE-57C7-4175-A571-2FAF6F4764F1}"/>
              </a:ext>
            </a:extLst>
          </p:cNvPr>
          <p:cNvSpPr>
            <a:spLocks noGrp="1" noChangeArrowheads="1"/>
          </p:cNvSpPr>
          <p:nvPr>
            <p:ph type="sldNum" sz="quarter" idx="12"/>
          </p:nvPr>
        </p:nvSpPr>
        <p:spPr>
          <a:ln/>
        </p:spPr>
        <p:txBody>
          <a:bodyPr/>
          <a:lstStyle>
            <a:lvl1pPr>
              <a:defRPr/>
            </a:lvl1pPr>
          </a:lstStyle>
          <a:p>
            <a:fld id="{79889137-6986-4D6D-9319-EFE580077829}" type="slidenum">
              <a:rPr lang="en-US" altLang="en-US"/>
              <a:pPr/>
              <a:t>‹#›</a:t>
            </a:fld>
            <a:endParaRPr lang="en-US" altLang="en-US"/>
          </a:p>
        </p:txBody>
      </p:sp>
    </p:spTree>
    <p:extLst>
      <p:ext uri="{BB962C8B-B14F-4D97-AF65-F5344CB8AC3E}">
        <p14:creationId xmlns:p14="http://schemas.microsoft.com/office/powerpoint/2010/main" val="122099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A1F076B-D9D9-48AE-981D-4320553F5A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8570370-D260-4422-B227-217F5324C7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BFBC00-644B-4EBC-B0CC-99722517A283}"/>
              </a:ext>
            </a:extLst>
          </p:cNvPr>
          <p:cNvSpPr>
            <a:spLocks noGrp="1" noChangeArrowheads="1"/>
          </p:cNvSpPr>
          <p:nvPr>
            <p:ph type="sldNum" sz="quarter" idx="12"/>
          </p:nvPr>
        </p:nvSpPr>
        <p:spPr>
          <a:ln/>
        </p:spPr>
        <p:txBody>
          <a:bodyPr/>
          <a:lstStyle>
            <a:lvl1pPr>
              <a:defRPr/>
            </a:lvl1pPr>
          </a:lstStyle>
          <a:p>
            <a:fld id="{291552EC-4EFE-4C2E-BDF5-6EB743B9360B}" type="slidenum">
              <a:rPr lang="en-US" altLang="en-US"/>
              <a:pPr/>
              <a:t>‹#›</a:t>
            </a:fld>
            <a:endParaRPr lang="en-US" altLang="en-US"/>
          </a:p>
        </p:txBody>
      </p:sp>
    </p:spTree>
    <p:extLst>
      <p:ext uri="{BB962C8B-B14F-4D97-AF65-F5344CB8AC3E}">
        <p14:creationId xmlns:p14="http://schemas.microsoft.com/office/powerpoint/2010/main" val="142121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20447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9775" y="20447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741617-EE9A-4E9C-84C9-A0BD1841555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B49E878-0457-42AB-8615-388BF2D1D6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D17FB9-1084-4D29-AE81-B417AA7BE65E}"/>
              </a:ext>
            </a:extLst>
          </p:cNvPr>
          <p:cNvSpPr>
            <a:spLocks noGrp="1" noChangeArrowheads="1"/>
          </p:cNvSpPr>
          <p:nvPr>
            <p:ph type="sldNum" sz="quarter" idx="12"/>
          </p:nvPr>
        </p:nvSpPr>
        <p:spPr>
          <a:ln/>
        </p:spPr>
        <p:txBody>
          <a:bodyPr/>
          <a:lstStyle>
            <a:lvl1pPr>
              <a:defRPr/>
            </a:lvl1pPr>
          </a:lstStyle>
          <a:p>
            <a:fld id="{15A35BD3-101A-4C68-95EE-E30DB33756B2}" type="slidenum">
              <a:rPr lang="en-US" altLang="en-US"/>
              <a:pPr/>
              <a:t>‹#›</a:t>
            </a:fld>
            <a:endParaRPr lang="en-US" altLang="en-US"/>
          </a:p>
        </p:txBody>
      </p:sp>
    </p:spTree>
    <p:extLst>
      <p:ext uri="{BB962C8B-B14F-4D97-AF65-F5344CB8AC3E}">
        <p14:creationId xmlns:p14="http://schemas.microsoft.com/office/powerpoint/2010/main" val="114084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C466769-86CA-471E-A1EC-B9DEF4C4408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88F753B-228B-4E9D-AC69-6E5665C0EB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B0F45DB-BA08-421D-9D29-8D82E31443E9}"/>
              </a:ext>
            </a:extLst>
          </p:cNvPr>
          <p:cNvSpPr>
            <a:spLocks noGrp="1" noChangeArrowheads="1"/>
          </p:cNvSpPr>
          <p:nvPr>
            <p:ph type="sldNum" sz="quarter" idx="12"/>
          </p:nvPr>
        </p:nvSpPr>
        <p:spPr>
          <a:ln/>
        </p:spPr>
        <p:txBody>
          <a:bodyPr/>
          <a:lstStyle>
            <a:lvl1pPr>
              <a:defRPr/>
            </a:lvl1pPr>
          </a:lstStyle>
          <a:p>
            <a:fld id="{B17A9DDA-DB1B-4BE3-AE36-70CEE87C7178}" type="slidenum">
              <a:rPr lang="en-US" altLang="en-US"/>
              <a:pPr/>
              <a:t>‹#›</a:t>
            </a:fld>
            <a:endParaRPr lang="en-US" altLang="en-US"/>
          </a:p>
        </p:txBody>
      </p:sp>
    </p:spTree>
    <p:extLst>
      <p:ext uri="{BB962C8B-B14F-4D97-AF65-F5344CB8AC3E}">
        <p14:creationId xmlns:p14="http://schemas.microsoft.com/office/powerpoint/2010/main" val="24776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4770F54-AD90-4334-9A87-3D825C2B76E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63DA831-99AE-43D2-A161-2EA124FF1F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A43FA40-48E5-4847-A448-5A71B6BB609D}"/>
              </a:ext>
            </a:extLst>
          </p:cNvPr>
          <p:cNvSpPr>
            <a:spLocks noGrp="1" noChangeArrowheads="1"/>
          </p:cNvSpPr>
          <p:nvPr>
            <p:ph type="sldNum" sz="quarter" idx="12"/>
          </p:nvPr>
        </p:nvSpPr>
        <p:spPr>
          <a:ln/>
        </p:spPr>
        <p:txBody>
          <a:bodyPr/>
          <a:lstStyle>
            <a:lvl1pPr>
              <a:defRPr/>
            </a:lvl1pPr>
          </a:lstStyle>
          <a:p>
            <a:fld id="{B3F29217-D069-4F88-A255-795FFE162A16}" type="slidenum">
              <a:rPr lang="en-US" altLang="en-US"/>
              <a:pPr/>
              <a:t>‹#›</a:t>
            </a:fld>
            <a:endParaRPr lang="en-US" altLang="en-US"/>
          </a:p>
        </p:txBody>
      </p:sp>
    </p:spTree>
    <p:extLst>
      <p:ext uri="{BB962C8B-B14F-4D97-AF65-F5344CB8AC3E}">
        <p14:creationId xmlns:p14="http://schemas.microsoft.com/office/powerpoint/2010/main" val="414818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8C98CA-B435-4672-9CF5-4ECFFBB405E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C81BE68-CAE3-4425-A466-1500A478AF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4E2C6DD-0E0D-434E-8E7A-7D0256579B16}"/>
              </a:ext>
            </a:extLst>
          </p:cNvPr>
          <p:cNvSpPr>
            <a:spLocks noGrp="1" noChangeArrowheads="1"/>
          </p:cNvSpPr>
          <p:nvPr>
            <p:ph type="sldNum" sz="quarter" idx="12"/>
          </p:nvPr>
        </p:nvSpPr>
        <p:spPr>
          <a:ln/>
        </p:spPr>
        <p:txBody>
          <a:bodyPr/>
          <a:lstStyle>
            <a:lvl1pPr>
              <a:defRPr/>
            </a:lvl1pPr>
          </a:lstStyle>
          <a:p>
            <a:fld id="{EBB2A4C8-A7C5-458A-981E-04BAFF4CD2AD}" type="slidenum">
              <a:rPr lang="en-US" altLang="en-US"/>
              <a:pPr/>
              <a:t>‹#›</a:t>
            </a:fld>
            <a:endParaRPr lang="en-US" altLang="en-US"/>
          </a:p>
        </p:txBody>
      </p:sp>
    </p:spTree>
    <p:extLst>
      <p:ext uri="{BB962C8B-B14F-4D97-AF65-F5344CB8AC3E}">
        <p14:creationId xmlns:p14="http://schemas.microsoft.com/office/powerpoint/2010/main" val="271236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517914B-91D2-4044-A151-DE47EBD030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1563ED-CF11-429D-B047-4E85E4A482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6FF6632-57F0-442F-9D77-2BB8629D9F27}"/>
              </a:ext>
            </a:extLst>
          </p:cNvPr>
          <p:cNvSpPr>
            <a:spLocks noGrp="1" noChangeArrowheads="1"/>
          </p:cNvSpPr>
          <p:nvPr>
            <p:ph type="sldNum" sz="quarter" idx="12"/>
          </p:nvPr>
        </p:nvSpPr>
        <p:spPr>
          <a:ln/>
        </p:spPr>
        <p:txBody>
          <a:bodyPr/>
          <a:lstStyle>
            <a:lvl1pPr>
              <a:defRPr/>
            </a:lvl1pPr>
          </a:lstStyle>
          <a:p>
            <a:fld id="{9A821A37-AB43-4A45-ACE3-3729A128C0C6}" type="slidenum">
              <a:rPr lang="en-US" altLang="en-US"/>
              <a:pPr/>
              <a:t>‹#›</a:t>
            </a:fld>
            <a:endParaRPr lang="en-US" altLang="en-US"/>
          </a:p>
        </p:txBody>
      </p:sp>
    </p:spTree>
    <p:extLst>
      <p:ext uri="{BB962C8B-B14F-4D97-AF65-F5344CB8AC3E}">
        <p14:creationId xmlns:p14="http://schemas.microsoft.com/office/powerpoint/2010/main" val="280019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FDD37A0-31B7-47B2-9996-EFD8FD6812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502CE3A-FD5C-485D-BAEA-401BB63433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23DC33-BB8E-4D8A-B814-5C0585CFAC88}"/>
              </a:ext>
            </a:extLst>
          </p:cNvPr>
          <p:cNvSpPr>
            <a:spLocks noGrp="1" noChangeArrowheads="1"/>
          </p:cNvSpPr>
          <p:nvPr>
            <p:ph type="sldNum" sz="quarter" idx="12"/>
          </p:nvPr>
        </p:nvSpPr>
        <p:spPr>
          <a:ln/>
        </p:spPr>
        <p:txBody>
          <a:bodyPr/>
          <a:lstStyle>
            <a:lvl1pPr>
              <a:defRPr/>
            </a:lvl1pPr>
          </a:lstStyle>
          <a:p>
            <a:fld id="{90497F49-A74C-49D6-B385-4FDC3BDDF0E4}" type="slidenum">
              <a:rPr lang="en-US" altLang="en-US"/>
              <a:pPr/>
              <a:t>‹#›</a:t>
            </a:fld>
            <a:endParaRPr lang="en-US" altLang="en-US"/>
          </a:p>
        </p:txBody>
      </p:sp>
    </p:spTree>
    <p:extLst>
      <p:ext uri="{BB962C8B-B14F-4D97-AF65-F5344CB8AC3E}">
        <p14:creationId xmlns:p14="http://schemas.microsoft.com/office/powerpoint/2010/main" val="362926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56AD20-DB56-41B6-92AA-7573B8CD4D7B}"/>
              </a:ext>
            </a:extLst>
          </p:cNvPr>
          <p:cNvSpPr>
            <a:spLocks noGrp="1" noChangeArrowheads="1"/>
          </p:cNvSpPr>
          <p:nvPr>
            <p:ph type="title"/>
          </p:nvPr>
        </p:nvSpPr>
        <p:spPr bwMode="auto">
          <a:xfrm>
            <a:off x="1371600" y="419100"/>
            <a:ext cx="8743950" cy="1143000"/>
          </a:xfrm>
          <a:prstGeom prst="rect">
            <a:avLst/>
          </a:prstGeom>
          <a:noFill/>
          <a:ln w="9525">
            <a:noFill/>
            <a:miter lim="800000"/>
            <a:headEnd/>
            <a:tailEnd/>
          </a:ln>
        </p:spPr>
        <p:txBody>
          <a:bodyPr vert="horz" wrap="square" lIns="94759" tIns="47380" rIns="94759" bIns="47380" numCol="1" anchor="b" anchorCtr="0" compatLnSpc="1">
            <a:prstTxWarp prst="textNoShape">
              <a:avLst/>
            </a:prstTxWarp>
          </a:bodyPr>
          <a:lstStyle/>
          <a:p>
            <a:pPr lvl="0"/>
            <a:r>
              <a:rPr lang="en-US"/>
              <a:t>Click to edit Master title style</a:t>
            </a:r>
          </a:p>
        </p:txBody>
      </p:sp>
      <p:sp>
        <p:nvSpPr>
          <p:cNvPr id="3075" name="Rectangle 3">
            <a:extLst>
              <a:ext uri="{FF2B5EF4-FFF2-40B4-BE49-F238E27FC236}">
                <a16:creationId xmlns:a16="http://schemas.microsoft.com/office/drawing/2014/main" id="{C36EDA9D-8B0B-4CBE-B3D5-2D91460EC1A7}"/>
              </a:ext>
            </a:extLst>
          </p:cNvPr>
          <p:cNvSpPr>
            <a:spLocks noGrp="1" noChangeArrowheads="1"/>
          </p:cNvSpPr>
          <p:nvPr>
            <p:ph type="body" idx="1"/>
          </p:nvPr>
        </p:nvSpPr>
        <p:spPr bwMode="auto">
          <a:xfrm>
            <a:off x="1371600" y="2044700"/>
            <a:ext cx="8743950" cy="41148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a:extLst>
              <a:ext uri="{FF2B5EF4-FFF2-40B4-BE49-F238E27FC236}">
                <a16:creationId xmlns:a16="http://schemas.microsoft.com/office/drawing/2014/main" id="{45B3B289-8E72-4BF8-8D28-532556C5F763}"/>
              </a:ext>
            </a:extLst>
          </p:cNvPr>
          <p:cNvSpPr>
            <a:spLocks noGrp="1" noChangeArrowheads="1"/>
          </p:cNvSpPr>
          <p:nvPr>
            <p:ph type="dt" sz="half" idx="2"/>
          </p:nvPr>
        </p:nvSpPr>
        <p:spPr bwMode="auto">
          <a:xfrm>
            <a:off x="1377950" y="6248400"/>
            <a:ext cx="2143125"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spcBef>
                <a:spcPct val="50000"/>
              </a:spcBef>
              <a:defRPr sz="1500">
                <a:latin typeface="Arial Narrow" pitchFamily="34" charset="0"/>
              </a:defRPr>
            </a:lvl1pPr>
          </a:lstStyle>
          <a:p>
            <a:pPr>
              <a:defRPr/>
            </a:pPr>
            <a:endParaRPr lang="en-US"/>
          </a:p>
        </p:txBody>
      </p:sp>
      <p:sp>
        <p:nvSpPr>
          <p:cNvPr id="3077" name="Rectangle 5">
            <a:extLst>
              <a:ext uri="{FF2B5EF4-FFF2-40B4-BE49-F238E27FC236}">
                <a16:creationId xmlns:a16="http://schemas.microsoft.com/office/drawing/2014/main" id="{C98CDBD9-4BFA-47FF-93CA-17C0CCDB948A}"/>
              </a:ext>
            </a:extLst>
          </p:cNvPr>
          <p:cNvSpPr>
            <a:spLocks noGrp="1" noChangeArrowheads="1"/>
          </p:cNvSpPr>
          <p:nvPr>
            <p:ph type="ftr" sz="quarter" idx="3"/>
          </p:nvPr>
        </p:nvSpPr>
        <p:spPr bwMode="auto">
          <a:xfrm>
            <a:off x="4121150" y="6248400"/>
            <a:ext cx="3257550"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lgn="ctr">
              <a:spcBef>
                <a:spcPct val="50000"/>
              </a:spcBef>
              <a:defRPr sz="1500">
                <a:latin typeface="Arial Narrow" pitchFamily="34" charset="0"/>
              </a:defRPr>
            </a:lvl1pPr>
          </a:lstStyle>
          <a:p>
            <a:pPr>
              <a:defRPr/>
            </a:pPr>
            <a:endParaRPr lang="en-US"/>
          </a:p>
        </p:txBody>
      </p:sp>
      <p:sp>
        <p:nvSpPr>
          <p:cNvPr id="3078" name="Rectangle 6">
            <a:extLst>
              <a:ext uri="{FF2B5EF4-FFF2-40B4-BE49-F238E27FC236}">
                <a16:creationId xmlns:a16="http://schemas.microsoft.com/office/drawing/2014/main" id="{60DE0754-84CD-4240-8526-618E912F2AE0}"/>
              </a:ext>
            </a:extLst>
          </p:cNvPr>
          <p:cNvSpPr>
            <a:spLocks noGrp="1" noChangeArrowheads="1"/>
          </p:cNvSpPr>
          <p:nvPr>
            <p:ph type="sldNum" sz="quarter" idx="4"/>
          </p:nvPr>
        </p:nvSpPr>
        <p:spPr bwMode="auto">
          <a:xfrm>
            <a:off x="7978775" y="6248400"/>
            <a:ext cx="2143125"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lgn="r">
              <a:spcBef>
                <a:spcPct val="50000"/>
              </a:spcBef>
              <a:defRPr sz="1500">
                <a:latin typeface="Arial Narrow" panose="020B0606020202030204" pitchFamily="34" charset="0"/>
              </a:defRPr>
            </a:lvl1pPr>
          </a:lstStyle>
          <a:p>
            <a:fld id="{86BF985D-85E4-4E1D-A1B1-68A844672284}" type="slidenum">
              <a:rPr lang="en-US" altLang="en-US"/>
              <a:pPr/>
              <a:t>‹#›</a:t>
            </a:fld>
            <a:endParaRPr lang="en-US" altLang="en-US"/>
          </a:p>
        </p:txBody>
      </p:sp>
      <p:grpSp>
        <p:nvGrpSpPr>
          <p:cNvPr id="1031" name="Group 7">
            <a:extLst>
              <a:ext uri="{FF2B5EF4-FFF2-40B4-BE49-F238E27FC236}">
                <a16:creationId xmlns:a16="http://schemas.microsoft.com/office/drawing/2014/main" id="{68BFB272-82B1-47F6-A5D8-7E94CDE0D978}"/>
              </a:ext>
            </a:extLst>
          </p:cNvPr>
          <p:cNvGrpSpPr>
            <a:grpSpLocks/>
          </p:cNvGrpSpPr>
          <p:nvPr/>
        </p:nvGrpSpPr>
        <p:grpSpPr bwMode="auto">
          <a:xfrm>
            <a:off x="171450" y="314325"/>
            <a:ext cx="955675" cy="6543675"/>
            <a:chOff x="96" y="198"/>
            <a:chExt cx="534" cy="4122"/>
          </a:xfrm>
        </p:grpSpPr>
        <p:sp>
          <p:nvSpPr>
            <p:cNvPr id="1047" name="AutoShape 8">
              <a:extLst>
                <a:ext uri="{FF2B5EF4-FFF2-40B4-BE49-F238E27FC236}">
                  <a16:creationId xmlns:a16="http://schemas.microsoft.com/office/drawing/2014/main" id="{56B838D0-7AE7-42A5-860D-4B1EE71AF81E}"/>
                </a:ext>
              </a:extLst>
            </p:cNvPr>
            <p:cNvSpPr>
              <a:spLocks noChangeArrowheads="1"/>
            </p:cNvSpPr>
            <p:nvPr/>
          </p:nvSpPr>
          <p:spPr bwMode="auto">
            <a:xfrm rot="5400000" flipH="1">
              <a:off x="81" y="19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8" name="AutoShape 9">
              <a:extLst>
                <a:ext uri="{FF2B5EF4-FFF2-40B4-BE49-F238E27FC236}">
                  <a16:creationId xmlns:a16="http://schemas.microsoft.com/office/drawing/2014/main" id="{919ED950-D0C4-42CE-8D8C-EAB140B5B132}"/>
                </a:ext>
              </a:extLst>
            </p:cNvPr>
            <p:cNvSpPr>
              <a:spLocks noChangeArrowheads="1"/>
            </p:cNvSpPr>
            <p:nvPr/>
          </p:nvSpPr>
          <p:spPr bwMode="auto">
            <a:xfrm rot="5400000" flipH="1">
              <a:off x="81" y="25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9" name="AutoShape 10">
              <a:extLst>
                <a:ext uri="{FF2B5EF4-FFF2-40B4-BE49-F238E27FC236}">
                  <a16:creationId xmlns:a16="http://schemas.microsoft.com/office/drawing/2014/main" id="{4012D240-8AF6-47BC-B420-6E88B717C6C6}"/>
                </a:ext>
              </a:extLst>
            </p:cNvPr>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50" name="AutoShape 11">
              <a:extLst>
                <a:ext uri="{FF2B5EF4-FFF2-40B4-BE49-F238E27FC236}">
                  <a16:creationId xmlns:a16="http://schemas.microsoft.com/office/drawing/2014/main" id="{72E92F62-F728-4C1A-8569-216C2D266827}"/>
                </a:ext>
              </a:extLst>
            </p:cNvPr>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51" name="AutoShape 12">
              <a:extLst>
                <a:ext uri="{FF2B5EF4-FFF2-40B4-BE49-F238E27FC236}">
                  <a16:creationId xmlns:a16="http://schemas.microsoft.com/office/drawing/2014/main" id="{E62C1E4A-ED11-4F59-BB72-749F3B663616}"/>
                </a:ext>
              </a:extLst>
            </p:cNvPr>
            <p:cNvSpPr>
              <a:spLocks noChangeArrowheads="1"/>
            </p:cNvSpPr>
            <p:nvPr/>
          </p:nvSpPr>
          <p:spPr bwMode="auto">
            <a:xfrm rot="5400000" flipH="1">
              <a:off x="81" y="21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52" name="AutoShape 13">
              <a:extLst>
                <a:ext uri="{FF2B5EF4-FFF2-40B4-BE49-F238E27FC236}">
                  <a16:creationId xmlns:a16="http://schemas.microsoft.com/office/drawing/2014/main" id="{E18B43BF-56CA-4378-AEF2-EFF8FB7E9695}"/>
                </a:ext>
              </a:extLst>
            </p:cNvPr>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53" name="AutoShape 14">
              <a:extLst>
                <a:ext uri="{FF2B5EF4-FFF2-40B4-BE49-F238E27FC236}">
                  <a16:creationId xmlns:a16="http://schemas.microsoft.com/office/drawing/2014/main" id="{88851182-E37A-4466-A625-F8681C794E7D}"/>
                </a:ext>
              </a:extLst>
            </p:cNvPr>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grpSp>
      <p:sp>
        <p:nvSpPr>
          <p:cNvPr id="3087" name="Rectangle 15">
            <a:extLst>
              <a:ext uri="{FF2B5EF4-FFF2-40B4-BE49-F238E27FC236}">
                <a16:creationId xmlns:a16="http://schemas.microsoft.com/office/drawing/2014/main" id="{564B5E96-7E6A-47D9-A54F-7F88D66F95BD}"/>
              </a:ext>
            </a:extLst>
          </p:cNvPr>
          <p:cNvSpPr>
            <a:spLocks noChangeArrowheads="1"/>
          </p:cNvSpPr>
          <p:nvPr/>
        </p:nvSpPr>
        <p:spPr bwMode="auto">
          <a:xfrm>
            <a:off x="496888" y="0"/>
            <a:ext cx="31115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3088" name="AutoShape 16">
            <a:extLst>
              <a:ext uri="{FF2B5EF4-FFF2-40B4-BE49-F238E27FC236}">
                <a16:creationId xmlns:a16="http://schemas.microsoft.com/office/drawing/2014/main" id="{26558A6B-328A-4B8C-A7CE-F75E686B3FC6}"/>
              </a:ext>
            </a:extLst>
          </p:cNvPr>
          <p:cNvSpPr>
            <a:spLocks noChangeArrowheads="1"/>
          </p:cNvSpPr>
          <p:nvPr/>
        </p:nvSpPr>
        <p:spPr bwMode="auto">
          <a:xfrm flipH="1">
            <a:off x="617538" y="1703388"/>
            <a:ext cx="9669462" cy="254000"/>
          </a:xfrm>
          <a:prstGeom prst="homePlate">
            <a:avLst>
              <a:gd name="adj" fmla="val 66268"/>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3089" name="Oval 17">
            <a:extLst>
              <a:ext uri="{FF2B5EF4-FFF2-40B4-BE49-F238E27FC236}">
                <a16:creationId xmlns:a16="http://schemas.microsoft.com/office/drawing/2014/main" id="{3635CB70-965B-4470-AA89-6E7AD045E9B5}"/>
              </a:ext>
            </a:extLst>
          </p:cNvPr>
          <p:cNvSpPr>
            <a:spLocks noChangeArrowheads="1"/>
          </p:cNvSpPr>
          <p:nvPr/>
        </p:nvSpPr>
        <p:spPr bwMode="auto">
          <a:xfrm>
            <a:off x="517525" y="1706563"/>
            <a:ext cx="3333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35" name="Rectangle 18">
            <a:extLst>
              <a:ext uri="{FF2B5EF4-FFF2-40B4-BE49-F238E27FC236}">
                <a16:creationId xmlns:a16="http://schemas.microsoft.com/office/drawing/2014/main" id="{82BFF943-3574-4B72-8C9C-3C0CC03FB791}"/>
              </a:ext>
            </a:extLst>
          </p:cNvPr>
          <p:cNvSpPr>
            <a:spLocks noChangeArrowheads="1"/>
          </p:cNvSpPr>
          <p:nvPr/>
        </p:nvSpPr>
        <p:spPr bwMode="auto">
          <a:xfrm>
            <a:off x="520700" y="1912938"/>
            <a:ext cx="21431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3091" name="Oval 19">
            <a:extLst>
              <a:ext uri="{FF2B5EF4-FFF2-40B4-BE49-F238E27FC236}">
                <a16:creationId xmlns:a16="http://schemas.microsoft.com/office/drawing/2014/main" id="{D34F4772-228D-450E-8570-93F3085CD704}"/>
              </a:ext>
            </a:extLst>
          </p:cNvPr>
          <p:cNvSpPr>
            <a:spLocks noChangeArrowheads="1"/>
          </p:cNvSpPr>
          <p:nvPr/>
        </p:nvSpPr>
        <p:spPr bwMode="auto">
          <a:xfrm>
            <a:off x="10360025" y="1676400"/>
            <a:ext cx="3429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37" name="Rectangle 20">
            <a:extLst>
              <a:ext uri="{FF2B5EF4-FFF2-40B4-BE49-F238E27FC236}">
                <a16:creationId xmlns:a16="http://schemas.microsoft.com/office/drawing/2014/main" id="{3C8E6A15-0223-43C1-86C7-9362E12399B3}"/>
              </a:ext>
            </a:extLst>
          </p:cNvPr>
          <p:cNvSpPr>
            <a:spLocks noChangeArrowheads="1"/>
          </p:cNvSpPr>
          <p:nvPr/>
        </p:nvSpPr>
        <p:spPr bwMode="auto">
          <a:xfrm>
            <a:off x="514350" y="1739900"/>
            <a:ext cx="98456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grpSp>
        <p:nvGrpSpPr>
          <p:cNvPr id="1038" name="Group 21">
            <a:extLst>
              <a:ext uri="{FF2B5EF4-FFF2-40B4-BE49-F238E27FC236}">
                <a16:creationId xmlns:a16="http://schemas.microsoft.com/office/drawing/2014/main" id="{FC68CB07-1EFF-4251-85BA-F8EF82602CB2}"/>
              </a:ext>
            </a:extLst>
          </p:cNvPr>
          <p:cNvGrpSpPr>
            <a:grpSpLocks/>
          </p:cNvGrpSpPr>
          <p:nvPr/>
        </p:nvGrpSpPr>
        <p:grpSpPr bwMode="auto">
          <a:xfrm>
            <a:off x="169863" y="0"/>
            <a:ext cx="957262" cy="6858000"/>
            <a:chOff x="95" y="0"/>
            <a:chExt cx="535" cy="4320"/>
          </a:xfrm>
        </p:grpSpPr>
        <p:sp>
          <p:nvSpPr>
            <p:cNvPr id="1039" name="AutoShape 22">
              <a:extLst>
                <a:ext uri="{FF2B5EF4-FFF2-40B4-BE49-F238E27FC236}">
                  <a16:creationId xmlns:a16="http://schemas.microsoft.com/office/drawing/2014/main" id="{2B343CE1-5533-4732-8932-F3E9EC415999}"/>
                </a:ext>
              </a:extLst>
            </p:cNvPr>
            <p:cNvSpPr>
              <a:spLocks noChangeArrowheads="1"/>
            </p:cNvSpPr>
            <p:nvPr/>
          </p:nvSpPr>
          <p:spPr bwMode="auto">
            <a:xfrm rot="-5400000">
              <a:off x="81" y="229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0" name="AutoShape 23">
              <a:extLst>
                <a:ext uri="{FF2B5EF4-FFF2-40B4-BE49-F238E27FC236}">
                  <a16:creationId xmlns:a16="http://schemas.microsoft.com/office/drawing/2014/main" id="{0A26EBCC-9744-4E0E-A016-C312048AE3A3}"/>
                </a:ext>
              </a:extLst>
            </p:cNvPr>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1" name="AutoShape 24">
              <a:extLst>
                <a:ext uri="{FF2B5EF4-FFF2-40B4-BE49-F238E27FC236}">
                  <a16:creationId xmlns:a16="http://schemas.microsoft.com/office/drawing/2014/main" id="{E7765B71-1E14-44ED-B08A-9AF4B9E6ABC0}"/>
                </a:ext>
              </a:extLst>
            </p:cNvPr>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2" name="AutoShape 25">
              <a:extLst>
                <a:ext uri="{FF2B5EF4-FFF2-40B4-BE49-F238E27FC236}">
                  <a16:creationId xmlns:a16="http://schemas.microsoft.com/office/drawing/2014/main" id="{67AB61E9-995D-404D-A8D1-E4A6B2E6517C}"/>
                </a:ext>
              </a:extLst>
            </p:cNvPr>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3" name="AutoShape 26">
              <a:extLst>
                <a:ext uri="{FF2B5EF4-FFF2-40B4-BE49-F238E27FC236}">
                  <a16:creationId xmlns:a16="http://schemas.microsoft.com/office/drawing/2014/main" id="{4196B49E-12CB-405E-BB9C-7144FD3BCE78}"/>
                </a:ext>
              </a:extLst>
            </p:cNvPr>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4" name="AutoShape 27">
              <a:extLst>
                <a:ext uri="{FF2B5EF4-FFF2-40B4-BE49-F238E27FC236}">
                  <a16:creationId xmlns:a16="http://schemas.microsoft.com/office/drawing/2014/main" id="{08D5A99F-22FC-4D90-A57D-1CA9152B78C6}"/>
                </a:ext>
              </a:extLst>
            </p:cNvPr>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itchFamily="34" charset="0"/>
                </a:defRPr>
              </a:lvl1pPr>
              <a:lvl2pPr marL="742950" indent="-285750">
                <a:defRPr sz="2500">
                  <a:solidFill>
                    <a:schemeClr val="tx1"/>
                  </a:solidFill>
                  <a:latin typeface=".VnBlack" pitchFamily="34" charset="0"/>
                </a:defRPr>
              </a:lvl2pPr>
              <a:lvl3pPr marL="1143000" indent="-228600">
                <a:defRPr sz="2500">
                  <a:solidFill>
                    <a:schemeClr val="tx1"/>
                  </a:solidFill>
                  <a:latin typeface=".VnBlack" pitchFamily="34" charset="0"/>
                </a:defRPr>
              </a:lvl3pPr>
              <a:lvl4pPr marL="1600200" indent="-228600">
                <a:defRPr sz="2500">
                  <a:solidFill>
                    <a:schemeClr val="tx1"/>
                  </a:solidFill>
                  <a:latin typeface=".VnBlack" pitchFamily="34" charset="0"/>
                </a:defRPr>
              </a:lvl4pPr>
              <a:lvl5pPr marL="2057400" indent="-228600">
                <a:defRPr sz="2500">
                  <a:solidFill>
                    <a:schemeClr val="tx1"/>
                  </a:solidFill>
                  <a:latin typeface=".VnBlack" pitchFamily="34" charset="0"/>
                </a:defRPr>
              </a:lvl5pPr>
              <a:lvl6pPr marL="2514600" indent="-228600" eaLnBrk="0" fontAlgn="base" hangingPunct="0">
                <a:spcBef>
                  <a:spcPct val="0"/>
                </a:spcBef>
                <a:spcAft>
                  <a:spcPct val="0"/>
                </a:spcAft>
                <a:defRPr sz="2500">
                  <a:solidFill>
                    <a:schemeClr val="tx1"/>
                  </a:solidFill>
                  <a:latin typeface=".VnBlack" pitchFamily="34" charset="0"/>
                </a:defRPr>
              </a:lvl6pPr>
              <a:lvl7pPr marL="2971800" indent="-228600" eaLnBrk="0" fontAlgn="base" hangingPunct="0">
                <a:spcBef>
                  <a:spcPct val="0"/>
                </a:spcBef>
                <a:spcAft>
                  <a:spcPct val="0"/>
                </a:spcAft>
                <a:defRPr sz="2500">
                  <a:solidFill>
                    <a:schemeClr val="tx1"/>
                  </a:solidFill>
                  <a:latin typeface=".VnBlack" pitchFamily="34" charset="0"/>
                </a:defRPr>
              </a:lvl7pPr>
              <a:lvl8pPr marL="3429000" indent="-228600" eaLnBrk="0" fontAlgn="base" hangingPunct="0">
                <a:spcBef>
                  <a:spcPct val="0"/>
                </a:spcBef>
                <a:spcAft>
                  <a:spcPct val="0"/>
                </a:spcAft>
                <a:defRPr sz="2500">
                  <a:solidFill>
                    <a:schemeClr val="tx1"/>
                  </a:solidFill>
                  <a:latin typeface=".VnBlack" pitchFamily="34" charset="0"/>
                </a:defRPr>
              </a:lvl8pPr>
              <a:lvl9pPr marL="3886200" indent="-228600" eaLnBrk="0" fontAlgn="base" hangingPunct="0">
                <a:spcBef>
                  <a:spcPct val="0"/>
                </a:spcBef>
                <a:spcAft>
                  <a:spcPct val="0"/>
                </a:spcAft>
                <a:defRPr sz="2500">
                  <a:solidFill>
                    <a:schemeClr val="tx1"/>
                  </a:solidFill>
                  <a:latin typeface=".VnBlack" pitchFamily="34" charset="0"/>
                </a:defRPr>
              </a:lvl9pPr>
            </a:lstStyle>
            <a:p>
              <a:pPr>
                <a:defRPr/>
              </a:pPr>
              <a:endParaRPr lang="en-US" altLang="en-US"/>
            </a:p>
          </p:txBody>
        </p:sp>
        <p:sp>
          <p:nvSpPr>
            <p:cNvPr id="1045" name="Freeform 28">
              <a:extLst>
                <a:ext uri="{FF2B5EF4-FFF2-40B4-BE49-F238E27FC236}">
                  <a16:creationId xmlns:a16="http://schemas.microsoft.com/office/drawing/2014/main" id="{35745B56-45E2-415D-BB9E-9417542E2201}"/>
                </a:ext>
              </a:extLst>
            </p:cNvPr>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sp>
          <p:nvSpPr>
            <p:cNvPr id="1046" name="Freeform 29">
              <a:extLst>
                <a:ext uri="{FF2B5EF4-FFF2-40B4-BE49-F238E27FC236}">
                  <a16:creationId xmlns:a16="http://schemas.microsoft.com/office/drawing/2014/main" id="{8F3321DE-8E98-47A9-B358-7007CE1132F2}"/>
                </a:ext>
              </a:extLst>
            </p:cNvPr>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89"/>
                                        </p:tgtEl>
                                        <p:attrNameLst>
                                          <p:attrName>style.visibility</p:attrName>
                                        </p:attrNameLst>
                                      </p:cBhvr>
                                      <p:to>
                                        <p:strVal val="visible"/>
                                      </p:to>
                                    </p:set>
                                    <p:anim calcmode="lin" valueType="num">
                                      <p:cBhvr additive="base">
                                        <p:cTn id="7" dur="500" fill="hold"/>
                                        <p:tgtEl>
                                          <p:spTgt spid="3089"/>
                                        </p:tgtEl>
                                        <p:attrNameLst>
                                          <p:attrName>ppt_x</p:attrName>
                                        </p:attrNameLst>
                                      </p:cBhvr>
                                      <p:tavLst>
                                        <p:tav tm="0">
                                          <p:val>
                                            <p:strVal val="#ppt_x"/>
                                          </p:val>
                                        </p:tav>
                                        <p:tav tm="100000">
                                          <p:val>
                                            <p:strVal val="#ppt_x"/>
                                          </p:val>
                                        </p:tav>
                                      </p:tavLst>
                                    </p:anim>
                                    <p:anim calcmode="lin" valueType="num">
                                      <p:cBhvr additive="base">
                                        <p:cTn id="8" dur="500" fill="hold"/>
                                        <p:tgtEl>
                                          <p:spTgt spid="308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3089"/>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1"/>
                                        </p:tgtEl>
                                        <p:attrNameLst>
                                          <p:attrName>style.visibility</p:attrName>
                                        </p:attrNameLst>
                                      </p:cBhvr>
                                      <p:to>
                                        <p:strVal val="visible"/>
                                      </p:to>
                                    </p:set>
                                    <p:anim calcmode="lin" valueType="num">
                                      <p:cBhvr additive="base">
                                        <p:cTn id="12" dur="500" fill="hold"/>
                                        <p:tgtEl>
                                          <p:spTgt spid="3091"/>
                                        </p:tgtEl>
                                        <p:attrNameLst>
                                          <p:attrName>ppt_x</p:attrName>
                                        </p:attrNameLst>
                                      </p:cBhvr>
                                      <p:tavLst>
                                        <p:tav tm="0">
                                          <p:val>
                                            <p:strVal val="0-#ppt_w/2"/>
                                          </p:val>
                                        </p:tav>
                                        <p:tav tm="100000">
                                          <p:val>
                                            <p:strVal val="#ppt_x"/>
                                          </p:val>
                                        </p:tav>
                                      </p:tavLst>
                                    </p:anim>
                                    <p:anim calcmode="lin" valueType="num">
                                      <p:cBhvr additive="base">
                                        <p:cTn id="13" dur="500" fill="hold"/>
                                        <p:tgtEl>
                                          <p:spTgt spid="3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 grpId="0" animBg="1"/>
      <p:bldP spid="3091" grpId="0" animBg="1"/>
    </p:bldLst>
  </p:timing>
  <p:txStyles>
    <p:titleStyle>
      <a:lvl1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mj-lt"/>
          <a:ea typeface="+mj-ea"/>
          <a:cs typeface="+mj-cs"/>
        </a:defRPr>
      </a:lvl1pPr>
      <a:lvl2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2pPr>
      <a:lvl3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3pPr>
      <a:lvl4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4pPr>
      <a:lvl5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5pPr>
      <a:lvl6pPr marL="4572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6pPr>
      <a:lvl7pPr marL="9144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7pPr>
      <a:lvl8pPr marL="13716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8pPr>
      <a:lvl9pPr marL="18288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9pPr>
    </p:titleStyle>
    <p:bodyStyle>
      <a:lvl1pPr marL="355600" indent="-355600" algn="l" defTabSz="947738" rtl="0" eaLnBrk="0" fontAlgn="base" hangingPunct="0">
        <a:spcBef>
          <a:spcPct val="20000"/>
        </a:spcBef>
        <a:spcAft>
          <a:spcPct val="0"/>
        </a:spcAft>
        <a:buClr>
          <a:schemeClr val="accent1"/>
        </a:buClr>
        <a:buSzPct val="75000"/>
        <a:buFont typeface="Monotype Sorts" pitchFamily="2" charset="2"/>
        <a:buChar char="b"/>
        <a:defRPr kumimoji="1" sz="3300">
          <a:solidFill>
            <a:schemeClr val="tx1"/>
          </a:solidFill>
          <a:effectLst>
            <a:outerShdw blurRad="38100" dist="38100" dir="2700000" algn="tl">
              <a:srgbClr val="000000"/>
            </a:outerShdw>
          </a:effectLst>
          <a:latin typeface="+mn-lt"/>
          <a:ea typeface="+mn-ea"/>
          <a:cs typeface="+mn-cs"/>
        </a:defRPr>
      </a:lvl1pPr>
      <a:lvl2pPr marL="769938" indent="-296863" algn="l" defTabSz="947738" rtl="0" eaLnBrk="0" fontAlgn="base" hangingPunct="0">
        <a:spcBef>
          <a:spcPct val="20000"/>
        </a:spcBef>
        <a:spcAft>
          <a:spcPct val="0"/>
        </a:spcAft>
        <a:buClr>
          <a:schemeClr val="accent2"/>
        </a:buClr>
        <a:buChar char="•"/>
        <a:defRPr kumimoji="1" sz="2900">
          <a:solidFill>
            <a:schemeClr val="tx1"/>
          </a:solidFill>
          <a:effectLst>
            <a:outerShdw blurRad="38100" dist="38100" dir="2700000" algn="tl">
              <a:srgbClr val="000000"/>
            </a:outerShdw>
          </a:effectLst>
          <a:latin typeface="+mn-lt"/>
        </a:defRPr>
      </a:lvl2pPr>
      <a:lvl3pPr marL="1184275" indent="-236538" algn="l" defTabSz="947738" rtl="0" eaLnBrk="0" fontAlgn="base" hangingPunct="0">
        <a:spcBef>
          <a:spcPct val="20000"/>
        </a:spcBef>
        <a:spcAft>
          <a:spcPct val="0"/>
        </a:spcAft>
        <a:buChar char="–"/>
        <a:defRPr kumimoji="1" sz="2500">
          <a:solidFill>
            <a:schemeClr val="tx1"/>
          </a:solidFill>
          <a:effectLst>
            <a:outerShdw blurRad="38100" dist="38100" dir="2700000" algn="tl">
              <a:srgbClr val="000000"/>
            </a:outerShdw>
          </a:effectLst>
          <a:latin typeface="+mn-lt"/>
        </a:defRPr>
      </a:lvl3pPr>
      <a:lvl4pPr marL="1658938" indent="-238125"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4pPr>
      <a:lvl5pPr marL="21320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5pPr>
      <a:lvl6pPr marL="25892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6pPr>
      <a:lvl7pPr marL="30464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7pPr>
      <a:lvl8pPr marL="35036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8pPr>
      <a:lvl9pPr marL="39608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oleObject" Target="../embeddings/oleObject9.bin"/><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Vendor%20codes.doc"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png"/><Relationship Id="rId5" Type="http://schemas.openxmlformats.org/officeDocument/2006/relationships/oleObject" Target="../embeddings/oleObject11.bin"/><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f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wmf"/><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wmf"/><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EADDA8-2AF7-411F-8A05-DD1A26644CB1}"/>
              </a:ext>
            </a:extLst>
          </p:cNvPr>
          <p:cNvSpPr>
            <a:spLocks noChangeArrowheads="1"/>
          </p:cNvSpPr>
          <p:nvPr/>
        </p:nvSpPr>
        <p:spPr bwMode="auto">
          <a:xfrm>
            <a:off x="495300" y="304800"/>
            <a:ext cx="9429750" cy="838200"/>
          </a:xfrm>
          <a:prstGeom prst="rect">
            <a:avLst/>
          </a:prstGeom>
          <a:noFill/>
          <a:ln w="9525">
            <a:noFill/>
            <a:miter lim="800000"/>
            <a:headEnd/>
            <a:tailEnd/>
          </a:ln>
          <a:effectLst/>
        </p:spPr>
        <p:txBody>
          <a:bodyPr lIns="94759" tIns="47380" rIns="94759" bIns="47380" anchor="ctr"/>
          <a:lstStyle/>
          <a:p>
            <a:pPr algn="ctr" defTabSz="947738">
              <a:defRPr/>
            </a:pPr>
            <a:r>
              <a:rPr lang="en-US" sz="2800" b="1" dirty="0">
                <a:latin typeface="Arial" pitchFamily="34" charset="0"/>
                <a:cs typeface="Arial" pitchFamily="34" charset="0"/>
              </a:rPr>
              <a:t>MÔN HỌC</a:t>
            </a:r>
            <a:br>
              <a:rPr lang="en-US" sz="4400" b="1" dirty="0"/>
            </a:br>
            <a:r>
              <a:rPr lang="en-US" sz="4400" b="1" dirty="0"/>
              <a:t> </a:t>
            </a:r>
            <a:r>
              <a:rPr lang="en-US" sz="2600" b="1" dirty="0">
                <a:latin typeface="Times New Roman" pitchFamily="18" charset="0"/>
                <a:cs typeface="Times New Roman" pitchFamily="18" charset="0"/>
              </a:rPr>
              <a:t>LÝ THUYẾT MẠNG MÁY TÍNH (NW212)</a:t>
            </a:r>
            <a:endParaRPr kumimoji="1" lang="en-US" sz="4100" b="1" dirty="0">
              <a:effectLst>
                <a:outerShdw blurRad="38100" dist="38100" dir="2700000" algn="tl">
                  <a:srgbClr val="000000"/>
                </a:outerShdw>
              </a:effectLst>
              <a:latin typeface=".VnTimeH" pitchFamily="34" charset="0"/>
            </a:endParaRPr>
          </a:p>
        </p:txBody>
      </p:sp>
      <p:sp>
        <p:nvSpPr>
          <p:cNvPr id="2052" name="Text Box 4">
            <a:extLst>
              <a:ext uri="{FF2B5EF4-FFF2-40B4-BE49-F238E27FC236}">
                <a16:creationId xmlns:a16="http://schemas.microsoft.com/office/drawing/2014/main" id="{66ABB655-A08E-4953-A23B-687F0C544CC8}"/>
              </a:ext>
            </a:extLst>
          </p:cNvPr>
          <p:cNvSpPr txBox="1">
            <a:spLocks noChangeArrowheads="1"/>
          </p:cNvSpPr>
          <p:nvPr/>
        </p:nvSpPr>
        <p:spPr bwMode="auto">
          <a:xfrm>
            <a:off x="1333500" y="2362200"/>
            <a:ext cx="7543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400" b="1">
                <a:solidFill>
                  <a:srgbClr val="FFC000"/>
                </a:solidFill>
                <a:latin typeface="Arial Black" panose="020B0A04020102020204" pitchFamily="34" charset="0"/>
              </a:rPr>
              <a:t>NỘI DUNG MÔN HỌC</a:t>
            </a:r>
            <a:endParaRPr kumimoji="0" lang="en-US" altLang="en-US" sz="2300">
              <a:latin typeface="Times New Roman" panose="02020603050405020304" pitchFamily="18" charset="0"/>
            </a:endParaRPr>
          </a:p>
        </p:txBody>
      </p:sp>
      <p:sp>
        <p:nvSpPr>
          <p:cNvPr id="2055" name="Text Box 7">
            <a:extLst>
              <a:ext uri="{FF2B5EF4-FFF2-40B4-BE49-F238E27FC236}">
                <a16:creationId xmlns:a16="http://schemas.microsoft.com/office/drawing/2014/main" id="{BCB42B41-C907-4201-A242-54819920AF63}"/>
              </a:ext>
            </a:extLst>
          </p:cNvPr>
          <p:cNvSpPr txBox="1">
            <a:spLocks noChangeArrowheads="1"/>
          </p:cNvSpPr>
          <p:nvPr/>
        </p:nvSpPr>
        <p:spPr bwMode="auto">
          <a:xfrm>
            <a:off x="38100" y="2819400"/>
            <a:ext cx="8848725" cy="4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vi-VN" altLang="en-US" sz="2000" dirty="0">
                <a:latin typeface="Arial" panose="020B0604020202020204" pitchFamily="34" charset="0"/>
                <a:cs typeface="Arial" panose="020B0604020202020204" pitchFamily="34" charset="0"/>
              </a:rPr>
              <a:t>CHƯƠNG I. MẠNG MÁY TÍNH - MỘT SỐ KHÁI NIỆM CƠ BẢN</a:t>
            </a:r>
            <a:endParaRPr kumimoji="0" lang="en-US" altLang="en-US" sz="2300" dirty="0">
              <a:latin typeface="Arial" panose="020B0604020202020204" pitchFamily="34" charset="0"/>
              <a:cs typeface="Arial" panose="020B0604020202020204" pitchFamily="34" charset="0"/>
            </a:endParaRPr>
          </a:p>
        </p:txBody>
      </p:sp>
      <p:sp>
        <p:nvSpPr>
          <p:cNvPr id="3077" name="AutoShape 16">
            <a:hlinkClick r:id="" action="ppaction://hlinkshowjump?jump=nextslide" highlightClick="1"/>
            <a:extLst>
              <a:ext uri="{FF2B5EF4-FFF2-40B4-BE49-F238E27FC236}">
                <a16:creationId xmlns:a16="http://schemas.microsoft.com/office/drawing/2014/main" id="{A94CEB30-995E-4E78-9656-183F7F0C0C55}"/>
              </a:ext>
            </a:extLst>
          </p:cNvPr>
          <p:cNvSpPr>
            <a:spLocks noChangeArrowheads="1"/>
          </p:cNvSpPr>
          <p:nvPr/>
        </p:nvSpPr>
        <p:spPr bwMode="auto">
          <a:xfrm>
            <a:off x="8829675" y="6324600"/>
            <a:ext cx="600075" cy="3810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2066" name="Rectangle 18">
            <a:extLst>
              <a:ext uri="{FF2B5EF4-FFF2-40B4-BE49-F238E27FC236}">
                <a16:creationId xmlns:a16="http://schemas.microsoft.com/office/drawing/2014/main" id="{2F160F86-6AF7-4A31-9ADF-201BEC72A3F5}"/>
              </a:ext>
            </a:extLst>
          </p:cNvPr>
          <p:cNvSpPr>
            <a:spLocks noChangeArrowheads="1"/>
          </p:cNvSpPr>
          <p:nvPr/>
        </p:nvSpPr>
        <p:spPr bwMode="auto">
          <a:xfrm>
            <a:off x="1257300" y="1174750"/>
            <a:ext cx="6578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lang="en-US" altLang="en-US" sz="2200">
                <a:latin typeface="Arial" panose="020B0604020202020204" pitchFamily="34" charset="0"/>
                <a:cs typeface="Arial" panose="020B0604020202020204" pitchFamily="34" charset="0"/>
              </a:rPr>
              <a:t>Thời lượng: 2 tín chỉ </a:t>
            </a:r>
          </a:p>
          <a:p>
            <a:pPr>
              <a:spcBef>
                <a:spcPct val="0"/>
              </a:spcBef>
              <a:buClrTx/>
              <a:buSzTx/>
              <a:buFontTx/>
              <a:buNone/>
            </a:pPr>
            <a:r>
              <a:rPr lang="en-US" altLang="en-US" sz="2200">
                <a:latin typeface="Arial" panose="020B0604020202020204" pitchFamily="34" charset="0"/>
                <a:cs typeface="Arial" panose="020B0604020202020204" pitchFamily="34" charset="0"/>
              </a:rPr>
              <a:t>Giáo viên giảng dạy: PGS.TS. </a:t>
            </a:r>
            <a:r>
              <a:rPr lang="en-US" altLang="en-US" sz="2200" i="1">
                <a:solidFill>
                  <a:srgbClr val="00FF00"/>
                </a:solidFill>
                <a:latin typeface="Arial" panose="020B0604020202020204" pitchFamily="34" charset="0"/>
                <a:cs typeface="Arial" panose="020B0604020202020204" pitchFamily="34" charset="0"/>
              </a:rPr>
              <a:t>Nguyễn Thiện Luận</a:t>
            </a:r>
            <a:r>
              <a:rPr lang="en-US" altLang="en-US" sz="2200" i="1">
                <a:latin typeface="Arial" panose="020B0604020202020204" pitchFamily="34" charset="0"/>
                <a:cs typeface="Arial" panose="020B0604020202020204" pitchFamily="34" charset="0"/>
              </a:rPr>
              <a:t> </a:t>
            </a:r>
          </a:p>
          <a:p>
            <a:pPr>
              <a:spcBef>
                <a:spcPct val="0"/>
              </a:spcBef>
              <a:buClrTx/>
              <a:buSzTx/>
              <a:buFontTx/>
              <a:buNone/>
            </a:pPr>
            <a:r>
              <a:rPr lang="en-US" altLang="en-US" sz="2200">
                <a:latin typeface="Arial" panose="020B0604020202020204" pitchFamily="34" charset="0"/>
                <a:cs typeface="Arial" panose="020B0604020202020204" pitchFamily="34" charset="0"/>
              </a:rPr>
              <a:t>Giảng viên bộ môn tin, Tel. 0903 414 645</a:t>
            </a:r>
          </a:p>
        </p:txBody>
      </p:sp>
      <p:sp>
        <p:nvSpPr>
          <p:cNvPr id="2068" name="Text Box 20">
            <a:extLst>
              <a:ext uri="{FF2B5EF4-FFF2-40B4-BE49-F238E27FC236}">
                <a16:creationId xmlns:a16="http://schemas.microsoft.com/office/drawing/2014/main" id="{3EA2F7C9-07C8-4992-A363-C071CC64B014}"/>
              </a:ext>
            </a:extLst>
          </p:cNvPr>
          <p:cNvSpPr txBox="1">
            <a:spLocks noChangeArrowheads="1"/>
          </p:cNvSpPr>
          <p:nvPr/>
        </p:nvSpPr>
        <p:spPr bwMode="auto">
          <a:xfrm>
            <a:off x="0" y="3276600"/>
            <a:ext cx="96869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000" b="1" dirty="0">
                <a:latin typeface="Arial" panose="020B0604020202020204" pitchFamily="34" charset="0"/>
                <a:cs typeface="Arial" panose="020B0604020202020204" pitchFamily="34" charset="0"/>
              </a:rPr>
              <a:t> </a:t>
            </a:r>
            <a:r>
              <a:rPr kumimoji="0" lang="vi-VN" altLang="en-US" sz="2000" dirty="0">
                <a:latin typeface="Arial" panose="020B0604020202020204" pitchFamily="34" charset="0"/>
                <a:cs typeface="Arial" panose="020B0604020202020204" pitchFamily="34" charset="0"/>
              </a:rPr>
              <a:t>CHƯƠNG II. KIẾN TRÚC PHÂN TẦNG OSI</a:t>
            </a:r>
            <a:endParaRPr kumimoji="0" lang="en-US" altLang="en-US" sz="2000" dirty="0">
              <a:latin typeface="Arial" panose="020B0604020202020204" pitchFamily="34" charset="0"/>
              <a:cs typeface="Arial" panose="020B0604020202020204" pitchFamily="34" charset="0"/>
            </a:endParaRPr>
          </a:p>
        </p:txBody>
      </p:sp>
      <p:sp>
        <p:nvSpPr>
          <p:cNvPr id="2070" name="Text Box 22">
            <a:extLst>
              <a:ext uri="{FF2B5EF4-FFF2-40B4-BE49-F238E27FC236}">
                <a16:creationId xmlns:a16="http://schemas.microsoft.com/office/drawing/2014/main" id="{82A1711E-87A5-4EB8-8348-920994571D65}"/>
              </a:ext>
            </a:extLst>
          </p:cNvPr>
          <p:cNvSpPr txBox="1">
            <a:spLocks noChangeArrowheads="1"/>
          </p:cNvSpPr>
          <p:nvPr/>
        </p:nvSpPr>
        <p:spPr bwMode="auto">
          <a:xfrm>
            <a:off x="0" y="3733800"/>
            <a:ext cx="10029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000" b="1">
                <a:latin typeface="Arial" panose="020B0604020202020204" pitchFamily="34" charset="0"/>
                <a:cs typeface="Arial" panose="020B0604020202020204" pitchFamily="34" charset="0"/>
              </a:rPr>
              <a:t> </a:t>
            </a:r>
            <a:r>
              <a:rPr kumimoji="0" lang="vi-VN" altLang="en-US" sz="2000">
                <a:latin typeface="Arial" panose="020B0604020202020204" pitchFamily="34" charset="0"/>
                <a:cs typeface="Arial" panose="020B0604020202020204" pitchFamily="34" charset="0"/>
              </a:rPr>
              <a:t>CHƯƠNG III. NHỮNG VẤN ĐỀ CƠ BẢN CỦA MẠNG MÁY TÍNH</a:t>
            </a:r>
          </a:p>
        </p:txBody>
      </p:sp>
      <p:sp>
        <p:nvSpPr>
          <p:cNvPr id="2071" name="Text Box 23">
            <a:extLst>
              <a:ext uri="{FF2B5EF4-FFF2-40B4-BE49-F238E27FC236}">
                <a16:creationId xmlns:a16="http://schemas.microsoft.com/office/drawing/2014/main" id="{DA33F28C-D942-4E75-8143-85A8ADB447E7}"/>
              </a:ext>
            </a:extLst>
          </p:cNvPr>
          <p:cNvSpPr txBox="1">
            <a:spLocks noChangeArrowheads="1"/>
          </p:cNvSpPr>
          <p:nvPr/>
        </p:nvSpPr>
        <p:spPr bwMode="auto">
          <a:xfrm>
            <a:off x="66675" y="4191000"/>
            <a:ext cx="10029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vi-VN" altLang="en-US" sz="2000" dirty="0">
                <a:latin typeface="Arial" panose="020B0604020202020204" pitchFamily="34" charset="0"/>
                <a:cs typeface="Arial" panose="020B0604020202020204" pitchFamily="34" charset="0"/>
              </a:rPr>
              <a:t>CHƯƠNG IV. MỘT SỐ CHUYÊN ĐỀ CỦA MẠNG</a:t>
            </a:r>
          </a:p>
        </p:txBody>
      </p:sp>
      <p:sp>
        <p:nvSpPr>
          <p:cNvPr id="2072" name="Text Box 24">
            <a:extLst>
              <a:ext uri="{FF2B5EF4-FFF2-40B4-BE49-F238E27FC236}">
                <a16:creationId xmlns:a16="http://schemas.microsoft.com/office/drawing/2014/main" id="{EAF59576-D95F-4284-B3AF-B8AE2D999572}"/>
              </a:ext>
            </a:extLst>
          </p:cNvPr>
          <p:cNvSpPr txBox="1">
            <a:spLocks noChangeArrowheads="1"/>
          </p:cNvSpPr>
          <p:nvPr/>
        </p:nvSpPr>
        <p:spPr bwMode="auto">
          <a:xfrm>
            <a:off x="1562100" y="4648200"/>
            <a:ext cx="7543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000" b="1">
                <a:solidFill>
                  <a:srgbClr val="FFC000"/>
                </a:solidFill>
                <a:latin typeface="Arial Black" panose="020B0A04020102020204" pitchFamily="34" charset="0"/>
              </a:rPr>
              <a:t>YÊU CẦU</a:t>
            </a:r>
          </a:p>
        </p:txBody>
      </p:sp>
      <p:sp>
        <p:nvSpPr>
          <p:cNvPr id="2073" name="Text Box 25">
            <a:extLst>
              <a:ext uri="{FF2B5EF4-FFF2-40B4-BE49-F238E27FC236}">
                <a16:creationId xmlns:a16="http://schemas.microsoft.com/office/drawing/2014/main" id="{FBF86969-59CC-48E3-8D14-D5DA55377709}"/>
              </a:ext>
            </a:extLst>
          </p:cNvPr>
          <p:cNvSpPr txBox="1">
            <a:spLocks noChangeArrowheads="1"/>
          </p:cNvSpPr>
          <p:nvPr/>
        </p:nvSpPr>
        <p:spPr bwMode="auto">
          <a:xfrm>
            <a:off x="495300" y="5280948"/>
            <a:ext cx="9677400" cy="117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a:spcBef>
                <a:spcPts val="600"/>
              </a:spcBef>
              <a:spcAft>
                <a:spcPts val="600"/>
              </a:spcAft>
            </a:pPr>
            <a:r>
              <a:rPr lang="en-US" altLang="en-US" sz="2000" b="1"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 NẮM VỮNG CÁC KHÁI NIỆM CƠ BẢN, M</a:t>
            </a:r>
            <a:r>
              <a:rPr lang="en-US" altLang="en-US" sz="2000" dirty="0">
                <a:latin typeface="Arial" panose="020B0604020202020204" pitchFamily="34" charset="0"/>
                <a:cs typeface="Arial" panose="020B0604020202020204" pitchFamily="34" charset="0"/>
              </a:rPr>
              <a:t>Ô</a:t>
            </a:r>
            <a:r>
              <a:rPr lang="vi-VN" altLang="en-US" sz="2000" dirty="0">
                <a:latin typeface="Arial" panose="020B0604020202020204" pitchFamily="34" charset="0"/>
                <a:cs typeface="Arial" panose="020B0604020202020204" pitchFamily="34" charset="0"/>
              </a:rPr>
              <a:t> H</a:t>
            </a:r>
            <a:r>
              <a:rPr lang="en-US" altLang="en-US" sz="2000" dirty="0">
                <a:latin typeface="Arial" panose="020B0604020202020204" pitchFamily="34" charset="0"/>
                <a:cs typeface="Arial" panose="020B0604020202020204" pitchFamily="34" charset="0"/>
              </a:rPr>
              <a:t>Ì</a:t>
            </a:r>
            <a:r>
              <a:rPr lang="vi-VN" altLang="en-US" sz="2000" dirty="0">
                <a:latin typeface="Arial" panose="020B0604020202020204" pitchFamily="34" charset="0"/>
                <a:cs typeface="Arial" panose="020B0604020202020204" pitchFamily="34" charset="0"/>
              </a:rPr>
              <a:t>NH KIẾN TRÚC PHÂN TẦNG, HOẠT ĐỘNG CỦA GIAO THỨC TR</a:t>
            </a:r>
            <a:r>
              <a:rPr lang="en-US" altLang="en-US" sz="2000" dirty="0">
                <a:latin typeface="Arial" panose="020B0604020202020204" pitchFamily="34" charset="0"/>
                <a:cs typeface="Arial" panose="020B0604020202020204" pitchFamily="34" charset="0"/>
              </a:rPr>
              <a:t>Ê</a:t>
            </a:r>
            <a:r>
              <a:rPr lang="vi-VN" altLang="en-US" sz="2000" dirty="0">
                <a:latin typeface="Arial" panose="020B0604020202020204" pitchFamily="34" charset="0"/>
                <a:cs typeface="Arial" panose="020B0604020202020204" pitchFamily="34" charset="0"/>
              </a:rPr>
              <a:t>N INTERNET</a:t>
            </a:r>
          </a:p>
          <a:p>
            <a:pPr>
              <a:spcBef>
                <a:spcPts val="600"/>
              </a:spcBef>
              <a:spcAft>
                <a:spcPts val="600"/>
              </a:spcAft>
            </a:pPr>
            <a:r>
              <a:rPr lang="en-US" altLang="en-US" sz="2000" dirty="0">
                <a:latin typeface="Arial" panose="020B0604020202020204" pitchFamily="34" charset="0"/>
                <a:cs typeface="Arial" panose="020B0604020202020204" pitchFamily="34" charset="0"/>
              </a:rPr>
              <a:t>- TÌM HIỂU MỘT SỐ CHUYÊN ĐỀ CHUYÊN SÂU VỀ MẠNG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66"/>
                                        </p:tgtEl>
                                        <p:attrNameLst>
                                          <p:attrName>style.visibility</p:attrName>
                                        </p:attrNameLst>
                                      </p:cBhvr>
                                      <p:to>
                                        <p:strVal val="visible"/>
                                      </p:to>
                                    </p:set>
                                    <p:animEffect transition="in" filter="checkerboard(across)">
                                      <p:cBhvr>
                                        <p:cTn id="12" dur="500"/>
                                        <p:tgtEl>
                                          <p:spTgt spid="2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52">
                                            <p:txEl>
                                              <p:pRg st="0" end="0"/>
                                            </p:txEl>
                                          </p:spTgt>
                                        </p:tgtEl>
                                        <p:attrNameLst>
                                          <p:attrName>style.visibility</p:attrName>
                                        </p:attrNameLst>
                                      </p:cBhvr>
                                      <p:to>
                                        <p:strVal val="visible"/>
                                      </p:to>
                                    </p:set>
                                    <p:anim calcmode="lin" valueType="num">
                                      <p:cBhvr additive="base">
                                        <p:cTn id="17" dur="500" fill="hold"/>
                                        <p:tgtEl>
                                          <p:spTgt spid="2052">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055">
                                            <p:txEl>
                                              <p:pRg st="0" end="0"/>
                                            </p:txEl>
                                          </p:spTgt>
                                        </p:tgtEl>
                                        <p:attrNameLst>
                                          <p:attrName>style.visibility</p:attrName>
                                        </p:attrNameLst>
                                      </p:cBhvr>
                                      <p:to>
                                        <p:strVal val="visible"/>
                                      </p:to>
                                    </p:set>
                                    <p:anim calcmode="lin" valueType="num">
                                      <p:cBhvr additive="base">
                                        <p:cTn id="23" dur="500" fill="hold"/>
                                        <p:tgtEl>
                                          <p:spTgt spid="205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068">
                                            <p:txEl>
                                              <p:pRg st="0" end="0"/>
                                            </p:txEl>
                                          </p:spTgt>
                                        </p:tgtEl>
                                        <p:attrNameLst>
                                          <p:attrName>style.visibility</p:attrName>
                                        </p:attrNameLst>
                                      </p:cBhvr>
                                      <p:to>
                                        <p:strVal val="visible"/>
                                      </p:to>
                                    </p:set>
                                    <p:anim calcmode="lin" valueType="num">
                                      <p:cBhvr additive="base">
                                        <p:cTn id="29" dur="500" fill="hold"/>
                                        <p:tgtEl>
                                          <p:spTgt spid="2068">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070">
                                            <p:txEl>
                                              <p:pRg st="0" end="0"/>
                                            </p:txEl>
                                          </p:spTgt>
                                        </p:tgtEl>
                                        <p:attrNameLst>
                                          <p:attrName>style.visibility</p:attrName>
                                        </p:attrNameLst>
                                      </p:cBhvr>
                                      <p:to>
                                        <p:strVal val="visible"/>
                                      </p:to>
                                    </p:set>
                                    <p:anim calcmode="lin" valueType="num">
                                      <p:cBhvr additive="base">
                                        <p:cTn id="35" dur="500" fill="hold"/>
                                        <p:tgtEl>
                                          <p:spTgt spid="2070">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071">
                                            <p:txEl>
                                              <p:pRg st="0" end="0"/>
                                            </p:txEl>
                                          </p:spTgt>
                                        </p:tgtEl>
                                        <p:attrNameLst>
                                          <p:attrName>style.visibility</p:attrName>
                                        </p:attrNameLst>
                                      </p:cBhvr>
                                      <p:to>
                                        <p:strVal val="visible"/>
                                      </p:to>
                                    </p:set>
                                    <p:anim calcmode="lin" valueType="num">
                                      <p:cBhvr additive="base">
                                        <p:cTn id="41" dur="500" fill="hold"/>
                                        <p:tgtEl>
                                          <p:spTgt spid="2071">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072">
                                            <p:txEl>
                                              <p:pRg st="0" end="0"/>
                                            </p:txEl>
                                          </p:spTgt>
                                        </p:tgtEl>
                                        <p:attrNameLst>
                                          <p:attrName>style.visibility</p:attrName>
                                        </p:attrNameLst>
                                      </p:cBhvr>
                                      <p:to>
                                        <p:strVal val="visible"/>
                                      </p:to>
                                    </p:set>
                                    <p:anim calcmode="lin" valueType="num">
                                      <p:cBhvr additive="base">
                                        <p:cTn id="47" dur="500" fill="hold"/>
                                        <p:tgtEl>
                                          <p:spTgt spid="2072">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0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2073">
                                            <p:txEl>
                                              <p:pRg st="0" end="0"/>
                                            </p:txEl>
                                          </p:spTgt>
                                        </p:tgtEl>
                                        <p:attrNameLst>
                                          <p:attrName>style.visibility</p:attrName>
                                        </p:attrNameLst>
                                      </p:cBhvr>
                                      <p:to>
                                        <p:strVal val="visible"/>
                                      </p:to>
                                    </p:set>
                                    <p:anim calcmode="lin" valueType="num">
                                      <p:cBhvr additive="base">
                                        <p:cTn id="53" dur="500" fill="hold"/>
                                        <p:tgtEl>
                                          <p:spTgt spid="2073">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0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2073">
                                            <p:txEl>
                                              <p:pRg st="1" end="1"/>
                                            </p:txEl>
                                          </p:spTgt>
                                        </p:tgtEl>
                                        <p:attrNameLst>
                                          <p:attrName>style.visibility</p:attrName>
                                        </p:attrNameLst>
                                      </p:cBhvr>
                                      <p:to>
                                        <p:strVal val="visible"/>
                                      </p:to>
                                    </p:set>
                                    <p:anim calcmode="lin" valueType="num">
                                      <p:cBhvr additive="base">
                                        <p:cTn id="59" dur="500" fill="hold"/>
                                        <p:tgtEl>
                                          <p:spTgt spid="2073">
                                            <p:txEl>
                                              <p:pRg st="1" end="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07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2" grpId="0" build="p" autoUpdateAnimBg="0"/>
      <p:bldP spid="2066" grpId="0"/>
      <p:bldP spid="2072"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AutoShape 14">
            <a:hlinkClick r:id="" action="ppaction://hlinkshowjump?jump=nextslide" highlightClick="1"/>
            <a:extLst>
              <a:ext uri="{FF2B5EF4-FFF2-40B4-BE49-F238E27FC236}">
                <a16:creationId xmlns:a16="http://schemas.microsoft.com/office/drawing/2014/main" id="{ACC810FE-C43C-4266-BCBE-6D0B9690B6C1}"/>
              </a:ext>
            </a:extLst>
          </p:cNvPr>
          <p:cNvSpPr>
            <a:spLocks noChangeArrowheads="1"/>
          </p:cNvSpPr>
          <p:nvPr/>
        </p:nvSpPr>
        <p:spPr bwMode="auto">
          <a:xfrm>
            <a:off x="937260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11268" name="AutoShape 15">
            <a:hlinkClick r:id="" action="ppaction://hlinkshowjump?jump=previousslide" highlightClick="1"/>
            <a:extLst>
              <a:ext uri="{FF2B5EF4-FFF2-40B4-BE49-F238E27FC236}">
                <a16:creationId xmlns:a16="http://schemas.microsoft.com/office/drawing/2014/main" id="{FCEFB21D-805E-4AAC-ACC3-7214698316CA}"/>
              </a:ext>
            </a:extLst>
          </p:cNvPr>
          <p:cNvSpPr>
            <a:spLocks noChangeArrowheads="1"/>
          </p:cNvSpPr>
          <p:nvPr/>
        </p:nvSpPr>
        <p:spPr bwMode="auto">
          <a:xfrm>
            <a:off x="885825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grpSp>
        <p:nvGrpSpPr>
          <p:cNvPr id="2" name="Group 36">
            <a:extLst>
              <a:ext uri="{FF2B5EF4-FFF2-40B4-BE49-F238E27FC236}">
                <a16:creationId xmlns:a16="http://schemas.microsoft.com/office/drawing/2014/main" id="{24D9EEFF-B754-4BFA-8286-8E2893B7AF4E}"/>
              </a:ext>
            </a:extLst>
          </p:cNvPr>
          <p:cNvGrpSpPr>
            <a:grpSpLocks/>
          </p:cNvGrpSpPr>
          <p:nvPr/>
        </p:nvGrpSpPr>
        <p:grpSpPr bwMode="auto">
          <a:xfrm>
            <a:off x="1266825" y="838200"/>
            <a:ext cx="7105650" cy="3781425"/>
            <a:chOff x="840" y="1680"/>
            <a:chExt cx="4476" cy="2382"/>
          </a:xfrm>
        </p:grpSpPr>
        <p:pic>
          <p:nvPicPr>
            <p:cNvPr id="11272" name="Picture 19">
              <a:extLst>
                <a:ext uri="{FF2B5EF4-FFF2-40B4-BE49-F238E27FC236}">
                  <a16:creationId xmlns:a16="http://schemas.microsoft.com/office/drawing/2014/main" id="{68536B2C-1D73-4CA3-AA81-76EE915FF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 y="3120"/>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Oval 20">
              <a:extLst>
                <a:ext uri="{FF2B5EF4-FFF2-40B4-BE49-F238E27FC236}">
                  <a16:creationId xmlns:a16="http://schemas.microsoft.com/office/drawing/2014/main" id="{5CC2EBB6-D9C8-41FC-B18E-7349DBD776BE}"/>
                </a:ext>
              </a:extLst>
            </p:cNvPr>
            <p:cNvSpPr>
              <a:spLocks noChangeArrowheads="1"/>
            </p:cNvSpPr>
            <p:nvPr/>
          </p:nvSpPr>
          <p:spPr bwMode="auto">
            <a:xfrm>
              <a:off x="1752" y="2256"/>
              <a:ext cx="2592" cy="1248"/>
            </a:xfrm>
            <a:prstGeom prst="ellipse">
              <a:avLst/>
            </a:pr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pic>
          <p:nvPicPr>
            <p:cNvPr id="11274" name="Picture 21">
              <a:extLst>
                <a:ext uri="{FF2B5EF4-FFF2-40B4-BE49-F238E27FC236}">
                  <a16:creationId xmlns:a16="http://schemas.microsoft.com/office/drawing/2014/main" id="{6E17DAD7-FB80-4CCB-B22F-7F597B90E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 y="3312"/>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22">
              <a:extLst>
                <a:ext uri="{FF2B5EF4-FFF2-40B4-BE49-F238E27FC236}">
                  <a16:creationId xmlns:a16="http://schemas.microsoft.com/office/drawing/2014/main" id="{A3D76FB9-A4EC-4EC4-9D42-011F89D23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 y="3648"/>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23">
              <a:extLst>
                <a:ext uri="{FF2B5EF4-FFF2-40B4-BE49-F238E27FC236}">
                  <a16:creationId xmlns:a16="http://schemas.microsoft.com/office/drawing/2014/main" id="{CFCD7860-DA81-4A33-AA4C-F5CC7C7C6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 y="3600"/>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24">
              <a:extLst>
                <a:ext uri="{FF2B5EF4-FFF2-40B4-BE49-F238E27FC236}">
                  <a16:creationId xmlns:a16="http://schemas.microsoft.com/office/drawing/2014/main" id="{4213CB23-3332-4F3B-90EF-8CA274FB7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 y="1872"/>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Picture 25">
              <a:extLst>
                <a:ext uri="{FF2B5EF4-FFF2-40B4-BE49-F238E27FC236}">
                  <a16:creationId xmlns:a16="http://schemas.microsoft.com/office/drawing/2014/main" id="{799EE287-1664-4065-AA86-E9E7192F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 y="1968"/>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26">
              <a:extLst>
                <a:ext uri="{FF2B5EF4-FFF2-40B4-BE49-F238E27FC236}">
                  <a16:creationId xmlns:a16="http://schemas.microsoft.com/office/drawing/2014/main" id="{DD295AE1-2152-4ACA-B162-7929304F5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 y="1680"/>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27">
              <a:extLst>
                <a:ext uri="{FF2B5EF4-FFF2-40B4-BE49-F238E27FC236}">
                  <a16:creationId xmlns:a16="http://schemas.microsoft.com/office/drawing/2014/main" id="{563CA33C-0CC5-471D-8FDC-36ECEFD3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 y="1680"/>
              <a:ext cx="54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Line 28">
              <a:extLst>
                <a:ext uri="{FF2B5EF4-FFF2-40B4-BE49-F238E27FC236}">
                  <a16:creationId xmlns:a16="http://schemas.microsoft.com/office/drawing/2014/main" id="{4E112663-1E37-4A04-B337-BD418A51F8AF}"/>
                </a:ext>
              </a:extLst>
            </p:cNvPr>
            <p:cNvSpPr>
              <a:spLocks noChangeShapeType="1"/>
            </p:cNvSpPr>
            <p:nvPr/>
          </p:nvSpPr>
          <p:spPr bwMode="auto">
            <a:xfrm>
              <a:off x="1272" y="2304"/>
              <a:ext cx="52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9">
              <a:extLst>
                <a:ext uri="{FF2B5EF4-FFF2-40B4-BE49-F238E27FC236}">
                  <a16:creationId xmlns:a16="http://schemas.microsoft.com/office/drawing/2014/main" id="{C136BBB5-E3FF-480A-BEFC-092FB4F0EC3A}"/>
                </a:ext>
              </a:extLst>
            </p:cNvPr>
            <p:cNvSpPr>
              <a:spLocks noChangeShapeType="1"/>
            </p:cNvSpPr>
            <p:nvPr/>
          </p:nvSpPr>
          <p:spPr bwMode="auto">
            <a:xfrm>
              <a:off x="2376" y="2016"/>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30">
              <a:extLst>
                <a:ext uri="{FF2B5EF4-FFF2-40B4-BE49-F238E27FC236}">
                  <a16:creationId xmlns:a16="http://schemas.microsoft.com/office/drawing/2014/main" id="{501290A0-FCCE-4B34-A134-18103F76717A}"/>
                </a:ext>
              </a:extLst>
            </p:cNvPr>
            <p:cNvSpPr>
              <a:spLocks noChangeShapeType="1"/>
            </p:cNvSpPr>
            <p:nvPr/>
          </p:nvSpPr>
          <p:spPr bwMode="auto">
            <a:xfrm flipH="1">
              <a:off x="1368" y="3216"/>
              <a:ext cx="57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1">
              <a:extLst>
                <a:ext uri="{FF2B5EF4-FFF2-40B4-BE49-F238E27FC236}">
                  <a16:creationId xmlns:a16="http://schemas.microsoft.com/office/drawing/2014/main" id="{B384CB17-8B07-4169-81FF-1CF1876AB183}"/>
                </a:ext>
              </a:extLst>
            </p:cNvPr>
            <p:cNvSpPr>
              <a:spLocks noChangeShapeType="1"/>
            </p:cNvSpPr>
            <p:nvPr/>
          </p:nvSpPr>
          <p:spPr bwMode="auto">
            <a:xfrm flipH="1">
              <a:off x="2520" y="3456"/>
              <a:ext cx="144"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32">
              <a:extLst>
                <a:ext uri="{FF2B5EF4-FFF2-40B4-BE49-F238E27FC236}">
                  <a16:creationId xmlns:a16="http://schemas.microsoft.com/office/drawing/2014/main" id="{0ACE7710-3BC5-436B-B563-5335833F73B8}"/>
                </a:ext>
              </a:extLst>
            </p:cNvPr>
            <p:cNvSpPr>
              <a:spLocks noChangeShapeType="1"/>
            </p:cNvSpPr>
            <p:nvPr/>
          </p:nvSpPr>
          <p:spPr bwMode="auto">
            <a:xfrm flipH="1">
              <a:off x="3576" y="2016"/>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33">
              <a:extLst>
                <a:ext uri="{FF2B5EF4-FFF2-40B4-BE49-F238E27FC236}">
                  <a16:creationId xmlns:a16="http://schemas.microsoft.com/office/drawing/2014/main" id="{2D8ADD76-87C5-4D59-8EAA-EF26141616F0}"/>
                </a:ext>
              </a:extLst>
            </p:cNvPr>
            <p:cNvSpPr>
              <a:spLocks noChangeShapeType="1"/>
            </p:cNvSpPr>
            <p:nvPr/>
          </p:nvSpPr>
          <p:spPr bwMode="auto">
            <a:xfrm flipH="1">
              <a:off x="4200" y="2256"/>
              <a:ext cx="52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4">
              <a:extLst>
                <a:ext uri="{FF2B5EF4-FFF2-40B4-BE49-F238E27FC236}">
                  <a16:creationId xmlns:a16="http://schemas.microsoft.com/office/drawing/2014/main" id="{8D6D777D-FE36-4C48-B63D-B88B71894027}"/>
                </a:ext>
              </a:extLst>
            </p:cNvPr>
            <p:cNvSpPr>
              <a:spLocks noChangeShapeType="1"/>
            </p:cNvSpPr>
            <p:nvPr/>
          </p:nvSpPr>
          <p:spPr bwMode="auto">
            <a:xfrm>
              <a:off x="4296" y="3024"/>
              <a:ext cx="57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5">
              <a:extLst>
                <a:ext uri="{FF2B5EF4-FFF2-40B4-BE49-F238E27FC236}">
                  <a16:creationId xmlns:a16="http://schemas.microsoft.com/office/drawing/2014/main" id="{A7E09186-2A98-4778-9A80-7DFD913BD424}"/>
                </a:ext>
              </a:extLst>
            </p:cNvPr>
            <p:cNvSpPr>
              <a:spLocks noChangeShapeType="1"/>
            </p:cNvSpPr>
            <p:nvPr/>
          </p:nvSpPr>
          <p:spPr bwMode="auto">
            <a:xfrm>
              <a:off x="3912" y="3360"/>
              <a:ext cx="24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93" name="Text Box 37">
            <a:extLst>
              <a:ext uri="{FF2B5EF4-FFF2-40B4-BE49-F238E27FC236}">
                <a16:creationId xmlns:a16="http://schemas.microsoft.com/office/drawing/2014/main" id="{9B88D5A1-6EF2-421D-B3B4-F3C9B06662F2}"/>
              </a:ext>
            </a:extLst>
          </p:cNvPr>
          <p:cNvSpPr txBox="1">
            <a:spLocks noChangeArrowheads="1"/>
          </p:cNvSpPr>
          <p:nvPr/>
        </p:nvSpPr>
        <p:spPr bwMode="auto">
          <a:xfrm>
            <a:off x="1266825" y="323850"/>
            <a:ext cx="3876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dirty="0">
                <a:solidFill>
                  <a:srgbClr val="00FF00"/>
                </a:solidFill>
                <a:latin typeface="Arial" panose="020B0604020202020204" pitchFamily="34" charset="0"/>
                <a:cs typeface="Arial" panose="020B0604020202020204" pitchFamily="34" charset="0"/>
              </a:rPr>
              <a:t>c- Topo </a:t>
            </a:r>
            <a:r>
              <a:rPr kumimoji="0" lang="en-US" altLang="en-US" sz="2100" dirty="0" err="1">
                <a:solidFill>
                  <a:srgbClr val="00FF00"/>
                </a:solidFill>
                <a:latin typeface="Arial" panose="020B0604020202020204" pitchFamily="34" charset="0"/>
                <a:cs typeface="Arial" panose="020B0604020202020204" pitchFamily="34" charset="0"/>
              </a:rPr>
              <a:t>mạng</a:t>
            </a:r>
            <a:r>
              <a:rPr kumimoji="0" lang="en-US" altLang="en-US" sz="2100" dirty="0">
                <a:solidFill>
                  <a:srgbClr val="00FF00"/>
                </a:solidFill>
                <a:latin typeface="Arial" panose="020B0604020202020204" pitchFamily="34" charset="0"/>
                <a:cs typeface="Arial" panose="020B0604020202020204" pitchFamily="34" charset="0"/>
              </a:rPr>
              <a:t> </a:t>
            </a:r>
            <a:r>
              <a:rPr kumimoji="0" lang="en-US" altLang="en-US" sz="2100" dirty="0" err="1">
                <a:solidFill>
                  <a:srgbClr val="00FF00"/>
                </a:solidFill>
                <a:latin typeface="Arial" panose="020B0604020202020204" pitchFamily="34" charset="0"/>
                <a:cs typeface="Arial" panose="020B0604020202020204" pitchFamily="34" charset="0"/>
              </a:rPr>
              <a:t>hình</a:t>
            </a:r>
            <a:r>
              <a:rPr kumimoji="0" lang="en-US" altLang="en-US" sz="2100" dirty="0">
                <a:solidFill>
                  <a:srgbClr val="00FF00"/>
                </a:solidFill>
                <a:latin typeface="Arial" panose="020B0604020202020204" pitchFamily="34" charset="0"/>
                <a:cs typeface="Arial" panose="020B0604020202020204" pitchFamily="34" charset="0"/>
              </a:rPr>
              <a:t> </a:t>
            </a:r>
            <a:r>
              <a:rPr kumimoji="0" lang="en-US" altLang="en-US" sz="2100" dirty="0" err="1">
                <a:solidFill>
                  <a:srgbClr val="00FF00"/>
                </a:solidFill>
                <a:latin typeface="Arial" panose="020B0604020202020204" pitchFamily="34" charset="0"/>
                <a:cs typeface="Arial" panose="020B0604020202020204" pitchFamily="34" charset="0"/>
              </a:rPr>
              <a:t>vòng</a:t>
            </a:r>
            <a:r>
              <a:rPr kumimoji="0" lang="en-US" altLang="en-US" sz="2100" dirty="0">
                <a:solidFill>
                  <a:srgbClr val="00FF00"/>
                </a:solidFill>
                <a:latin typeface="Arial" panose="020B0604020202020204" pitchFamily="34" charset="0"/>
                <a:cs typeface="Arial" panose="020B0604020202020204" pitchFamily="34" charset="0"/>
              </a:rPr>
              <a:t> (Ring)</a:t>
            </a:r>
            <a:endParaRPr kumimoji="0" lang="en-US" altLang="en-US" sz="2100" b="1" dirty="0">
              <a:solidFill>
                <a:srgbClr val="00FF00"/>
              </a:solidFill>
              <a:latin typeface=".VnArial Narrow" panose="020B7200000000000000" pitchFamily="34" charset="0"/>
            </a:endParaRPr>
          </a:p>
        </p:txBody>
      </p:sp>
      <p:sp>
        <p:nvSpPr>
          <p:cNvPr id="26" name="Rectangle 25">
            <a:extLst>
              <a:ext uri="{FF2B5EF4-FFF2-40B4-BE49-F238E27FC236}">
                <a16:creationId xmlns:a16="http://schemas.microsoft.com/office/drawing/2014/main" id="{E122F8DE-2057-409C-A096-2985FCC18CD0}"/>
              </a:ext>
            </a:extLst>
          </p:cNvPr>
          <p:cNvSpPr/>
          <p:nvPr/>
        </p:nvSpPr>
        <p:spPr>
          <a:xfrm>
            <a:off x="390525" y="4867276"/>
            <a:ext cx="4800600" cy="1015663"/>
          </a:xfrm>
          <a:prstGeom prst="rect">
            <a:avLst/>
          </a:prstGeom>
        </p:spPr>
        <p:txBody>
          <a:bodyPr wrap="square">
            <a:spAutoFit/>
          </a:bodyPr>
          <a:lstStyle/>
          <a:p>
            <a:pPr fontAlgn="t"/>
            <a:r>
              <a:rPr lang="vi-VN" sz="2000" b="1" dirty="0">
                <a:solidFill>
                  <a:srgbClr val="FFC000"/>
                </a:solidFill>
                <a:latin typeface="Arial" panose="020B0604020202020204" pitchFamily="34" charset="0"/>
                <a:cs typeface="Arial" panose="020B0604020202020204" pitchFamily="34" charset="0"/>
              </a:rPr>
              <a:t>Ưu điểm của mạng hình </a:t>
            </a:r>
            <a:r>
              <a:rPr lang="en-US" sz="2000" b="1" dirty="0" err="1">
                <a:solidFill>
                  <a:srgbClr val="FFC000"/>
                </a:solidFill>
                <a:latin typeface="Arial" panose="020B0604020202020204" pitchFamily="34" charset="0"/>
                <a:cs typeface="Arial" panose="020B0604020202020204" pitchFamily="34" charset="0"/>
              </a:rPr>
              <a:t>vòng</a:t>
            </a:r>
            <a:endParaRPr lang="vi-VN" sz="2000" b="1" dirty="0">
              <a:solidFill>
                <a:srgbClr val="FFC000"/>
              </a:solidFill>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Bus</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vật</a:t>
            </a:r>
            <a:r>
              <a:rPr lang="en-US"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US" sz="2000" dirty="0">
                <a:latin typeface="Arial" panose="020B0604020202020204" pitchFamily="34" charset="0"/>
                <a:cs typeface="Arial" panose="020B0604020202020204" pitchFamily="34" charset="0"/>
              </a:rPr>
              <a:t>n.</a:t>
            </a:r>
            <a:endParaRPr lang="vi-VN" sz="2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5D3D4A8-6E1F-4139-994A-9C708D58C708}"/>
              </a:ext>
            </a:extLst>
          </p:cNvPr>
          <p:cNvSpPr/>
          <p:nvPr/>
        </p:nvSpPr>
        <p:spPr>
          <a:xfrm>
            <a:off x="5133975" y="4886325"/>
            <a:ext cx="4800600" cy="1323439"/>
          </a:xfrm>
          <a:prstGeom prst="rect">
            <a:avLst/>
          </a:prstGeom>
        </p:spPr>
        <p:txBody>
          <a:bodyPr wrap="square">
            <a:spAutoFit/>
          </a:bodyPr>
          <a:lstStyle/>
          <a:p>
            <a:pPr fontAlgn="t"/>
            <a:r>
              <a:rPr lang="en-US" sz="2000" b="1" dirty="0" err="1">
                <a:solidFill>
                  <a:srgbClr val="FFC000"/>
                </a:solidFill>
                <a:latin typeface="Arial" panose="020B0604020202020204" pitchFamily="34" charset="0"/>
                <a:cs typeface="Arial" panose="020B0604020202020204" pitchFamily="34" charset="0"/>
              </a:rPr>
              <a:t>Nhược</a:t>
            </a:r>
            <a:r>
              <a:rPr lang="vi-VN" sz="2000" b="1" dirty="0">
                <a:solidFill>
                  <a:srgbClr val="FFC000"/>
                </a:solidFill>
                <a:latin typeface="Arial" panose="020B0604020202020204" pitchFamily="34" charset="0"/>
                <a:cs typeface="Arial" panose="020B0604020202020204" pitchFamily="34" charset="0"/>
              </a:rPr>
              <a:t> điểm của mạng hình </a:t>
            </a:r>
            <a:r>
              <a:rPr lang="en-US" sz="2000" b="1" dirty="0" err="1">
                <a:solidFill>
                  <a:srgbClr val="FFC000"/>
                </a:solidFill>
                <a:latin typeface="Arial" panose="020B0604020202020204" pitchFamily="34" charset="0"/>
                <a:cs typeface="Arial" panose="020B0604020202020204" pitchFamily="34" charset="0"/>
              </a:rPr>
              <a:t>vòng</a:t>
            </a:r>
            <a:endParaRPr lang="vi-VN" sz="2000" b="1" dirty="0">
              <a:solidFill>
                <a:srgbClr val="FFC000"/>
              </a:solidFill>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Bus</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93"/>
                                        </p:tgtEl>
                                        <p:attrNameLst>
                                          <p:attrName>style.visibility</p:attrName>
                                        </p:attrNameLst>
                                      </p:cBhvr>
                                      <p:to>
                                        <p:strVal val="visible"/>
                                      </p:to>
                                    </p:set>
                                    <p:anim calcmode="lin" valueType="num">
                                      <p:cBhvr additive="base">
                                        <p:cTn id="7" dur="500" fill="hold"/>
                                        <p:tgtEl>
                                          <p:spTgt spid="45093"/>
                                        </p:tgtEl>
                                        <p:attrNameLst>
                                          <p:attrName>ppt_x</p:attrName>
                                        </p:attrNameLst>
                                      </p:cBhvr>
                                      <p:tavLst>
                                        <p:tav tm="0">
                                          <p:val>
                                            <p:strVal val="0-#ppt_w/2"/>
                                          </p:val>
                                        </p:tav>
                                        <p:tav tm="100000">
                                          <p:val>
                                            <p:strVal val="#ppt_x"/>
                                          </p:val>
                                        </p:tav>
                                      </p:tavLst>
                                    </p:anim>
                                    <p:anim calcmode="lin" valueType="num">
                                      <p:cBhvr additive="base">
                                        <p:cTn id="8" dur="500" fill="hold"/>
                                        <p:tgtEl>
                                          <p:spTgt spid="45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AutoShape 14">
            <a:hlinkClick r:id="" action="ppaction://hlinkshowjump?jump=nextslide" highlightClick="1"/>
            <a:extLst>
              <a:ext uri="{FF2B5EF4-FFF2-40B4-BE49-F238E27FC236}">
                <a16:creationId xmlns:a16="http://schemas.microsoft.com/office/drawing/2014/main" id="{ACC810FE-C43C-4266-BCBE-6D0B9690B6C1}"/>
              </a:ext>
            </a:extLst>
          </p:cNvPr>
          <p:cNvSpPr>
            <a:spLocks noChangeArrowheads="1"/>
          </p:cNvSpPr>
          <p:nvPr/>
        </p:nvSpPr>
        <p:spPr bwMode="auto">
          <a:xfrm>
            <a:off x="937260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marL="0" marR="0" lvl="0" indent="0" algn="ctr" defTabSz="947738" rtl="0" eaLnBrk="0" fontAlgn="base" latinLnBrk="0" hangingPunct="0">
              <a:lnSpc>
                <a:spcPct val="100000"/>
              </a:lnSpc>
              <a:spcBef>
                <a:spcPct val="0"/>
              </a:spcBef>
              <a:spcAft>
                <a:spcPct val="0"/>
              </a:spcAft>
              <a:buClrTx/>
              <a:buSzTx/>
              <a:buFontTx/>
              <a:buNone/>
              <a:tabLst/>
              <a:defRPr/>
            </a:pPr>
            <a:endParaRPr kumimoji="0" lang="en-US" altLang="en-US" sz="25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1268" name="AutoShape 15">
            <a:hlinkClick r:id="" action="ppaction://hlinkshowjump?jump=previousslide" highlightClick="1"/>
            <a:extLst>
              <a:ext uri="{FF2B5EF4-FFF2-40B4-BE49-F238E27FC236}">
                <a16:creationId xmlns:a16="http://schemas.microsoft.com/office/drawing/2014/main" id="{FCEFB21D-805E-4AAC-ACC3-7214698316CA}"/>
              </a:ext>
            </a:extLst>
          </p:cNvPr>
          <p:cNvSpPr>
            <a:spLocks noChangeArrowheads="1"/>
          </p:cNvSpPr>
          <p:nvPr/>
        </p:nvSpPr>
        <p:spPr bwMode="auto">
          <a:xfrm>
            <a:off x="885825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500" b="0" i="0" u="none" strike="noStrike" kern="1200" cap="none" spc="0" normalizeH="0" baseline="0" noProof="0">
              <a:ln>
                <a:noFill/>
              </a:ln>
              <a:solidFill>
                <a:srgbClr val="FFFFFF"/>
              </a:solidFill>
              <a:effectLst/>
              <a:uLnTx/>
              <a:uFillTx/>
              <a:latin typeface=".VnBlack" panose="020B7200000000000000" pitchFamily="34" charset="0"/>
              <a:ea typeface="+mn-ea"/>
              <a:cs typeface="+mn-cs"/>
            </a:endParaRPr>
          </a:p>
        </p:txBody>
      </p:sp>
      <p:sp>
        <p:nvSpPr>
          <p:cNvPr id="45093" name="Text Box 37">
            <a:extLst>
              <a:ext uri="{FF2B5EF4-FFF2-40B4-BE49-F238E27FC236}">
                <a16:creationId xmlns:a16="http://schemas.microsoft.com/office/drawing/2014/main" id="{9B88D5A1-6EF2-421D-B3B4-F3C9B06662F2}"/>
              </a:ext>
            </a:extLst>
          </p:cNvPr>
          <p:cNvSpPr txBox="1">
            <a:spLocks noChangeArrowheads="1"/>
          </p:cNvSpPr>
          <p:nvPr/>
        </p:nvSpPr>
        <p:spPr bwMode="auto">
          <a:xfrm>
            <a:off x="1266825" y="323850"/>
            <a:ext cx="4188169" cy="41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marL="0" marR="0" lvl="0" indent="0" algn="l" defTabSz="947738" rtl="0" eaLnBrk="0" fontAlgn="base" latinLnBrk="0" hangingPunct="0">
              <a:lnSpc>
                <a:spcPct val="100000"/>
              </a:lnSpc>
              <a:spcBef>
                <a:spcPct val="0"/>
              </a:spcBef>
              <a:spcAft>
                <a:spcPct val="0"/>
              </a:spcAft>
              <a:buClrTx/>
              <a:buSzTx/>
              <a:buFontTx/>
              <a:buNone/>
              <a:tabLst/>
              <a:defRPr/>
            </a:pPr>
            <a:r>
              <a:rPr kumimoji="0" lang="en-US" altLang="en-US" sz="2100" dirty="0">
                <a:solidFill>
                  <a:srgbClr val="00FF00"/>
                </a:solidFill>
                <a:latin typeface="Arial" panose="020B0604020202020204" pitchFamily="34" charset="0"/>
                <a:cs typeface="Arial" panose="020B0604020202020204" pitchFamily="34" charset="0"/>
              </a:rPr>
              <a:t>d</a:t>
            </a:r>
            <a:r>
              <a:rPr kumimoji="0" lang="en-US" altLang="en-US" sz="2100" b="0" i="0" u="none" strike="noStrike" kern="1200" cap="none" spc="0" normalizeH="0" baseline="0" noProof="0" dirty="0">
                <a:ln>
                  <a:noFill/>
                </a:ln>
                <a:solidFill>
                  <a:srgbClr val="00FF00"/>
                </a:solidFill>
                <a:effectLst/>
                <a:uLnTx/>
                <a:uFillTx/>
                <a:latin typeface="Arial" panose="020B0604020202020204" pitchFamily="34" charset="0"/>
                <a:ea typeface="+mn-ea"/>
                <a:cs typeface="Arial" panose="020B0604020202020204" pitchFamily="34" charset="0"/>
              </a:rPr>
              <a:t>- Topo </a:t>
            </a:r>
            <a:r>
              <a:rPr kumimoji="0" lang="en-US" altLang="en-US" sz="2100" b="0" i="0" u="none" strike="noStrike" kern="1200" cap="none" spc="0" normalizeH="0" baseline="0" noProof="0" dirty="0" err="1">
                <a:ln>
                  <a:noFill/>
                </a:ln>
                <a:solidFill>
                  <a:srgbClr val="00FF00"/>
                </a:solidFill>
                <a:effectLst/>
                <a:uLnTx/>
                <a:uFillTx/>
                <a:latin typeface="Arial" panose="020B0604020202020204" pitchFamily="34" charset="0"/>
                <a:ea typeface="+mn-ea"/>
                <a:cs typeface="Arial" panose="020B0604020202020204" pitchFamily="34" charset="0"/>
              </a:rPr>
              <a:t>mạng</a:t>
            </a:r>
            <a:r>
              <a:rPr kumimoji="0" lang="en-US" altLang="en-US" sz="2100" b="0" i="0" u="none" strike="noStrike" kern="1200" cap="none" spc="0" normalizeH="0" baseline="0" noProof="0" dirty="0">
                <a:ln>
                  <a:noFill/>
                </a:ln>
                <a:solidFill>
                  <a:srgbClr val="00FF00"/>
                </a:solidFill>
                <a:effectLst/>
                <a:uLnTx/>
                <a:uFillTx/>
                <a:latin typeface="Arial" panose="020B0604020202020204" pitchFamily="34" charset="0"/>
                <a:ea typeface="+mn-ea"/>
                <a:cs typeface="Arial" panose="020B0604020202020204" pitchFamily="34" charset="0"/>
              </a:rPr>
              <a:t> </a:t>
            </a:r>
            <a:r>
              <a:rPr kumimoji="0" lang="en-US" altLang="en-US" sz="2100" b="0" i="0" u="none" strike="noStrike" kern="1200" cap="none" spc="0" normalizeH="0" baseline="0" noProof="0" dirty="0" err="1">
                <a:ln>
                  <a:noFill/>
                </a:ln>
                <a:solidFill>
                  <a:srgbClr val="00FF00"/>
                </a:solidFill>
                <a:effectLst/>
                <a:uLnTx/>
                <a:uFillTx/>
                <a:latin typeface="Arial" panose="020B0604020202020204" pitchFamily="34" charset="0"/>
                <a:ea typeface="+mn-ea"/>
                <a:cs typeface="Arial" panose="020B0604020202020204" pitchFamily="34" charset="0"/>
              </a:rPr>
              <a:t>hỗn</a:t>
            </a:r>
            <a:r>
              <a:rPr kumimoji="0" lang="en-US" altLang="en-US" sz="2100" b="0" i="0" u="none" strike="noStrike" kern="1200" cap="none" spc="0" normalizeH="0" noProof="0" dirty="0">
                <a:ln>
                  <a:noFill/>
                </a:ln>
                <a:solidFill>
                  <a:srgbClr val="00FF00"/>
                </a:solidFill>
                <a:effectLst/>
                <a:uLnTx/>
                <a:uFillTx/>
                <a:latin typeface="Arial" panose="020B0604020202020204" pitchFamily="34" charset="0"/>
                <a:ea typeface="+mn-ea"/>
                <a:cs typeface="Arial" panose="020B0604020202020204" pitchFamily="34" charset="0"/>
              </a:rPr>
              <a:t> </a:t>
            </a:r>
            <a:r>
              <a:rPr kumimoji="0" lang="en-US" altLang="en-US" sz="2100" b="0" i="0" u="none" strike="noStrike" kern="1200" cap="none" spc="0" normalizeH="0" noProof="0" dirty="0" err="1">
                <a:ln>
                  <a:noFill/>
                </a:ln>
                <a:solidFill>
                  <a:srgbClr val="00FF00"/>
                </a:solidFill>
                <a:effectLst/>
                <a:uLnTx/>
                <a:uFillTx/>
                <a:latin typeface="Arial" panose="020B0604020202020204" pitchFamily="34" charset="0"/>
                <a:ea typeface="+mn-ea"/>
                <a:cs typeface="Arial" panose="020B0604020202020204" pitchFamily="34" charset="0"/>
              </a:rPr>
              <a:t>hợp</a:t>
            </a:r>
            <a:r>
              <a:rPr kumimoji="0" lang="en-US" altLang="en-US" sz="2100" b="0" i="0" u="none" strike="noStrike" kern="1200" cap="none" spc="0" normalizeH="0" baseline="0" noProof="0" dirty="0">
                <a:ln>
                  <a:noFill/>
                </a:ln>
                <a:solidFill>
                  <a:srgbClr val="00FF00"/>
                </a:solidFill>
                <a:effectLst/>
                <a:uLnTx/>
                <a:uFillTx/>
                <a:latin typeface="Arial" panose="020B0604020202020204" pitchFamily="34" charset="0"/>
                <a:ea typeface="+mn-ea"/>
                <a:cs typeface="Arial" panose="020B0604020202020204" pitchFamily="34" charset="0"/>
              </a:rPr>
              <a:t> (Mixture)</a:t>
            </a:r>
            <a:endParaRPr kumimoji="0" lang="en-US" altLang="en-US" sz="2100" b="1" i="0" u="none" strike="noStrike" kern="1200" cap="none" spc="0" normalizeH="0" baseline="0" noProof="0" dirty="0">
              <a:ln>
                <a:noFill/>
              </a:ln>
              <a:solidFill>
                <a:srgbClr val="00FF00"/>
              </a:solidFill>
              <a:effectLst/>
              <a:uLnTx/>
              <a:uFillTx/>
              <a:latin typeface=".VnArial Narrow" panose="020B7200000000000000" pitchFamily="34" charset="0"/>
              <a:ea typeface="+mn-ea"/>
              <a:cs typeface="+mn-cs"/>
            </a:endParaRPr>
          </a:p>
        </p:txBody>
      </p:sp>
      <p:sp>
        <p:nvSpPr>
          <p:cNvPr id="26" name="Rectangle 25">
            <a:extLst>
              <a:ext uri="{FF2B5EF4-FFF2-40B4-BE49-F238E27FC236}">
                <a16:creationId xmlns:a16="http://schemas.microsoft.com/office/drawing/2014/main" id="{E122F8DE-2057-409C-A096-2985FCC18CD0}"/>
              </a:ext>
            </a:extLst>
          </p:cNvPr>
          <p:cNvSpPr/>
          <p:nvPr/>
        </p:nvSpPr>
        <p:spPr>
          <a:xfrm>
            <a:off x="654394" y="742701"/>
            <a:ext cx="9061106" cy="1015663"/>
          </a:xfrm>
          <a:prstGeom prst="rect">
            <a:avLst/>
          </a:prstGeom>
        </p:spPr>
        <p:txBody>
          <a:bodyPr wrap="square">
            <a:spAutoFit/>
          </a:bodyPr>
          <a:lstStyle/>
          <a:p>
            <a:pPr marL="0" marR="0" lvl="0" indent="0" algn="l" defTabSz="914400" rtl="0" eaLnBrk="0" fontAlgn="t" latinLnBrk="0" hangingPunct="0">
              <a:lnSpc>
                <a:spcPct val="100000"/>
              </a:lnSpc>
              <a:spcBef>
                <a:spcPct val="0"/>
              </a:spcBef>
              <a:spcAft>
                <a:spcPct val="0"/>
              </a:spcAft>
              <a:buClrTx/>
              <a:buSzTx/>
              <a:tabLst/>
              <a:defRPr/>
            </a:pP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Tùy</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thuộc</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vào</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mục</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đích</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khai</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thác</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s</a:t>
            </a:r>
            <a:r>
              <a:rPr lang="en-US" sz="2000" dirty="0">
                <a:solidFill>
                  <a:srgbClr val="FFFFFF"/>
                </a:solidFill>
                <a:latin typeface="Arial" panose="020B0604020202020204" pitchFamily="34" charset="0"/>
                <a:cs typeface="Arial" panose="020B0604020202020204" pitchFamily="34" charset="0"/>
              </a:rPr>
              <a:t>ử </a:t>
            </a:r>
            <a:r>
              <a:rPr lang="en-US" sz="2000" dirty="0" err="1">
                <a:solidFill>
                  <a:srgbClr val="FFFFFF"/>
                </a:solidFill>
                <a:latin typeface="Arial" panose="020B0604020202020204" pitchFamily="34" charset="0"/>
                <a:cs typeface="Arial" panose="020B0604020202020204" pitchFamily="34" charset="0"/>
              </a:rPr>
              <a:t>dụng</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kinh</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phí</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đầu</a:t>
            </a:r>
            <a:r>
              <a:rPr lang="en-US" sz="2000" dirty="0">
                <a:solidFill>
                  <a:srgbClr val="FFFFFF"/>
                </a:solidFill>
                <a:latin typeface="Arial" panose="020B0604020202020204" pitchFamily="34" charset="0"/>
                <a:cs typeface="Arial" panose="020B0604020202020204" pitchFamily="34" charset="0"/>
              </a:rPr>
              <a:t> t</a:t>
            </a:r>
            <a:r>
              <a:rPr lang="vi-VN" sz="2000" dirty="0">
                <a:solidFill>
                  <a:srgbClr val="FFFFFF"/>
                </a:solidFill>
                <a:latin typeface="Arial" panose="020B0604020202020204" pitchFamily="34" charset="0"/>
                <a:cs typeface="Arial" panose="020B0604020202020204" pitchFamily="34" charset="0"/>
              </a:rPr>
              <a:t>ư</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quy</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mô</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và</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khoảng</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giữa</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các</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máy</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trạm</a:t>
            </a:r>
            <a:r>
              <a:rPr lang="en-US" sz="2000" dirty="0">
                <a:solidFill>
                  <a:srgbClr val="FFFFFF"/>
                </a:solidFill>
                <a:latin typeface="Arial" panose="020B0604020202020204" pitchFamily="34" charset="0"/>
                <a:cs typeface="Arial" panose="020B0604020202020204" pitchFamily="34" charset="0"/>
              </a:rPr>
              <a:t>, … </a:t>
            </a:r>
            <a:r>
              <a:rPr lang="en-US" sz="2000" dirty="0" err="1">
                <a:solidFill>
                  <a:srgbClr val="FFFFFF"/>
                </a:solidFill>
                <a:latin typeface="Arial" panose="020B0604020202020204" pitchFamily="34" charset="0"/>
                <a:cs typeface="Arial" panose="020B0604020202020204" pitchFamily="34" charset="0"/>
              </a:rPr>
              <a:t>các</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nhà</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quản</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trị</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mạng</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có</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thể</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thiết</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các</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mạng</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hỗn</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hợp</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gồm</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nhiều</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phân</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đoạn</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mạng</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có</a:t>
            </a:r>
            <a:r>
              <a:rPr lang="en-US" sz="2000" dirty="0">
                <a:solidFill>
                  <a:srgbClr val="FFFFFF"/>
                </a:solidFill>
                <a:latin typeface="Arial" panose="020B0604020202020204" pitchFamily="34" charset="0"/>
                <a:cs typeface="Arial" panose="020B0604020202020204" pitchFamily="34" charset="0"/>
              </a:rPr>
              <a:t> topo </a:t>
            </a:r>
            <a:r>
              <a:rPr lang="en-US" sz="2000" dirty="0" err="1">
                <a:solidFill>
                  <a:srgbClr val="FFFFFF"/>
                </a:solidFill>
                <a:latin typeface="Arial" panose="020B0604020202020204" pitchFamily="34" charset="0"/>
                <a:cs typeface="Arial" panose="020B0604020202020204" pitchFamily="34" charset="0"/>
              </a:rPr>
              <a:t>nh</a:t>
            </a:r>
            <a:r>
              <a:rPr lang="vi-VN" sz="2000" dirty="0">
                <a:solidFill>
                  <a:srgbClr val="FFFFFF"/>
                </a:solidFill>
                <a:latin typeface="Arial" panose="020B0604020202020204" pitchFamily="34" charset="0"/>
                <a:cs typeface="Arial" panose="020B0604020202020204" pitchFamily="34" charset="0"/>
              </a:rPr>
              <a:t>ư</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đã</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trình</a:t>
            </a:r>
            <a:r>
              <a:rPr lang="en-US" sz="2000" dirty="0">
                <a:solidFill>
                  <a:srgbClr val="FFFFFF"/>
                </a:solidFill>
                <a:latin typeface="Arial" panose="020B0604020202020204" pitchFamily="34" charset="0"/>
                <a:cs typeface="Arial" panose="020B0604020202020204" pitchFamily="34" charset="0"/>
              </a:rPr>
              <a:t> </a:t>
            </a:r>
            <a:r>
              <a:rPr lang="en-US" sz="2000" dirty="0" err="1">
                <a:solidFill>
                  <a:srgbClr val="FFFFFF"/>
                </a:solidFill>
                <a:latin typeface="Arial" panose="020B0604020202020204" pitchFamily="34" charset="0"/>
                <a:cs typeface="Arial" panose="020B0604020202020204" pitchFamily="34" charset="0"/>
              </a:rPr>
              <a:t>bày</a:t>
            </a: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t>
            </a:r>
            <a:endParaRPr kumimoji="0" lang="vi-VN"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6C06CA54-36CA-48AF-9AB5-29C98E4B58B7}"/>
              </a:ext>
            </a:extLst>
          </p:cNvPr>
          <p:cNvPicPr>
            <a:picLocks noChangeAspect="1"/>
          </p:cNvPicPr>
          <p:nvPr/>
        </p:nvPicPr>
        <p:blipFill>
          <a:blip r:embed="rId2"/>
          <a:stretch>
            <a:fillRect/>
          </a:stretch>
        </p:blipFill>
        <p:spPr>
          <a:xfrm>
            <a:off x="2705100" y="2051137"/>
            <a:ext cx="5384800" cy="4591050"/>
          </a:xfrm>
          <a:prstGeom prst="rect">
            <a:avLst/>
          </a:prstGeom>
        </p:spPr>
      </p:pic>
    </p:spTree>
    <p:extLst>
      <p:ext uri="{BB962C8B-B14F-4D97-AF65-F5344CB8AC3E}">
        <p14:creationId xmlns:p14="http://schemas.microsoft.com/office/powerpoint/2010/main" val="209510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93"/>
                                        </p:tgtEl>
                                        <p:attrNameLst>
                                          <p:attrName>style.visibility</p:attrName>
                                        </p:attrNameLst>
                                      </p:cBhvr>
                                      <p:to>
                                        <p:strVal val="visible"/>
                                      </p:to>
                                    </p:set>
                                    <p:anim calcmode="lin" valueType="num">
                                      <p:cBhvr additive="base">
                                        <p:cTn id="7" dur="500" fill="hold"/>
                                        <p:tgtEl>
                                          <p:spTgt spid="45093"/>
                                        </p:tgtEl>
                                        <p:attrNameLst>
                                          <p:attrName>ppt_x</p:attrName>
                                        </p:attrNameLst>
                                      </p:cBhvr>
                                      <p:tavLst>
                                        <p:tav tm="0">
                                          <p:val>
                                            <p:strVal val="0-#ppt_w/2"/>
                                          </p:val>
                                        </p:tav>
                                        <p:tav tm="100000">
                                          <p:val>
                                            <p:strVal val="#ppt_x"/>
                                          </p:val>
                                        </p:tav>
                                      </p:tavLst>
                                    </p:anim>
                                    <p:anim calcmode="lin" valueType="num">
                                      <p:cBhvr additive="base">
                                        <p:cTn id="8" dur="500" fill="hold"/>
                                        <p:tgtEl>
                                          <p:spTgt spid="45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Text Box 4">
            <a:extLst>
              <a:ext uri="{FF2B5EF4-FFF2-40B4-BE49-F238E27FC236}">
                <a16:creationId xmlns:a16="http://schemas.microsoft.com/office/drawing/2014/main" id="{55303DBB-B494-4530-A86A-981422917531}"/>
              </a:ext>
            </a:extLst>
          </p:cNvPr>
          <p:cNvSpPr txBox="1">
            <a:spLocks noChangeArrowheads="1"/>
          </p:cNvSpPr>
          <p:nvPr/>
        </p:nvSpPr>
        <p:spPr bwMode="auto">
          <a:xfrm>
            <a:off x="1314450" y="317500"/>
            <a:ext cx="27162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300" b="1">
                <a:solidFill>
                  <a:srgbClr val="FF0000"/>
                </a:solidFill>
                <a:latin typeface="Arial Black" panose="020B0A04020102020204" pitchFamily="34" charset="0"/>
              </a:rPr>
              <a:t>Giao thức mạng</a:t>
            </a:r>
          </a:p>
        </p:txBody>
      </p:sp>
      <p:grpSp>
        <p:nvGrpSpPr>
          <p:cNvPr id="3" name="Group 8">
            <a:extLst>
              <a:ext uri="{FF2B5EF4-FFF2-40B4-BE49-F238E27FC236}">
                <a16:creationId xmlns:a16="http://schemas.microsoft.com/office/drawing/2014/main" id="{F0ECBB05-F9CD-4950-B98A-DF17257AAB44}"/>
              </a:ext>
            </a:extLst>
          </p:cNvPr>
          <p:cNvGrpSpPr>
            <a:grpSpLocks/>
          </p:cNvGrpSpPr>
          <p:nvPr/>
        </p:nvGrpSpPr>
        <p:grpSpPr bwMode="auto">
          <a:xfrm>
            <a:off x="876300" y="304800"/>
            <a:ext cx="9001125" cy="1833563"/>
            <a:chOff x="528" y="192"/>
            <a:chExt cx="5040" cy="1155"/>
          </a:xfrm>
        </p:grpSpPr>
        <p:sp>
          <p:nvSpPr>
            <p:cNvPr id="12295" name="Text Box 9">
              <a:extLst>
                <a:ext uri="{FF2B5EF4-FFF2-40B4-BE49-F238E27FC236}">
                  <a16:creationId xmlns:a16="http://schemas.microsoft.com/office/drawing/2014/main" id="{4C327BAD-3079-4A1A-9A83-B76E8F5A7E6F}"/>
                </a:ext>
              </a:extLst>
            </p:cNvPr>
            <p:cNvSpPr txBox="1">
              <a:spLocks noChangeArrowheads="1"/>
            </p:cNvSpPr>
            <p:nvPr/>
          </p:nvSpPr>
          <p:spPr bwMode="auto">
            <a:xfrm>
              <a:off x="576" y="192"/>
              <a:ext cx="49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12296" name="Text Box 10">
              <a:extLst>
                <a:ext uri="{FF2B5EF4-FFF2-40B4-BE49-F238E27FC236}">
                  <a16:creationId xmlns:a16="http://schemas.microsoft.com/office/drawing/2014/main" id="{FA3D0D7A-91E3-4002-B5DE-C0DFD24F70C0}"/>
                </a:ext>
              </a:extLst>
            </p:cNvPr>
            <p:cNvSpPr txBox="1">
              <a:spLocks noChangeArrowheads="1"/>
            </p:cNvSpPr>
            <p:nvPr/>
          </p:nvSpPr>
          <p:spPr bwMode="auto">
            <a:xfrm>
              <a:off x="528" y="482"/>
              <a:ext cx="504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300" dirty="0">
                  <a:latin typeface="Times New Roman" panose="02020603050405020304" pitchFamily="18" charset="0"/>
                  <a:cs typeface="Times New Roman" panose="02020603050405020304" pitchFamily="18" charset="0"/>
                </a:rPr>
                <a:t> </a:t>
              </a:r>
              <a:r>
                <a:rPr lang="vi-VN" altLang="en-US" sz="2000" dirty="0">
                  <a:latin typeface="Arial" panose="020B0604020202020204" pitchFamily="34" charset="0"/>
                  <a:cs typeface="Arial" panose="020B0604020202020204" pitchFamily="34" charset="0"/>
                </a:rPr>
                <a:t>Tập hợp các quy tắc, quy ước mà tất cả các thực thể tham gia truyền thông trên mạng phải tuân theo để bảo đảm cho mạng hoạt động đồng bộ. </a:t>
              </a:r>
            </a:p>
            <a:p>
              <a:r>
                <a:rPr lang="vi-VN" altLang="en-US" sz="2000" dirty="0">
                  <a:latin typeface="Arial" panose="020B0604020202020204" pitchFamily="34" charset="0"/>
                  <a:cs typeface="Arial" panose="020B0604020202020204" pitchFamily="34" charset="0"/>
                </a:rPr>
                <a:t>    Như vậy, để bảo đảm có một hệ thống giao thức thống nhất, người ta cần xây dựng theo những tiêu chuẩn chung.</a:t>
              </a:r>
              <a:endParaRPr lang="en-US" altLang="en-US" sz="2000" dirty="0">
                <a:latin typeface="Arial" panose="020B0604020202020204" pitchFamily="34" charset="0"/>
                <a:cs typeface="Arial" panose="020B0604020202020204" pitchFamily="34" charset="0"/>
              </a:endParaRPr>
            </a:p>
          </p:txBody>
        </p:sp>
      </p:grpSp>
      <p:pic>
        <p:nvPicPr>
          <p:cNvPr id="4" name="Picture 3">
            <a:extLst>
              <a:ext uri="{FF2B5EF4-FFF2-40B4-BE49-F238E27FC236}">
                <a16:creationId xmlns:a16="http://schemas.microsoft.com/office/drawing/2014/main" id="{6064CF9A-AA5D-4C5D-B2AD-494C16486DCC}"/>
              </a:ext>
            </a:extLst>
          </p:cNvPr>
          <p:cNvPicPr>
            <a:picLocks noChangeAspect="1"/>
          </p:cNvPicPr>
          <p:nvPr/>
        </p:nvPicPr>
        <p:blipFill>
          <a:blip r:embed="rId2"/>
          <a:stretch>
            <a:fillRect/>
          </a:stretch>
        </p:blipFill>
        <p:spPr>
          <a:xfrm>
            <a:off x="1200149" y="2193132"/>
            <a:ext cx="8353425" cy="4219575"/>
          </a:xfrm>
          <a:prstGeom prst="rect">
            <a:avLst/>
          </a:prstGeom>
        </p:spPr>
      </p:pic>
      <p:sp>
        <p:nvSpPr>
          <p:cNvPr id="13" name="Rectangle 12">
            <a:extLst>
              <a:ext uri="{FF2B5EF4-FFF2-40B4-BE49-F238E27FC236}">
                <a16:creationId xmlns:a16="http://schemas.microsoft.com/office/drawing/2014/main" id="{6CDB8E8E-A9C9-48B0-9DD6-4207E2EBBD86}"/>
              </a:ext>
            </a:extLst>
          </p:cNvPr>
          <p:cNvSpPr/>
          <p:nvPr/>
        </p:nvSpPr>
        <p:spPr>
          <a:xfrm>
            <a:off x="4229100" y="4800600"/>
            <a:ext cx="2695575" cy="400110"/>
          </a:xfrm>
          <a:prstGeom prst="rect">
            <a:avLst/>
          </a:prstGeom>
        </p:spPr>
        <p:txBody>
          <a:bodyPr wrap="square">
            <a:spAutoFit/>
          </a:bodyPr>
          <a:lstStyle/>
          <a:p>
            <a:pPr fontAlgn="t"/>
            <a:r>
              <a:rPr lang="en-US" sz="2000" b="1" dirty="0">
                <a:solidFill>
                  <a:srgbClr val="FFC000"/>
                </a:solidFill>
                <a:latin typeface="Arial" panose="020B0604020202020204" pitchFamily="34" charset="0"/>
                <a:cs typeface="Arial" panose="020B0604020202020204" pitchFamily="34" charset="0"/>
              </a:rPr>
              <a:t>100010011101101110</a:t>
            </a:r>
            <a:endParaRPr lang="vi-V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Text Box 3">
            <a:extLst>
              <a:ext uri="{FF2B5EF4-FFF2-40B4-BE49-F238E27FC236}">
                <a16:creationId xmlns:a16="http://schemas.microsoft.com/office/drawing/2014/main" id="{63E92C39-9FC2-4901-BBF2-29AD16B47B2B}"/>
              </a:ext>
            </a:extLst>
          </p:cNvPr>
          <p:cNvSpPr txBox="1">
            <a:spLocks noChangeArrowheads="1"/>
          </p:cNvSpPr>
          <p:nvPr/>
        </p:nvSpPr>
        <p:spPr bwMode="auto">
          <a:xfrm>
            <a:off x="790575" y="381000"/>
            <a:ext cx="9001125"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dirty="0">
                <a:solidFill>
                  <a:srgbClr val="FFFF00"/>
                </a:solidFill>
                <a:latin typeface="Arial Black" panose="020B0A04020102020204" pitchFamily="34" charset="0"/>
              </a:rPr>
              <a:t> </a:t>
            </a:r>
            <a:r>
              <a:rPr kumimoji="0" lang="en-US" altLang="en-US" sz="2000" b="1" dirty="0">
                <a:solidFill>
                  <a:srgbClr val="FFFF00"/>
                </a:solidFill>
                <a:latin typeface="Arial" panose="020B0604020202020204" pitchFamily="34" charset="0"/>
                <a:cs typeface="Arial" panose="020B0604020202020204" pitchFamily="34" charset="0"/>
              </a:rPr>
              <a:t>2. </a:t>
            </a:r>
            <a:r>
              <a:rPr kumimoji="0" lang="en-US" altLang="en-US" sz="2000" b="1" dirty="0" err="1">
                <a:solidFill>
                  <a:srgbClr val="FFFF00"/>
                </a:solidFill>
                <a:latin typeface="Arial" panose="020B0604020202020204" pitchFamily="34" charset="0"/>
                <a:cs typeface="Arial" panose="020B0604020202020204" pitchFamily="34" charset="0"/>
              </a:rPr>
              <a:t>Phân</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loại</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mạng</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theo</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quy</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mô</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và</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khoảng</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cách</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địa</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lý</a:t>
            </a:r>
            <a:endParaRPr kumimoji="0" lang="vi-VN" altLang="en-US" sz="2000" b="1" dirty="0">
              <a:solidFill>
                <a:srgbClr val="FFFF00"/>
              </a:solidFill>
              <a:latin typeface="Arial" panose="020B0604020202020204" pitchFamily="34" charset="0"/>
              <a:cs typeface="Arial" panose="020B0604020202020204" pitchFamily="34" charset="0"/>
            </a:endParaRPr>
          </a:p>
        </p:txBody>
      </p:sp>
      <p:sp>
        <p:nvSpPr>
          <p:cNvPr id="47108" name="Text Box 4">
            <a:extLst>
              <a:ext uri="{FF2B5EF4-FFF2-40B4-BE49-F238E27FC236}">
                <a16:creationId xmlns:a16="http://schemas.microsoft.com/office/drawing/2014/main" id="{3F5E60D1-47A4-43FC-B3B1-5A3A75A4A978}"/>
              </a:ext>
            </a:extLst>
          </p:cNvPr>
          <p:cNvSpPr txBox="1">
            <a:spLocks noChangeArrowheads="1"/>
          </p:cNvSpPr>
          <p:nvPr/>
        </p:nvSpPr>
        <p:spPr bwMode="auto">
          <a:xfrm>
            <a:off x="904875" y="762000"/>
            <a:ext cx="4371975" cy="4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50000"/>
              </a:spcBef>
              <a:buClrTx/>
              <a:buSzTx/>
              <a:buFontTx/>
              <a:buNone/>
            </a:pPr>
            <a:r>
              <a:rPr kumimoji="0" lang="en-US" altLang="en-US" sz="2000" b="1" dirty="0" err="1">
                <a:latin typeface="Arial" panose="020B0604020202020204" pitchFamily="34" charset="0"/>
                <a:cs typeface="Arial" panose="020B0604020202020204" pitchFamily="34" charset="0"/>
              </a:rPr>
              <a:t>Mạng</a:t>
            </a:r>
            <a:r>
              <a:rPr kumimoji="0" lang="en-US" altLang="en-US" sz="2000" b="1" dirty="0">
                <a:latin typeface="Arial" panose="020B0604020202020204" pitchFamily="34" charset="0"/>
                <a:cs typeface="Arial" panose="020B0604020202020204" pitchFamily="34" charset="0"/>
              </a:rPr>
              <a:t> chia </a:t>
            </a:r>
            <a:r>
              <a:rPr kumimoji="0" lang="en-US" altLang="en-US" sz="2000" b="1" dirty="0" err="1">
                <a:latin typeface="Arial" panose="020B0604020202020204" pitchFamily="34" charset="0"/>
                <a:cs typeface="Arial" panose="020B0604020202020204" pitchFamily="34" charset="0"/>
              </a:rPr>
              <a:t>làm</a:t>
            </a:r>
            <a:r>
              <a:rPr kumimoji="0" lang="en-US" altLang="en-US" sz="2000" b="1" dirty="0">
                <a:latin typeface="Arial" panose="020B0604020202020204" pitchFamily="34" charset="0"/>
                <a:cs typeface="Arial" panose="020B0604020202020204" pitchFamily="34" charset="0"/>
              </a:rPr>
              <a:t> 4 </a:t>
            </a:r>
            <a:r>
              <a:rPr kumimoji="0" lang="en-US" altLang="en-US" sz="2000" b="1" dirty="0" err="1">
                <a:latin typeface="Arial" panose="020B0604020202020204" pitchFamily="34" charset="0"/>
                <a:cs typeface="Arial" panose="020B0604020202020204" pitchFamily="34" charset="0"/>
              </a:rPr>
              <a:t>loại</a:t>
            </a:r>
            <a:r>
              <a:rPr kumimoji="0" lang="en-US" altLang="en-US" sz="2000" b="1" dirty="0">
                <a:latin typeface="Arial" panose="020B0604020202020204" pitchFamily="34" charset="0"/>
                <a:cs typeface="Arial" panose="020B0604020202020204" pitchFamily="34" charset="0"/>
              </a:rPr>
              <a:t> </a:t>
            </a:r>
            <a:r>
              <a:rPr kumimoji="0" lang="en-US" altLang="en-US" sz="2000" b="1" dirty="0" err="1">
                <a:latin typeface="Arial" panose="020B0604020202020204" pitchFamily="34" charset="0"/>
                <a:cs typeface="Arial" panose="020B0604020202020204" pitchFamily="34" charset="0"/>
              </a:rPr>
              <a:t>sau</a:t>
            </a:r>
            <a:r>
              <a:rPr kumimoji="0" lang="en-US" altLang="en-US" sz="2000" b="1" dirty="0">
                <a:latin typeface="Arial" panose="020B0604020202020204" pitchFamily="34" charset="0"/>
                <a:cs typeface="Arial" panose="020B0604020202020204" pitchFamily="34" charset="0"/>
              </a:rPr>
              <a:t>:</a:t>
            </a:r>
          </a:p>
        </p:txBody>
      </p:sp>
      <p:sp>
        <p:nvSpPr>
          <p:cNvPr id="47109" name="Text Box 5">
            <a:extLst>
              <a:ext uri="{FF2B5EF4-FFF2-40B4-BE49-F238E27FC236}">
                <a16:creationId xmlns:a16="http://schemas.microsoft.com/office/drawing/2014/main" id="{B8C6A134-7849-405F-864F-2142CAE3510F}"/>
              </a:ext>
            </a:extLst>
          </p:cNvPr>
          <p:cNvSpPr txBox="1">
            <a:spLocks noChangeArrowheads="1"/>
          </p:cNvSpPr>
          <p:nvPr/>
        </p:nvSpPr>
        <p:spPr bwMode="auto">
          <a:xfrm>
            <a:off x="819150" y="1263650"/>
            <a:ext cx="9277350" cy="211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a-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cục</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bộ</a:t>
            </a:r>
            <a:r>
              <a:rPr lang="en-US" altLang="en-US" sz="2000" dirty="0">
                <a:solidFill>
                  <a:srgbClr val="66FF66"/>
                </a:solidFill>
                <a:latin typeface="Arial" panose="020B0604020202020204" pitchFamily="34" charset="0"/>
                <a:cs typeface="Arial" panose="020B0604020202020204" pitchFamily="34" charset="0"/>
              </a:rPr>
              <a:t> – LAN (Local Area Network)</a:t>
            </a:r>
          </a:p>
          <a:p>
            <a:r>
              <a:rPr lang="vi-VN" altLang="en-US" sz="2000" dirty="0">
                <a:latin typeface="Arial" panose="020B0604020202020204" pitchFamily="34" charset="0"/>
                <a:cs typeface="Arial" panose="020B0604020202020204" pitchFamily="34" charset="0"/>
              </a:rPr>
              <a:t>Là mạng thường được lắp đặt trong các công ty, văn phòng nhỏ  bán kính tối đa giữa các máy trạm khoảng dưới 1 Km với số lượng máy trạm không nhiều hơn 50 máy</a:t>
            </a:r>
            <a:r>
              <a:rPr lang="en-US" altLang="en-US" sz="2000"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Vận tốc truyền dữ liệu thông thường là 10 Mbps, 100 Mbps, 1 Gbps, và gần đây là 100 Gbps</a:t>
            </a:r>
          </a:p>
          <a:p>
            <a:pPr algn="just">
              <a:lnSpc>
                <a:spcPct val="90000"/>
              </a:lnSpc>
              <a:spcBef>
                <a:spcPct val="20000"/>
              </a:spcBef>
            </a:pPr>
            <a:endParaRPr lang="en-US" altLang="en-US" dirty="0">
              <a:latin typeface=".VnArial Narrow" panose="020B7200000000000000" pitchFamily="34" charset="0"/>
            </a:endParaRPr>
          </a:p>
        </p:txBody>
      </p:sp>
      <p:sp>
        <p:nvSpPr>
          <p:cNvPr id="47113" name="Text Box 9">
            <a:extLst>
              <a:ext uri="{FF2B5EF4-FFF2-40B4-BE49-F238E27FC236}">
                <a16:creationId xmlns:a16="http://schemas.microsoft.com/office/drawing/2014/main" id="{BA16A2E7-4D0E-4AE6-B538-4A17E0335A6E}"/>
              </a:ext>
            </a:extLst>
          </p:cNvPr>
          <p:cNvSpPr txBox="1">
            <a:spLocks noChangeArrowheads="1"/>
          </p:cNvSpPr>
          <p:nvPr/>
        </p:nvSpPr>
        <p:spPr bwMode="auto">
          <a:xfrm>
            <a:off x="819150" y="2929554"/>
            <a:ext cx="9086850" cy="166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b-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thành</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phố</a:t>
            </a:r>
            <a:r>
              <a:rPr lang="en-US" altLang="en-US" sz="2000" dirty="0">
                <a:solidFill>
                  <a:srgbClr val="66FF66"/>
                </a:solidFill>
                <a:latin typeface="Arial" panose="020B0604020202020204" pitchFamily="34" charset="0"/>
                <a:cs typeface="Arial" panose="020B0604020202020204" pitchFamily="34" charset="0"/>
              </a:rPr>
              <a:t> – MAN (Metropolitan Area Network)</a:t>
            </a:r>
          </a:p>
          <a:p>
            <a:r>
              <a:rPr lang="vi-VN" altLang="en-US" sz="2000" dirty="0">
                <a:latin typeface="Arial" panose="020B0604020202020204" pitchFamily="34" charset="0"/>
                <a:cs typeface="Arial" panose="020B0604020202020204" pitchFamily="34" charset="0"/>
              </a:rPr>
              <a:t>Là mạng được cài đặt trong phạm vi một đô thị hoặc một trung tâm kinh tế - xã hội có bán kính hàng trăm Km, số lượng máy trạm có thể lên đến hàng nghìn, đường truyền có thể sử dụng cơ sở hạ tầng của viễn thông.</a:t>
            </a:r>
            <a:r>
              <a:rPr lang="en-US" altLang="en-US" sz="2000"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Vận tốc có hiện nay thể đạt đến 10 Gbps </a:t>
            </a:r>
            <a:r>
              <a:rPr lang="vi-VN" altLang="en-US" sz="2000" dirty="0">
                <a:latin typeface="Times New Roman" panose="02020603050405020304" pitchFamily="18" charset="0"/>
                <a:cs typeface="Times New Roman" panose="02020603050405020304" pitchFamily="18" charset="0"/>
              </a:rPr>
              <a:t> </a:t>
            </a:r>
            <a:endParaRPr lang="en-US" altLang="en-US" sz="2400" dirty="0">
              <a:latin typeface=".VnArial Narrow" panose="020B7200000000000000" pitchFamily="34" charset="0"/>
            </a:endParaRPr>
          </a:p>
        </p:txBody>
      </p:sp>
      <p:sp>
        <p:nvSpPr>
          <p:cNvPr id="47114" name="Text Box 10">
            <a:extLst>
              <a:ext uri="{FF2B5EF4-FFF2-40B4-BE49-F238E27FC236}">
                <a16:creationId xmlns:a16="http://schemas.microsoft.com/office/drawing/2014/main" id="{75888B93-C815-4385-B335-83BB00A26615}"/>
              </a:ext>
            </a:extLst>
          </p:cNvPr>
          <p:cNvSpPr txBox="1">
            <a:spLocks noChangeArrowheads="1"/>
          </p:cNvSpPr>
          <p:nvPr/>
        </p:nvSpPr>
        <p:spPr bwMode="auto">
          <a:xfrm>
            <a:off x="819150" y="4630086"/>
            <a:ext cx="9086850" cy="163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c-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diện</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rộng</a:t>
            </a:r>
            <a:r>
              <a:rPr lang="en-US" altLang="en-US" sz="2000" dirty="0">
                <a:solidFill>
                  <a:srgbClr val="66FF66"/>
                </a:solidFill>
                <a:latin typeface="Arial" panose="020B0604020202020204" pitchFamily="34" charset="0"/>
                <a:cs typeface="Arial" panose="020B0604020202020204" pitchFamily="34" charset="0"/>
              </a:rPr>
              <a:t> – WAN (Wide Area Network</a:t>
            </a:r>
            <a:r>
              <a:rPr lang="en-US" altLang="en-US" sz="2000" dirty="0">
                <a:latin typeface="Arial" panose="020B0604020202020204" pitchFamily="34" charset="0"/>
                <a:cs typeface="Arial" panose="020B0604020202020204" pitchFamily="34" charset="0"/>
              </a:rPr>
              <a:t>)</a:t>
            </a:r>
          </a:p>
          <a:p>
            <a:r>
              <a:rPr lang="vi-VN" altLang="en-US" sz="2000" dirty="0">
                <a:latin typeface="Arial" panose="020B0604020202020204" pitchFamily="34" charset="0"/>
                <a:cs typeface="Arial" panose="020B0604020202020204" pitchFamily="34" charset="0"/>
              </a:rPr>
              <a:t>Là mạng thường được lắp đặt trong phạm vi một quốc gia như Intranet phục vụ cho các công ty lớn, ngành kinh tế có bán kính hoạt động lớn, có thể liên kết nhiều mạng LAN, MAN, đường truyền có thể sử dụng cơ sở hạ tầng của viễn thông.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1+#ppt_w/2"/>
                                          </p:val>
                                        </p:tav>
                                        <p:tav tm="100000">
                                          <p:val>
                                            <p:strVal val="#ppt_x"/>
                                          </p:val>
                                        </p:tav>
                                      </p:tavLst>
                                    </p:anim>
                                    <p:anim calcmode="lin" valueType="num">
                                      <p:cBhvr additive="base">
                                        <p:cTn id="8"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8"/>
                                        </p:tgtEl>
                                        <p:attrNameLst>
                                          <p:attrName>style.visibility</p:attrName>
                                        </p:attrNameLst>
                                      </p:cBhvr>
                                      <p:to>
                                        <p:strVal val="visible"/>
                                      </p:to>
                                    </p:set>
                                    <p:anim calcmode="lin" valueType="num">
                                      <p:cBhvr additive="base">
                                        <p:cTn id="13" dur="500" fill="hold"/>
                                        <p:tgtEl>
                                          <p:spTgt spid="47108"/>
                                        </p:tgtEl>
                                        <p:attrNameLst>
                                          <p:attrName>ppt_x</p:attrName>
                                        </p:attrNameLst>
                                      </p:cBhvr>
                                      <p:tavLst>
                                        <p:tav tm="0">
                                          <p:val>
                                            <p:strVal val="0-#ppt_w/2"/>
                                          </p:val>
                                        </p:tav>
                                        <p:tav tm="100000">
                                          <p:val>
                                            <p:strVal val="#ppt_x"/>
                                          </p:val>
                                        </p:tav>
                                      </p:tavLst>
                                    </p:anim>
                                    <p:anim calcmode="lin" valueType="num">
                                      <p:cBhvr additive="base">
                                        <p:cTn id="14"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9"/>
                                        </p:tgtEl>
                                        <p:attrNameLst>
                                          <p:attrName>style.visibility</p:attrName>
                                        </p:attrNameLst>
                                      </p:cBhvr>
                                      <p:to>
                                        <p:strVal val="visible"/>
                                      </p:to>
                                    </p:set>
                                    <p:anim calcmode="lin" valueType="num">
                                      <p:cBhvr additive="base">
                                        <p:cTn id="19" dur="500" fill="hold"/>
                                        <p:tgtEl>
                                          <p:spTgt spid="47109"/>
                                        </p:tgtEl>
                                        <p:attrNameLst>
                                          <p:attrName>ppt_x</p:attrName>
                                        </p:attrNameLst>
                                      </p:cBhvr>
                                      <p:tavLst>
                                        <p:tav tm="0">
                                          <p:val>
                                            <p:strVal val="#ppt_x"/>
                                          </p:val>
                                        </p:tav>
                                        <p:tav tm="100000">
                                          <p:val>
                                            <p:strVal val="#ppt_x"/>
                                          </p:val>
                                        </p:tav>
                                      </p:tavLst>
                                    </p:anim>
                                    <p:anim calcmode="lin" valueType="num">
                                      <p:cBhvr additive="base">
                                        <p:cTn id="20"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7113"/>
                                        </p:tgtEl>
                                        <p:attrNameLst>
                                          <p:attrName>style.visibility</p:attrName>
                                        </p:attrNameLst>
                                      </p:cBhvr>
                                      <p:to>
                                        <p:strVal val="visible"/>
                                      </p:to>
                                    </p:set>
                                    <p:anim calcmode="lin" valueType="num">
                                      <p:cBhvr>
                                        <p:cTn id="25" dur="500" fill="hold"/>
                                        <p:tgtEl>
                                          <p:spTgt spid="47113"/>
                                        </p:tgtEl>
                                        <p:attrNameLst>
                                          <p:attrName>ppt_w</p:attrName>
                                        </p:attrNameLst>
                                      </p:cBhvr>
                                      <p:tavLst>
                                        <p:tav tm="0">
                                          <p:val>
                                            <p:fltVal val="0"/>
                                          </p:val>
                                        </p:tav>
                                        <p:tav tm="100000">
                                          <p:val>
                                            <p:strVal val="#ppt_w"/>
                                          </p:val>
                                        </p:tav>
                                      </p:tavLst>
                                    </p:anim>
                                    <p:anim calcmode="lin" valueType="num">
                                      <p:cBhvr>
                                        <p:cTn id="26" dur="500" fill="hold"/>
                                        <p:tgtEl>
                                          <p:spTgt spid="47113"/>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4"/>
                                        </p:tgtEl>
                                        <p:attrNameLst>
                                          <p:attrName>style.visibility</p:attrName>
                                        </p:attrNameLst>
                                      </p:cBhvr>
                                      <p:to>
                                        <p:strVal val="visible"/>
                                      </p:to>
                                    </p:set>
                                    <p:animEffect transition="in" filter="wipe(left)">
                                      <p:cBhvr>
                                        <p:cTn id="31"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utoUpdateAnimBg="0"/>
      <p:bldP spid="47109" grpId="0" autoUpdateAnimBg="0"/>
      <p:bldP spid="47113" grpId="0" autoUpdateAnimBg="0"/>
      <p:bldP spid="471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3" name="Text Box 5">
            <a:extLst>
              <a:ext uri="{FF2B5EF4-FFF2-40B4-BE49-F238E27FC236}">
                <a16:creationId xmlns:a16="http://schemas.microsoft.com/office/drawing/2014/main" id="{D569B1F3-1EC8-4561-95A5-0CC2F5FBFF34}"/>
              </a:ext>
            </a:extLst>
          </p:cNvPr>
          <p:cNvSpPr txBox="1">
            <a:spLocks noChangeArrowheads="1"/>
          </p:cNvSpPr>
          <p:nvPr/>
        </p:nvSpPr>
        <p:spPr bwMode="auto">
          <a:xfrm>
            <a:off x="942975" y="401638"/>
            <a:ext cx="8391525" cy="163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d-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toàn</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cầu</a:t>
            </a:r>
            <a:r>
              <a:rPr lang="en-US" altLang="en-US" sz="2000" dirty="0">
                <a:solidFill>
                  <a:srgbClr val="66FF66"/>
                </a:solidFill>
                <a:latin typeface="Arial" panose="020B0604020202020204" pitchFamily="34" charset="0"/>
                <a:cs typeface="Arial" panose="020B0604020202020204" pitchFamily="34" charset="0"/>
              </a:rPr>
              <a:t> – GAN (Global Area Network )</a:t>
            </a:r>
          </a:p>
          <a:p>
            <a:pPr algn="just"/>
            <a:r>
              <a:rPr lang="vi-VN" altLang="en-US" sz="2000" dirty="0">
                <a:latin typeface="Arial" panose="020B0604020202020204" pitchFamily="34" charset="0"/>
                <a:cs typeface="Arial" panose="020B0604020202020204" pitchFamily="34" charset="0"/>
              </a:rPr>
              <a:t>Là mạng có thể trải rộng trong nhiều quốc gia, phục vụ phát triển kinh tế xã  hội cho những công ty siêu quốc gia hoặc nhóm các quốc gia, đường truyền có thể sử dụng cơ sở hạ tầng của viễn thông, mang Internet là một mạng GAN  </a:t>
            </a:r>
          </a:p>
        </p:txBody>
      </p:sp>
      <p:sp>
        <p:nvSpPr>
          <p:cNvPr id="14339" name="AutoShape 6">
            <a:hlinkClick r:id="" action="ppaction://hlinkshowjump?jump=nextslide" highlightClick="1"/>
            <a:extLst>
              <a:ext uri="{FF2B5EF4-FFF2-40B4-BE49-F238E27FC236}">
                <a16:creationId xmlns:a16="http://schemas.microsoft.com/office/drawing/2014/main" id="{DD981DF4-D397-46C9-BCBF-4734C88A60A4}"/>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14340" name="AutoShape 7">
            <a:hlinkClick r:id="" action="ppaction://hlinkshowjump?jump=previousslide" highlightClick="1"/>
            <a:extLst>
              <a:ext uri="{FF2B5EF4-FFF2-40B4-BE49-F238E27FC236}">
                <a16:creationId xmlns:a16="http://schemas.microsoft.com/office/drawing/2014/main" id="{85F9F7EA-ED4D-4856-ADF0-8E406701F1E1}"/>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48137" name="Text Box 9">
            <a:extLst>
              <a:ext uri="{FF2B5EF4-FFF2-40B4-BE49-F238E27FC236}">
                <a16:creationId xmlns:a16="http://schemas.microsoft.com/office/drawing/2014/main" id="{255004A3-0917-42FC-8B17-E0D6B9125F7A}"/>
              </a:ext>
            </a:extLst>
          </p:cNvPr>
          <p:cNvSpPr txBox="1">
            <a:spLocks noChangeArrowheads="1"/>
          </p:cNvSpPr>
          <p:nvPr/>
        </p:nvSpPr>
        <p:spPr bwMode="auto">
          <a:xfrm>
            <a:off x="771525" y="2050546"/>
            <a:ext cx="9001125" cy="31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000" b="1" dirty="0">
                <a:latin typeface="Arial" panose="020B0604020202020204" pitchFamily="34" charset="0"/>
                <a:cs typeface="Arial" panose="020B0604020202020204" pitchFamily="34" charset="0"/>
              </a:rPr>
              <a:t> </a:t>
            </a:r>
            <a:r>
              <a:rPr kumimoji="0" lang="en-US" altLang="en-US" sz="2000" b="1" dirty="0">
                <a:solidFill>
                  <a:srgbClr val="FFFF00"/>
                </a:solidFill>
                <a:latin typeface="Arial" panose="020B0604020202020204" pitchFamily="34" charset="0"/>
                <a:cs typeface="Arial" panose="020B0604020202020204" pitchFamily="34" charset="0"/>
              </a:rPr>
              <a:t>3. </a:t>
            </a:r>
            <a:r>
              <a:rPr kumimoji="0" lang="en-US" altLang="en-US" sz="2000" b="1" dirty="0" err="1">
                <a:solidFill>
                  <a:srgbClr val="FFFF00"/>
                </a:solidFill>
                <a:latin typeface="Arial" panose="020B0604020202020204" pitchFamily="34" charset="0"/>
                <a:cs typeface="Arial" panose="020B0604020202020204" pitchFamily="34" charset="0"/>
              </a:rPr>
              <a:t>Phân</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loại</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mạng</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theo</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kỹ</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thuật</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chuyển</a:t>
            </a: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b="1" dirty="0" err="1">
                <a:solidFill>
                  <a:srgbClr val="FFFF00"/>
                </a:solidFill>
                <a:latin typeface="Arial" panose="020B0604020202020204" pitchFamily="34" charset="0"/>
                <a:cs typeface="Arial" panose="020B0604020202020204" pitchFamily="34" charset="0"/>
              </a:rPr>
              <a:t>mạch</a:t>
            </a:r>
            <a:endParaRPr kumimoji="0" lang="en-US" altLang="en-US" sz="2000" b="1" dirty="0">
              <a:solidFill>
                <a:srgbClr val="FFFF00"/>
              </a:solidFill>
              <a:latin typeface="Arial" panose="020B0604020202020204" pitchFamily="34" charset="0"/>
              <a:cs typeface="Arial" panose="020B0604020202020204" pitchFamily="34" charset="0"/>
            </a:endParaRPr>
          </a:p>
        </p:txBody>
      </p:sp>
      <p:sp>
        <p:nvSpPr>
          <p:cNvPr id="48138" name="Text Box 10">
            <a:extLst>
              <a:ext uri="{FF2B5EF4-FFF2-40B4-BE49-F238E27FC236}">
                <a16:creationId xmlns:a16="http://schemas.microsoft.com/office/drawing/2014/main" id="{40F2C8ED-12C8-494B-8A8B-498115C049DC}"/>
              </a:ext>
            </a:extLst>
          </p:cNvPr>
          <p:cNvSpPr txBox="1">
            <a:spLocks noChangeArrowheads="1"/>
          </p:cNvSpPr>
          <p:nvPr/>
        </p:nvSpPr>
        <p:spPr bwMode="auto">
          <a:xfrm>
            <a:off x="1190625" y="2326667"/>
            <a:ext cx="4371975" cy="4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50000"/>
              </a:spcBef>
              <a:buClrTx/>
              <a:buSzTx/>
              <a:buFontTx/>
              <a:buNone/>
            </a:pPr>
            <a:r>
              <a:rPr kumimoji="0" lang="en-US" altLang="en-US" sz="2000" b="1" dirty="0" err="1">
                <a:latin typeface="Arial" panose="020B0604020202020204" pitchFamily="34" charset="0"/>
                <a:cs typeface="Arial" panose="020B0604020202020204" pitchFamily="34" charset="0"/>
              </a:rPr>
              <a:t>Mạng</a:t>
            </a:r>
            <a:r>
              <a:rPr kumimoji="0" lang="en-US" altLang="en-US" sz="2000" b="1" dirty="0">
                <a:latin typeface="Arial" panose="020B0604020202020204" pitchFamily="34" charset="0"/>
                <a:cs typeface="Arial" panose="020B0604020202020204" pitchFamily="34" charset="0"/>
              </a:rPr>
              <a:t> chia </a:t>
            </a:r>
            <a:r>
              <a:rPr kumimoji="0" lang="en-US" altLang="en-US" sz="2000" b="1" dirty="0" err="1">
                <a:latin typeface="Arial" panose="020B0604020202020204" pitchFamily="34" charset="0"/>
                <a:cs typeface="Arial" panose="020B0604020202020204" pitchFamily="34" charset="0"/>
              </a:rPr>
              <a:t>làm</a:t>
            </a:r>
            <a:r>
              <a:rPr kumimoji="0" lang="en-US" altLang="en-US" sz="2000" b="1" dirty="0">
                <a:latin typeface="Arial" panose="020B0604020202020204" pitchFamily="34" charset="0"/>
                <a:cs typeface="Arial" panose="020B0604020202020204" pitchFamily="34" charset="0"/>
              </a:rPr>
              <a:t> 3 </a:t>
            </a:r>
            <a:r>
              <a:rPr kumimoji="0" lang="en-US" altLang="en-US" sz="2000" b="1" dirty="0" err="1">
                <a:latin typeface="Arial" panose="020B0604020202020204" pitchFamily="34" charset="0"/>
                <a:cs typeface="Arial" panose="020B0604020202020204" pitchFamily="34" charset="0"/>
              </a:rPr>
              <a:t>loại</a:t>
            </a:r>
            <a:r>
              <a:rPr kumimoji="0" lang="en-US" altLang="en-US" sz="2000" b="1" dirty="0">
                <a:latin typeface="Arial" panose="020B0604020202020204" pitchFamily="34" charset="0"/>
                <a:cs typeface="Arial" panose="020B0604020202020204" pitchFamily="34" charset="0"/>
              </a:rPr>
              <a:t> </a:t>
            </a:r>
            <a:r>
              <a:rPr kumimoji="0" lang="en-US" altLang="en-US" sz="2000" b="1" dirty="0" err="1">
                <a:latin typeface="Arial" panose="020B0604020202020204" pitchFamily="34" charset="0"/>
                <a:cs typeface="Arial" panose="020B0604020202020204" pitchFamily="34" charset="0"/>
              </a:rPr>
              <a:t>sau</a:t>
            </a:r>
            <a:r>
              <a:rPr kumimoji="0" lang="en-US" altLang="en-US" sz="2000" b="1" dirty="0">
                <a:latin typeface="Arial" panose="020B0604020202020204" pitchFamily="34" charset="0"/>
                <a:cs typeface="Arial" panose="020B0604020202020204" pitchFamily="34" charset="0"/>
              </a:rPr>
              <a:t>:</a:t>
            </a:r>
          </a:p>
        </p:txBody>
      </p:sp>
      <p:sp>
        <p:nvSpPr>
          <p:cNvPr id="48139" name="Text Box 11">
            <a:extLst>
              <a:ext uri="{FF2B5EF4-FFF2-40B4-BE49-F238E27FC236}">
                <a16:creationId xmlns:a16="http://schemas.microsoft.com/office/drawing/2014/main" id="{073C512F-62D6-4956-ABC6-03BEC19B1D0E}"/>
              </a:ext>
            </a:extLst>
          </p:cNvPr>
          <p:cNvSpPr txBox="1">
            <a:spLocks noChangeArrowheads="1"/>
          </p:cNvSpPr>
          <p:nvPr/>
        </p:nvSpPr>
        <p:spPr bwMode="auto">
          <a:xfrm>
            <a:off x="1038225" y="2721470"/>
            <a:ext cx="8296275" cy="369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a-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chuyển</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mạch</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kênh</a:t>
            </a:r>
            <a:r>
              <a:rPr lang="en-US" altLang="en-US" sz="2000" dirty="0">
                <a:solidFill>
                  <a:srgbClr val="66FF66"/>
                </a:solidFill>
                <a:latin typeface="Arial" panose="020B0604020202020204" pitchFamily="34" charset="0"/>
                <a:cs typeface="Arial" panose="020B0604020202020204" pitchFamily="34" charset="0"/>
              </a:rPr>
              <a:t> (</a:t>
            </a:r>
            <a:r>
              <a:rPr lang="en-US" sz="1900" dirty="0">
                <a:solidFill>
                  <a:srgbClr val="66FF66"/>
                </a:solidFill>
                <a:latin typeface="Arial" panose="020B0604020202020204" pitchFamily="34" charset="0"/>
                <a:cs typeface="Arial" panose="020B0604020202020204" pitchFamily="34" charset="0"/>
              </a:rPr>
              <a:t>Circuit Switching)</a:t>
            </a:r>
            <a:endParaRPr lang="en-US" altLang="en-US" sz="1900" dirty="0">
              <a:solidFill>
                <a:srgbClr val="66FF66"/>
              </a:solidFill>
              <a:latin typeface="Arial" panose="020B0604020202020204" pitchFamily="34" charset="0"/>
              <a:cs typeface="Arial" panose="020B0604020202020204" pitchFamily="34" charset="0"/>
            </a:endParaRPr>
          </a:p>
          <a:p>
            <a:pPr algn="just"/>
            <a:r>
              <a:rPr lang="vi-VN" altLang="en-US" sz="1900" dirty="0">
                <a:latin typeface="Arial" panose="020B0604020202020204" pitchFamily="34" charset="0"/>
                <a:cs typeface="Arial" panose="020B0604020202020204" pitchFamily="34" charset="0"/>
              </a:rPr>
              <a:t>Khi có hai máy cần trao đổi thông tin với nhau thì giữa chúng sẽ được thiết lập một kênh cố định và được duy trì cho đến khi một trong hai bên ngắt liên lạc. Các dữ liệu chỉ được truyền theo đường cố định đó.</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Kỹ</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thuật</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này</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kế</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thừa</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từ</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phương</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thức</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kết</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nối</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điện</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thoại</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cổ</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điển</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Ưu</a:t>
            </a:r>
            <a:r>
              <a:rPr lang="en-US" altLang="en-US" sz="1900" dirty="0">
                <a:latin typeface="Arial" panose="020B0604020202020204" pitchFamily="34" charset="0"/>
                <a:cs typeface="Arial" panose="020B0604020202020204" pitchFamily="34" charset="0"/>
              </a:rPr>
              <a:t> </a:t>
            </a:r>
            <a:r>
              <a:rPr lang="en-US" altLang="en-US" sz="1900" dirty="0" err="1">
                <a:latin typeface="Arial" panose="020B0604020202020204" pitchFamily="34" charset="0"/>
                <a:cs typeface="Arial" panose="020B0604020202020204" pitchFamily="34" charset="0"/>
              </a:rPr>
              <a:t>điểm</a:t>
            </a:r>
            <a:r>
              <a:rPr lang="en-US" altLang="en-US" sz="1900" dirty="0">
                <a:latin typeface="Arial" panose="020B0604020202020204" pitchFamily="34" charset="0"/>
                <a:cs typeface="Arial" panose="020B0604020202020204" pitchFamily="34" charset="0"/>
              </a:rPr>
              <a:t>: đ</a:t>
            </a:r>
            <a:r>
              <a:rPr lang="vi-VN" sz="1900" dirty="0">
                <a:latin typeface="Arial" panose="020B0604020202020204" pitchFamily="34" charset="0"/>
                <a:cs typeface="Arial" panose="020B0604020202020204" pitchFamily="34" charset="0"/>
              </a:rPr>
              <a:t>ộ tin cậy rất cao: một khi đường nối đã hoàn tất thì sự thất thoát tín hiệu gần như không đáng kể.</a:t>
            </a:r>
          </a:p>
          <a:p>
            <a:pPr algn="just"/>
            <a:r>
              <a:rPr lang="vi-VN" sz="1900" dirty="0">
                <a:latin typeface="Arial" panose="020B0604020202020204" pitchFamily="34" charset="0"/>
                <a:cs typeface="Arial" panose="020B0604020202020204" pitchFamily="34" charset="0"/>
              </a:rPr>
              <a:t>Băng thông cố định. Đối với kiểu nối này thì vận tốc chuyển thông tin là một hằng số và chỉ phụ thuộc vào đặc tính vật lý cũng như các thông số cài đặt của các thiết bị.</a:t>
            </a:r>
            <a:r>
              <a:rPr lang="en-US" sz="1900" dirty="0">
                <a:latin typeface="Arial" panose="020B0604020202020204" pitchFamily="34" charset="0"/>
                <a:cs typeface="Arial" panose="020B0604020202020204" pitchFamily="34" charset="0"/>
              </a:rPr>
              <a:t> </a:t>
            </a:r>
            <a:r>
              <a:rPr lang="vi-VN" sz="1900" dirty="0">
                <a:latin typeface="Arial" panose="020B0604020202020204" pitchFamily="34" charset="0"/>
                <a:cs typeface="Arial" panose="020B0604020202020204" pitchFamily="34" charset="0"/>
              </a:rPr>
              <a:t>Có thể dùng kỹ thuật này vào những nơi cần vận tốc chuyển dữ liệu cao hoặc nơi nào cần truy nhập dữ liệu với thời gian thực (</a:t>
            </a:r>
            <a:r>
              <a:rPr lang="vi-VN" sz="1900" i="1" dirty="0">
                <a:latin typeface="Arial" panose="020B0604020202020204" pitchFamily="34" charset="0"/>
                <a:cs typeface="Arial" panose="020B0604020202020204" pitchFamily="34" charset="0"/>
              </a:rPr>
              <a:t>realtime data access</a:t>
            </a:r>
            <a:r>
              <a:rPr lang="vi-VN" sz="19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checkerboard(across)">
                                      <p:cBhvr>
                                        <p:cTn id="7" dur="500"/>
                                        <p:tgtEl>
                                          <p:spTgt spid="48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8137"/>
                                        </p:tgtEl>
                                        <p:attrNameLst>
                                          <p:attrName>style.visibility</p:attrName>
                                        </p:attrNameLst>
                                      </p:cBhvr>
                                      <p:to>
                                        <p:strVal val="visible"/>
                                      </p:to>
                                    </p:set>
                                    <p:anim calcmode="lin" valueType="num">
                                      <p:cBhvr additive="base">
                                        <p:cTn id="12" dur="500" fill="hold"/>
                                        <p:tgtEl>
                                          <p:spTgt spid="48137"/>
                                        </p:tgtEl>
                                        <p:attrNameLst>
                                          <p:attrName>ppt_x</p:attrName>
                                        </p:attrNameLst>
                                      </p:cBhvr>
                                      <p:tavLst>
                                        <p:tav tm="0">
                                          <p:val>
                                            <p:strVal val="1+#ppt_w/2"/>
                                          </p:val>
                                        </p:tav>
                                        <p:tav tm="100000">
                                          <p:val>
                                            <p:strVal val="#ppt_x"/>
                                          </p:val>
                                        </p:tav>
                                      </p:tavLst>
                                    </p:anim>
                                    <p:anim calcmode="lin" valueType="num">
                                      <p:cBhvr additive="base">
                                        <p:cTn id="13" dur="500" fill="hold"/>
                                        <p:tgtEl>
                                          <p:spTgt spid="4813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8138"/>
                                        </p:tgtEl>
                                        <p:attrNameLst>
                                          <p:attrName>style.visibility</p:attrName>
                                        </p:attrNameLst>
                                      </p:cBhvr>
                                      <p:to>
                                        <p:strVal val="visible"/>
                                      </p:to>
                                    </p:set>
                                    <p:anim calcmode="lin" valueType="num">
                                      <p:cBhvr additive="base">
                                        <p:cTn id="18" dur="500" fill="hold"/>
                                        <p:tgtEl>
                                          <p:spTgt spid="48138"/>
                                        </p:tgtEl>
                                        <p:attrNameLst>
                                          <p:attrName>ppt_x</p:attrName>
                                        </p:attrNameLst>
                                      </p:cBhvr>
                                      <p:tavLst>
                                        <p:tav tm="0">
                                          <p:val>
                                            <p:strVal val="0-#ppt_w/2"/>
                                          </p:val>
                                        </p:tav>
                                        <p:tav tm="100000">
                                          <p:val>
                                            <p:strVal val="#ppt_x"/>
                                          </p:val>
                                        </p:tav>
                                      </p:tavLst>
                                    </p:anim>
                                    <p:anim calcmode="lin" valueType="num">
                                      <p:cBhvr additive="base">
                                        <p:cTn id="19" dur="500" fill="hold"/>
                                        <p:tgtEl>
                                          <p:spTgt spid="4813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8139"/>
                                        </p:tgtEl>
                                        <p:attrNameLst>
                                          <p:attrName>style.visibility</p:attrName>
                                        </p:attrNameLst>
                                      </p:cBhvr>
                                      <p:to>
                                        <p:strVal val="visible"/>
                                      </p:to>
                                    </p:set>
                                    <p:anim calcmode="lin" valueType="num">
                                      <p:cBhvr additive="base">
                                        <p:cTn id="24" dur="500" fill="hold"/>
                                        <p:tgtEl>
                                          <p:spTgt spid="48139"/>
                                        </p:tgtEl>
                                        <p:attrNameLst>
                                          <p:attrName>ppt_x</p:attrName>
                                        </p:attrNameLst>
                                      </p:cBhvr>
                                      <p:tavLst>
                                        <p:tav tm="0">
                                          <p:val>
                                            <p:strVal val="#ppt_x"/>
                                          </p:val>
                                        </p:tav>
                                        <p:tav tm="100000">
                                          <p:val>
                                            <p:strVal val="#ppt_x"/>
                                          </p:val>
                                        </p:tav>
                                      </p:tavLst>
                                    </p:anim>
                                    <p:anim calcmode="lin" valueType="num">
                                      <p:cBhvr additive="base">
                                        <p:cTn id="25" dur="500" fill="hold"/>
                                        <p:tgtEl>
                                          <p:spTgt spid="48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7" grpId="0" autoUpdateAnimBg="0"/>
      <p:bldP spid="48138" grpId="0" autoUpdateAnimBg="0"/>
      <p:bldP spid="4813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descr="untitled4">
            <a:extLst>
              <a:ext uri="{FF2B5EF4-FFF2-40B4-BE49-F238E27FC236}">
                <a16:creationId xmlns:a16="http://schemas.microsoft.com/office/drawing/2014/main" id="{CB234D37-4D5C-4554-89A6-ED6D1109F3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23900" y="883577"/>
            <a:ext cx="8829675" cy="5526088"/>
          </a:xfrm>
          <a:solidFill>
            <a:srgbClr val="FF0000"/>
          </a:solidFill>
        </p:spPr>
      </p:pic>
      <p:grpSp>
        <p:nvGrpSpPr>
          <p:cNvPr id="15363" name="Group 3">
            <a:extLst>
              <a:ext uri="{FF2B5EF4-FFF2-40B4-BE49-F238E27FC236}">
                <a16:creationId xmlns:a16="http://schemas.microsoft.com/office/drawing/2014/main" id="{4F57D8D5-85DB-41DC-A73A-738FD513B3B2}"/>
              </a:ext>
            </a:extLst>
          </p:cNvPr>
          <p:cNvGrpSpPr>
            <a:grpSpLocks/>
          </p:cNvGrpSpPr>
          <p:nvPr/>
        </p:nvGrpSpPr>
        <p:grpSpPr bwMode="auto">
          <a:xfrm>
            <a:off x="809625" y="2324100"/>
            <a:ext cx="6615113" cy="2933700"/>
            <a:chOff x="720" y="1464"/>
            <a:chExt cx="3704" cy="1848"/>
          </a:xfrm>
        </p:grpSpPr>
        <p:pic>
          <p:nvPicPr>
            <p:cNvPr id="15384" name="Picture 4" descr="b">
              <a:extLst>
                <a:ext uri="{FF2B5EF4-FFF2-40B4-BE49-F238E27FC236}">
                  <a16:creationId xmlns:a16="http://schemas.microsoft.com/office/drawing/2014/main" id="{FEF5D742-C178-4890-81F0-AC7D991B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3048"/>
              <a:ext cx="43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5" descr="b">
              <a:extLst>
                <a:ext uri="{FF2B5EF4-FFF2-40B4-BE49-F238E27FC236}">
                  <a16:creationId xmlns:a16="http://schemas.microsoft.com/office/drawing/2014/main" id="{2681FA50-99DE-4325-9321-3D626A381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968"/>
              <a:ext cx="4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6" descr="b">
              <a:extLst>
                <a:ext uri="{FF2B5EF4-FFF2-40B4-BE49-F238E27FC236}">
                  <a16:creationId xmlns:a16="http://schemas.microsoft.com/office/drawing/2014/main" id="{7496CEDF-F76A-4D23-9802-084A398AB1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1464"/>
              <a:ext cx="4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4" name="Group 7">
            <a:extLst>
              <a:ext uri="{FF2B5EF4-FFF2-40B4-BE49-F238E27FC236}">
                <a16:creationId xmlns:a16="http://schemas.microsoft.com/office/drawing/2014/main" id="{F66CF43D-5E49-41C5-AC50-827C51AB1CB0}"/>
              </a:ext>
            </a:extLst>
          </p:cNvPr>
          <p:cNvGrpSpPr>
            <a:grpSpLocks/>
          </p:cNvGrpSpPr>
          <p:nvPr/>
        </p:nvGrpSpPr>
        <p:grpSpPr bwMode="auto">
          <a:xfrm>
            <a:off x="885825" y="2960821"/>
            <a:ext cx="8401050" cy="3048000"/>
            <a:chOff x="768" y="1728"/>
            <a:chExt cx="4704" cy="1920"/>
          </a:xfrm>
        </p:grpSpPr>
        <p:pic>
          <p:nvPicPr>
            <p:cNvPr id="15371" name="Picture 8" descr="b">
              <a:extLst>
                <a:ext uri="{FF2B5EF4-FFF2-40B4-BE49-F238E27FC236}">
                  <a16:creationId xmlns:a16="http://schemas.microsoft.com/office/drawing/2014/main" id="{E8FAA18B-E3DA-4EB9-9CE4-D12A40AA1C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324"/>
              <a:ext cx="4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9">
              <a:extLst>
                <a:ext uri="{FF2B5EF4-FFF2-40B4-BE49-F238E27FC236}">
                  <a16:creationId xmlns:a16="http://schemas.microsoft.com/office/drawing/2014/main" id="{2424E5C8-EFC1-461D-81C5-1FD30EFCC8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0" y="2016"/>
              <a:ext cx="43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10">
              <a:extLst>
                <a:ext uri="{FF2B5EF4-FFF2-40B4-BE49-F238E27FC236}">
                  <a16:creationId xmlns:a16="http://schemas.microsoft.com/office/drawing/2014/main" id="{575C155D-199A-4CFE-A809-6E48A103C7E9}"/>
                </a:ext>
              </a:extLst>
            </p:cNvPr>
            <p:cNvGrpSpPr>
              <a:grpSpLocks/>
            </p:cNvGrpSpPr>
            <p:nvPr/>
          </p:nvGrpSpPr>
          <p:grpSpPr bwMode="auto">
            <a:xfrm>
              <a:off x="1104" y="1728"/>
              <a:ext cx="4080" cy="1632"/>
              <a:chOff x="1104" y="1728"/>
              <a:chExt cx="4080" cy="1632"/>
            </a:xfrm>
          </p:grpSpPr>
          <p:grpSp>
            <p:nvGrpSpPr>
              <p:cNvPr id="15374" name="Group 11">
                <a:extLst>
                  <a:ext uri="{FF2B5EF4-FFF2-40B4-BE49-F238E27FC236}">
                    <a16:creationId xmlns:a16="http://schemas.microsoft.com/office/drawing/2014/main" id="{BD9BE7AB-4A6C-4E8C-BB50-F8DEA26B7818}"/>
                  </a:ext>
                </a:extLst>
              </p:cNvPr>
              <p:cNvGrpSpPr>
                <a:grpSpLocks/>
              </p:cNvGrpSpPr>
              <p:nvPr/>
            </p:nvGrpSpPr>
            <p:grpSpPr bwMode="auto">
              <a:xfrm>
                <a:off x="1104" y="1728"/>
                <a:ext cx="3360" cy="1632"/>
                <a:chOff x="1104" y="1728"/>
                <a:chExt cx="3360" cy="1632"/>
              </a:xfrm>
            </p:grpSpPr>
            <p:grpSp>
              <p:nvGrpSpPr>
                <p:cNvPr id="15376" name="Group 12">
                  <a:extLst>
                    <a:ext uri="{FF2B5EF4-FFF2-40B4-BE49-F238E27FC236}">
                      <a16:creationId xmlns:a16="http://schemas.microsoft.com/office/drawing/2014/main" id="{B9A1EAF2-CF80-4A9C-9E16-F075F00C2933}"/>
                    </a:ext>
                  </a:extLst>
                </p:cNvPr>
                <p:cNvGrpSpPr>
                  <a:grpSpLocks/>
                </p:cNvGrpSpPr>
                <p:nvPr/>
              </p:nvGrpSpPr>
              <p:grpSpPr bwMode="auto">
                <a:xfrm>
                  <a:off x="1104" y="1728"/>
                  <a:ext cx="2208" cy="1632"/>
                  <a:chOff x="1104" y="1728"/>
                  <a:chExt cx="2208" cy="1632"/>
                </a:xfrm>
              </p:grpSpPr>
              <p:grpSp>
                <p:nvGrpSpPr>
                  <p:cNvPr id="15378" name="Group 13">
                    <a:extLst>
                      <a:ext uri="{FF2B5EF4-FFF2-40B4-BE49-F238E27FC236}">
                        <a16:creationId xmlns:a16="http://schemas.microsoft.com/office/drawing/2014/main" id="{EA508644-7D38-4AC6-814C-6EFFA3439F87}"/>
                      </a:ext>
                    </a:extLst>
                  </p:cNvPr>
                  <p:cNvGrpSpPr>
                    <a:grpSpLocks/>
                  </p:cNvGrpSpPr>
                  <p:nvPr/>
                </p:nvGrpSpPr>
                <p:grpSpPr bwMode="auto">
                  <a:xfrm>
                    <a:off x="1104" y="1824"/>
                    <a:ext cx="1728" cy="1536"/>
                    <a:chOff x="1104" y="1824"/>
                    <a:chExt cx="1728" cy="1536"/>
                  </a:xfrm>
                </p:grpSpPr>
                <p:sp>
                  <p:nvSpPr>
                    <p:cNvPr id="15380" name="Line 14">
                      <a:extLst>
                        <a:ext uri="{FF2B5EF4-FFF2-40B4-BE49-F238E27FC236}">
                          <a16:creationId xmlns:a16="http://schemas.microsoft.com/office/drawing/2014/main" id="{D0682DF0-0A89-4900-A7A1-9CB9AAEB2FDA}"/>
                        </a:ext>
                      </a:extLst>
                    </p:cNvPr>
                    <p:cNvSpPr>
                      <a:spLocks noChangeShapeType="1"/>
                    </p:cNvSpPr>
                    <p:nvPr/>
                  </p:nvSpPr>
                  <p:spPr bwMode="auto">
                    <a:xfrm flipH="1">
                      <a:off x="1104" y="3216"/>
                      <a:ext cx="192"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81" name="Group 15">
                      <a:extLst>
                        <a:ext uri="{FF2B5EF4-FFF2-40B4-BE49-F238E27FC236}">
                          <a16:creationId xmlns:a16="http://schemas.microsoft.com/office/drawing/2014/main" id="{76EDDD9A-9EB8-4CA9-9981-B59B1BFA1497}"/>
                        </a:ext>
                      </a:extLst>
                    </p:cNvPr>
                    <p:cNvGrpSpPr>
                      <a:grpSpLocks/>
                    </p:cNvGrpSpPr>
                    <p:nvPr/>
                  </p:nvGrpSpPr>
                  <p:grpSpPr bwMode="auto">
                    <a:xfrm>
                      <a:off x="1872" y="1824"/>
                      <a:ext cx="960" cy="1344"/>
                      <a:chOff x="1872" y="1824"/>
                      <a:chExt cx="960" cy="1344"/>
                    </a:xfrm>
                  </p:grpSpPr>
                  <p:sp>
                    <p:nvSpPr>
                      <p:cNvPr id="15382" name="Line 16">
                        <a:extLst>
                          <a:ext uri="{FF2B5EF4-FFF2-40B4-BE49-F238E27FC236}">
                            <a16:creationId xmlns:a16="http://schemas.microsoft.com/office/drawing/2014/main" id="{51587FC5-4A15-4A76-BD7A-583CE709D9D7}"/>
                          </a:ext>
                        </a:extLst>
                      </p:cNvPr>
                      <p:cNvSpPr>
                        <a:spLocks noChangeShapeType="1"/>
                      </p:cNvSpPr>
                      <p:nvPr/>
                    </p:nvSpPr>
                    <p:spPr bwMode="auto">
                      <a:xfrm>
                        <a:off x="1872" y="3168"/>
                        <a:ext cx="9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17">
                        <a:extLst>
                          <a:ext uri="{FF2B5EF4-FFF2-40B4-BE49-F238E27FC236}">
                            <a16:creationId xmlns:a16="http://schemas.microsoft.com/office/drawing/2014/main" id="{1C65F5D6-5585-46AE-8322-5BD769A767F6}"/>
                          </a:ext>
                        </a:extLst>
                      </p:cNvPr>
                      <p:cNvSpPr>
                        <a:spLocks noChangeShapeType="1"/>
                      </p:cNvSpPr>
                      <p:nvPr/>
                    </p:nvSpPr>
                    <p:spPr bwMode="auto">
                      <a:xfrm>
                        <a:off x="2832" y="1824"/>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379" name="Line 18">
                    <a:extLst>
                      <a:ext uri="{FF2B5EF4-FFF2-40B4-BE49-F238E27FC236}">
                        <a16:creationId xmlns:a16="http://schemas.microsoft.com/office/drawing/2014/main" id="{529AD52D-A3D3-40AB-A46F-90C9F4B34DFD}"/>
                      </a:ext>
                    </a:extLst>
                  </p:cNvPr>
                  <p:cNvSpPr>
                    <a:spLocks noChangeShapeType="1"/>
                  </p:cNvSpPr>
                  <p:nvPr/>
                </p:nvSpPr>
                <p:spPr bwMode="auto">
                  <a:xfrm>
                    <a:off x="2976" y="1728"/>
                    <a:ext cx="33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7" name="Line 19">
                  <a:extLst>
                    <a:ext uri="{FF2B5EF4-FFF2-40B4-BE49-F238E27FC236}">
                      <a16:creationId xmlns:a16="http://schemas.microsoft.com/office/drawing/2014/main" id="{35B65492-B6BE-49D5-A748-135273856B31}"/>
                    </a:ext>
                  </a:extLst>
                </p:cNvPr>
                <p:cNvSpPr>
                  <a:spLocks noChangeShapeType="1"/>
                </p:cNvSpPr>
                <p:nvPr/>
              </p:nvSpPr>
              <p:spPr bwMode="auto">
                <a:xfrm>
                  <a:off x="3888" y="1728"/>
                  <a:ext cx="57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5" name="Line 20">
                <a:extLst>
                  <a:ext uri="{FF2B5EF4-FFF2-40B4-BE49-F238E27FC236}">
                    <a16:creationId xmlns:a16="http://schemas.microsoft.com/office/drawing/2014/main" id="{E6D33519-BA65-4C44-911E-18F6A540B454}"/>
                  </a:ext>
                </a:extLst>
              </p:cNvPr>
              <p:cNvSpPr>
                <a:spLocks noChangeShapeType="1"/>
              </p:cNvSpPr>
              <p:nvPr/>
            </p:nvSpPr>
            <p:spPr bwMode="auto">
              <a:xfrm>
                <a:off x="4944" y="1872"/>
                <a:ext cx="24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365" name="AutoShape 21">
            <a:hlinkClick r:id="" action="ppaction://hlinkshowjump?jump=nextslide" highlightClick="1"/>
            <a:extLst>
              <a:ext uri="{FF2B5EF4-FFF2-40B4-BE49-F238E27FC236}">
                <a16:creationId xmlns:a16="http://schemas.microsoft.com/office/drawing/2014/main" id="{20A91263-5DAB-4DAC-A2D4-D9FEDD5E2134}"/>
              </a:ext>
            </a:extLst>
          </p:cNvPr>
          <p:cNvSpPr>
            <a:spLocks noChangeArrowheads="1"/>
          </p:cNvSpPr>
          <p:nvPr/>
        </p:nvSpPr>
        <p:spPr bwMode="auto">
          <a:xfrm>
            <a:off x="9039225"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algn="ctr"/>
            <a:endParaRPr lang="en-US" altLang="en-US" sz="2400">
              <a:latin typeface="Times New Roman" panose="02020603050405020304" pitchFamily="18" charset="0"/>
            </a:endParaRPr>
          </a:p>
        </p:txBody>
      </p:sp>
      <p:sp>
        <p:nvSpPr>
          <p:cNvPr id="15366" name="AutoShape 22">
            <a:hlinkClick r:id="" action="ppaction://hlinkshowjump?jump=previousslide" highlightClick="1"/>
            <a:extLst>
              <a:ext uri="{FF2B5EF4-FFF2-40B4-BE49-F238E27FC236}">
                <a16:creationId xmlns:a16="http://schemas.microsoft.com/office/drawing/2014/main" id="{30B5F2D8-39DF-42B0-AE78-C5DDCDDDBE39}"/>
              </a:ext>
            </a:extLst>
          </p:cNvPr>
          <p:cNvSpPr>
            <a:spLocks noChangeArrowheads="1"/>
          </p:cNvSpPr>
          <p:nvPr/>
        </p:nvSpPr>
        <p:spPr bwMode="auto">
          <a:xfrm>
            <a:off x="8524875" y="63246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04471" name="Oval 23">
            <a:extLst>
              <a:ext uri="{FF2B5EF4-FFF2-40B4-BE49-F238E27FC236}">
                <a16:creationId xmlns:a16="http://schemas.microsoft.com/office/drawing/2014/main" id="{35601D14-099C-44EA-8CDA-FF741033ABD0}"/>
              </a:ext>
            </a:extLst>
          </p:cNvPr>
          <p:cNvSpPr>
            <a:spLocks noChangeArrowheads="1"/>
          </p:cNvSpPr>
          <p:nvPr/>
        </p:nvSpPr>
        <p:spPr bwMode="auto">
          <a:xfrm>
            <a:off x="1152525" y="5638800"/>
            <a:ext cx="144463" cy="128588"/>
          </a:xfrm>
          <a:prstGeom prst="ellipse">
            <a:avLst/>
          </a:prstGeom>
          <a:solidFill>
            <a:srgbClr val="00FF00"/>
          </a:solidFill>
          <a:ln w="9525">
            <a:solidFill>
              <a:srgbClr val="FF0000"/>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04472" name="Rectangle 24">
            <a:extLst>
              <a:ext uri="{FF2B5EF4-FFF2-40B4-BE49-F238E27FC236}">
                <a16:creationId xmlns:a16="http://schemas.microsoft.com/office/drawing/2014/main" id="{6799A861-C9AF-4B5C-BF1D-0A2824A4DFAE}"/>
              </a:ext>
            </a:extLst>
          </p:cNvPr>
          <p:cNvSpPr>
            <a:spLocks noChangeArrowheads="1"/>
          </p:cNvSpPr>
          <p:nvPr/>
        </p:nvSpPr>
        <p:spPr bwMode="auto">
          <a:xfrm>
            <a:off x="8867775" y="3581400"/>
            <a:ext cx="153988" cy="136525"/>
          </a:xfrm>
          <a:prstGeom prst="rect">
            <a:avLst/>
          </a:prstGeom>
          <a:solidFill>
            <a:srgbClr val="FF0000"/>
          </a:solidFill>
          <a:ln w="9525">
            <a:solidFill>
              <a:schemeClr val="tx1"/>
            </a:solidFill>
            <a:miter lim="800000"/>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04473" name="Oval 25">
            <a:extLst>
              <a:ext uri="{FF2B5EF4-FFF2-40B4-BE49-F238E27FC236}">
                <a16:creationId xmlns:a16="http://schemas.microsoft.com/office/drawing/2014/main" id="{01FEE7B3-ACF1-4CF2-84EA-44979DAF4587}"/>
              </a:ext>
            </a:extLst>
          </p:cNvPr>
          <p:cNvSpPr>
            <a:spLocks noChangeArrowheads="1"/>
          </p:cNvSpPr>
          <p:nvPr/>
        </p:nvSpPr>
        <p:spPr bwMode="auto">
          <a:xfrm>
            <a:off x="5913438" y="5586412"/>
            <a:ext cx="144462" cy="128588"/>
          </a:xfrm>
          <a:prstGeom prst="ellipse">
            <a:avLst/>
          </a:prstGeom>
          <a:solidFill>
            <a:srgbClr val="FAFA04"/>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04474" name="AutoShape 26">
            <a:extLst>
              <a:ext uri="{FF2B5EF4-FFF2-40B4-BE49-F238E27FC236}">
                <a16:creationId xmlns:a16="http://schemas.microsoft.com/office/drawing/2014/main" id="{A0967EA4-F34C-4AC7-85DD-0E3B680447C8}"/>
              </a:ext>
            </a:extLst>
          </p:cNvPr>
          <p:cNvSpPr>
            <a:spLocks noChangeArrowheads="1"/>
          </p:cNvSpPr>
          <p:nvPr/>
        </p:nvSpPr>
        <p:spPr bwMode="auto">
          <a:xfrm>
            <a:off x="5610225" y="2590800"/>
            <a:ext cx="771525" cy="457200"/>
          </a:xfrm>
          <a:prstGeom prst="irregularSeal1">
            <a:avLst/>
          </a:prstGeom>
          <a:solidFill>
            <a:srgbClr val="FF0000"/>
          </a:solidFill>
          <a:ln w="9525">
            <a:solidFill>
              <a:schemeClr val="tx1"/>
            </a:solidFill>
            <a:miter lim="800000"/>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27" name="Text Box 11">
            <a:extLst>
              <a:ext uri="{FF2B5EF4-FFF2-40B4-BE49-F238E27FC236}">
                <a16:creationId xmlns:a16="http://schemas.microsoft.com/office/drawing/2014/main" id="{7B7CB128-7200-4FD4-9E20-656B61081F53}"/>
              </a:ext>
            </a:extLst>
          </p:cNvPr>
          <p:cNvSpPr txBox="1">
            <a:spLocks noChangeArrowheads="1"/>
          </p:cNvSpPr>
          <p:nvPr/>
        </p:nvSpPr>
        <p:spPr bwMode="auto">
          <a:xfrm>
            <a:off x="1268413" y="130885"/>
            <a:ext cx="8296275" cy="68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vi-VN" sz="1900" dirty="0">
                <a:latin typeface="Arial" panose="020B0604020202020204" pitchFamily="34" charset="0"/>
                <a:cs typeface="Arial" panose="020B0604020202020204" pitchFamily="34" charset="0"/>
              </a:rPr>
              <a:t> Tuy nhiên, </a:t>
            </a:r>
            <a:r>
              <a:rPr lang="en-US" sz="1900" dirty="0" err="1">
                <a:latin typeface="Arial" panose="020B0604020202020204" pitchFamily="34" charset="0"/>
                <a:cs typeface="Arial" panose="020B0604020202020204" pitchFamily="34" charset="0"/>
              </a:rPr>
              <a:t>phương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thức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này</a:t>
            </a:r>
            <a:r>
              <a:rPr lang="vi-VN"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chiếm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dụng</a:t>
            </a:r>
            <a:r>
              <a:rPr lang="vi-VN" sz="1900" dirty="0">
                <a:latin typeface="Arial" panose="020B0604020202020204" pitchFamily="34" charset="0"/>
                <a:cs typeface="Arial" panose="020B0604020202020204" pitchFamily="34" charset="0"/>
              </a:rPr>
              <a:t> nhiều tài nguyên và </a:t>
            </a:r>
            <a:r>
              <a:rPr lang="en-US" sz="1900" dirty="0" err="1">
                <a:latin typeface="Arial" panose="020B0604020202020204" pitchFamily="34" charset="0"/>
                <a:cs typeface="Arial" panose="020B0604020202020204" pitchFamily="34" charset="0"/>
              </a:rPr>
              <a:t>đường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truyền</a:t>
            </a:r>
            <a:r>
              <a:rPr lang="en-US" sz="1900" dirty="0">
                <a:latin typeface="Arial" panose="020B0604020202020204" pitchFamily="34" charset="0"/>
                <a:cs typeface="Arial" panose="020B0604020202020204" pitchFamily="34" charset="0"/>
              </a:rPr>
              <a:t>, do </a:t>
            </a:r>
            <a:r>
              <a:rPr lang="en-US" sz="1900" dirty="0" err="1">
                <a:latin typeface="Arial" panose="020B0604020202020204" pitchFamily="34" charset="0"/>
                <a:cs typeface="Arial" panose="020B0604020202020204" pitchFamily="34" charset="0"/>
              </a:rPr>
              <a:t>đó</a:t>
            </a:r>
            <a:r>
              <a:rPr lang="en-US" sz="1900" dirty="0">
                <a:latin typeface="Arial" panose="020B0604020202020204" pitchFamily="34" charset="0"/>
                <a:cs typeface="Arial" panose="020B0604020202020204" pitchFamily="34" charset="0"/>
              </a:rPr>
              <a:t> chi </a:t>
            </a:r>
            <a:r>
              <a:rPr lang="en-US" sz="1900" dirty="0" err="1">
                <a:latin typeface="Arial" panose="020B0604020202020204" pitchFamily="34" charset="0"/>
                <a:cs typeface="Arial" panose="020B0604020202020204" pitchFamily="34" charset="0"/>
              </a:rPr>
              <a:t>phí</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thực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tế</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cao</a:t>
            </a:r>
            <a:r>
              <a:rPr lang="en-US" sz="1900" dirty="0">
                <a:latin typeface="Arial" panose="020B0604020202020204" pitchFamily="34" charset="0"/>
                <a:cs typeface="Arial" panose="020B0604020202020204" pitchFamily="34" charset="0"/>
              </a:rPr>
              <a:t>.</a:t>
            </a:r>
            <a:endParaRPr lang="vi-VN" alt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path" presetSubtype="0" repeatCount="indefinite" accel="50000" decel="50000" fill="hold" grpId="0" nodeType="clickEffect">
                                  <p:stCondLst>
                                    <p:cond delay="0"/>
                                  </p:stCondLst>
                                  <p:endCondLst>
                                    <p:cond evt="onNext" delay="0">
                                      <p:tgtEl>
                                        <p:sldTgt/>
                                      </p:tgtEl>
                                    </p:cond>
                                  </p:endCondLst>
                                  <p:childTnLst>
                                    <p:animMotion origin="layout" path="M -1.48148E-6 -1.48148E-6 L 0.06158 -0.05741 C 0.06158 -0.07245 0.15556 -0.06805 0.32207 -0.06805 L 0.3267 -0.41042 L 0.67269 -0.3956 L 0.74892 -0.30046 " pathEditMode="relative" rAng="0" ptsTypes="AAAAAA">
                                      <p:cBhvr>
                                        <p:cTn id="6" dur="5000" fill="hold"/>
                                        <p:tgtEl>
                                          <p:spTgt spid="104471"/>
                                        </p:tgtEl>
                                        <p:attrNameLst>
                                          <p:attrName>ppt_x</p:attrName>
                                          <p:attrName>ppt_y</p:attrName>
                                        </p:attrNameLst>
                                      </p:cBhvr>
                                      <p:rCtr x="37438" y="-20532"/>
                                    </p:animMotion>
                                  </p:childTnLst>
                                </p:cTn>
                              </p:par>
                            </p:childTnLst>
                          </p:cTn>
                        </p:par>
                        <p:par>
                          <p:cTn id="7" fill="hold" nodeType="afterGroup">
                            <p:stCondLst>
                              <p:cond delay="5000"/>
                            </p:stCondLst>
                            <p:childTnLst>
                              <p:par>
                                <p:cTn id="8" presetID="36" presetClass="path" presetSubtype="0" repeatCount="indefinite" accel="50000" decel="50000" fill="hold" grpId="0" nodeType="afterEffect">
                                  <p:stCondLst>
                                    <p:cond delay="0"/>
                                  </p:stCondLst>
                                  <p:endCondLst>
                                    <p:cond evt="onNext" delay="0">
                                      <p:tgtEl>
                                        <p:sldTgt/>
                                      </p:tgtEl>
                                    </p:cond>
                                  </p:endCondLst>
                                  <p:childTnLst>
                                    <p:animMotion origin="layout" path="M -4.44444E-6 4.07407E-6 L 0.00649 0.00694 C 0.00047 0.00347 0.01374 0.00254 -4.44444E-6 -0.01412 C -0.01373 -0.03079 -0.05463 -0.07778 -0.07608 -0.0926 C -0.09737 -0.10718 -0.10077 -0.10162 -0.12839 -0.10278 C -0.15617 -0.10417 -0.20077 -0.10093 -0.24274 -0.1007 C -0.28472 -0.1007 -0.352 -0.10162 -0.38086 -0.1007 C -0.41064 -0.10024 -0.41296 -0.15116 -0.42052 -0.09676 L -0.4253 0.22685 L -0.6824 0.24166 L -0.75138 0.29768 " pathEditMode="relative" rAng="0" ptsTypes="AAAAAAAAAAA">
                                      <p:cBhvr>
                                        <p:cTn id="9" dur="5000" fill="hold"/>
                                        <p:tgtEl>
                                          <p:spTgt spid="104472"/>
                                        </p:tgtEl>
                                        <p:attrNameLst>
                                          <p:attrName>ppt_x</p:attrName>
                                          <p:attrName>ppt_y</p:attrName>
                                        </p:attrNameLst>
                                      </p:cBhvr>
                                      <p:rCtr x="-37253" y="8773"/>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64" presetClass="path" presetSubtype="0" accel="50000" decel="50000" fill="hold" grpId="0" nodeType="clickEffect">
                                  <p:stCondLst>
                                    <p:cond delay="0"/>
                                  </p:stCondLst>
                                  <p:childTnLst>
                                    <p:animMotion origin="layout" path="M -1.23457E-7 -2.59259E-6 L 0.0071 -0.40879 " pathEditMode="relative" rAng="0" ptsTypes="AA">
                                      <p:cBhvr>
                                        <p:cTn id="13" dur="2000" fill="hold"/>
                                        <p:tgtEl>
                                          <p:spTgt spid="104473"/>
                                        </p:tgtEl>
                                        <p:attrNameLst>
                                          <p:attrName>ppt_x</p:attrName>
                                          <p:attrName>ppt_y</p:attrName>
                                        </p:attrNameLst>
                                      </p:cBhvr>
                                      <p:rCtr x="355" y="-20440"/>
                                    </p:animMotion>
                                  </p:childTnLst>
                                </p:cTn>
                              </p:par>
                            </p:childTnLst>
                          </p:cTn>
                        </p:par>
                        <p:par>
                          <p:cTn id="14" fill="hold" nodeType="afterGroup">
                            <p:stCondLst>
                              <p:cond delay="2000"/>
                            </p:stCondLst>
                            <p:childTnLst>
                              <p:par>
                                <p:cTn id="15" presetID="23" presetClass="entr" presetSubtype="16" repeatCount="indefinite" fill="hold" grpId="0" nodeType="afterEffect">
                                  <p:stCondLst>
                                    <p:cond delay="0"/>
                                  </p:stCondLst>
                                  <p:endCondLst>
                                    <p:cond evt="onNext" delay="0">
                                      <p:tgtEl>
                                        <p:sldTgt/>
                                      </p:tgtEl>
                                    </p:cond>
                                  </p:endCondLst>
                                  <p:childTnLst>
                                    <p:set>
                                      <p:cBhvr>
                                        <p:cTn id="16" dur="1" fill="hold">
                                          <p:stCondLst>
                                            <p:cond delay="0"/>
                                          </p:stCondLst>
                                        </p:cTn>
                                        <p:tgtEl>
                                          <p:spTgt spid="104474"/>
                                        </p:tgtEl>
                                        <p:attrNameLst>
                                          <p:attrName>style.visibility</p:attrName>
                                        </p:attrNameLst>
                                      </p:cBhvr>
                                      <p:to>
                                        <p:strVal val="visible"/>
                                      </p:to>
                                    </p:set>
                                    <p:anim calcmode="lin" valueType="num">
                                      <p:cBhvr>
                                        <p:cTn id="17" dur="500" fill="hold"/>
                                        <p:tgtEl>
                                          <p:spTgt spid="104474"/>
                                        </p:tgtEl>
                                        <p:attrNameLst>
                                          <p:attrName>ppt_w</p:attrName>
                                        </p:attrNameLst>
                                      </p:cBhvr>
                                      <p:tavLst>
                                        <p:tav tm="0">
                                          <p:val>
                                            <p:fltVal val="0"/>
                                          </p:val>
                                        </p:tav>
                                        <p:tav tm="100000">
                                          <p:val>
                                            <p:strVal val="#ppt_w"/>
                                          </p:val>
                                        </p:tav>
                                      </p:tavLst>
                                    </p:anim>
                                    <p:anim calcmode="lin" valueType="num">
                                      <p:cBhvr>
                                        <p:cTn id="18" dur="500" fill="hold"/>
                                        <p:tgtEl>
                                          <p:spTgt spid="1044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1" grpId="0" animBg="1"/>
      <p:bldP spid="104472" grpId="0" animBg="1"/>
      <p:bldP spid="104473" grpId="0" animBg="1"/>
      <p:bldP spid="10447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a:extLst>
              <a:ext uri="{FF2B5EF4-FFF2-40B4-BE49-F238E27FC236}">
                <a16:creationId xmlns:a16="http://schemas.microsoft.com/office/drawing/2014/main" id="{DCDA5967-A12C-48F6-8CFD-EB06CB3FAC0E}"/>
              </a:ext>
            </a:extLst>
          </p:cNvPr>
          <p:cNvSpPr txBox="1">
            <a:spLocks noChangeArrowheads="1"/>
          </p:cNvSpPr>
          <p:nvPr/>
        </p:nvSpPr>
        <p:spPr bwMode="auto">
          <a:xfrm>
            <a:off x="647700" y="228600"/>
            <a:ext cx="9086850" cy="1634568"/>
          </a:xfrm>
          <a:prstGeom prst="rect">
            <a:avLst/>
          </a:prstGeom>
          <a:noFill/>
          <a:ln w="9525">
            <a:noFill/>
            <a:miter lim="800000"/>
            <a:headEnd/>
            <a:tailEnd/>
          </a:ln>
        </p:spPr>
        <p:txBody>
          <a:bodyPr lIns="94759" tIns="47380" rIns="94759" bIns="47380">
            <a:spAutoFit/>
          </a:bodyPr>
          <a:lstStyle/>
          <a:p>
            <a:pPr>
              <a:defRPr/>
            </a:pPr>
            <a:r>
              <a:rPr lang="en-US" sz="2000" dirty="0">
                <a:solidFill>
                  <a:srgbClr val="66FF66"/>
                </a:solidFill>
                <a:latin typeface="Arial" panose="020B0604020202020204" pitchFamily="34" charset="0"/>
                <a:cs typeface="Arial" panose="020B0604020202020204" pitchFamily="34" charset="0"/>
              </a:rPr>
              <a:t>b- </a:t>
            </a:r>
            <a:r>
              <a:rPr lang="en-US" sz="2000" dirty="0" err="1">
                <a:solidFill>
                  <a:srgbClr val="66FF66"/>
                </a:solidFill>
                <a:latin typeface="Arial" panose="020B0604020202020204" pitchFamily="34" charset="0"/>
                <a:cs typeface="Arial" panose="020B0604020202020204" pitchFamily="34" charset="0"/>
              </a:rPr>
              <a:t>Mạng</a:t>
            </a:r>
            <a:r>
              <a:rPr lang="en-US" sz="2000" dirty="0">
                <a:solidFill>
                  <a:srgbClr val="66FF66"/>
                </a:solidFill>
                <a:latin typeface="Arial" panose="020B0604020202020204" pitchFamily="34" charset="0"/>
                <a:cs typeface="Arial" panose="020B0604020202020204" pitchFamily="34" charset="0"/>
              </a:rPr>
              <a:t> </a:t>
            </a:r>
            <a:r>
              <a:rPr lang="en-US" sz="2000" dirty="0" err="1">
                <a:solidFill>
                  <a:srgbClr val="66FF66"/>
                </a:solidFill>
                <a:latin typeface="Arial" panose="020B0604020202020204" pitchFamily="34" charset="0"/>
                <a:cs typeface="Arial" panose="020B0604020202020204" pitchFamily="34" charset="0"/>
              </a:rPr>
              <a:t>chuyển</a:t>
            </a:r>
            <a:r>
              <a:rPr lang="en-US" sz="2000" dirty="0">
                <a:solidFill>
                  <a:srgbClr val="66FF66"/>
                </a:solidFill>
                <a:latin typeface="Arial" panose="020B0604020202020204" pitchFamily="34" charset="0"/>
                <a:cs typeface="Arial" panose="020B0604020202020204" pitchFamily="34" charset="0"/>
              </a:rPr>
              <a:t> </a:t>
            </a:r>
            <a:r>
              <a:rPr lang="en-US" sz="2000" dirty="0" err="1">
                <a:solidFill>
                  <a:srgbClr val="66FF66"/>
                </a:solidFill>
                <a:latin typeface="Arial" panose="020B0604020202020204" pitchFamily="34" charset="0"/>
                <a:cs typeface="Arial" panose="020B0604020202020204" pitchFamily="34" charset="0"/>
              </a:rPr>
              <a:t>mạch</a:t>
            </a:r>
            <a:r>
              <a:rPr lang="en-US" sz="2000" dirty="0">
                <a:solidFill>
                  <a:srgbClr val="66FF66"/>
                </a:solidFill>
                <a:latin typeface="Arial" panose="020B0604020202020204" pitchFamily="34" charset="0"/>
                <a:cs typeface="Arial" panose="020B0604020202020204" pitchFamily="34" charset="0"/>
              </a:rPr>
              <a:t> </a:t>
            </a:r>
            <a:r>
              <a:rPr lang="en-US" sz="2000" dirty="0" err="1">
                <a:solidFill>
                  <a:srgbClr val="66FF66"/>
                </a:solidFill>
                <a:latin typeface="Arial" panose="020B0604020202020204" pitchFamily="34" charset="0"/>
                <a:cs typeface="Arial" panose="020B0604020202020204" pitchFamily="34" charset="0"/>
              </a:rPr>
              <a:t>thông</a:t>
            </a:r>
            <a:r>
              <a:rPr lang="en-US" sz="2000" dirty="0">
                <a:solidFill>
                  <a:srgbClr val="66FF66"/>
                </a:solidFill>
                <a:latin typeface="Arial" panose="020B0604020202020204" pitchFamily="34" charset="0"/>
                <a:cs typeface="Arial" panose="020B0604020202020204" pitchFamily="34" charset="0"/>
              </a:rPr>
              <a:t> </a:t>
            </a:r>
            <a:r>
              <a:rPr lang="en-US" sz="2000" dirty="0" err="1">
                <a:solidFill>
                  <a:srgbClr val="66FF66"/>
                </a:solidFill>
                <a:latin typeface="Arial" panose="020B0604020202020204" pitchFamily="34" charset="0"/>
                <a:cs typeface="Arial" panose="020B0604020202020204" pitchFamily="34" charset="0"/>
              </a:rPr>
              <a:t>báo</a:t>
            </a:r>
            <a:r>
              <a:rPr lang="en-US" sz="2000" dirty="0">
                <a:solidFill>
                  <a:srgbClr val="66FF66"/>
                </a:solidFill>
                <a:latin typeface="Arial" panose="020B0604020202020204" pitchFamily="34" charset="0"/>
                <a:cs typeface="Arial" panose="020B0604020202020204" pitchFamily="34" charset="0"/>
              </a:rPr>
              <a:t> (Message Switching)</a:t>
            </a:r>
          </a:p>
          <a:p>
            <a:pPr>
              <a:defRPr/>
            </a:pPr>
            <a:r>
              <a:rPr lang="vi-VN" sz="2000" dirty="0">
                <a:latin typeface="Arial" panose="020B0604020202020204" pitchFamily="34" charset="0"/>
                <a:cs typeface="Arial" panose="020B0604020202020204" pitchFamily="34" charset="0"/>
              </a:rPr>
              <a:t>Thông báo(TB) là một đơn vị thông tin có chứa thông tin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đích cần gửi đến. Căn cứ vào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vi-VN" sz="2000" dirty="0">
                <a:latin typeface="Arial" panose="020B0604020202020204" pitchFamily="34" charset="0"/>
                <a:cs typeface="Arial" panose="020B0604020202020204" pitchFamily="34" charset="0"/>
              </a:rPr>
              <a:t> này mỗi nút trung gian có thể chuyển TB đến nút kết tiếp để đến đích. Tuỳ theo cấu trúc mạng các TB có thể đi theo nhiều đường khác nhau để đến đích</a:t>
            </a:r>
            <a:endParaRPr lang="en-US" sz="2000" dirty="0">
              <a:latin typeface="Arial" panose="020B0604020202020204" pitchFamily="34" charset="0"/>
              <a:cs typeface="Arial" panose="020B0604020202020204" pitchFamily="34" charset="0"/>
            </a:endParaRPr>
          </a:p>
        </p:txBody>
      </p:sp>
      <p:graphicFrame>
        <p:nvGraphicFramePr>
          <p:cNvPr id="16387" name="Object 10">
            <a:extLst>
              <a:ext uri="{FF2B5EF4-FFF2-40B4-BE49-F238E27FC236}">
                <a16:creationId xmlns:a16="http://schemas.microsoft.com/office/drawing/2014/main" id="{5FDD0DDC-9AFA-4287-85F2-BBF60008A66D}"/>
              </a:ext>
            </a:extLst>
          </p:cNvPr>
          <p:cNvGraphicFramePr>
            <a:graphicFrameLocks noChangeAspect="1"/>
          </p:cNvGraphicFramePr>
          <p:nvPr/>
        </p:nvGraphicFramePr>
        <p:xfrm>
          <a:off x="647700" y="1981200"/>
          <a:ext cx="9258300" cy="4419600"/>
        </p:xfrm>
        <a:graphic>
          <a:graphicData uri="http://schemas.openxmlformats.org/presentationml/2006/ole">
            <mc:AlternateContent xmlns:mc="http://schemas.openxmlformats.org/markup-compatibility/2006">
              <mc:Choice xmlns:v="urn:schemas-microsoft-com:vml" Requires="v">
                <p:oleObj spid="_x0000_s16497" name="Bitmap Image" r:id="rId3" imgW="6458852" imgH="3304762" progId="Paint.Picture">
                  <p:embed/>
                </p:oleObj>
              </mc:Choice>
              <mc:Fallback>
                <p:oleObj name="Bitmap Image" r:id="rId3" imgW="6458852" imgH="3304762"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981200"/>
                        <a:ext cx="9258300" cy="4419600"/>
                      </a:xfrm>
                      <a:prstGeom prst="rect">
                        <a:avLst/>
                      </a:prstGeom>
                      <a:noFill/>
                      <a:ln w="38100">
                        <a:solidFill>
                          <a:srgbClr val="FF0000"/>
                        </a:solidFill>
                        <a:miter lim="800000"/>
                        <a:headEnd/>
                        <a:tailEnd/>
                      </a:ln>
                      <a:effectLst/>
                    </p:spPr>
                  </p:pic>
                </p:oleObj>
              </mc:Fallback>
            </mc:AlternateContent>
          </a:graphicData>
        </a:graphic>
      </p:graphicFrame>
      <p:sp>
        <p:nvSpPr>
          <p:cNvPr id="16388" name="Line 19">
            <a:extLst>
              <a:ext uri="{FF2B5EF4-FFF2-40B4-BE49-F238E27FC236}">
                <a16:creationId xmlns:a16="http://schemas.microsoft.com/office/drawing/2014/main" id="{A00C40D5-841F-444E-A629-BB13B323A209}"/>
              </a:ext>
            </a:extLst>
          </p:cNvPr>
          <p:cNvSpPr>
            <a:spLocks noChangeShapeType="1"/>
          </p:cNvSpPr>
          <p:nvPr/>
        </p:nvSpPr>
        <p:spPr bwMode="auto">
          <a:xfrm flipH="1">
            <a:off x="4676775" y="2819400"/>
            <a:ext cx="10287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9" name="Line 20">
            <a:extLst>
              <a:ext uri="{FF2B5EF4-FFF2-40B4-BE49-F238E27FC236}">
                <a16:creationId xmlns:a16="http://schemas.microsoft.com/office/drawing/2014/main" id="{E528FE78-3527-448B-8C07-059E4443CB52}"/>
              </a:ext>
            </a:extLst>
          </p:cNvPr>
          <p:cNvSpPr>
            <a:spLocks noChangeShapeType="1"/>
          </p:cNvSpPr>
          <p:nvPr/>
        </p:nvSpPr>
        <p:spPr bwMode="auto">
          <a:xfrm>
            <a:off x="4676775" y="2819400"/>
            <a:ext cx="0" cy="1371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25">
            <a:extLst>
              <a:ext uri="{FF2B5EF4-FFF2-40B4-BE49-F238E27FC236}">
                <a16:creationId xmlns:a16="http://schemas.microsoft.com/office/drawing/2014/main" id="{CBD308D5-6A79-446E-B192-920E47C88F46}"/>
              </a:ext>
            </a:extLst>
          </p:cNvPr>
          <p:cNvSpPr>
            <a:spLocks noChangeShapeType="1"/>
          </p:cNvSpPr>
          <p:nvPr/>
        </p:nvSpPr>
        <p:spPr bwMode="auto">
          <a:xfrm>
            <a:off x="8791575" y="4495800"/>
            <a:ext cx="24765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13">
            <a:extLst>
              <a:ext uri="{FF2B5EF4-FFF2-40B4-BE49-F238E27FC236}">
                <a16:creationId xmlns:a16="http://schemas.microsoft.com/office/drawing/2014/main" id="{479B637E-A91C-4F36-A582-AD4CFDF6ACF2}"/>
              </a:ext>
            </a:extLst>
          </p:cNvPr>
          <p:cNvSpPr>
            <a:spLocks noChangeShapeType="1"/>
          </p:cNvSpPr>
          <p:nvPr/>
        </p:nvSpPr>
        <p:spPr bwMode="auto">
          <a:xfrm flipV="1">
            <a:off x="3048000" y="4495800"/>
            <a:ext cx="1371600" cy="685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26">
            <a:extLst>
              <a:ext uri="{FF2B5EF4-FFF2-40B4-BE49-F238E27FC236}">
                <a16:creationId xmlns:a16="http://schemas.microsoft.com/office/drawing/2014/main" id="{42D3141F-F18E-4EC8-B00E-78158EE366C6}"/>
              </a:ext>
            </a:extLst>
          </p:cNvPr>
          <p:cNvSpPr>
            <a:spLocks noChangeShapeType="1"/>
          </p:cNvSpPr>
          <p:nvPr/>
        </p:nvSpPr>
        <p:spPr bwMode="auto">
          <a:xfrm>
            <a:off x="8791575" y="4572000"/>
            <a:ext cx="342900" cy="304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6395" name="Object 34">
            <a:extLst>
              <a:ext uri="{FF2B5EF4-FFF2-40B4-BE49-F238E27FC236}">
                <a16:creationId xmlns:a16="http://schemas.microsoft.com/office/drawing/2014/main" id="{DF6B1BE5-7F24-4CEB-BDC1-429078AA1E77}"/>
              </a:ext>
            </a:extLst>
          </p:cNvPr>
          <p:cNvGraphicFramePr>
            <a:graphicFrameLocks noChangeAspect="1"/>
          </p:cNvGraphicFramePr>
          <p:nvPr/>
        </p:nvGraphicFramePr>
        <p:xfrm>
          <a:off x="9005888" y="4724400"/>
          <a:ext cx="695325" cy="666750"/>
        </p:xfrm>
        <a:graphic>
          <a:graphicData uri="http://schemas.openxmlformats.org/presentationml/2006/ole">
            <mc:AlternateContent xmlns:mc="http://schemas.openxmlformats.org/markup-compatibility/2006">
              <mc:Choice xmlns:v="urn:schemas-microsoft-com:vml" Requires="v">
                <p:oleObj spid="_x0000_s16498" name="Bitmap Image" r:id="rId5" imgW="695238" imgH="666667" progId="Paint.Picture">
                  <p:embed/>
                </p:oleObj>
              </mc:Choice>
              <mc:Fallback>
                <p:oleObj name="Bitmap Image" r:id="rId5" imgW="695238" imgH="666667" progId="Paint.Picture">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5888" y="4724400"/>
                        <a:ext cx="6953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96" name="Group 36">
            <a:extLst>
              <a:ext uri="{FF2B5EF4-FFF2-40B4-BE49-F238E27FC236}">
                <a16:creationId xmlns:a16="http://schemas.microsoft.com/office/drawing/2014/main" id="{EA102745-07C0-4F31-BDC2-A79EC6B795BE}"/>
              </a:ext>
            </a:extLst>
          </p:cNvPr>
          <p:cNvGrpSpPr>
            <a:grpSpLocks/>
          </p:cNvGrpSpPr>
          <p:nvPr/>
        </p:nvGrpSpPr>
        <p:grpSpPr bwMode="auto">
          <a:xfrm>
            <a:off x="3305175" y="4343400"/>
            <a:ext cx="5829300" cy="2009775"/>
            <a:chOff x="1920" y="2736"/>
            <a:chExt cx="3264" cy="1266"/>
          </a:xfrm>
        </p:grpSpPr>
        <p:sp>
          <p:nvSpPr>
            <p:cNvPr id="16400" name="Line 12">
              <a:extLst>
                <a:ext uri="{FF2B5EF4-FFF2-40B4-BE49-F238E27FC236}">
                  <a16:creationId xmlns:a16="http://schemas.microsoft.com/office/drawing/2014/main" id="{C355B128-3FCB-40CE-AE9C-A0960731175C}"/>
                </a:ext>
              </a:extLst>
            </p:cNvPr>
            <p:cNvSpPr>
              <a:spLocks noChangeShapeType="1"/>
            </p:cNvSpPr>
            <p:nvPr/>
          </p:nvSpPr>
          <p:spPr bwMode="auto">
            <a:xfrm>
              <a:off x="1920" y="3360"/>
              <a:ext cx="624"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1">
              <a:extLst>
                <a:ext uri="{FF2B5EF4-FFF2-40B4-BE49-F238E27FC236}">
                  <a16:creationId xmlns:a16="http://schemas.microsoft.com/office/drawing/2014/main" id="{5FEA406F-3312-4F0E-9DE5-8F1FCE010A38}"/>
                </a:ext>
              </a:extLst>
            </p:cNvPr>
            <p:cNvSpPr>
              <a:spLocks noChangeShapeType="1"/>
            </p:cNvSpPr>
            <p:nvPr/>
          </p:nvSpPr>
          <p:spPr bwMode="auto">
            <a:xfrm flipV="1">
              <a:off x="1968" y="2832"/>
              <a:ext cx="1344"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2">
              <a:extLst>
                <a:ext uri="{FF2B5EF4-FFF2-40B4-BE49-F238E27FC236}">
                  <a16:creationId xmlns:a16="http://schemas.microsoft.com/office/drawing/2014/main" id="{B9A8C99C-C2BC-4843-85EA-6E035D81799A}"/>
                </a:ext>
              </a:extLst>
            </p:cNvPr>
            <p:cNvSpPr>
              <a:spLocks noChangeShapeType="1"/>
            </p:cNvSpPr>
            <p:nvPr/>
          </p:nvSpPr>
          <p:spPr bwMode="auto">
            <a:xfrm>
              <a:off x="2016" y="3360"/>
              <a:ext cx="1296"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3" name="Line 23">
              <a:extLst>
                <a:ext uri="{FF2B5EF4-FFF2-40B4-BE49-F238E27FC236}">
                  <a16:creationId xmlns:a16="http://schemas.microsoft.com/office/drawing/2014/main" id="{9DD5D393-1F58-4473-A627-D9EDA675415A}"/>
                </a:ext>
              </a:extLst>
            </p:cNvPr>
            <p:cNvSpPr>
              <a:spLocks noChangeShapeType="1"/>
            </p:cNvSpPr>
            <p:nvPr/>
          </p:nvSpPr>
          <p:spPr bwMode="auto">
            <a:xfrm>
              <a:off x="3744" y="2736"/>
              <a:ext cx="67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Line 27">
              <a:extLst>
                <a:ext uri="{FF2B5EF4-FFF2-40B4-BE49-F238E27FC236}">
                  <a16:creationId xmlns:a16="http://schemas.microsoft.com/office/drawing/2014/main" id="{D6FE728E-E023-41F0-8F03-D2A472829130}"/>
                </a:ext>
              </a:extLst>
            </p:cNvPr>
            <p:cNvSpPr>
              <a:spLocks noChangeShapeType="1"/>
            </p:cNvSpPr>
            <p:nvPr/>
          </p:nvSpPr>
          <p:spPr bwMode="auto">
            <a:xfrm flipV="1">
              <a:off x="3792" y="2928"/>
              <a:ext cx="768" cy="62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6405" name="Object 32">
              <a:extLst>
                <a:ext uri="{FF2B5EF4-FFF2-40B4-BE49-F238E27FC236}">
                  <a16:creationId xmlns:a16="http://schemas.microsoft.com/office/drawing/2014/main" id="{07D1B2E7-01F4-4026-B49F-918C54DF65B0}"/>
                </a:ext>
              </a:extLst>
            </p:cNvPr>
            <p:cNvGraphicFramePr>
              <a:graphicFrameLocks noChangeAspect="1"/>
            </p:cNvGraphicFramePr>
            <p:nvPr/>
          </p:nvGraphicFramePr>
          <p:xfrm>
            <a:off x="2544" y="3648"/>
            <a:ext cx="426" cy="354"/>
          </p:xfrm>
          <a:graphic>
            <a:graphicData uri="http://schemas.openxmlformats.org/presentationml/2006/ole">
              <mc:AlternateContent xmlns:mc="http://schemas.openxmlformats.org/markup-compatibility/2006">
                <mc:Choice xmlns:v="urn:schemas-microsoft-com:vml" Requires="v">
                  <p:oleObj spid="_x0000_s16499" name="Bitmap Image" r:id="rId7" imgW="676369" imgH="561905" progId="Paint.Picture">
                    <p:embed/>
                  </p:oleObj>
                </mc:Choice>
                <mc:Fallback>
                  <p:oleObj name="Bitmap Image" r:id="rId7" imgW="676369" imgH="561905" progId="Paint.Picture">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648"/>
                          <a:ext cx="426"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6" name="Line 35">
              <a:extLst>
                <a:ext uri="{FF2B5EF4-FFF2-40B4-BE49-F238E27FC236}">
                  <a16:creationId xmlns:a16="http://schemas.microsoft.com/office/drawing/2014/main" id="{27A602BA-2F9D-4558-842E-611C17601200}"/>
                </a:ext>
              </a:extLst>
            </p:cNvPr>
            <p:cNvSpPr>
              <a:spLocks noChangeShapeType="1"/>
            </p:cNvSpPr>
            <p:nvPr/>
          </p:nvSpPr>
          <p:spPr bwMode="auto">
            <a:xfrm>
              <a:off x="4944" y="2880"/>
              <a:ext cx="24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2261" name="Oval 37">
            <a:extLst>
              <a:ext uri="{FF2B5EF4-FFF2-40B4-BE49-F238E27FC236}">
                <a16:creationId xmlns:a16="http://schemas.microsoft.com/office/drawing/2014/main" id="{A5E9B65D-B0C6-4698-9335-515116C8D4DE}"/>
              </a:ext>
            </a:extLst>
          </p:cNvPr>
          <p:cNvSpPr>
            <a:spLocks noChangeArrowheads="1"/>
          </p:cNvSpPr>
          <p:nvPr/>
        </p:nvSpPr>
        <p:spPr bwMode="auto">
          <a:xfrm>
            <a:off x="4591050" y="5910263"/>
            <a:ext cx="123825" cy="109537"/>
          </a:xfrm>
          <a:prstGeom prst="ellipse">
            <a:avLst/>
          </a:prstGeom>
          <a:solidFill>
            <a:schemeClr val="tx1"/>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6398" name="Oval 38">
            <a:extLst>
              <a:ext uri="{FF2B5EF4-FFF2-40B4-BE49-F238E27FC236}">
                <a16:creationId xmlns:a16="http://schemas.microsoft.com/office/drawing/2014/main" id="{B2ACBF05-856F-44FB-9AE6-E02A5E83DF97}"/>
              </a:ext>
            </a:extLst>
          </p:cNvPr>
          <p:cNvSpPr>
            <a:spLocks noChangeArrowheads="1"/>
          </p:cNvSpPr>
          <p:nvPr/>
        </p:nvSpPr>
        <p:spPr bwMode="auto">
          <a:xfrm>
            <a:off x="4591050" y="5867400"/>
            <a:ext cx="123825" cy="109538"/>
          </a:xfrm>
          <a:prstGeom prst="ellipse">
            <a:avLst/>
          </a:prstGeom>
          <a:solidFill>
            <a:schemeClr val="tx1"/>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52263" name="Oval 39">
            <a:extLst>
              <a:ext uri="{FF2B5EF4-FFF2-40B4-BE49-F238E27FC236}">
                <a16:creationId xmlns:a16="http://schemas.microsoft.com/office/drawing/2014/main" id="{6EA8934A-808F-4BFA-9CF0-6803D524DEFB}"/>
              </a:ext>
            </a:extLst>
          </p:cNvPr>
          <p:cNvSpPr>
            <a:spLocks noChangeArrowheads="1"/>
          </p:cNvSpPr>
          <p:nvPr/>
        </p:nvSpPr>
        <p:spPr bwMode="auto">
          <a:xfrm>
            <a:off x="4573588" y="5927725"/>
            <a:ext cx="103187" cy="92075"/>
          </a:xfrm>
          <a:prstGeom prst="ellipse">
            <a:avLst/>
          </a:prstGeom>
          <a:solidFill>
            <a:schemeClr val="tx1"/>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path" presetSubtype="0" repeatCount="indefinite" accel="50000" decel="50000" fill="hold" grpId="0" nodeType="clickEffect">
                                  <p:stCondLst>
                                    <p:cond delay="0"/>
                                  </p:stCondLst>
                                  <p:endCondLst>
                                    <p:cond evt="onNext" delay="0">
                                      <p:tgtEl>
                                        <p:sldTgt/>
                                      </p:tgtEl>
                                    </p:cond>
                                  </p:endCondLst>
                                  <p:childTnLst>
                                    <p:animMotion origin="layout" path="M -0.01181 0.01503 L -0.12622 -0.09503 C -0.10365 -0.12254 0.06232 -0.20763 0.12152 -0.21757 C 0.1934 -0.24046 0.26111 -0.23306 0.30555 -0.23237 C 0.35 -0.23168 0.37048 -0.22081 0.38819 -0.21341 L 0.41198 -0.18798 L 0.45 -0.13942 " pathEditMode="relative" rAng="0" ptsTypes="FfaaFAF">
                                      <p:cBhvr>
                                        <p:cTn id="6" dur="2000" fill="hold"/>
                                        <p:tgtEl>
                                          <p:spTgt spid="52261"/>
                                        </p:tgtEl>
                                        <p:attrNameLst>
                                          <p:attrName>ppt_x</p:attrName>
                                          <p:attrName>ppt_y</p:attrName>
                                        </p:attrNameLst>
                                      </p:cBhvr>
                                      <p:rCtr x="17361" y="-12786"/>
                                    </p:animMotion>
                                  </p:childTnLst>
                                </p:cTn>
                              </p:par>
                              <p:par>
                                <p:cTn id="7" presetID="36" presetClass="path" presetSubtype="0" repeatCount="indefinite" accel="50000" decel="50000" fill="hold" grpId="0" nodeType="withEffect">
                                  <p:stCondLst>
                                    <p:cond delay="0"/>
                                  </p:stCondLst>
                                  <p:endCondLst>
                                    <p:cond evt="onNext" delay="0">
                                      <p:tgtEl>
                                        <p:sldTgt/>
                                      </p:tgtEl>
                                    </p:cond>
                                  </p:endCondLst>
                                  <p:childTnLst>
                                    <p:animMotion origin="layout" path="M -0.01406 0.00925 L -0.12673 -0.09203 C -0.10555 -0.11838 0.06858 -0.05318 0.12413 -0.04763 C 0.17969 -0.04208 0.16459 -0.02821 0.2066 -0.05827 C 0.24861 -0.08833 0.33542 -0.21203 0.37639 -0.22752 L 0.45261 -0.15122 L 0.45261 -0.14914 " pathEditMode="relative" rAng="0" ptsTypes="FfaaFAF">
                                      <p:cBhvr>
                                        <p:cTn id="8" dur="2000" fill="hold"/>
                                        <p:tgtEl>
                                          <p:spTgt spid="52263"/>
                                        </p:tgtEl>
                                        <p:attrNameLst>
                                          <p:attrName>ppt_x</p:attrName>
                                          <p:attrName>ppt_y</p:attrName>
                                        </p:attrNameLst>
                                      </p:cBhvr>
                                      <p:rCtr x="17691" y="-1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FF813C55-4DFD-47C0-805F-7CFE49932A81}"/>
              </a:ext>
            </a:extLst>
          </p:cNvPr>
          <p:cNvSpPr txBox="1">
            <a:spLocks noChangeArrowheads="1"/>
          </p:cNvSpPr>
          <p:nvPr/>
        </p:nvSpPr>
        <p:spPr bwMode="auto">
          <a:xfrm>
            <a:off x="771525" y="209550"/>
            <a:ext cx="9086850" cy="317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c- </a:t>
            </a:r>
            <a:r>
              <a:rPr lang="en-US" altLang="en-US" sz="2000" dirty="0" err="1">
                <a:solidFill>
                  <a:srgbClr val="66FF66"/>
                </a:solidFill>
                <a:latin typeface="Arial" panose="020B0604020202020204" pitchFamily="34" charset="0"/>
                <a:cs typeface="Arial" panose="020B0604020202020204" pitchFamily="34" charset="0"/>
              </a:rPr>
              <a:t>Mạng</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chuyển</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mạch</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gói</a:t>
            </a:r>
            <a:r>
              <a:rPr lang="en-US" altLang="en-US" sz="2000" dirty="0">
                <a:solidFill>
                  <a:srgbClr val="66FF66"/>
                </a:solidFill>
                <a:latin typeface="Arial" panose="020B0604020202020204" pitchFamily="34" charset="0"/>
                <a:cs typeface="Arial" panose="020B0604020202020204" pitchFamily="34" charset="0"/>
              </a:rPr>
              <a:t> ( P</a:t>
            </a:r>
            <a:r>
              <a:rPr lang="en-US" sz="2000" dirty="0">
                <a:solidFill>
                  <a:srgbClr val="66FF66"/>
                </a:solidFill>
                <a:latin typeface="Arial" panose="020B0604020202020204" pitchFamily="34" charset="0"/>
                <a:cs typeface="Arial" panose="020B0604020202020204" pitchFamily="34" charset="0"/>
              </a:rPr>
              <a:t>acket Switched)</a:t>
            </a:r>
            <a:endParaRPr lang="en-US" altLang="en-US" sz="2000" dirty="0">
              <a:solidFill>
                <a:srgbClr val="66FF66"/>
              </a:solidFill>
              <a:latin typeface="Arial" panose="020B0604020202020204" pitchFamily="34" charset="0"/>
              <a:cs typeface="Arial" panose="020B0604020202020204" pitchFamily="34" charset="0"/>
            </a:endParaRPr>
          </a:p>
          <a:p>
            <a:r>
              <a:rPr lang="vi-VN" altLang="en-US" sz="2000" dirty="0">
                <a:latin typeface="Arial" panose="020B0604020202020204" pitchFamily="34" charset="0"/>
                <a:cs typeface="Arial" panose="020B0604020202020204" pitchFamily="34" charset="0"/>
              </a:rPr>
              <a:t>Khác với kỹ thuật chuyển mạch (TB), mỗi TB được chia thành nhiều phần nhỏ hơn gọi là gói tin có khuôn dạng qui định trước. Mỗi gói tin có chứa các thông tin điều khiển, trong đó có chứa địa chỉ của nguồn (người gửi) và đích (người nhận) của gói tin. Các gói tin thuộc về một TB nào đó có thể được gửi đi qua mạng để tới đích bằng nhiều đường khác nhau.</a:t>
            </a:r>
          </a:p>
          <a:p>
            <a:r>
              <a:rPr lang="vi-VN" altLang="en-US" sz="2000" dirty="0">
                <a:latin typeface="Arial" panose="020B0604020202020204" pitchFamily="34" charset="0"/>
                <a:cs typeface="Arial" panose="020B0604020202020204" pitchFamily="34" charset="0"/>
              </a:rPr>
              <a:t> Vấn đề khó khăn nhất của mạng loại này là việc tập hợp các goi tin để tạo lại TB ban đầu của ngư</a:t>
            </a:r>
            <a:r>
              <a:rPr lang="en-US" altLang="en-US" sz="2000" dirty="0">
                <a:latin typeface="Arial" panose="020B0604020202020204" pitchFamily="34" charset="0"/>
                <a:cs typeface="Arial" panose="020B0604020202020204" pitchFamily="34" charset="0"/>
              </a:rPr>
              <a:t>ờ</a:t>
            </a:r>
            <a:r>
              <a:rPr lang="vi-VN" altLang="en-US" sz="2000" dirty="0">
                <a:latin typeface="Arial" panose="020B0604020202020204" pitchFamily="34" charset="0"/>
                <a:cs typeface="Arial" panose="020B0604020202020204" pitchFamily="34" charset="0"/>
              </a:rPr>
              <a:t>i sử dụng, đặc biệt trong trường hợp các gói tin được truyền theo nhiều đường khác nhau. Cần phải tạo cơ chế “đánh dấu” gói tin và phục hồi các g</a:t>
            </a:r>
            <a:r>
              <a:rPr lang="en-US" altLang="en-US" sz="2000" dirty="0">
                <a:latin typeface="Arial" panose="020B0604020202020204" pitchFamily="34" charset="0"/>
                <a:cs typeface="Arial" panose="020B0604020202020204" pitchFamily="34" charset="0"/>
              </a:rPr>
              <a:t>ó</a:t>
            </a:r>
            <a:r>
              <a:rPr lang="vi-VN" altLang="en-US" sz="2000" dirty="0">
                <a:latin typeface="Arial" panose="020B0604020202020204" pitchFamily="34" charset="0"/>
                <a:cs typeface="Arial" panose="020B0604020202020204" pitchFamily="34" charset="0"/>
              </a:rPr>
              <a:t>i tin bị thất lạc hoặc truyền bị lỗi cho các nút mạng. </a:t>
            </a:r>
            <a:endParaRPr lang="en-US" altLang="en-US" sz="2300" dirty="0">
              <a:latin typeface=".VnArial Narrow" panose="020B7200000000000000" pitchFamily="34" charset="0"/>
            </a:endParaRPr>
          </a:p>
        </p:txBody>
      </p:sp>
      <p:sp>
        <p:nvSpPr>
          <p:cNvPr id="57351" name="Text Box 7">
            <a:extLst>
              <a:ext uri="{FF2B5EF4-FFF2-40B4-BE49-F238E27FC236}">
                <a16:creationId xmlns:a16="http://schemas.microsoft.com/office/drawing/2014/main" id="{F3FA309F-F3C7-49A8-8DDA-0F945477D376}"/>
              </a:ext>
            </a:extLst>
          </p:cNvPr>
          <p:cNvSpPr txBox="1">
            <a:spLocks noChangeArrowheads="1"/>
          </p:cNvSpPr>
          <p:nvPr/>
        </p:nvSpPr>
        <p:spPr bwMode="auto">
          <a:xfrm>
            <a:off x="857250" y="3581419"/>
            <a:ext cx="90011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dirty="0">
                <a:solidFill>
                  <a:srgbClr val="FFFF00"/>
                </a:solidFill>
                <a:latin typeface="Times New Roman" panose="02020603050405020304" pitchFamily="18" charset="0"/>
                <a:cs typeface="Times New Roman" panose="02020603050405020304" pitchFamily="18" charset="0"/>
              </a:rPr>
              <a:t>4. </a:t>
            </a:r>
            <a:r>
              <a:rPr kumimoji="0" lang="en-US" altLang="en-US" sz="2300" b="1" dirty="0" err="1">
                <a:solidFill>
                  <a:srgbClr val="FFFF00"/>
                </a:solidFill>
                <a:latin typeface="Times New Roman" panose="02020603050405020304" pitchFamily="18" charset="0"/>
                <a:cs typeface="Times New Roman" panose="02020603050405020304" pitchFamily="18" charset="0"/>
              </a:rPr>
              <a:t>Địa</a:t>
            </a:r>
            <a:r>
              <a:rPr kumimoji="0" lang="en-US" altLang="en-US" sz="2300" b="1" dirty="0">
                <a:solidFill>
                  <a:srgbClr val="FFFF00"/>
                </a:solidFill>
                <a:latin typeface="Times New Roman" panose="02020603050405020304" pitchFamily="18" charset="0"/>
                <a:cs typeface="Times New Roman" panose="02020603050405020304" pitchFamily="18" charset="0"/>
              </a:rPr>
              <a:t> </a:t>
            </a:r>
            <a:r>
              <a:rPr kumimoji="0" lang="en-US" altLang="en-US" sz="2300" b="1" dirty="0" err="1">
                <a:solidFill>
                  <a:srgbClr val="FFFF00"/>
                </a:solidFill>
                <a:latin typeface="Times New Roman" panose="02020603050405020304" pitchFamily="18" charset="0"/>
                <a:cs typeface="Times New Roman" panose="02020603050405020304" pitchFamily="18" charset="0"/>
              </a:rPr>
              <a:t>chỉ</a:t>
            </a:r>
            <a:r>
              <a:rPr kumimoji="0" lang="en-US" altLang="en-US" sz="2300" b="1" dirty="0">
                <a:solidFill>
                  <a:srgbClr val="FFFF00"/>
                </a:solidFill>
                <a:latin typeface="Times New Roman" panose="02020603050405020304" pitchFamily="18" charset="0"/>
                <a:cs typeface="Times New Roman" panose="02020603050405020304" pitchFamily="18" charset="0"/>
              </a:rPr>
              <a:t> </a:t>
            </a:r>
            <a:r>
              <a:rPr kumimoji="0" lang="en-US" altLang="en-US" sz="2300" b="1" dirty="0" err="1">
                <a:solidFill>
                  <a:srgbClr val="FFFF00"/>
                </a:solidFill>
                <a:latin typeface="Times New Roman" panose="02020603050405020304" pitchFamily="18" charset="0"/>
                <a:cs typeface="Times New Roman" panose="02020603050405020304" pitchFamily="18" charset="0"/>
              </a:rPr>
              <a:t>mạng</a:t>
            </a:r>
            <a:r>
              <a:rPr kumimoji="0" lang="en-US" altLang="en-US" sz="2300" b="1" dirty="0">
                <a:solidFill>
                  <a:srgbClr val="FFFF00"/>
                </a:solidFill>
                <a:latin typeface="Times New Roman" panose="02020603050405020304" pitchFamily="18" charset="0"/>
                <a:cs typeface="Times New Roman" panose="02020603050405020304" pitchFamily="18" charset="0"/>
              </a:rPr>
              <a:t>.</a:t>
            </a:r>
            <a:r>
              <a:rPr kumimoji="0" lang="en-US" altLang="en-US" sz="2300" b="1" dirty="0">
                <a:solidFill>
                  <a:srgbClr val="FFFF00"/>
                </a:solidFill>
                <a:latin typeface=".VnTime" panose="020B7200000000000000" pitchFamily="34" charset="0"/>
              </a:rPr>
              <a:t> </a:t>
            </a:r>
            <a:r>
              <a:rPr kumimoji="0" lang="en-US" altLang="en-US" sz="2300" b="1" dirty="0" err="1">
                <a:latin typeface="Times New Roman" panose="02020603050405020304" pitchFamily="18" charset="0"/>
                <a:cs typeface="Times New Roman" panose="02020603050405020304" pitchFamily="18" charset="0"/>
              </a:rPr>
              <a:t>Có</a:t>
            </a:r>
            <a:r>
              <a:rPr kumimoji="0" lang="en-US" altLang="en-US" sz="2300" b="1" dirty="0">
                <a:latin typeface="Times New Roman" panose="02020603050405020304" pitchFamily="18" charset="0"/>
                <a:cs typeface="Times New Roman" panose="02020603050405020304" pitchFamily="18" charset="0"/>
              </a:rPr>
              <a:t> 2 </a:t>
            </a:r>
            <a:r>
              <a:rPr kumimoji="0" lang="en-US" altLang="en-US" sz="2300" b="1" dirty="0" err="1">
                <a:latin typeface="Times New Roman" panose="02020603050405020304" pitchFamily="18" charset="0"/>
                <a:cs typeface="Times New Roman" panose="02020603050405020304" pitchFamily="18" charset="0"/>
              </a:rPr>
              <a:t>loại</a:t>
            </a:r>
            <a:r>
              <a:rPr kumimoji="0" lang="en-US" altLang="en-US" sz="2300" b="1" dirty="0">
                <a:latin typeface="Times New Roman" panose="02020603050405020304" pitchFamily="18" charset="0"/>
                <a:cs typeface="Times New Roman" panose="02020603050405020304" pitchFamily="18" charset="0"/>
              </a:rPr>
              <a:t> </a:t>
            </a:r>
            <a:r>
              <a:rPr kumimoji="0" lang="en-US" altLang="en-US" sz="2300" b="1" dirty="0" err="1">
                <a:latin typeface="Times New Roman" panose="02020603050405020304" pitchFamily="18" charset="0"/>
                <a:cs typeface="Times New Roman" panose="02020603050405020304" pitchFamily="18" charset="0"/>
              </a:rPr>
              <a:t>địa</a:t>
            </a:r>
            <a:r>
              <a:rPr kumimoji="0" lang="en-US" altLang="en-US" sz="2300" b="1" dirty="0">
                <a:latin typeface="Times New Roman" panose="02020603050405020304" pitchFamily="18" charset="0"/>
                <a:cs typeface="Times New Roman" panose="02020603050405020304" pitchFamily="18" charset="0"/>
              </a:rPr>
              <a:t> </a:t>
            </a:r>
            <a:r>
              <a:rPr kumimoji="0" lang="en-US" altLang="en-US" sz="2300" b="1" dirty="0" err="1">
                <a:latin typeface="Times New Roman" panose="02020603050405020304" pitchFamily="18" charset="0"/>
                <a:cs typeface="Times New Roman" panose="02020603050405020304" pitchFamily="18" charset="0"/>
              </a:rPr>
              <a:t>chỉ</a:t>
            </a:r>
            <a:endParaRPr kumimoji="0" lang="en-US" altLang="en-US" sz="2300" dirty="0">
              <a:latin typeface=".VnArial NarrowH" panose="020B7200000000000000" pitchFamily="34" charset="0"/>
            </a:endParaRPr>
          </a:p>
        </p:txBody>
      </p:sp>
      <p:sp>
        <p:nvSpPr>
          <p:cNvPr id="57352" name="Text Box 8">
            <a:extLst>
              <a:ext uri="{FF2B5EF4-FFF2-40B4-BE49-F238E27FC236}">
                <a16:creationId xmlns:a16="http://schemas.microsoft.com/office/drawing/2014/main" id="{3DB4779B-7887-45B5-A1F1-4ABC74DD4E0B}"/>
              </a:ext>
            </a:extLst>
          </p:cNvPr>
          <p:cNvSpPr txBox="1">
            <a:spLocks noChangeArrowheads="1"/>
          </p:cNvSpPr>
          <p:nvPr/>
        </p:nvSpPr>
        <p:spPr bwMode="auto">
          <a:xfrm>
            <a:off x="723900" y="4114800"/>
            <a:ext cx="8915400" cy="226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None/>
            </a:pPr>
            <a:r>
              <a:rPr kumimoji="0" lang="en-US" altLang="en-US" sz="2300" dirty="0">
                <a:solidFill>
                  <a:srgbClr val="00FF00"/>
                </a:solidFill>
                <a:latin typeface=".VnArial Narrow" panose="020B7200000000000000" pitchFamily="34" charset="0"/>
              </a:rPr>
              <a:t>        </a:t>
            </a:r>
            <a:r>
              <a:rPr kumimoji="0" lang="en-US" altLang="en-US" sz="2000" dirty="0">
                <a:solidFill>
                  <a:srgbClr val="00FF00"/>
                </a:solidFill>
                <a:latin typeface="Arial" panose="020B0604020202020204" pitchFamily="34" charset="0"/>
                <a:cs typeface="Arial" panose="020B0604020202020204" pitchFamily="34" charset="0"/>
              </a:rPr>
              <a:t>a- </a:t>
            </a:r>
            <a:r>
              <a:rPr kumimoji="0" lang="en-US" altLang="en-US" sz="2000" dirty="0" err="1">
                <a:solidFill>
                  <a:srgbClr val="00FF00"/>
                </a:solidFill>
                <a:latin typeface="Arial" panose="020B0604020202020204" pitchFamily="34" charset="0"/>
                <a:cs typeface="Arial" panose="020B0604020202020204" pitchFamily="34" charset="0"/>
              </a:rPr>
              <a:t>Địa</a:t>
            </a:r>
            <a:r>
              <a:rPr kumimoji="0" lang="en-US" altLang="en-US" sz="2000" dirty="0">
                <a:solidFill>
                  <a:srgbClr val="00FF00"/>
                </a:solidFill>
                <a:latin typeface="Arial" panose="020B0604020202020204" pitchFamily="34" charset="0"/>
                <a:cs typeface="Arial" panose="020B0604020202020204" pitchFamily="34" charset="0"/>
              </a:rPr>
              <a:t> </a:t>
            </a:r>
            <a:r>
              <a:rPr kumimoji="0" lang="en-US" altLang="en-US" sz="2000" dirty="0" err="1">
                <a:solidFill>
                  <a:srgbClr val="00FF00"/>
                </a:solidFill>
                <a:latin typeface="Arial" panose="020B0604020202020204" pitchFamily="34" charset="0"/>
                <a:cs typeface="Arial" panose="020B0604020202020204" pitchFamily="34" charset="0"/>
              </a:rPr>
              <a:t>chỉ</a:t>
            </a:r>
            <a:r>
              <a:rPr kumimoji="0" lang="en-US" altLang="en-US" sz="2000" dirty="0">
                <a:solidFill>
                  <a:srgbClr val="00FF00"/>
                </a:solidFill>
                <a:latin typeface="Arial" panose="020B0604020202020204" pitchFamily="34" charset="0"/>
                <a:cs typeface="Arial" panose="020B0604020202020204" pitchFamily="34" charset="0"/>
              </a:rPr>
              <a:t> </a:t>
            </a:r>
            <a:r>
              <a:rPr kumimoji="0" lang="en-US" altLang="en-US" sz="2000" dirty="0" err="1">
                <a:solidFill>
                  <a:srgbClr val="00FF00"/>
                </a:solidFill>
                <a:latin typeface="Arial" panose="020B0604020202020204" pitchFamily="34" charset="0"/>
                <a:cs typeface="Arial" panose="020B0604020202020204" pitchFamily="34" charset="0"/>
              </a:rPr>
              <a:t>vật</a:t>
            </a:r>
            <a:r>
              <a:rPr kumimoji="0" lang="en-US" altLang="en-US" sz="2000" dirty="0">
                <a:solidFill>
                  <a:srgbClr val="00FF00"/>
                </a:solidFill>
                <a:latin typeface="Arial" panose="020B0604020202020204" pitchFamily="34" charset="0"/>
                <a:cs typeface="Arial" panose="020B0604020202020204" pitchFamily="34" charset="0"/>
              </a:rPr>
              <a:t> </a:t>
            </a:r>
            <a:r>
              <a:rPr kumimoji="0" lang="en-US" altLang="en-US" sz="2000" dirty="0" err="1">
                <a:solidFill>
                  <a:srgbClr val="00FF00"/>
                </a:solidFill>
                <a:latin typeface="Arial" panose="020B0604020202020204" pitchFamily="34" charset="0"/>
                <a:cs typeface="Arial" panose="020B0604020202020204" pitchFamily="34" charset="0"/>
              </a:rPr>
              <a:t>lý</a:t>
            </a:r>
            <a:r>
              <a:rPr kumimoji="0" lang="en-US" altLang="en-US" sz="2000" dirty="0">
                <a:solidFill>
                  <a:srgbClr val="00FF00"/>
                </a:solidFill>
                <a:latin typeface="Arial" panose="020B0604020202020204" pitchFamily="34" charset="0"/>
                <a:cs typeface="Arial" panose="020B0604020202020204" pitchFamily="34" charset="0"/>
              </a:rPr>
              <a:t> MAC (Media Access Control Address)  </a:t>
            </a:r>
          </a:p>
          <a:p>
            <a:pPr algn="just">
              <a:spcBef>
                <a:spcPct val="0"/>
              </a:spcBef>
              <a:buClrTx/>
              <a:buSzTx/>
              <a:buFontTx/>
              <a:buNone/>
            </a:pPr>
            <a:r>
              <a:rPr kumimoji="0" lang="vi-VN" altLang="en-US" sz="2000" dirty="0">
                <a:latin typeface="Arial" panose="020B0604020202020204" pitchFamily="34" charset="0"/>
                <a:cs typeface="Arial" panose="020B0604020202020204" pitchFamily="34" charset="0"/>
              </a:rPr>
              <a:t>Mỗi máy tính tham gia mạng đều được nhận dạng bởi một chỉ số gọi là địa chỉ vật lý MAC.</a:t>
            </a:r>
          </a:p>
          <a:p>
            <a:pPr algn="just">
              <a:spcBef>
                <a:spcPct val="0"/>
              </a:spcBef>
              <a:buClrTx/>
              <a:buSzTx/>
              <a:buFontTx/>
              <a:buNone/>
            </a:pPr>
            <a:r>
              <a:rPr kumimoji="0" lang="vi-VN" altLang="en-US" sz="2000" dirty="0">
                <a:latin typeface="Arial" panose="020B0604020202020204" pitchFamily="34" charset="0"/>
                <a:cs typeface="Arial" panose="020B0604020202020204" pitchFamily="34" charset="0"/>
              </a:rPr>
              <a:t>Các địa chỉ MAC thường được các nhà sản suất xác định trước trên mỗi card mạng</a:t>
            </a:r>
          </a:p>
          <a:p>
            <a:pPr algn="just">
              <a:spcBef>
                <a:spcPct val="0"/>
              </a:spcBef>
              <a:buClrTx/>
              <a:buSzTx/>
              <a:buFontTx/>
              <a:buNone/>
            </a:pPr>
            <a:r>
              <a:rPr kumimoji="0" lang="vi-VN" altLang="en-US" sz="2000" dirty="0">
                <a:latin typeface="Arial" panose="020B0604020202020204" pitchFamily="34" charset="0"/>
                <a:cs typeface="Arial" panose="020B0604020202020204" pitchFamily="34" charset="0"/>
              </a:rPr>
              <a:t>Các địa chỉ MAC không nhằm để xác định vị trí không gian của thực thể tham gia mạng</a:t>
            </a:r>
            <a:endParaRPr kumimoji="0" lang="en-US" alt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 calcmode="lin" valueType="num">
                                      <p:cBhvr additive="base">
                                        <p:cTn id="7" dur="500" fill="hold"/>
                                        <p:tgtEl>
                                          <p:spTgt spid="57351"/>
                                        </p:tgtEl>
                                        <p:attrNameLst>
                                          <p:attrName>ppt_x</p:attrName>
                                        </p:attrNameLst>
                                      </p:cBhvr>
                                      <p:tavLst>
                                        <p:tav tm="0">
                                          <p:val>
                                            <p:strVal val="1+#ppt_w/2"/>
                                          </p:val>
                                        </p:tav>
                                        <p:tav tm="100000">
                                          <p:val>
                                            <p:strVal val="#ppt_x"/>
                                          </p:val>
                                        </p:tav>
                                      </p:tavLst>
                                    </p:anim>
                                    <p:anim calcmode="lin" valueType="num">
                                      <p:cBhvr additive="base">
                                        <p:cTn id="8"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7352">
                                            <p:txEl>
                                              <p:pRg st="0" end="0"/>
                                            </p:txEl>
                                          </p:spTgt>
                                        </p:tgtEl>
                                        <p:attrNameLst>
                                          <p:attrName>style.visibility</p:attrName>
                                        </p:attrNameLst>
                                      </p:cBhvr>
                                      <p:to>
                                        <p:strVal val="visible"/>
                                      </p:to>
                                    </p:set>
                                    <p:animEffect transition="in" filter="box(out)">
                                      <p:cBhvr>
                                        <p:cTn id="13" dur="500"/>
                                        <p:tgtEl>
                                          <p:spTgt spid="5735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7352">
                                            <p:txEl>
                                              <p:pRg st="1" end="1"/>
                                            </p:txEl>
                                          </p:spTgt>
                                        </p:tgtEl>
                                        <p:attrNameLst>
                                          <p:attrName>style.visibility</p:attrName>
                                        </p:attrNameLst>
                                      </p:cBhvr>
                                      <p:to>
                                        <p:strVal val="visible"/>
                                      </p:to>
                                    </p:set>
                                    <p:animEffect transition="in" filter="box(out)">
                                      <p:cBhvr>
                                        <p:cTn id="18" dur="500"/>
                                        <p:tgtEl>
                                          <p:spTgt spid="57352">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7352">
                                            <p:txEl>
                                              <p:pRg st="2" end="2"/>
                                            </p:txEl>
                                          </p:spTgt>
                                        </p:tgtEl>
                                        <p:attrNameLst>
                                          <p:attrName>style.visibility</p:attrName>
                                        </p:attrNameLst>
                                      </p:cBhvr>
                                      <p:to>
                                        <p:strVal val="visible"/>
                                      </p:to>
                                    </p:set>
                                    <p:animEffect transition="in" filter="box(out)">
                                      <p:cBhvr>
                                        <p:cTn id="23" dur="500"/>
                                        <p:tgtEl>
                                          <p:spTgt spid="57352">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7352">
                                            <p:txEl>
                                              <p:pRg st="3" end="3"/>
                                            </p:txEl>
                                          </p:spTgt>
                                        </p:tgtEl>
                                        <p:attrNameLst>
                                          <p:attrName>style.visibility</p:attrName>
                                        </p:attrNameLst>
                                      </p:cBhvr>
                                      <p:to>
                                        <p:strVal val="visible"/>
                                      </p:to>
                                    </p:set>
                                    <p:animEffect transition="in" filter="box(out)">
                                      <p:cBhvr>
                                        <p:cTn id="28" dur="500"/>
                                        <p:tgtEl>
                                          <p:spTgt spid="573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utoUpdateAnimBg="0"/>
      <p:bldP spid="5735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A678B79E-8D56-4B5D-BDBE-A7006D911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762000"/>
            <a:ext cx="94392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a:extLst>
              <a:ext uri="{FF2B5EF4-FFF2-40B4-BE49-F238E27FC236}">
                <a16:creationId xmlns:a16="http://schemas.microsoft.com/office/drawing/2014/main" id="{3FD19637-6577-4238-B844-697E935F1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971800"/>
            <a:ext cx="943768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4">
            <a:extLst>
              <a:ext uri="{FF2B5EF4-FFF2-40B4-BE49-F238E27FC236}">
                <a16:creationId xmlns:a16="http://schemas.microsoft.com/office/drawing/2014/main" id="{C4B13E76-6ADC-4A4F-84C5-980B186E78AE}"/>
              </a:ext>
            </a:extLst>
          </p:cNvPr>
          <p:cNvSpPr>
            <a:spLocks noGrp="1" noChangeArrowheads="1"/>
          </p:cNvSpPr>
          <p:nvPr>
            <p:ph type="title"/>
          </p:nvPr>
        </p:nvSpPr>
        <p:spPr>
          <a:xfrm>
            <a:off x="674688" y="152400"/>
            <a:ext cx="8743950" cy="457200"/>
          </a:xfrm>
        </p:spPr>
        <p:txBody>
          <a:bodyPr/>
          <a:lstStyle/>
          <a:p>
            <a:pPr algn="ctr">
              <a:defRPr/>
            </a:pPr>
            <a:r>
              <a:rPr lang="en-US" sz="2400" b="1" dirty="0">
                <a:solidFill>
                  <a:srgbClr val="FF5050"/>
                </a:solidFill>
                <a:latin typeface=".VnBlackH" pitchFamily="34" charset="0"/>
              </a:rPr>
              <a:t>MAC address format</a:t>
            </a:r>
          </a:p>
        </p:txBody>
      </p:sp>
      <p:sp>
        <p:nvSpPr>
          <p:cNvPr id="67589" name="AutoShape 5">
            <a:extLst>
              <a:ext uri="{FF2B5EF4-FFF2-40B4-BE49-F238E27FC236}">
                <a16:creationId xmlns:a16="http://schemas.microsoft.com/office/drawing/2014/main" id="{AB49CC3C-B7F0-45E0-A484-1D6932C78049}"/>
              </a:ext>
            </a:extLst>
          </p:cNvPr>
          <p:cNvSpPr>
            <a:spLocks noChangeArrowheads="1"/>
          </p:cNvSpPr>
          <p:nvPr/>
        </p:nvSpPr>
        <p:spPr bwMode="auto">
          <a:xfrm>
            <a:off x="2400300" y="3810000"/>
            <a:ext cx="6943725" cy="2209800"/>
          </a:xfrm>
          <a:prstGeom prst="wedgeRectCallout">
            <a:avLst>
              <a:gd name="adj1" fmla="val -49634"/>
              <a:gd name="adj2" fmla="val -99426"/>
            </a:avLst>
          </a:prstGeom>
          <a:solidFill>
            <a:srgbClr val="FFFF00"/>
          </a:solidFill>
          <a:ln w="76200">
            <a:solidFill>
              <a:schemeClr val="tx1"/>
            </a:solidFill>
            <a:miter lim="800000"/>
            <a:headEnd/>
            <a:tailEnd/>
          </a:ln>
        </p:spPr>
        <p:txBody>
          <a:bodyPr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40000"/>
              </a:spcBef>
              <a:buClr>
                <a:srgbClr val="6699FF"/>
              </a:buClr>
              <a:buSzTx/>
              <a:buFontTx/>
              <a:buNone/>
            </a:pPr>
            <a:r>
              <a:rPr kumimoji="0" lang="en-US" altLang="en-US" b="1">
                <a:solidFill>
                  <a:srgbClr val="FF0000"/>
                </a:solidFill>
                <a:latin typeface="Arial" panose="020B0604020202020204" pitchFamily="34" charset="0"/>
                <a:cs typeface="Arial" panose="020B0604020202020204" pitchFamily="34" charset="0"/>
              </a:rPr>
              <a:t>Phần này gồm 6 số hệ thập lục phân do tổ chức quốc tế IEEE phân phối cho các nhà sản xuất còn gọi là </a:t>
            </a:r>
            <a:r>
              <a:rPr kumimoji="0" lang="en-US" altLang="en-US" b="1">
                <a:solidFill>
                  <a:srgbClr val="FF0000"/>
                </a:solidFill>
                <a:latin typeface="Arial" panose="020B0604020202020204" pitchFamily="34" charset="0"/>
                <a:cs typeface="Arial" panose="020B0604020202020204" pitchFamily="34" charset="0"/>
                <a:hlinkClick r:id="rId4" action="ppaction://hlinkfile"/>
              </a:rPr>
              <a:t>OUI</a:t>
            </a:r>
            <a:r>
              <a:rPr kumimoji="0" lang="en-US" altLang="en-US" b="1">
                <a:solidFill>
                  <a:srgbClr val="FF0000"/>
                </a:solidFill>
                <a:latin typeface="Arial" panose="020B0604020202020204" pitchFamily="34" charset="0"/>
                <a:cs typeface="Arial" panose="020B0604020202020204" pitchFamily="34" charset="0"/>
              </a:rPr>
              <a:t>.</a:t>
            </a:r>
          </a:p>
        </p:txBody>
      </p:sp>
      <p:sp>
        <p:nvSpPr>
          <p:cNvPr id="67590" name="AutoShape 6">
            <a:extLst>
              <a:ext uri="{FF2B5EF4-FFF2-40B4-BE49-F238E27FC236}">
                <a16:creationId xmlns:a16="http://schemas.microsoft.com/office/drawing/2014/main" id="{C42C5E9B-F766-4F02-AAEA-4DDDCCE1F96E}"/>
              </a:ext>
            </a:extLst>
          </p:cNvPr>
          <p:cNvSpPr>
            <a:spLocks noChangeArrowheads="1"/>
          </p:cNvSpPr>
          <p:nvPr/>
        </p:nvSpPr>
        <p:spPr bwMode="auto">
          <a:xfrm>
            <a:off x="503238" y="3962400"/>
            <a:ext cx="6943725" cy="2209800"/>
          </a:xfrm>
          <a:prstGeom prst="wedgeRectCallout">
            <a:avLst>
              <a:gd name="adj1" fmla="val 50639"/>
              <a:gd name="adj2" fmla="val -104241"/>
            </a:avLst>
          </a:prstGeom>
          <a:solidFill>
            <a:srgbClr val="CCFF99"/>
          </a:solidFill>
          <a:ln w="76200">
            <a:solidFill>
              <a:schemeClr val="tx1"/>
            </a:solidFill>
            <a:miter lim="800000"/>
            <a:headEnd/>
            <a:tailEnd/>
          </a:ln>
        </p:spPr>
        <p:txBody>
          <a:bodyPr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40000"/>
              </a:spcBef>
              <a:buClr>
                <a:srgbClr val="6699FF"/>
              </a:buClr>
              <a:buSzTx/>
              <a:buFontTx/>
              <a:buNone/>
            </a:pPr>
            <a:r>
              <a:rPr kumimoji="0" lang="en-US" altLang="en-US" b="1">
                <a:solidFill>
                  <a:srgbClr val="FF0000"/>
                </a:solidFill>
                <a:latin typeface="Arial" panose="020B0604020202020204" pitchFamily="34" charset="0"/>
                <a:cs typeface="Arial" panose="020B0604020202020204" pitchFamily="34" charset="0"/>
              </a:rPr>
              <a:t>Phần chỉ số gồm 6 số thập lục phân này do các nhà sản suất xác định duy nhất còn gọi </a:t>
            </a:r>
            <a:r>
              <a:rPr kumimoji="0" lang="en-US" altLang="en-US" b="1" u="sng">
                <a:solidFill>
                  <a:srgbClr val="3366FF"/>
                </a:solidFill>
                <a:latin typeface=".VnArial" panose="020B7200000000000000" pitchFamily="34" charset="0"/>
                <a:cs typeface="Arial" panose="020B0604020202020204" pitchFamily="34" charset="0"/>
              </a:rPr>
              <a:t>serial number.</a:t>
            </a:r>
          </a:p>
        </p:txBody>
      </p:sp>
      <p:sp>
        <p:nvSpPr>
          <p:cNvPr id="2" name="Rectangle 1">
            <a:extLst>
              <a:ext uri="{FF2B5EF4-FFF2-40B4-BE49-F238E27FC236}">
                <a16:creationId xmlns:a16="http://schemas.microsoft.com/office/drawing/2014/main" id="{2DC08218-79B1-4971-9D4F-C2797977E064}"/>
              </a:ext>
            </a:extLst>
          </p:cNvPr>
          <p:cNvSpPr>
            <a:spLocks noChangeArrowheads="1"/>
          </p:cNvSpPr>
          <p:nvPr/>
        </p:nvSpPr>
        <p:spPr bwMode="auto">
          <a:xfrm>
            <a:off x="495300" y="6275388"/>
            <a:ext cx="8266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err="1">
                <a:latin typeface="Arial" panose="020B0604020202020204" pitchFamily="34" charset="0"/>
                <a:cs typeface="Arial" panose="020B0604020202020204" pitchFamily="34" charset="0"/>
              </a:rPr>
              <a:t>Có</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thể</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tra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địa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chỉ</a:t>
            </a:r>
            <a:r>
              <a:rPr lang="en-US" altLang="en-US" sz="2000" dirty="0">
                <a:latin typeface="Arial" panose="020B0604020202020204" pitchFamily="34" charset="0"/>
                <a:cs typeface="Arial" panose="020B0604020202020204" pitchFamily="34" charset="0"/>
              </a:rPr>
              <a:t> MAC </a:t>
            </a:r>
            <a:r>
              <a:rPr lang="en-US" altLang="en-US" sz="2000" dirty="0" err="1">
                <a:latin typeface="Arial" panose="020B0604020202020204" pitchFamily="34" charset="0"/>
                <a:cs typeface="Arial" panose="020B0604020202020204" pitchFamily="34" charset="0"/>
              </a:rPr>
              <a:t>bằng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câu</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lệnh</a:t>
            </a:r>
            <a:r>
              <a:rPr lang="en-US" altLang="en-US" sz="2000" dirty="0">
                <a:latin typeface="Arial" panose="020B0604020202020204" pitchFamily="34" charset="0"/>
                <a:cs typeface="Arial" panose="020B0604020202020204" pitchFamily="34" charset="0"/>
              </a:rPr>
              <a:t> (CMD): </a:t>
            </a:r>
            <a:r>
              <a:rPr lang="en-US" altLang="en-US" sz="2000" dirty="0">
                <a:solidFill>
                  <a:srgbClr val="FFFF00"/>
                </a:solidFill>
                <a:latin typeface="Arial" panose="020B0604020202020204" pitchFamily="34" charset="0"/>
                <a:cs typeface="Arial" panose="020B0604020202020204" pitchFamily="34" charset="0"/>
              </a:rPr>
              <a:t>ipconfig/all</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dissolve">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 calcmode="lin" valueType="num">
                                      <p:cBhvr>
                                        <p:cTn id="12" dur="500" fill="hold"/>
                                        <p:tgtEl>
                                          <p:spTgt spid="67589"/>
                                        </p:tgtEl>
                                        <p:attrNameLst>
                                          <p:attrName>ppt_w</p:attrName>
                                        </p:attrNameLst>
                                      </p:cBhvr>
                                      <p:tavLst>
                                        <p:tav tm="0">
                                          <p:val>
                                            <p:fltVal val="0"/>
                                          </p:val>
                                        </p:tav>
                                        <p:tav tm="100000">
                                          <p:val>
                                            <p:strVal val="#ppt_w"/>
                                          </p:val>
                                        </p:tav>
                                      </p:tavLst>
                                    </p:anim>
                                    <p:anim calcmode="lin" valueType="num">
                                      <p:cBhvr>
                                        <p:cTn id="13" dur="500" fill="hold"/>
                                        <p:tgtEl>
                                          <p:spTgt spid="67589"/>
                                        </p:tgtEl>
                                        <p:attrNameLst>
                                          <p:attrName>ppt_h</p:attrName>
                                        </p:attrNameLst>
                                      </p:cBhvr>
                                      <p:tavLst>
                                        <p:tav tm="0">
                                          <p:val>
                                            <p:fltVal val="0"/>
                                          </p:val>
                                        </p:tav>
                                        <p:tav tm="100000">
                                          <p:val>
                                            <p:strVal val="#ppt_h"/>
                                          </p:val>
                                        </p:tav>
                                      </p:tavLst>
                                    </p:anim>
                                    <p:anim calcmode="lin" valueType="num">
                                      <p:cBhvr>
                                        <p:cTn id="14" dur="500" fill="hold"/>
                                        <p:tgtEl>
                                          <p:spTgt spid="67589"/>
                                        </p:tgtEl>
                                        <p:attrNameLst>
                                          <p:attrName>ppt_x</p:attrName>
                                        </p:attrNameLst>
                                      </p:cBhvr>
                                      <p:tavLst>
                                        <p:tav tm="0">
                                          <p:val>
                                            <p:fltVal val="0.5"/>
                                          </p:val>
                                        </p:tav>
                                        <p:tav tm="100000">
                                          <p:val>
                                            <p:strVal val="#ppt_x"/>
                                          </p:val>
                                        </p:tav>
                                      </p:tavLst>
                                    </p:anim>
                                    <p:anim calcmode="lin" valueType="num">
                                      <p:cBhvr>
                                        <p:cTn id="15" dur="500" fill="hold"/>
                                        <p:tgtEl>
                                          <p:spTgt spid="67589"/>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67589"/>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528" fill="hold" grpId="0" nodeType="clickEffect">
                                  <p:stCondLst>
                                    <p:cond delay="0"/>
                                  </p:stCondLst>
                                  <p:childTnLst>
                                    <p:set>
                                      <p:cBhvr>
                                        <p:cTn id="19" dur="1" fill="hold">
                                          <p:stCondLst>
                                            <p:cond delay="0"/>
                                          </p:stCondLst>
                                        </p:cTn>
                                        <p:tgtEl>
                                          <p:spTgt spid="67590"/>
                                        </p:tgtEl>
                                        <p:attrNameLst>
                                          <p:attrName>style.visibility</p:attrName>
                                        </p:attrNameLst>
                                      </p:cBhvr>
                                      <p:to>
                                        <p:strVal val="visible"/>
                                      </p:to>
                                    </p:set>
                                    <p:anim calcmode="lin" valueType="num">
                                      <p:cBhvr>
                                        <p:cTn id="20" dur="500" fill="hold"/>
                                        <p:tgtEl>
                                          <p:spTgt spid="67590"/>
                                        </p:tgtEl>
                                        <p:attrNameLst>
                                          <p:attrName>ppt_w</p:attrName>
                                        </p:attrNameLst>
                                      </p:cBhvr>
                                      <p:tavLst>
                                        <p:tav tm="0">
                                          <p:val>
                                            <p:fltVal val="0"/>
                                          </p:val>
                                        </p:tav>
                                        <p:tav tm="100000">
                                          <p:val>
                                            <p:strVal val="#ppt_w"/>
                                          </p:val>
                                        </p:tav>
                                      </p:tavLst>
                                    </p:anim>
                                    <p:anim calcmode="lin" valueType="num">
                                      <p:cBhvr>
                                        <p:cTn id="21" dur="500" fill="hold"/>
                                        <p:tgtEl>
                                          <p:spTgt spid="67590"/>
                                        </p:tgtEl>
                                        <p:attrNameLst>
                                          <p:attrName>ppt_h</p:attrName>
                                        </p:attrNameLst>
                                      </p:cBhvr>
                                      <p:tavLst>
                                        <p:tav tm="0">
                                          <p:val>
                                            <p:fltVal val="0"/>
                                          </p:val>
                                        </p:tav>
                                        <p:tav tm="100000">
                                          <p:val>
                                            <p:strVal val="#ppt_h"/>
                                          </p:val>
                                        </p:tav>
                                      </p:tavLst>
                                    </p:anim>
                                    <p:anim calcmode="lin" valueType="num">
                                      <p:cBhvr>
                                        <p:cTn id="22" dur="500" fill="hold"/>
                                        <p:tgtEl>
                                          <p:spTgt spid="67590"/>
                                        </p:tgtEl>
                                        <p:attrNameLst>
                                          <p:attrName>ppt_x</p:attrName>
                                        </p:attrNameLst>
                                      </p:cBhvr>
                                      <p:tavLst>
                                        <p:tav tm="0">
                                          <p:val>
                                            <p:fltVal val="0.5"/>
                                          </p:val>
                                        </p:tav>
                                        <p:tav tm="100000">
                                          <p:val>
                                            <p:strVal val="#ppt_x"/>
                                          </p:val>
                                        </p:tav>
                                      </p:tavLst>
                                    </p:anim>
                                    <p:anim calcmode="lin" valueType="num">
                                      <p:cBhvr>
                                        <p:cTn id="23" dur="500" fill="hold"/>
                                        <p:tgtEl>
                                          <p:spTgt spid="67590"/>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67590"/>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7587"/>
                                        </p:tgtEl>
                                        <p:attrNameLst>
                                          <p:attrName>style.visibility</p:attrName>
                                        </p:attrNameLst>
                                      </p:cBhvr>
                                      <p:to>
                                        <p:strVal val="visible"/>
                                      </p:to>
                                    </p:set>
                                    <p:animEffect transition="in" filter="dissolve">
                                      <p:cBhvr>
                                        <p:cTn id="28" dur="500"/>
                                        <p:tgtEl>
                                          <p:spTgt spid="675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autoUpdateAnimBg="0"/>
      <p:bldP spid="67590" grpId="0" animBg="1" autoUpdateAnimBg="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29388FE0-8CF7-45E6-888F-91EF0CC4071F}"/>
              </a:ext>
            </a:extLst>
          </p:cNvPr>
          <p:cNvSpPr txBox="1">
            <a:spLocks noChangeArrowheads="1"/>
          </p:cNvSpPr>
          <p:nvPr/>
        </p:nvSpPr>
        <p:spPr bwMode="auto">
          <a:xfrm>
            <a:off x="800100" y="304800"/>
            <a:ext cx="9086850" cy="357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r>
              <a:rPr lang="en-US" altLang="en-US" sz="2000" dirty="0">
                <a:solidFill>
                  <a:srgbClr val="66FF66"/>
                </a:solidFill>
                <a:latin typeface="Arial" panose="020B0604020202020204" pitchFamily="34" charset="0"/>
                <a:cs typeface="Arial" panose="020B0604020202020204" pitchFamily="34" charset="0"/>
              </a:rPr>
              <a:t>b- </a:t>
            </a:r>
            <a:r>
              <a:rPr lang="en-US" altLang="en-US" sz="2000" dirty="0" err="1">
                <a:solidFill>
                  <a:srgbClr val="66FF66"/>
                </a:solidFill>
                <a:latin typeface="Arial" panose="020B0604020202020204" pitchFamily="34" charset="0"/>
                <a:cs typeface="Arial" panose="020B0604020202020204" pitchFamily="34" charset="0"/>
              </a:rPr>
              <a:t>Địa</a:t>
            </a:r>
            <a:r>
              <a:rPr lang="en-US" altLang="en-US" sz="2000" dirty="0">
                <a:solidFill>
                  <a:srgbClr val="66FF66"/>
                </a:solidFill>
                <a:latin typeface="Arial" panose="020B0604020202020204" pitchFamily="34" charset="0"/>
                <a:cs typeface="Arial" panose="020B0604020202020204" pitchFamily="34" charset="0"/>
              </a:rPr>
              <a:t> </a:t>
            </a:r>
            <a:r>
              <a:rPr lang="en-US" altLang="en-US" sz="2000" dirty="0" err="1">
                <a:solidFill>
                  <a:srgbClr val="66FF66"/>
                </a:solidFill>
                <a:latin typeface="Arial" panose="020B0604020202020204" pitchFamily="34" charset="0"/>
                <a:cs typeface="Arial" panose="020B0604020202020204" pitchFamily="34" charset="0"/>
              </a:rPr>
              <a:t>chỉ</a:t>
            </a:r>
            <a:r>
              <a:rPr lang="en-US" altLang="en-US" sz="2000" dirty="0">
                <a:solidFill>
                  <a:srgbClr val="66FF66"/>
                </a:solidFill>
                <a:latin typeface="Arial" panose="020B0604020202020204" pitchFamily="34" charset="0"/>
                <a:cs typeface="Arial" panose="020B0604020202020204" pitchFamily="34" charset="0"/>
              </a:rPr>
              <a:t> IP (Internet Protocol)</a:t>
            </a:r>
          </a:p>
          <a:p>
            <a:r>
              <a:rPr lang="vi-VN" altLang="en-US" sz="2000" dirty="0">
                <a:latin typeface="Arial" panose="020B0604020202020204" pitchFamily="34" charset="0"/>
                <a:cs typeface="Arial" panose="020B0604020202020204" pitchFamily="34" charset="0"/>
              </a:rPr>
              <a:t>Để nhận diện các máy tính tham gia mạng người ta còn xây dựng địa chỉ logic, gọi là địa chỉ IP.</a:t>
            </a:r>
          </a:p>
          <a:p>
            <a:r>
              <a:rPr lang="vi-VN" altLang="en-US" sz="2000" dirty="0">
                <a:latin typeface="Arial" panose="020B0604020202020204" pitchFamily="34" charset="0"/>
                <a:cs typeface="Arial" panose="020B0604020202020204" pitchFamily="34" charset="0"/>
              </a:rPr>
              <a:t>Địa chỉ IP của các mạng LAN có thể do người quản trị xác định, phải duy nhất trên mạng</a:t>
            </a:r>
          </a:p>
          <a:p>
            <a:r>
              <a:rPr lang="vi-VN" altLang="en-US" sz="2000" dirty="0">
                <a:latin typeface="Arial" panose="020B0604020202020204" pitchFamily="34" charset="0"/>
                <a:cs typeface="Arial" panose="020B0604020202020204" pitchFamily="34" charset="0"/>
              </a:rPr>
              <a:t>Địa chỉ IP khi tham gia mạng Internet do tổ chức quốc phân pháp cũng được xác định duy nhất</a:t>
            </a:r>
          </a:p>
          <a:p>
            <a:r>
              <a:rPr lang="vi-VN" altLang="en-US" sz="2000" dirty="0">
                <a:latin typeface="Arial" panose="020B0604020202020204" pitchFamily="34" charset="0"/>
                <a:cs typeface="Arial" panose="020B0604020202020204" pitchFamily="34" charset="0"/>
              </a:rPr>
              <a:t>Địa chỉ IP có tham gia việc định tuyến để trao đổi thông tin</a:t>
            </a:r>
          </a:p>
          <a:p>
            <a:pPr>
              <a:lnSpc>
                <a:spcPct val="90000"/>
              </a:lnSpc>
              <a:spcBef>
                <a:spcPct val="20000"/>
              </a:spcBef>
            </a:pPr>
            <a:r>
              <a:rPr lang="en-US" altLang="en-US" sz="2000" dirty="0" err="1">
                <a:latin typeface="Arial" panose="020B0604020202020204" pitchFamily="34" charset="0"/>
                <a:cs typeface="Arial" panose="020B0604020202020204" pitchFamily="34" charset="0"/>
              </a:rPr>
              <a:t>Hiện</a:t>
            </a:r>
            <a:r>
              <a:rPr lang="en-US" altLang="en-US" sz="2000" dirty="0">
                <a:latin typeface="Arial" panose="020B0604020202020204" pitchFamily="34" charset="0"/>
                <a:cs typeface="Arial" panose="020B0604020202020204" pitchFamily="34" charset="0"/>
              </a:rPr>
              <a:t> nay </a:t>
            </a:r>
            <a:r>
              <a:rPr lang="en-US" altLang="en-US" sz="2000" dirty="0" err="1">
                <a:latin typeface="Arial" panose="020B0604020202020204" pitchFamily="34" charset="0"/>
                <a:cs typeface="Arial" panose="020B0604020202020204" pitchFamily="34" charset="0"/>
              </a:rPr>
              <a:t>người</a:t>
            </a:r>
            <a:r>
              <a:rPr lang="en-US" altLang="en-US" sz="2000" dirty="0">
                <a:latin typeface="Arial" panose="020B0604020202020204" pitchFamily="34" charset="0"/>
                <a:cs typeface="Arial" panose="020B0604020202020204" pitchFamily="34" charset="0"/>
              </a:rPr>
              <a:t> ta </a:t>
            </a:r>
            <a:r>
              <a:rPr lang="en-US" altLang="en-US" sz="2000" dirty="0" err="1">
                <a:latin typeface="Arial" panose="020B0604020202020204" pitchFamily="34" charset="0"/>
                <a:cs typeface="Arial" panose="020B0604020202020204" pitchFamily="34" charset="0"/>
              </a:rPr>
              <a:t>triển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khai</a:t>
            </a:r>
            <a:r>
              <a:rPr lang="en-US" altLang="en-US" sz="2000" dirty="0">
                <a:latin typeface="Arial" panose="020B0604020202020204" pitchFamily="34" charset="0"/>
                <a:cs typeface="Arial" panose="020B0604020202020204" pitchFamily="34" charset="0"/>
              </a:rPr>
              <a:t> song </a:t>
            </a:r>
            <a:r>
              <a:rPr lang="en-US" altLang="en-US" sz="2000" dirty="0" err="1">
                <a:latin typeface="Arial" panose="020B0604020202020204" pitchFamily="34" charset="0"/>
                <a:cs typeface="Arial" panose="020B0604020202020204" pitchFamily="34" charset="0"/>
              </a:rPr>
              <a:t>song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hai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loại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địa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chỉ</a:t>
            </a:r>
            <a:r>
              <a:rPr lang="en-US" altLang="en-US" sz="2000" dirty="0">
                <a:latin typeface="Arial" panose="020B0604020202020204" pitchFamily="34" charset="0"/>
                <a:cs typeface="Arial" panose="020B0604020202020204" pitchFamily="34" charset="0"/>
              </a:rPr>
              <a:t> IP: IPv4 </a:t>
            </a:r>
            <a:r>
              <a:rPr lang="en-US" altLang="en-US" sz="2000" dirty="0" err="1">
                <a:latin typeface="Arial" panose="020B0604020202020204" pitchFamily="34" charset="0"/>
                <a:cs typeface="Arial" panose="020B0604020202020204" pitchFamily="34" charset="0"/>
              </a:rPr>
              <a:t>và</a:t>
            </a:r>
            <a:r>
              <a:rPr lang="en-US" altLang="en-US" sz="2000" dirty="0">
                <a:latin typeface="Arial" panose="020B0604020202020204" pitchFamily="34" charset="0"/>
                <a:cs typeface="Arial" panose="020B0604020202020204" pitchFamily="34" charset="0"/>
              </a:rPr>
              <a:t> IPv6</a:t>
            </a:r>
          </a:p>
          <a:p>
            <a:pPr marL="342900" indent="-342900">
              <a:lnSpc>
                <a:spcPct val="90000"/>
              </a:lnSpc>
              <a:spcBef>
                <a:spcPct val="20000"/>
              </a:spcBef>
              <a:buFontTx/>
              <a:buChar char="-"/>
            </a:pPr>
            <a:r>
              <a:rPr lang="en-US" altLang="en-US" sz="2000" b="1" dirty="0" err="1">
                <a:solidFill>
                  <a:srgbClr val="FFFF00"/>
                </a:solidFill>
                <a:latin typeface="Arial" panose="020B0604020202020204" pitchFamily="34" charset="0"/>
                <a:cs typeface="Arial" panose="020B0604020202020204" pitchFamily="34" charset="0"/>
              </a:rPr>
              <a:t>Địa</a:t>
            </a:r>
            <a:r>
              <a:rPr lang="en-US" altLang="en-US" sz="2000" b="1" dirty="0">
                <a:solidFill>
                  <a:srgbClr val="FFFF00"/>
                </a:solidFill>
                <a:latin typeface="Arial" panose="020B0604020202020204" pitchFamily="34" charset="0"/>
                <a:cs typeface="Arial" panose="020B0604020202020204" pitchFamily="34" charset="0"/>
              </a:rPr>
              <a:t> </a:t>
            </a:r>
            <a:r>
              <a:rPr lang="en-US" altLang="en-US" sz="2000" b="1" dirty="0" err="1">
                <a:solidFill>
                  <a:srgbClr val="FFFF00"/>
                </a:solidFill>
                <a:latin typeface="Arial" panose="020B0604020202020204" pitchFamily="34" charset="0"/>
                <a:cs typeface="Arial" panose="020B0604020202020204" pitchFamily="34" charset="0"/>
              </a:rPr>
              <a:t>chỉ</a:t>
            </a:r>
            <a:r>
              <a:rPr lang="en-US" altLang="en-US" sz="2000" b="1" dirty="0">
                <a:solidFill>
                  <a:srgbClr val="FFFF00"/>
                </a:solidFill>
                <a:latin typeface="Arial" panose="020B0604020202020204" pitchFamily="34" charset="0"/>
                <a:cs typeface="Arial" panose="020B0604020202020204" pitchFamily="34" charset="0"/>
              </a:rPr>
              <a:t> IPv4</a:t>
            </a:r>
          </a:p>
          <a:p>
            <a:pPr>
              <a:lnSpc>
                <a:spcPct val="90000"/>
              </a:lnSpc>
              <a:spcBef>
                <a:spcPct val="20000"/>
              </a:spcBef>
            </a:pPr>
            <a:r>
              <a:rPr lang="en-US" altLang="en-US" sz="2000" dirty="0" err="1">
                <a:latin typeface="Arial" panose="020B0604020202020204" pitchFamily="34" charset="0"/>
                <a:cs typeface="Arial" panose="020B0604020202020204" pitchFamily="34" charset="0"/>
              </a:rPr>
              <a:t>Địa</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chỉ</a:t>
            </a:r>
            <a:r>
              <a:rPr lang="en-US" altLang="en-US" sz="2000" dirty="0">
                <a:latin typeface="Arial" panose="020B0604020202020204" pitchFamily="34" charset="0"/>
                <a:cs typeface="Arial" panose="020B0604020202020204" pitchFamily="34" charset="0"/>
              </a:rPr>
              <a:t> IPv4 </a:t>
            </a:r>
            <a:r>
              <a:rPr lang="en-US" altLang="en-US" sz="2000" dirty="0" err="1">
                <a:latin typeface="Arial" panose="020B0604020202020204" pitchFamily="34" charset="0"/>
                <a:cs typeface="Arial" panose="020B0604020202020204" pitchFamily="34" charset="0"/>
              </a:rPr>
              <a:t>có</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độ</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dài</a:t>
            </a:r>
            <a:r>
              <a:rPr lang="en-US" altLang="en-US" sz="2000" dirty="0">
                <a:latin typeface="Arial" panose="020B0604020202020204" pitchFamily="34" charset="0"/>
                <a:cs typeface="Arial" panose="020B0604020202020204" pitchFamily="34" charset="0"/>
              </a:rPr>
              <a:t> 4 bytes (32 bits), </a:t>
            </a:r>
            <a:r>
              <a:rPr lang="en-US" altLang="en-US" sz="2000" dirty="0" err="1">
                <a:latin typeface="Arial" panose="020B0604020202020204" pitchFamily="34" charset="0"/>
                <a:cs typeface="Arial" panose="020B0604020202020204" pitchFamily="34" charset="0"/>
              </a:rPr>
              <a:t>cấu</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trúc</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như</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sau</a:t>
            </a:r>
            <a:r>
              <a:rPr lang="en-US" altLang="en-US" sz="2000" dirty="0">
                <a:latin typeface="Arial" panose="020B0604020202020204" pitchFamily="34" charset="0"/>
                <a:cs typeface="Arial" panose="020B0604020202020204" pitchFamily="34" charset="0"/>
              </a:rPr>
              <a:t>:</a:t>
            </a:r>
          </a:p>
        </p:txBody>
      </p:sp>
      <p:pic>
        <p:nvPicPr>
          <p:cNvPr id="63491" name="Picture 3">
            <a:extLst>
              <a:ext uri="{FF2B5EF4-FFF2-40B4-BE49-F238E27FC236}">
                <a16:creationId xmlns:a16="http://schemas.microsoft.com/office/drawing/2014/main" id="{99D7ECDF-41B8-4689-90C4-63A60F1E5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 y="4005263"/>
            <a:ext cx="8143875"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AutoShape 4">
            <a:hlinkClick r:id="" action="ppaction://hlinkshowjump?jump=nextslide" highlightClick="1"/>
            <a:extLst>
              <a:ext uri="{FF2B5EF4-FFF2-40B4-BE49-F238E27FC236}">
                <a16:creationId xmlns:a16="http://schemas.microsoft.com/office/drawing/2014/main" id="{1AC432A2-1D16-4AD3-8B79-1EDF56BDD7DC}"/>
              </a:ext>
            </a:extLst>
          </p:cNvPr>
          <p:cNvSpPr>
            <a:spLocks noChangeArrowheads="1"/>
          </p:cNvSpPr>
          <p:nvPr/>
        </p:nvSpPr>
        <p:spPr bwMode="auto">
          <a:xfrm>
            <a:off x="937260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19461" name="AutoShape 5">
            <a:hlinkClick r:id="" action="ppaction://hlinkshowjump?jump=previousslide" highlightClick="1"/>
            <a:extLst>
              <a:ext uri="{FF2B5EF4-FFF2-40B4-BE49-F238E27FC236}">
                <a16:creationId xmlns:a16="http://schemas.microsoft.com/office/drawing/2014/main" id="{9478A885-380E-4B3D-9450-C6FC4F00B766}"/>
              </a:ext>
            </a:extLst>
          </p:cNvPr>
          <p:cNvSpPr>
            <a:spLocks noChangeArrowheads="1"/>
          </p:cNvSpPr>
          <p:nvPr/>
        </p:nvSpPr>
        <p:spPr bwMode="auto">
          <a:xfrm>
            <a:off x="885825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ox(out)">
                                      <p:cBhvr>
                                        <p:cTn id="7" dur="2000"/>
                                        <p:tgtEl>
                                          <p:spTgt spid="63490"/>
                                        </p:tgtEl>
                                      </p:cBhvr>
                                    </p:animEffect>
                                  </p:childTnLst>
                                </p:cTn>
                              </p:par>
                            </p:childTnLst>
                          </p:cTn>
                        </p:par>
                        <p:par>
                          <p:cTn id="8" fill="hold" nodeType="afterGroup">
                            <p:stCondLst>
                              <p:cond delay="2000"/>
                            </p:stCondLst>
                            <p:childTnLst>
                              <p:par>
                                <p:cTn id="9" presetID="9" presetClass="entr" presetSubtype="0" fill="hold" nodeType="afterEffect">
                                  <p:stCondLst>
                                    <p:cond delay="0"/>
                                  </p:stCondLst>
                                  <p:childTnLst>
                                    <p:set>
                                      <p:cBhvr>
                                        <p:cTn id="10" dur="1" fill="hold">
                                          <p:stCondLst>
                                            <p:cond delay="0"/>
                                          </p:stCondLst>
                                        </p:cTn>
                                        <p:tgtEl>
                                          <p:spTgt spid="63491"/>
                                        </p:tgtEl>
                                        <p:attrNameLst>
                                          <p:attrName>style.visibility</p:attrName>
                                        </p:attrNameLst>
                                      </p:cBhvr>
                                      <p:to>
                                        <p:strVal val="visible"/>
                                      </p:to>
                                    </p:set>
                                    <p:animEffect transition="in" filter="dissolve">
                                      <p:cBhvr>
                                        <p:cTn id="11"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7" name="Text Box 5">
            <a:extLst>
              <a:ext uri="{FF2B5EF4-FFF2-40B4-BE49-F238E27FC236}">
                <a16:creationId xmlns:a16="http://schemas.microsoft.com/office/drawing/2014/main" id="{371D3153-56F9-4453-809F-0FAE1EB935A7}"/>
              </a:ext>
            </a:extLst>
          </p:cNvPr>
          <p:cNvSpPr txBox="1">
            <a:spLocks noChangeArrowheads="1"/>
          </p:cNvSpPr>
          <p:nvPr/>
        </p:nvSpPr>
        <p:spPr bwMode="auto">
          <a:xfrm>
            <a:off x="419100" y="381000"/>
            <a:ext cx="7543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200" b="1">
                <a:solidFill>
                  <a:schemeClr val="tx2"/>
                </a:solidFill>
                <a:latin typeface="Times New Roman" panose="02020603050405020304" pitchFamily="18" charset="0"/>
              </a:rPr>
              <a:t>PHƯƠNG PHÁP DẠY VÀ HỌC</a:t>
            </a:r>
            <a:endParaRPr kumimoji="0" lang="en-US" altLang="en-US" sz="2200">
              <a:latin typeface="Times New Roman" panose="02020603050405020304" pitchFamily="18" charset="0"/>
            </a:endParaRPr>
          </a:p>
        </p:txBody>
      </p:sp>
      <p:sp>
        <p:nvSpPr>
          <p:cNvPr id="74758" name="Text Box 6">
            <a:extLst>
              <a:ext uri="{FF2B5EF4-FFF2-40B4-BE49-F238E27FC236}">
                <a16:creationId xmlns:a16="http://schemas.microsoft.com/office/drawing/2014/main" id="{8C25616E-B33F-4718-AABA-D6B3BC83E2DC}"/>
              </a:ext>
            </a:extLst>
          </p:cNvPr>
          <p:cNvSpPr txBox="1">
            <a:spLocks noChangeArrowheads="1"/>
          </p:cNvSpPr>
          <p:nvPr/>
        </p:nvSpPr>
        <p:spPr bwMode="auto">
          <a:xfrm>
            <a:off x="85725" y="808038"/>
            <a:ext cx="100298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b="1">
                <a:latin typeface="Times New Roman" panose="02020603050405020304" pitchFamily="18" charset="0"/>
              </a:rPr>
              <a:t> </a:t>
            </a:r>
            <a:r>
              <a:rPr kumimoji="0" lang="en-US" altLang="en-US" sz="2000">
                <a:latin typeface="Times New Roman" panose="02020603050405020304" pitchFamily="18" charset="0"/>
              </a:rPr>
              <a:t>- NGHE THUYẾT TRÌNH TRÊN LỚP</a:t>
            </a:r>
          </a:p>
          <a:p>
            <a:pPr lvl="2">
              <a:spcBef>
                <a:spcPct val="0"/>
              </a:spcBef>
              <a:buFontTx/>
              <a:buNone/>
            </a:pPr>
            <a:r>
              <a:rPr kumimoji="0" lang="en-US" altLang="en-US" sz="2000">
                <a:latin typeface="Times New Roman" panose="02020603050405020304" pitchFamily="18" charset="0"/>
              </a:rPr>
              <a:t> - TRÌNH BÀY CHUYÊN ĐỀ SEMINAR</a:t>
            </a:r>
          </a:p>
          <a:p>
            <a:pPr lvl="2">
              <a:spcBef>
                <a:spcPct val="0"/>
              </a:spcBef>
              <a:buFontTx/>
              <a:buNone/>
            </a:pPr>
            <a:r>
              <a:rPr kumimoji="0" lang="en-US" altLang="en-US" sz="2000">
                <a:latin typeface="Times New Roman" panose="02020603050405020304" pitchFamily="18" charset="0"/>
              </a:rPr>
              <a:t>- GIẢI BÀI TẬP</a:t>
            </a:r>
          </a:p>
        </p:txBody>
      </p:sp>
      <p:sp>
        <p:nvSpPr>
          <p:cNvPr id="74759" name="Text Box 7">
            <a:extLst>
              <a:ext uri="{FF2B5EF4-FFF2-40B4-BE49-F238E27FC236}">
                <a16:creationId xmlns:a16="http://schemas.microsoft.com/office/drawing/2014/main" id="{F69424BD-CA5E-43EB-93A7-EC34E2153A11}"/>
              </a:ext>
            </a:extLst>
          </p:cNvPr>
          <p:cNvSpPr txBox="1">
            <a:spLocks noChangeArrowheads="1"/>
          </p:cNvSpPr>
          <p:nvPr/>
        </p:nvSpPr>
        <p:spPr bwMode="auto">
          <a:xfrm>
            <a:off x="419100" y="1905000"/>
            <a:ext cx="7543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200" b="1">
                <a:solidFill>
                  <a:schemeClr val="tx2"/>
                </a:solidFill>
                <a:latin typeface="Times New Roman" panose="02020603050405020304" pitchFamily="18" charset="0"/>
              </a:rPr>
              <a:t>ĐÁNH GIÁ KẾT QUẢ HỌC TẬP</a:t>
            </a:r>
            <a:endParaRPr kumimoji="0" lang="en-US" altLang="en-US" sz="2200">
              <a:latin typeface="Times New Roman" panose="02020603050405020304" pitchFamily="18" charset="0"/>
            </a:endParaRPr>
          </a:p>
        </p:txBody>
      </p:sp>
      <p:sp>
        <p:nvSpPr>
          <p:cNvPr id="74760" name="Text Box 8">
            <a:extLst>
              <a:ext uri="{FF2B5EF4-FFF2-40B4-BE49-F238E27FC236}">
                <a16:creationId xmlns:a16="http://schemas.microsoft.com/office/drawing/2014/main" id="{15F10307-E261-4A38-AA3C-80811F02EAC9}"/>
              </a:ext>
            </a:extLst>
          </p:cNvPr>
          <p:cNvSpPr txBox="1">
            <a:spLocks noChangeArrowheads="1"/>
          </p:cNvSpPr>
          <p:nvPr/>
        </p:nvSpPr>
        <p:spPr bwMode="auto">
          <a:xfrm>
            <a:off x="0" y="2286000"/>
            <a:ext cx="1002982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Char char="-"/>
            </a:pPr>
            <a:r>
              <a:rPr kumimoji="0" lang="en-US" altLang="en-US" sz="2300">
                <a:latin typeface="Times New Roman" panose="02020603050405020304" pitchFamily="18" charset="0"/>
              </a:rPr>
              <a:t> </a:t>
            </a:r>
            <a:r>
              <a:rPr kumimoji="0" lang="en-US" altLang="en-US" sz="2000">
                <a:latin typeface="Times New Roman" panose="02020603050405020304" pitchFamily="18" charset="0"/>
              </a:rPr>
              <a:t>ĐIỂM TRÌNH BÀY CHUYÊN ĐỀ SEMINAR</a:t>
            </a:r>
          </a:p>
          <a:p>
            <a:pPr lvl="2">
              <a:spcBef>
                <a:spcPct val="0"/>
              </a:spcBef>
              <a:buFontTx/>
              <a:buNone/>
            </a:pPr>
            <a:r>
              <a:rPr kumimoji="0" lang="en-US" altLang="en-US" sz="2000">
                <a:latin typeface="Times New Roman" panose="02020603050405020304" pitchFamily="18" charset="0"/>
              </a:rPr>
              <a:t>- CHUYÊN CẦN</a:t>
            </a:r>
          </a:p>
          <a:p>
            <a:pPr lvl="2">
              <a:spcBef>
                <a:spcPct val="0"/>
              </a:spcBef>
              <a:buFontTx/>
              <a:buNone/>
            </a:pPr>
            <a:r>
              <a:rPr kumimoji="0" lang="en-US" altLang="en-US" sz="2000">
                <a:latin typeface="Times New Roman" panose="02020603050405020304" pitchFamily="18" charset="0"/>
              </a:rPr>
              <a:t>- THI KIỂM TRA KẾT THÚC MÔN</a:t>
            </a:r>
          </a:p>
        </p:txBody>
      </p:sp>
      <p:sp>
        <p:nvSpPr>
          <p:cNvPr id="74761" name="Text Box 9">
            <a:extLst>
              <a:ext uri="{FF2B5EF4-FFF2-40B4-BE49-F238E27FC236}">
                <a16:creationId xmlns:a16="http://schemas.microsoft.com/office/drawing/2014/main" id="{8FC1FA80-2EA1-4C93-9205-51775B17EE6A}"/>
              </a:ext>
            </a:extLst>
          </p:cNvPr>
          <p:cNvSpPr txBox="1">
            <a:spLocks noChangeArrowheads="1"/>
          </p:cNvSpPr>
          <p:nvPr/>
        </p:nvSpPr>
        <p:spPr bwMode="auto">
          <a:xfrm>
            <a:off x="342900" y="3352800"/>
            <a:ext cx="7543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000" b="1">
                <a:solidFill>
                  <a:schemeClr val="tx2"/>
                </a:solidFill>
                <a:latin typeface="Times New Roman" panose="02020603050405020304" pitchFamily="18" charset="0"/>
              </a:rPr>
              <a:t>TÀI LIỆU THAM KHẢO</a:t>
            </a:r>
            <a:endParaRPr kumimoji="0" lang="en-US" altLang="en-US" sz="2000">
              <a:latin typeface="Times New Roman" panose="02020603050405020304" pitchFamily="18" charset="0"/>
            </a:endParaRPr>
          </a:p>
        </p:txBody>
      </p:sp>
      <p:sp>
        <p:nvSpPr>
          <p:cNvPr id="74762" name="Text Box 10">
            <a:extLst>
              <a:ext uri="{FF2B5EF4-FFF2-40B4-BE49-F238E27FC236}">
                <a16:creationId xmlns:a16="http://schemas.microsoft.com/office/drawing/2014/main" id="{58CC6764-8791-4C06-8F2B-EBF4795F0518}"/>
              </a:ext>
            </a:extLst>
          </p:cNvPr>
          <p:cNvSpPr txBox="1">
            <a:spLocks noChangeArrowheads="1"/>
          </p:cNvSpPr>
          <p:nvPr/>
        </p:nvSpPr>
        <p:spPr bwMode="auto">
          <a:xfrm>
            <a:off x="0" y="3810000"/>
            <a:ext cx="10029825"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ts val="600"/>
              </a:spcBef>
              <a:spcAft>
                <a:spcPts val="600"/>
              </a:spcAft>
              <a:buFontTx/>
              <a:buNone/>
            </a:pPr>
            <a:r>
              <a:rPr kumimoji="0" lang="en-US" altLang="en-US" sz="2000">
                <a:latin typeface="Arial" panose="020B0604020202020204" pitchFamily="34" charset="0"/>
              </a:rPr>
              <a:t>1- </a:t>
            </a:r>
            <a:r>
              <a:rPr kumimoji="0" lang="en-US" altLang="en-US" sz="2000">
                <a:solidFill>
                  <a:srgbClr val="00FF00"/>
                </a:solidFill>
                <a:latin typeface="Arial" panose="020B0604020202020204" pitchFamily="34" charset="0"/>
              </a:rPr>
              <a:t>OlivierBonaventure</a:t>
            </a:r>
            <a:r>
              <a:rPr kumimoji="0" lang="en-US" altLang="en-US" sz="2000">
                <a:latin typeface="Arial" panose="020B0604020202020204" pitchFamily="34" charset="0"/>
              </a:rPr>
              <a:t>, ComputerNetworking:Principles, Protocols and Practice, 2011</a:t>
            </a:r>
          </a:p>
          <a:p>
            <a:pPr lvl="2">
              <a:spcBef>
                <a:spcPts val="600"/>
              </a:spcBef>
              <a:spcAft>
                <a:spcPts val="600"/>
              </a:spcAft>
              <a:buFontTx/>
              <a:buNone/>
            </a:pPr>
            <a:r>
              <a:rPr kumimoji="0" lang="en-US" altLang="en-US" sz="2000">
                <a:latin typeface="Arial" panose="020B0604020202020204" pitchFamily="34" charset="0"/>
              </a:rPr>
              <a:t>2-</a:t>
            </a:r>
            <a:r>
              <a:rPr kumimoji="0" lang="en-US" altLang="en-US" sz="2000">
                <a:solidFill>
                  <a:srgbClr val="66FF66"/>
                </a:solidFill>
                <a:latin typeface="Arial" panose="020B0604020202020204" pitchFamily="34" charset="0"/>
              </a:rPr>
              <a:t> Nguyễn Thúc Hải</a:t>
            </a:r>
            <a:r>
              <a:rPr kumimoji="0" lang="en-US" altLang="en-US" sz="2000">
                <a:latin typeface="Arial" panose="020B0604020202020204" pitchFamily="34" charset="0"/>
              </a:rPr>
              <a:t>, Mạng máy tính và các hệ thống mở, GD, 1999 </a:t>
            </a:r>
          </a:p>
          <a:p>
            <a:pPr lvl="2">
              <a:spcBef>
                <a:spcPts val="600"/>
              </a:spcBef>
              <a:spcAft>
                <a:spcPts val="600"/>
              </a:spcAft>
              <a:buFontTx/>
              <a:buNone/>
            </a:pPr>
            <a:r>
              <a:rPr kumimoji="0" lang="en-US" altLang="en-US" sz="2000">
                <a:latin typeface="Arial" panose="020B0604020202020204" pitchFamily="34" charset="0"/>
              </a:rPr>
              <a:t>3- </a:t>
            </a:r>
            <a:r>
              <a:rPr kumimoji="0" lang="en-US" altLang="en-US" sz="2000">
                <a:solidFill>
                  <a:srgbClr val="66FF66"/>
                </a:solidFill>
                <a:latin typeface="Arial" panose="020B0604020202020204" pitchFamily="34" charset="0"/>
              </a:rPr>
              <a:t>Halsall. F.</a:t>
            </a:r>
            <a:r>
              <a:rPr kumimoji="0" lang="en-US" altLang="en-US" sz="2000">
                <a:latin typeface="Arial" panose="020B0604020202020204" pitchFamily="34" charset="0"/>
              </a:rPr>
              <a:t>, Data communications, Computer Networks and Open Systems, Addison-Wesley, 1992</a:t>
            </a:r>
          </a:p>
          <a:p>
            <a:pPr lvl="2">
              <a:spcBef>
                <a:spcPts val="600"/>
              </a:spcBef>
              <a:spcAft>
                <a:spcPts val="600"/>
              </a:spcAft>
              <a:buFontTx/>
              <a:buNone/>
            </a:pPr>
            <a:r>
              <a:rPr kumimoji="0" lang="en-US" altLang="en-US" sz="2000">
                <a:latin typeface="Arial" panose="020B0604020202020204" pitchFamily="34" charset="0"/>
              </a:rPr>
              <a:t>4- </a:t>
            </a:r>
            <a:r>
              <a:rPr kumimoji="0" lang="en-US" altLang="en-US" sz="2000">
                <a:solidFill>
                  <a:srgbClr val="66FF66"/>
                </a:solidFill>
                <a:latin typeface="Arial" panose="020B0604020202020204" pitchFamily="34" charset="0"/>
              </a:rPr>
              <a:t>Andrew S. Tanenbaum</a:t>
            </a:r>
            <a:r>
              <a:rPr kumimoji="0" lang="en-US" altLang="en-US" sz="2000">
                <a:latin typeface="Arial" panose="020B0604020202020204" pitchFamily="34" charset="0"/>
              </a:rPr>
              <a:t>, Computer Networks, 2003</a:t>
            </a:r>
          </a:p>
          <a:p>
            <a:pPr lvl="2">
              <a:spcBef>
                <a:spcPts val="600"/>
              </a:spcBef>
              <a:spcAft>
                <a:spcPts val="600"/>
              </a:spcAft>
              <a:buFontTx/>
              <a:buNone/>
            </a:pPr>
            <a:r>
              <a:rPr kumimoji="0" lang="en-US" altLang="en-US" sz="2000">
                <a:latin typeface="Arial" panose="020B0604020202020204" pitchFamily="34" charset="0"/>
              </a:rPr>
              <a:t>5- </a:t>
            </a:r>
            <a:r>
              <a:rPr kumimoji="0" lang="vi-VN" altLang="en-US" sz="2000">
                <a:solidFill>
                  <a:srgbClr val="66FF66"/>
                </a:solidFill>
                <a:latin typeface="Arial" panose="020B0604020202020204" pitchFamily="34" charset="0"/>
              </a:rPr>
              <a:t>Trần</a:t>
            </a:r>
            <a:r>
              <a:rPr kumimoji="0" lang="en-US" altLang="en-US" sz="2000">
                <a:solidFill>
                  <a:srgbClr val="66FF66"/>
                </a:solidFill>
                <a:latin typeface="Arial" panose="020B0604020202020204" pitchFamily="34" charset="0"/>
              </a:rPr>
              <a:t> C</a:t>
            </a:r>
            <a:r>
              <a:rPr kumimoji="0" lang="vi-VN" altLang="en-US" sz="2000">
                <a:solidFill>
                  <a:srgbClr val="66FF66"/>
                </a:solidFill>
                <a:latin typeface="Arial" panose="020B0604020202020204" pitchFamily="34" charset="0"/>
              </a:rPr>
              <a:t>ô</a:t>
            </a:r>
            <a:r>
              <a:rPr kumimoji="0" lang="en-US" altLang="en-US" sz="2000">
                <a:solidFill>
                  <a:srgbClr val="66FF66"/>
                </a:solidFill>
                <a:latin typeface="Arial" panose="020B0604020202020204" pitchFamily="34" charset="0"/>
              </a:rPr>
              <a:t>ng H</a:t>
            </a:r>
            <a:r>
              <a:rPr kumimoji="0" lang="vi-VN" altLang="en-US" sz="2000">
                <a:solidFill>
                  <a:srgbClr val="66FF66"/>
                </a:solidFill>
                <a:latin typeface="Arial" panose="020B0604020202020204" pitchFamily="34" charset="0"/>
              </a:rPr>
              <a:t>ùng</a:t>
            </a:r>
            <a:r>
              <a:rPr kumimoji="0" lang="en-US" altLang="en-US" sz="2000">
                <a:latin typeface="Arial" panose="020B0604020202020204" pitchFamily="34" charset="0"/>
              </a:rPr>
              <a:t>, </a:t>
            </a:r>
            <a:r>
              <a:rPr kumimoji="0" lang="vi-VN" altLang="en-US" sz="2000">
                <a:latin typeface="Arial" panose="020B0604020202020204" pitchFamily="34" charset="0"/>
              </a:rPr>
              <a:t>Kỹ thuật mạng riêng ảo (VPN) NXB Bưu đ</a:t>
            </a:r>
            <a:r>
              <a:rPr kumimoji="0" lang="en-US" altLang="en-US" sz="2000">
                <a:latin typeface="Arial" panose="020B0604020202020204" pitchFamily="34" charset="0"/>
              </a:rPr>
              <a:t>i</a:t>
            </a:r>
            <a:r>
              <a:rPr kumimoji="0" lang="vi-VN" altLang="en-US" sz="2000">
                <a:latin typeface="Arial" panose="020B0604020202020204" pitchFamily="34" charset="0"/>
              </a:rPr>
              <a:t>ện</a:t>
            </a:r>
            <a:r>
              <a:rPr kumimoji="0" lang="en-US" altLang="en-US" sz="2000">
                <a:latin typeface="Arial" panose="020B0604020202020204" pitchFamily="34" charset="0"/>
              </a:rPr>
              <a:t>, 2000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xEl>
                                              <p:pRg st="0" end="0"/>
                                            </p:txEl>
                                          </p:spTgt>
                                        </p:tgtEl>
                                        <p:attrNameLst>
                                          <p:attrName>style.visibility</p:attrName>
                                        </p:attrNameLst>
                                      </p:cBhvr>
                                      <p:to>
                                        <p:strVal val="visible"/>
                                      </p:to>
                                    </p:set>
                                    <p:anim calcmode="lin" valueType="num">
                                      <p:cBhvr additive="base">
                                        <p:cTn id="7" dur="500" fill="hold"/>
                                        <p:tgtEl>
                                          <p:spTgt spid="747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758">
                                            <p:txEl>
                                              <p:pRg st="0" end="0"/>
                                            </p:txEl>
                                          </p:spTgt>
                                        </p:tgtEl>
                                        <p:attrNameLst>
                                          <p:attrName>style.visibility</p:attrName>
                                        </p:attrNameLst>
                                      </p:cBhvr>
                                      <p:to>
                                        <p:strVal val="visible"/>
                                      </p:to>
                                    </p:set>
                                    <p:anim calcmode="lin" valueType="num">
                                      <p:cBhvr additive="base">
                                        <p:cTn id="13" dur="500" fill="hold"/>
                                        <p:tgtEl>
                                          <p:spTgt spid="7475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4758">
                                            <p:txEl>
                                              <p:pRg st="1" end="1"/>
                                            </p:txEl>
                                          </p:spTgt>
                                        </p:tgtEl>
                                        <p:attrNameLst>
                                          <p:attrName>style.visibility</p:attrName>
                                        </p:attrNameLst>
                                      </p:cBhvr>
                                      <p:to>
                                        <p:strVal val="visible"/>
                                      </p:to>
                                    </p:set>
                                    <p:anim calcmode="lin" valueType="num">
                                      <p:cBhvr additive="base">
                                        <p:cTn id="19" dur="500" fill="hold"/>
                                        <p:tgtEl>
                                          <p:spTgt spid="7475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758">
                                            <p:txEl>
                                              <p:pRg st="2" end="2"/>
                                            </p:txEl>
                                          </p:spTgt>
                                        </p:tgtEl>
                                        <p:attrNameLst>
                                          <p:attrName>style.visibility</p:attrName>
                                        </p:attrNameLst>
                                      </p:cBhvr>
                                      <p:to>
                                        <p:strVal val="visible"/>
                                      </p:to>
                                    </p:set>
                                    <p:anim calcmode="lin" valueType="num">
                                      <p:cBhvr additive="base">
                                        <p:cTn id="25" dur="500" fill="hold"/>
                                        <p:tgtEl>
                                          <p:spTgt spid="7475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9">
                                            <p:txEl>
                                              <p:pRg st="0" end="0"/>
                                            </p:txEl>
                                          </p:spTgt>
                                        </p:tgtEl>
                                        <p:attrNameLst>
                                          <p:attrName>style.visibility</p:attrName>
                                        </p:attrNameLst>
                                      </p:cBhvr>
                                      <p:to>
                                        <p:strVal val="visible"/>
                                      </p:to>
                                    </p:set>
                                    <p:anim calcmode="lin" valueType="num">
                                      <p:cBhvr additive="base">
                                        <p:cTn id="31" dur="500" fill="hold"/>
                                        <p:tgtEl>
                                          <p:spTgt spid="7475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7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4760">
                                            <p:txEl>
                                              <p:pRg st="0" end="0"/>
                                            </p:txEl>
                                          </p:spTgt>
                                        </p:tgtEl>
                                        <p:attrNameLst>
                                          <p:attrName>style.visibility</p:attrName>
                                        </p:attrNameLst>
                                      </p:cBhvr>
                                      <p:to>
                                        <p:strVal val="visible"/>
                                      </p:to>
                                    </p:set>
                                    <p:anim calcmode="lin" valueType="num">
                                      <p:cBhvr additive="base">
                                        <p:cTn id="37" dur="500" fill="hold"/>
                                        <p:tgtEl>
                                          <p:spTgt spid="7476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7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4760">
                                            <p:txEl>
                                              <p:pRg st="1" end="1"/>
                                            </p:txEl>
                                          </p:spTgt>
                                        </p:tgtEl>
                                        <p:attrNameLst>
                                          <p:attrName>style.visibility</p:attrName>
                                        </p:attrNameLst>
                                      </p:cBhvr>
                                      <p:to>
                                        <p:strVal val="visible"/>
                                      </p:to>
                                    </p:set>
                                    <p:anim calcmode="lin" valueType="num">
                                      <p:cBhvr additive="base">
                                        <p:cTn id="43" dur="500" fill="hold"/>
                                        <p:tgtEl>
                                          <p:spTgt spid="74760">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47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4760">
                                            <p:txEl>
                                              <p:pRg st="2" end="2"/>
                                            </p:txEl>
                                          </p:spTgt>
                                        </p:tgtEl>
                                        <p:attrNameLst>
                                          <p:attrName>style.visibility</p:attrName>
                                        </p:attrNameLst>
                                      </p:cBhvr>
                                      <p:to>
                                        <p:strVal val="visible"/>
                                      </p:to>
                                    </p:set>
                                    <p:anim calcmode="lin" valueType="num">
                                      <p:cBhvr additive="base">
                                        <p:cTn id="49" dur="500" fill="hold"/>
                                        <p:tgtEl>
                                          <p:spTgt spid="74760">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47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4761">
                                            <p:txEl>
                                              <p:pRg st="0" end="0"/>
                                            </p:txEl>
                                          </p:spTgt>
                                        </p:tgtEl>
                                        <p:attrNameLst>
                                          <p:attrName>style.visibility</p:attrName>
                                        </p:attrNameLst>
                                      </p:cBhvr>
                                      <p:to>
                                        <p:strVal val="visible"/>
                                      </p:to>
                                    </p:set>
                                    <p:anim calcmode="lin" valueType="num">
                                      <p:cBhvr additive="base">
                                        <p:cTn id="55" dur="500" fill="hold"/>
                                        <p:tgtEl>
                                          <p:spTgt spid="74761">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47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74762">
                                            <p:txEl>
                                              <p:pRg st="0" end="0"/>
                                            </p:txEl>
                                          </p:spTgt>
                                        </p:tgtEl>
                                        <p:attrNameLst>
                                          <p:attrName>style.visibility</p:attrName>
                                        </p:attrNameLst>
                                      </p:cBhvr>
                                      <p:to>
                                        <p:strVal val="visible"/>
                                      </p:to>
                                    </p:set>
                                    <p:anim calcmode="lin" valueType="num">
                                      <p:cBhvr additive="base">
                                        <p:cTn id="61" dur="500" fill="hold"/>
                                        <p:tgtEl>
                                          <p:spTgt spid="74762">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47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4762">
                                            <p:txEl>
                                              <p:pRg st="1" end="1"/>
                                            </p:txEl>
                                          </p:spTgt>
                                        </p:tgtEl>
                                        <p:attrNameLst>
                                          <p:attrName>style.visibility</p:attrName>
                                        </p:attrNameLst>
                                      </p:cBhvr>
                                      <p:to>
                                        <p:strVal val="visible"/>
                                      </p:to>
                                    </p:set>
                                    <p:anim calcmode="lin" valueType="num">
                                      <p:cBhvr additive="base">
                                        <p:cTn id="67" dur="500" fill="hold"/>
                                        <p:tgtEl>
                                          <p:spTgt spid="74762">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47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74762">
                                            <p:txEl>
                                              <p:pRg st="2" end="2"/>
                                            </p:txEl>
                                          </p:spTgt>
                                        </p:tgtEl>
                                        <p:attrNameLst>
                                          <p:attrName>style.visibility</p:attrName>
                                        </p:attrNameLst>
                                      </p:cBhvr>
                                      <p:to>
                                        <p:strVal val="visible"/>
                                      </p:to>
                                    </p:set>
                                    <p:anim calcmode="lin" valueType="num">
                                      <p:cBhvr additive="base">
                                        <p:cTn id="73" dur="500" fill="hold"/>
                                        <p:tgtEl>
                                          <p:spTgt spid="74762">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47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4762">
                                            <p:txEl>
                                              <p:pRg st="3" end="3"/>
                                            </p:txEl>
                                          </p:spTgt>
                                        </p:tgtEl>
                                        <p:attrNameLst>
                                          <p:attrName>style.visibility</p:attrName>
                                        </p:attrNameLst>
                                      </p:cBhvr>
                                      <p:to>
                                        <p:strVal val="visible"/>
                                      </p:to>
                                    </p:set>
                                    <p:anim calcmode="lin" valueType="num">
                                      <p:cBhvr additive="base">
                                        <p:cTn id="79" dur="500" fill="hold"/>
                                        <p:tgtEl>
                                          <p:spTgt spid="74762">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476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74762">
                                            <p:txEl>
                                              <p:pRg st="4" end="4"/>
                                            </p:txEl>
                                          </p:spTgt>
                                        </p:tgtEl>
                                        <p:attrNameLst>
                                          <p:attrName>style.visibility</p:attrName>
                                        </p:attrNameLst>
                                      </p:cBhvr>
                                      <p:to>
                                        <p:strVal val="visible"/>
                                      </p:to>
                                    </p:set>
                                    <p:anim calcmode="lin" valueType="num">
                                      <p:cBhvr additive="base">
                                        <p:cTn id="85" dur="500" fill="hold"/>
                                        <p:tgtEl>
                                          <p:spTgt spid="74762">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476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uild="p" autoUpdateAnimBg="0"/>
      <p:bldP spid="74759" grpId="0" build="p" autoUpdateAnimBg="0"/>
      <p:bldP spid="7476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150BBA0-B276-411B-A4DE-AF5425E116C0}"/>
              </a:ext>
            </a:extLst>
          </p:cNvPr>
          <p:cNvSpPr>
            <a:spLocks noChangeArrowheads="1"/>
          </p:cNvSpPr>
          <p:nvPr/>
        </p:nvSpPr>
        <p:spPr bwMode="auto">
          <a:xfrm>
            <a:off x="1200150" y="152400"/>
            <a:ext cx="8743950" cy="533400"/>
          </a:xfrm>
          <a:prstGeom prst="rect">
            <a:avLst/>
          </a:prstGeom>
          <a:noFill/>
          <a:ln w="9525">
            <a:noFill/>
            <a:miter lim="800000"/>
            <a:headEnd/>
            <a:tailEnd/>
          </a:ln>
          <a:effectLst/>
        </p:spPr>
        <p:txBody>
          <a:bodyPr lIns="94759" tIns="47380" rIns="94759" bIns="47380" anchor="ctr"/>
          <a:lstStyle/>
          <a:p>
            <a:pPr defTabSz="947738">
              <a:defRPr/>
            </a:pPr>
            <a:r>
              <a:rPr kumimoji="1" lang="en-US" sz="2900">
                <a:solidFill>
                  <a:srgbClr val="FF5050"/>
                </a:solidFill>
                <a:effectLst>
                  <a:outerShdw blurRad="38100" dist="38100" dir="2700000" algn="tl">
                    <a:srgbClr val="000000"/>
                  </a:outerShdw>
                </a:effectLst>
                <a:latin typeface="Impact" pitchFamily="34" charset="0"/>
              </a:rPr>
              <a:t>IP address classes:</a:t>
            </a:r>
            <a:r>
              <a:rPr kumimoji="1" lang="en-US" sz="2900">
                <a:solidFill>
                  <a:schemeClr val="accent2"/>
                </a:solidFill>
                <a:effectLst>
                  <a:outerShdw blurRad="38100" dist="38100" dir="2700000" algn="tl">
                    <a:srgbClr val="000000"/>
                  </a:outerShdw>
                </a:effectLst>
                <a:latin typeface="Impact" pitchFamily="34" charset="0"/>
              </a:rPr>
              <a:t> Class A</a:t>
            </a:r>
            <a:endParaRPr kumimoji="1" lang="en-US" sz="4600">
              <a:solidFill>
                <a:schemeClr val="accent2"/>
              </a:solidFill>
              <a:effectLst>
                <a:outerShdw blurRad="38100" dist="38100" dir="2700000" algn="tl">
                  <a:srgbClr val="000000"/>
                </a:outerShdw>
              </a:effectLst>
              <a:latin typeface="Impact" pitchFamily="34" charset="0"/>
            </a:endParaRPr>
          </a:p>
        </p:txBody>
      </p:sp>
      <p:pic>
        <p:nvPicPr>
          <p:cNvPr id="76803" name="Picture 3">
            <a:extLst>
              <a:ext uri="{FF2B5EF4-FFF2-40B4-BE49-F238E27FC236}">
                <a16:creationId xmlns:a16="http://schemas.microsoft.com/office/drawing/2014/main" id="{DDD47718-83EB-4098-A4C3-BA8E8ED1C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9515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Picture 4">
            <a:extLst>
              <a:ext uri="{FF2B5EF4-FFF2-40B4-BE49-F238E27FC236}">
                <a16:creationId xmlns:a16="http://schemas.microsoft.com/office/drawing/2014/main" id="{3FD650D9-A334-456C-91F5-53E88C8F5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1789113"/>
            <a:ext cx="942975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a:extLst>
              <a:ext uri="{FF2B5EF4-FFF2-40B4-BE49-F238E27FC236}">
                <a16:creationId xmlns:a16="http://schemas.microsoft.com/office/drawing/2014/main" id="{2226BB4C-2BAC-454C-987B-EB62C5DE907E}"/>
              </a:ext>
            </a:extLst>
          </p:cNvPr>
          <p:cNvSpPr>
            <a:spLocks noChangeArrowheads="1"/>
          </p:cNvSpPr>
          <p:nvPr/>
        </p:nvSpPr>
        <p:spPr bwMode="auto">
          <a:xfrm>
            <a:off x="1028700" y="3048000"/>
            <a:ext cx="8743950" cy="609600"/>
          </a:xfrm>
          <a:prstGeom prst="rect">
            <a:avLst/>
          </a:prstGeom>
          <a:noFill/>
          <a:ln w="9525">
            <a:noFill/>
            <a:miter lim="800000"/>
            <a:headEnd/>
            <a:tailEnd/>
          </a:ln>
          <a:effectLst/>
        </p:spPr>
        <p:txBody>
          <a:bodyPr lIns="94759" tIns="47380" rIns="94759" bIns="47380" anchor="ctr"/>
          <a:lstStyle/>
          <a:p>
            <a:pPr defTabSz="947738">
              <a:defRPr/>
            </a:pPr>
            <a:r>
              <a:rPr kumimoji="1" lang="en-US" sz="2900">
                <a:solidFill>
                  <a:srgbClr val="FF5050"/>
                </a:solidFill>
                <a:effectLst>
                  <a:outerShdw blurRad="38100" dist="38100" dir="2700000" algn="tl">
                    <a:srgbClr val="000000"/>
                  </a:outerShdw>
                </a:effectLst>
                <a:latin typeface="Impact" pitchFamily="34" charset="0"/>
              </a:rPr>
              <a:t>IP address classes:</a:t>
            </a:r>
            <a:r>
              <a:rPr kumimoji="1" lang="en-US" sz="2900">
                <a:solidFill>
                  <a:schemeClr val="accent2"/>
                </a:solidFill>
                <a:effectLst>
                  <a:outerShdw blurRad="38100" dist="38100" dir="2700000" algn="tl">
                    <a:srgbClr val="000000"/>
                  </a:outerShdw>
                </a:effectLst>
                <a:latin typeface="Impact" pitchFamily="34" charset="0"/>
              </a:rPr>
              <a:t> Class B</a:t>
            </a:r>
            <a:endParaRPr kumimoji="1" lang="en-US" sz="4600">
              <a:solidFill>
                <a:schemeClr val="accent2"/>
              </a:solidFill>
              <a:effectLst>
                <a:outerShdw blurRad="38100" dist="38100" dir="2700000" algn="tl">
                  <a:srgbClr val="000000"/>
                </a:outerShdw>
              </a:effectLst>
              <a:latin typeface="Impact" pitchFamily="34" charset="0"/>
            </a:endParaRPr>
          </a:p>
        </p:txBody>
      </p:sp>
      <p:pic>
        <p:nvPicPr>
          <p:cNvPr id="76806" name="Picture 6">
            <a:extLst>
              <a:ext uri="{FF2B5EF4-FFF2-40B4-BE49-F238E27FC236}">
                <a16:creationId xmlns:a16="http://schemas.microsoft.com/office/drawing/2014/main" id="{B0EC1866-8475-4C15-8D87-8BF6EA9B5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3581400"/>
            <a:ext cx="9344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7">
            <a:extLst>
              <a:ext uri="{FF2B5EF4-FFF2-40B4-BE49-F238E27FC236}">
                <a16:creationId xmlns:a16="http://schemas.microsoft.com/office/drawing/2014/main" id="{8747B8A9-E932-418D-9655-FB4E0EFCD6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4779963"/>
            <a:ext cx="9344025"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AutoShape 8">
            <a:hlinkClick r:id="" action="ppaction://hlinkshowjump?jump=nextslide" highlightClick="1"/>
            <a:extLst>
              <a:ext uri="{FF2B5EF4-FFF2-40B4-BE49-F238E27FC236}">
                <a16:creationId xmlns:a16="http://schemas.microsoft.com/office/drawing/2014/main" id="{18B68048-6FF1-4ADE-8D5D-605C47C7EA5D}"/>
              </a:ext>
            </a:extLst>
          </p:cNvPr>
          <p:cNvSpPr>
            <a:spLocks noChangeArrowheads="1"/>
          </p:cNvSpPr>
          <p:nvPr/>
        </p:nvSpPr>
        <p:spPr bwMode="auto">
          <a:xfrm>
            <a:off x="937260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20489" name="AutoShape 9">
            <a:hlinkClick r:id="" action="ppaction://hlinkshowjump?jump=previousslide" highlightClick="1"/>
            <a:extLst>
              <a:ext uri="{FF2B5EF4-FFF2-40B4-BE49-F238E27FC236}">
                <a16:creationId xmlns:a16="http://schemas.microsoft.com/office/drawing/2014/main" id="{BD6253E4-BC26-4354-861F-7F900FAA72D3}"/>
              </a:ext>
            </a:extLst>
          </p:cNvPr>
          <p:cNvSpPr>
            <a:spLocks noChangeArrowheads="1"/>
          </p:cNvSpPr>
          <p:nvPr/>
        </p:nvSpPr>
        <p:spPr bwMode="auto">
          <a:xfrm>
            <a:off x="885825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1+#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dissolve">
                                      <p:cBhvr>
                                        <p:cTn id="13" dur="500"/>
                                        <p:tgtEl>
                                          <p:spTgt spid="768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6804"/>
                                        </p:tgtEl>
                                        <p:attrNameLst>
                                          <p:attrName>style.visibility</p:attrName>
                                        </p:attrNameLst>
                                      </p:cBhvr>
                                      <p:to>
                                        <p:strVal val="visible"/>
                                      </p:to>
                                    </p:set>
                                    <p:animEffect transition="in" filter="dissolve">
                                      <p:cBhvr>
                                        <p:cTn id="18" dur="500"/>
                                        <p:tgtEl>
                                          <p:spTgt spid="768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5"/>
                                        </p:tgtEl>
                                        <p:attrNameLst>
                                          <p:attrName>style.visibility</p:attrName>
                                        </p:attrNameLst>
                                      </p:cBhvr>
                                      <p:to>
                                        <p:strVal val="visible"/>
                                      </p:to>
                                    </p:set>
                                    <p:anim calcmode="lin" valueType="num">
                                      <p:cBhvr additive="base">
                                        <p:cTn id="23" dur="500" fill="hold"/>
                                        <p:tgtEl>
                                          <p:spTgt spid="76805"/>
                                        </p:tgtEl>
                                        <p:attrNameLst>
                                          <p:attrName>ppt_x</p:attrName>
                                        </p:attrNameLst>
                                      </p:cBhvr>
                                      <p:tavLst>
                                        <p:tav tm="0">
                                          <p:val>
                                            <p:strVal val="0-#ppt_w/2"/>
                                          </p:val>
                                        </p:tav>
                                        <p:tav tm="100000">
                                          <p:val>
                                            <p:strVal val="#ppt_x"/>
                                          </p:val>
                                        </p:tav>
                                      </p:tavLst>
                                    </p:anim>
                                    <p:anim calcmode="lin" valueType="num">
                                      <p:cBhvr additive="base">
                                        <p:cTn id="24"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76806"/>
                                        </p:tgtEl>
                                        <p:attrNameLst>
                                          <p:attrName>style.visibility</p:attrName>
                                        </p:attrNameLst>
                                      </p:cBhvr>
                                      <p:to>
                                        <p:strVal val="visible"/>
                                      </p:to>
                                    </p:set>
                                    <p:animEffect transition="in" filter="dissolve">
                                      <p:cBhvr>
                                        <p:cTn id="29" dur="500"/>
                                        <p:tgtEl>
                                          <p:spTgt spid="768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76807"/>
                                        </p:tgtEl>
                                        <p:attrNameLst>
                                          <p:attrName>style.visibility</p:attrName>
                                        </p:attrNameLst>
                                      </p:cBhvr>
                                      <p:to>
                                        <p:strVal val="visible"/>
                                      </p:to>
                                    </p:set>
                                    <p:animEffect transition="in" filter="dissolve">
                                      <p:cBhvr>
                                        <p:cTn id="34"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F320501-95AA-41D8-89CF-B87F632E5ADB}"/>
              </a:ext>
            </a:extLst>
          </p:cNvPr>
          <p:cNvSpPr>
            <a:spLocks noChangeArrowheads="1"/>
          </p:cNvSpPr>
          <p:nvPr/>
        </p:nvSpPr>
        <p:spPr bwMode="auto">
          <a:xfrm>
            <a:off x="1200150" y="304800"/>
            <a:ext cx="7372350" cy="762000"/>
          </a:xfrm>
          <a:prstGeom prst="rect">
            <a:avLst/>
          </a:prstGeom>
          <a:noFill/>
          <a:ln w="9525">
            <a:noFill/>
            <a:miter lim="800000"/>
            <a:headEnd/>
            <a:tailEnd/>
          </a:ln>
          <a:effectLst/>
        </p:spPr>
        <p:txBody>
          <a:bodyPr lIns="94759" tIns="47380" rIns="94759" bIns="47380" anchor="ctr"/>
          <a:lstStyle/>
          <a:p>
            <a:pPr defTabSz="947738">
              <a:defRPr/>
            </a:pPr>
            <a:r>
              <a:rPr kumimoji="1" lang="en-US" sz="2900">
                <a:solidFill>
                  <a:srgbClr val="FF5050"/>
                </a:solidFill>
                <a:effectLst>
                  <a:outerShdw blurRad="38100" dist="38100" dir="2700000" algn="tl">
                    <a:srgbClr val="000000"/>
                  </a:outerShdw>
                </a:effectLst>
                <a:latin typeface="Impact" pitchFamily="34" charset="0"/>
              </a:rPr>
              <a:t>IP address classes:</a:t>
            </a:r>
            <a:r>
              <a:rPr kumimoji="1" lang="en-US" sz="2900">
                <a:solidFill>
                  <a:schemeClr val="accent2"/>
                </a:solidFill>
                <a:effectLst>
                  <a:outerShdw blurRad="38100" dist="38100" dir="2700000" algn="tl">
                    <a:srgbClr val="000000"/>
                  </a:outerShdw>
                </a:effectLst>
                <a:latin typeface="Impact" pitchFamily="34" charset="0"/>
              </a:rPr>
              <a:t> Class C</a:t>
            </a:r>
            <a:endParaRPr kumimoji="1" lang="en-US" sz="4600">
              <a:solidFill>
                <a:schemeClr val="accent2"/>
              </a:solidFill>
              <a:effectLst>
                <a:outerShdw blurRad="38100" dist="38100" dir="2700000" algn="tl">
                  <a:srgbClr val="000000"/>
                </a:outerShdw>
              </a:effectLst>
              <a:latin typeface="Impact" pitchFamily="34" charset="0"/>
            </a:endParaRPr>
          </a:p>
        </p:txBody>
      </p:sp>
      <p:pic>
        <p:nvPicPr>
          <p:cNvPr id="78851" name="Picture 3">
            <a:extLst>
              <a:ext uri="{FF2B5EF4-FFF2-40B4-BE49-F238E27FC236}">
                <a16:creationId xmlns:a16="http://schemas.microsoft.com/office/drawing/2014/main" id="{344D6387-3C77-4E6C-9C7E-8084970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5">
            <a:extLst>
              <a:ext uri="{FF2B5EF4-FFF2-40B4-BE49-F238E27FC236}">
                <a16:creationId xmlns:a16="http://schemas.microsoft.com/office/drawing/2014/main" id="{C5A9B8A2-0DF8-4064-972D-56FA4101D71F}"/>
              </a:ext>
            </a:extLst>
          </p:cNvPr>
          <p:cNvSpPr>
            <a:spLocks noChangeArrowheads="1"/>
          </p:cNvSpPr>
          <p:nvPr/>
        </p:nvSpPr>
        <p:spPr bwMode="auto">
          <a:xfrm>
            <a:off x="952500" y="3752850"/>
            <a:ext cx="7372350" cy="762000"/>
          </a:xfrm>
          <a:prstGeom prst="rect">
            <a:avLst/>
          </a:prstGeom>
          <a:noFill/>
          <a:ln w="9525">
            <a:noFill/>
            <a:miter lim="800000"/>
            <a:headEnd/>
            <a:tailEnd/>
          </a:ln>
          <a:effectLst/>
        </p:spPr>
        <p:txBody>
          <a:bodyPr lIns="94759" tIns="47380" rIns="94759" bIns="47380" anchor="ctr"/>
          <a:lstStyle/>
          <a:p>
            <a:pPr>
              <a:defRPr/>
            </a:pPr>
            <a:r>
              <a:rPr kumimoji="1" lang="en-US" sz="2900">
                <a:solidFill>
                  <a:srgbClr val="FF5050"/>
                </a:solidFill>
                <a:effectLst>
                  <a:outerShdw blurRad="38100" dist="38100" dir="2700000" algn="tl">
                    <a:srgbClr val="000000"/>
                  </a:outerShdw>
                </a:effectLst>
                <a:latin typeface="Impact" pitchFamily="34" charset="0"/>
              </a:rPr>
              <a:t>IP address classes:</a:t>
            </a:r>
            <a:r>
              <a:rPr kumimoji="1" lang="en-US" sz="2900">
                <a:solidFill>
                  <a:schemeClr val="accent2"/>
                </a:solidFill>
                <a:effectLst>
                  <a:outerShdw blurRad="38100" dist="38100" dir="2700000" algn="tl">
                    <a:srgbClr val="000000"/>
                  </a:outerShdw>
                </a:effectLst>
                <a:latin typeface="Impact" pitchFamily="34" charset="0"/>
              </a:rPr>
              <a:t> Class D</a:t>
            </a:r>
            <a:endParaRPr kumimoji="1" lang="en-US" sz="4600">
              <a:solidFill>
                <a:schemeClr val="accent2"/>
              </a:solidFill>
              <a:effectLst>
                <a:outerShdw blurRad="38100" dist="38100" dir="2700000" algn="tl">
                  <a:srgbClr val="000000"/>
                </a:outerShdw>
              </a:effectLst>
              <a:latin typeface="Impact" pitchFamily="34" charset="0"/>
            </a:endParaRPr>
          </a:p>
        </p:txBody>
      </p:sp>
      <p:pic>
        <p:nvPicPr>
          <p:cNvPr id="78855" name="Picture 7">
            <a:extLst>
              <a:ext uri="{FF2B5EF4-FFF2-40B4-BE49-F238E27FC236}">
                <a16:creationId xmlns:a16="http://schemas.microsoft.com/office/drawing/2014/main" id="{70121EA5-BA3E-4D5B-98D8-03D265359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057400"/>
            <a:ext cx="9258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0" name="Object 8">
            <a:extLst>
              <a:ext uri="{FF2B5EF4-FFF2-40B4-BE49-F238E27FC236}">
                <a16:creationId xmlns:a16="http://schemas.microsoft.com/office/drawing/2014/main" id="{DC92C095-2A4C-4637-BC35-B8B449009564}"/>
              </a:ext>
            </a:extLst>
          </p:cNvPr>
          <p:cNvGraphicFramePr>
            <a:graphicFrameLocks noChangeAspect="1"/>
          </p:cNvGraphicFramePr>
          <p:nvPr/>
        </p:nvGraphicFramePr>
        <p:xfrm>
          <a:off x="647700" y="4362450"/>
          <a:ext cx="9144000" cy="1352550"/>
        </p:xfrm>
        <a:graphic>
          <a:graphicData uri="http://schemas.openxmlformats.org/presentationml/2006/ole">
            <mc:AlternateContent xmlns:mc="http://schemas.openxmlformats.org/markup-compatibility/2006">
              <mc:Choice xmlns:v="urn:schemas-microsoft-com:vml" Requires="v">
                <p:oleObj spid="_x0000_s21542" name="Bitmap Image" r:id="rId5" imgW="7478169" imgH="980952" progId="Paint.Picture">
                  <p:embed/>
                </p:oleObj>
              </mc:Choice>
              <mc:Fallback>
                <p:oleObj name="Bitmap Image" r:id="rId5" imgW="7478169" imgH="980952"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4362450"/>
                        <a:ext cx="91440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dissolve">
                                      <p:cBhvr>
                                        <p:cTn id="12"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298718-88BC-43AE-9BCC-E5DBD5FBB30C}"/>
              </a:ext>
            </a:extLst>
          </p:cNvPr>
          <p:cNvSpPr/>
          <p:nvPr/>
        </p:nvSpPr>
        <p:spPr>
          <a:xfrm>
            <a:off x="495300" y="152400"/>
            <a:ext cx="9334500" cy="3170099"/>
          </a:xfrm>
          <a:prstGeom prst="rect">
            <a:avLst/>
          </a:prstGeom>
        </p:spPr>
        <p:txBody>
          <a:bodyPr wrap="square">
            <a:spAutoFit/>
          </a:bodyPr>
          <a:lstStyle/>
          <a:p>
            <a:pPr lvl="0" defTabSz="771571" eaLnBrk="1" fontAlgn="auto" hangingPunct="1">
              <a:spcBef>
                <a:spcPts val="0"/>
              </a:spcBef>
              <a:spcAft>
                <a:spcPts val="0"/>
              </a:spcAft>
            </a:pPr>
            <a:r>
              <a:rPr lang="en-US" sz="2000" dirty="0" err="1">
                <a:solidFill>
                  <a:prstClr val="white"/>
                </a:solidFill>
                <a:latin typeface="Arial" panose="020B0604020202020204" pitchFamily="34" charset="0"/>
                <a:cs typeface="Arial" panose="020B0604020202020204" pitchFamily="34" charset="0"/>
              </a:rPr>
              <a:t>Với</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cách</a:t>
            </a:r>
            <a:r>
              <a:rPr lang="en-US" sz="2000" dirty="0">
                <a:solidFill>
                  <a:prstClr val="white"/>
                </a:solidFill>
                <a:latin typeface="Arial" panose="020B0604020202020204" pitchFamily="34" charset="0"/>
                <a:cs typeface="Arial" panose="020B0604020202020204" pitchFamily="34" charset="0"/>
              </a:rPr>
              <a:t> chia </a:t>
            </a:r>
            <a:r>
              <a:rPr lang="en-US" sz="2000" dirty="0" err="1">
                <a:solidFill>
                  <a:prstClr val="white"/>
                </a:solidFill>
                <a:latin typeface="Arial" panose="020B0604020202020204" pitchFamily="34" charset="0"/>
                <a:cs typeface="Arial" panose="020B0604020202020204" pitchFamily="34" charset="0"/>
              </a:rPr>
              <a:t>này</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số</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lượng</a:t>
            </a:r>
            <a:r>
              <a:rPr lang="en-US" sz="2000" dirty="0">
                <a:solidFill>
                  <a:prstClr val="white"/>
                </a:solidFill>
                <a:latin typeface="Arial" panose="020B0604020202020204" pitchFamily="34" charset="0"/>
                <a:cs typeface="Arial" panose="020B0604020202020204" pitchFamily="34" charset="0"/>
              </a:rPr>
              <a:t> network </a:t>
            </a:r>
            <a:r>
              <a:rPr lang="en-US" sz="2000" dirty="0" err="1">
                <a:solidFill>
                  <a:prstClr val="white"/>
                </a:solidFill>
                <a:latin typeface="Arial" panose="020B0604020202020204" pitchFamily="34" charset="0"/>
                <a:cs typeface="Arial" panose="020B0604020202020204" pitchFamily="34" charset="0"/>
              </a:rPr>
              <a:t>bị</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giới</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hạn</a:t>
            </a:r>
            <a:r>
              <a:rPr lang="en-US" sz="2000" dirty="0">
                <a:solidFill>
                  <a:prstClr val="white"/>
                </a:solidFill>
                <a:latin typeface="Arial" panose="020B0604020202020204" pitchFamily="34" charset="0"/>
                <a:cs typeface="Arial" panose="020B0604020202020204" pitchFamily="34" charset="0"/>
              </a:rPr>
              <a:t> ở con </a:t>
            </a:r>
            <a:r>
              <a:rPr lang="en-US" sz="2000" dirty="0" err="1">
                <a:solidFill>
                  <a:prstClr val="white"/>
                </a:solidFill>
                <a:latin typeface="Arial" panose="020B0604020202020204" pitchFamily="34" charset="0"/>
                <a:cs typeface="Arial" panose="020B0604020202020204" pitchFamily="34" charset="0"/>
              </a:rPr>
              <a:t>số</a:t>
            </a:r>
            <a:r>
              <a:rPr lang="en-US" sz="2000" dirty="0">
                <a:solidFill>
                  <a:prstClr val="white"/>
                </a:solidFill>
                <a:latin typeface="Arial" panose="020B0604020202020204" pitchFamily="34" charset="0"/>
                <a:cs typeface="Arial" panose="020B0604020202020204" pitchFamily="34" charset="0"/>
              </a:rPr>
              <a:t> </a:t>
            </a:r>
            <a:r>
              <a:rPr lang="en-US" sz="2000" b="1" dirty="0">
                <a:solidFill>
                  <a:srgbClr val="FFFF66"/>
                </a:solidFill>
                <a:latin typeface="Arial" panose="020B0604020202020204" pitchFamily="34" charset="0"/>
                <a:cs typeface="Arial" panose="020B0604020202020204" pitchFamily="34" charset="0"/>
              </a:rPr>
              <a:t>256</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quá</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ít</a:t>
            </a:r>
            <a:r>
              <a:rPr lang="en-US" sz="2000" dirty="0">
                <a:solidFill>
                  <a:prstClr val="white"/>
                </a:solidFill>
                <a:latin typeface="Arial" panose="020B0604020202020204" pitchFamily="34" charset="0"/>
                <a:cs typeface="Arial" panose="020B0604020202020204" pitchFamily="34" charset="0"/>
              </a:rPr>
              <a:t> so </a:t>
            </a:r>
            <a:r>
              <a:rPr lang="en-US" sz="2000" dirty="0" err="1">
                <a:solidFill>
                  <a:prstClr val="white"/>
                </a:solidFill>
                <a:latin typeface="Arial" panose="020B0604020202020204" pitchFamily="34" charset="0"/>
                <a:cs typeface="Arial" panose="020B0604020202020204" pitchFamily="34" charset="0"/>
              </a:rPr>
              <a:t>với</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nhu</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cầu</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thực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tế</a:t>
            </a:r>
            <a:r>
              <a:rPr lang="en-US" sz="2000" dirty="0">
                <a:solidFill>
                  <a:prstClr val="white"/>
                </a:solidFill>
                <a:latin typeface="Arial" panose="020B0604020202020204" pitchFamily="34" charset="0"/>
                <a:cs typeface="Arial" panose="020B0604020202020204" pitchFamily="34" charset="0"/>
              </a:rPr>
              <a:t>.</a:t>
            </a:r>
          </a:p>
          <a:p>
            <a:pPr lvl="0" defTabSz="771571" eaLnBrk="1" fontAlgn="auto" hangingPunct="1">
              <a:spcBef>
                <a:spcPts val="0"/>
              </a:spcBef>
              <a:spcAft>
                <a:spcPts val="0"/>
              </a:spcAft>
            </a:pPr>
            <a:r>
              <a:rPr lang="en-US" sz="2000" dirty="0" err="1">
                <a:solidFill>
                  <a:prstClr val="white"/>
                </a:solidFill>
                <a:latin typeface="Arial" panose="020B0604020202020204" pitchFamily="34" charset="0"/>
                <a:cs typeface="Arial" panose="020B0604020202020204" pitchFamily="34" charset="0"/>
              </a:rPr>
              <a:t>Để</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vượt</a:t>
            </a:r>
            <a:r>
              <a:rPr lang="en-US" sz="2000" dirty="0">
                <a:solidFill>
                  <a:prstClr val="white"/>
                </a:solidFill>
                <a:latin typeface="Arial" panose="020B0604020202020204" pitchFamily="34" charset="0"/>
                <a:cs typeface="Arial" panose="020B0604020202020204" pitchFamily="34" charset="0"/>
              </a:rPr>
              <a:t> qua </a:t>
            </a:r>
            <a:r>
              <a:rPr lang="en-US" sz="2000" dirty="0" err="1">
                <a:solidFill>
                  <a:prstClr val="white"/>
                </a:solidFill>
                <a:latin typeface="Arial" panose="020B0604020202020204" pitchFamily="34" charset="0"/>
                <a:cs typeface="Arial" panose="020B0604020202020204" pitchFamily="34" charset="0"/>
              </a:rPr>
              <a:t>giới</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hạn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này</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việc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phân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mạng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đã</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được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định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nghĩa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tạo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nên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một</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tập</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hợp</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mạng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đầy</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đủ</a:t>
            </a:r>
            <a:r>
              <a:rPr lang="en-US" sz="2000" dirty="0">
                <a:solidFill>
                  <a:prstClr val="white"/>
                </a:solidFill>
                <a:latin typeface="Arial" panose="020B0604020202020204" pitchFamily="34" charset="0"/>
                <a:cs typeface="Arial" panose="020B0604020202020204" pitchFamily="34" charset="0"/>
              </a:rPr>
              <a:t> (classful). Theo </a:t>
            </a:r>
            <a:r>
              <a:rPr lang="en-US" sz="2000" dirty="0" err="1">
                <a:solidFill>
                  <a:prstClr val="white"/>
                </a:solidFill>
                <a:latin typeface="Arial" panose="020B0604020202020204" pitchFamily="34" charset="0"/>
                <a:cs typeface="Arial" panose="020B0604020202020204" pitchFamily="34" charset="0"/>
              </a:rPr>
              <a:t>đó</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có</a:t>
            </a:r>
            <a:r>
              <a:rPr lang="en-US" sz="2000" dirty="0">
                <a:solidFill>
                  <a:prstClr val="white"/>
                </a:solidFill>
                <a:latin typeface="Arial" panose="020B0604020202020204" pitchFamily="34" charset="0"/>
                <a:cs typeface="Arial" panose="020B0604020202020204" pitchFamily="34" charset="0"/>
              </a:rPr>
              <a:t> 5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mạng</a:t>
            </a:r>
            <a:r>
              <a:rPr lang="en-US" sz="2000" dirty="0">
                <a:solidFill>
                  <a:prstClr val="white"/>
                </a:solidFill>
                <a:latin typeface="Arial" panose="020B0604020202020204" pitchFamily="34" charset="0"/>
                <a:cs typeface="Arial" panose="020B0604020202020204" pitchFamily="34" charset="0"/>
              </a:rPr>
              <a:t> (A, B, C, D </a:t>
            </a:r>
            <a:r>
              <a:rPr lang="en-US" sz="2000" dirty="0" err="1">
                <a:solidFill>
                  <a:prstClr val="white"/>
                </a:solidFill>
                <a:latin typeface="Arial" panose="020B0604020202020204" pitchFamily="34" charset="0"/>
                <a:cs typeface="Arial" panose="020B0604020202020204" pitchFamily="34" charset="0"/>
              </a:rPr>
              <a:t>và</a:t>
            </a:r>
            <a:r>
              <a:rPr lang="en-US" sz="2000" dirty="0">
                <a:solidFill>
                  <a:prstClr val="white"/>
                </a:solidFill>
                <a:latin typeface="Arial" panose="020B0604020202020204" pitchFamily="34" charset="0"/>
                <a:cs typeface="Arial" panose="020B0604020202020204" pitchFamily="34" charset="0"/>
              </a:rPr>
              <a:t> E) </a:t>
            </a:r>
            <a:r>
              <a:rPr lang="en-US" sz="2000" dirty="0" err="1">
                <a:solidFill>
                  <a:prstClr val="white"/>
                </a:solidFill>
                <a:latin typeface="Arial" panose="020B0604020202020204" pitchFamily="34" charset="0"/>
                <a:cs typeface="Arial" panose="020B0604020202020204" pitchFamily="34" charset="0"/>
              </a:rPr>
              <a:t>được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định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nghĩa</a:t>
            </a:r>
            <a:r>
              <a:rPr lang="en-US" sz="2000" dirty="0">
                <a:solidFill>
                  <a:prstClr val="white"/>
                </a:solidFill>
                <a:latin typeface="Arial" panose="020B0604020202020204" pitchFamily="34" charset="0"/>
                <a:cs typeface="Arial" panose="020B0604020202020204" pitchFamily="34" charset="0"/>
              </a:rPr>
              <a:t>.</a:t>
            </a:r>
          </a:p>
          <a:p>
            <a:pPr lvl="0" defTabSz="771571" eaLnBrk="1" fontAlgn="auto" hangingPunct="1">
              <a:spcBef>
                <a:spcPts val="0"/>
              </a:spcBef>
              <a:spcAft>
                <a:spcPts val="0"/>
              </a:spcAft>
            </a:pP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A </a:t>
            </a:r>
            <a:r>
              <a:rPr lang="en-US" sz="2000" dirty="0" err="1">
                <a:solidFill>
                  <a:prstClr val="white"/>
                </a:solidFill>
                <a:latin typeface="Arial" panose="020B0604020202020204" pitchFamily="34" charset="0"/>
                <a:cs typeface="Arial" panose="020B0604020202020204" pitchFamily="34" charset="0"/>
              </a:rPr>
              <a:t>sử</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dụng</a:t>
            </a:r>
            <a:r>
              <a:rPr lang="en-US" sz="2000" dirty="0">
                <a:solidFill>
                  <a:prstClr val="white"/>
                </a:solidFill>
                <a:latin typeface="Arial" panose="020B0604020202020204" pitchFamily="34" charset="0"/>
                <a:cs typeface="Arial" panose="020B0604020202020204" pitchFamily="34" charset="0"/>
              </a:rPr>
              <a:t> 8 bits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phần</a:t>
            </a:r>
            <a:r>
              <a:rPr lang="en-US" sz="2000" dirty="0">
                <a:solidFill>
                  <a:prstClr val="white"/>
                </a:solidFill>
                <a:latin typeface="Arial" panose="020B0604020202020204" pitchFamily="34" charset="0"/>
                <a:cs typeface="Arial" panose="020B0604020202020204" pitchFamily="34" charset="0"/>
              </a:rPr>
              <a:t> network, do </a:t>
            </a:r>
            <a:r>
              <a:rPr lang="en-US" sz="2000" dirty="0" err="1">
                <a:solidFill>
                  <a:prstClr val="white"/>
                </a:solidFill>
                <a:latin typeface="Arial" panose="020B0604020202020204" pitchFamily="34" charset="0"/>
                <a:cs typeface="Arial" panose="020B0604020202020204" pitchFamily="34" charset="0"/>
              </a:rPr>
              <a:t>đó</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có</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tới</a:t>
            </a:r>
            <a:r>
              <a:rPr lang="en-US" sz="2000" dirty="0">
                <a:solidFill>
                  <a:prstClr val="white"/>
                </a:solidFill>
                <a:latin typeface="Arial" panose="020B0604020202020204" pitchFamily="34" charset="0"/>
                <a:cs typeface="Arial" panose="020B0604020202020204" pitchFamily="34" charset="0"/>
              </a:rPr>
              <a:t> 24 bits </a:t>
            </a:r>
            <a:r>
              <a:rPr lang="en-US" sz="2000" dirty="0" err="1">
                <a:solidFill>
                  <a:prstClr val="white"/>
                </a:solidFill>
                <a:latin typeface="Arial" panose="020B0604020202020204" pitchFamily="34" charset="0"/>
                <a:cs typeface="Arial" panose="020B0604020202020204" pitchFamily="34" charset="0"/>
              </a:rPr>
              <a:t>được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sử</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dụng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phần</a:t>
            </a:r>
            <a:r>
              <a:rPr lang="en-US" sz="2000" dirty="0">
                <a:solidFill>
                  <a:prstClr val="white"/>
                </a:solidFill>
                <a:latin typeface="Arial" panose="020B0604020202020204" pitchFamily="34" charset="0"/>
                <a:cs typeface="Arial" panose="020B0604020202020204" pitchFamily="34" charset="0"/>
              </a:rPr>
              <a:t> host.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B </a:t>
            </a:r>
            <a:r>
              <a:rPr lang="en-US" sz="2000" dirty="0" err="1">
                <a:solidFill>
                  <a:prstClr val="white"/>
                </a:solidFill>
                <a:latin typeface="Arial" panose="020B0604020202020204" pitchFamily="34" charset="0"/>
                <a:cs typeface="Arial" panose="020B0604020202020204" pitchFamily="34" charset="0"/>
              </a:rPr>
              <a:t>dùng</a:t>
            </a:r>
            <a:r>
              <a:rPr lang="en-US" sz="2000" dirty="0">
                <a:solidFill>
                  <a:prstClr val="white"/>
                </a:solidFill>
                <a:latin typeface="Arial" panose="020B0604020202020204" pitchFamily="34" charset="0"/>
                <a:cs typeface="Arial" panose="020B0604020202020204" pitchFamily="34" charset="0"/>
              </a:rPr>
              <a:t> 16 bits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network, 16 bit </a:t>
            </a:r>
            <a:r>
              <a:rPr lang="en-US" sz="2000" dirty="0" err="1">
                <a:solidFill>
                  <a:prstClr val="white"/>
                </a:solidFill>
                <a:latin typeface="Arial" panose="020B0604020202020204" pitchFamily="34" charset="0"/>
                <a:cs typeface="Arial" panose="020B0604020202020204" pitchFamily="34" charset="0"/>
              </a:rPr>
              <a:t>dành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host. 24 bits </a:t>
            </a:r>
            <a:r>
              <a:rPr lang="en-US" sz="2000" dirty="0" err="1">
                <a:solidFill>
                  <a:prstClr val="white"/>
                </a:solidFill>
                <a:latin typeface="Arial" panose="020B0604020202020204" pitchFamily="34" charset="0"/>
                <a:cs typeface="Arial" panose="020B0604020202020204" pitchFamily="34" charset="0"/>
              </a:rPr>
              <a:t>được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sử</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dụng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để</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xác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định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phần</a:t>
            </a:r>
            <a:r>
              <a:rPr lang="en-US" sz="2000" dirty="0">
                <a:solidFill>
                  <a:prstClr val="white"/>
                </a:solidFill>
                <a:latin typeface="Arial" panose="020B0604020202020204" pitchFamily="34" charset="0"/>
                <a:cs typeface="Arial" panose="020B0604020202020204" pitchFamily="34" charset="0"/>
              </a:rPr>
              <a:t> network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C, do </a:t>
            </a:r>
            <a:r>
              <a:rPr lang="en-US" sz="2000" dirty="0" err="1">
                <a:solidFill>
                  <a:prstClr val="white"/>
                </a:solidFill>
                <a:latin typeface="Arial" panose="020B0604020202020204" pitchFamily="34" charset="0"/>
                <a:cs typeface="Arial" panose="020B0604020202020204" pitchFamily="34" charset="0"/>
              </a:rPr>
              <a:t>đó</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mỗi</a:t>
            </a:r>
            <a:r>
              <a:rPr lang="en-US" sz="2000" dirty="0">
                <a:solidFill>
                  <a:prstClr val="white"/>
                </a:solidFill>
                <a:latin typeface="Arial" panose="020B0604020202020204" pitchFamily="34" charset="0"/>
                <a:cs typeface="Arial" panose="020B0604020202020204" pitchFamily="34" charset="0"/>
              </a:rPr>
              <a:t> network </a:t>
            </a:r>
            <a:r>
              <a:rPr lang="en-US" sz="2000" dirty="0" err="1">
                <a:solidFill>
                  <a:prstClr val="white"/>
                </a:solidFill>
                <a:latin typeface="Arial" panose="020B0604020202020204" pitchFamily="34" charset="0"/>
                <a:cs typeface="Arial" panose="020B0604020202020204" pitchFamily="34" charset="0"/>
              </a:rPr>
              <a:t>của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C </a:t>
            </a:r>
            <a:r>
              <a:rPr lang="en-US" sz="2000" dirty="0" err="1">
                <a:solidFill>
                  <a:prstClr val="white"/>
                </a:solidFill>
                <a:latin typeface="Arial" panose="020B0604020202020204" pitchFamily="34" charset="0"/>
                <a:cs typeface="Arial" panose="020B0604020202020204" pitchFamily="34" charset="0"/>
              </a:rPr>
              <a:t>chỉ</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còn</a:t>
            </a:r>
            <a:r>
              <a:rPr lang="en-US" sz="2000" dirty="0">
                <a:solidFill>
                  <a:prstClr val="white"/>
                </a:solidFill>
                <a:latin typeface="Arial" panose="020B0604020202020204" pitchFamily="34" charset="0"/>
                <a:cs typeface="Arial" panose="020B0604020202020204" pitchFamily="34" charset="0"/>
              </a:rPr>
              <a:t> 8 bit </a:t>
            </a:r>
            <a:r>
              <a:rPr lang="en-US" sz="2000" dirty="0" err="1">
                <a:solidFill>
                  <a:prstClr val="white"/>
                </a:solidFill>
                <a:latin typeface="Arial" panose="020B0604020202020204" pitchFamily="34" charset="0"/>
                <a:cs typeface="Arial" panose="020B0604020202020204" pitchFamily="34" charset="0"/>
              </a:rPr>
              <a:t>để</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đánh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địa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chỉ</a:t>
            </a:r>
            <a:r>
              <a:rPr lang="en-US" sz="2000" dirty="0">
                <a:solidFill>
                  <a:prstClr val="white"/>
                </a:solidFill>
                <a:latin typeface="Arial" panose="020B0604020202020204" pitchFamily="34" charset="0"/>
                <a:cs typeface="Arial" panose="020B0604020202020204" pitchFamily="34" charset="0"/>
              </a:rPr>
              <a:t> host.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D </a:t>
            </a:r>
            <a:r>
              <a:rPr lang="en-US" sz="2000" dirty="0" err="1">
                <a:solidFill>
                  <a:prstClr val="white"/>
                </a:solidFill>
                <a:latin typeface="Arial" panose="020B0604020202020204" pitchFamily="34" charset="0"/>
                <a:cs typeface="Arial" panose="020B0604020202020204" pitchFamily="34" charset="0"/>
              </a:rPr>
              <a:t>được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dùng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địa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chỉ</a:t>
            </a:r>
            <a:r>
              <a:rPr lang="en-US" sz="2000" dirty="0">
                <a:solidFill>
                  <a:prstClr val="white"/>
                </a:solidFill>
                <a:latin typeface="Arial" panose="020B0604020202020204" pitchFamily="34" charset="0"/>
                <a:cs typeface="Arial" panose="020B0604020202020204" pitchFamily="34" charset="0"/>
              </a:rPr>
              <a:t> multicast </a:t>
            </a:r>
            <a:r>
              <a:rPr lang="en-US" sz="2000" dirty="0" err="1">
                <a:solidFill>
                  <a:prstClr val="white"/>
                </a:solidFill>
                <a:latin typeface="Arial" panose="020B0604020202020204" pitchFamily="34" charset="0"/>
                <a:cs typeface="Arial" panose="020B0604020202020204" pitchFamily="34" charset="0"/>
              </a:rPr>
              <a:t>còn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lớp</a:t>
            </a:r>
            <a:r>
              <a:rPr lang="en-US" sz="2000" dirty="0">
                <a:solidFill>
                  <a:prstClr val="white"/>
                </a:solidFill>
                <a:latin typeface="Arial" panose="020B0604020202020204" pitchFamily="34" charset="0"/>
                <a:cs typeface="Arial" panose="020B0604020202020204" pitchFamily="34" charset="0"/>
              </a:rPr>
              <a:t> E </a:t>
            </a:r>
            <a:r>
              <a:rPr lang="en-US" sz="2000" dirty="0" err="1">
                <a:solidFill>
                  <a:prstClr val="white"/>
                </a:solidFill>
                <a:latin typeface="Arial" panose="020B0604020202020204" pitchFamily="34" charset="0"/>
                <a:cs typeface="Arial" panose="020B0604020202020204" pitchFamily="34" charset="0"/>
              </a:rPr>
              <a:t>sử</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dụng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thí</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nghiệm</a:t>
            </a:r>
            <a:r>
              <a:rPr lang="en-US" sz="2000" dirty="0">
                <a:solidFill>
                  <a:prstClr val="white"/>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D80CDA6D-E2E7-478C-B8EE-6B9678264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3490426"/>
            <a:ext cx="4156316" cy="2986574"/>
          </a:xfrm>
          <a:prstGeom prst="rect">
            <a:avLst/>
          </a:prstGeom>
        </p:spPr>
      </p:pic>
      <p:pic>
        <p:nvPicPr>
          <p:cNvPr id="8" name="Picture 7">
            <a:extLst>
              <a:ext uri="{FF2B5EF4-FFF2-40B4-BE49-F238E27FC236}">
                <a16:creationId xmlns:a16="http://schemas.microsoft.com/office/drawing/2014/main" id="{FE2BA5E3-7E2A-468A-BF26-FC755C185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409" y="3429000"/>
            <a:ext cx="4471111" cy="2986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4103B0AC-1894-43AA-A596-434EC4E719CB}"/>
              </a:ext>
            </a:extLst>
          </p:cNvPr>
          <p:cNvSpPr txBox="1">
            <a:spLocks noChangeArrowheads="1"/>
          </p:cNvSpPr>
          <p:nvPr/>
        </p:nvSpPr>
        <p:spPr bwMode="auto">
          <a:xfrm>
            <a:off x="1104900" y="381000"/>
            <a:ext cx="90011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a:solidFill>
                  <a:srgbClr val="FFFF00"/>
                </a:solidFill>
                <a:latin typeface="Times New Roman" panose="02020603050405020304" pitchFamily="18" charset="0"/>
                <a:cs typeface="Times New Roman" panose="02020603050405020304" pitchFamily="18" charset="0"/>
              </a:rPr>
              <a:t>5. Hệ điều hành mạng</a:t>
            </a:r>
            <a:endParaRPr kumimoji="0" lang="en-US" altLang="en-US" sz="2300">
              <a:solidFill>
                <a:srgbClr val="FFFF00"/>
              </a:solidFill>
              <a:latin typeface=".VnArial NarrowH" panose="020B7200000000000000" pitchFamily="34" charset="0"/>
            </a:endParaRPr>
          </a:p>
        </p:txBody>
      </p:sp>
      <p:sp>
        <p:nvSpPr>
          <p:cNvPr id="79875" name="Text Box 3">
            <a:extLst>
              <a:ext uri="{FF2B5EF4-FFF2-40B4-BE49-F238E27FC236}">
                <a16:creationId xmlns:a16="http://schemas.microsoft.com/office/drawing/2014/main" id="{E9D0C737-0209-4F7A-8A89-460A4F168E5D}"/>
              </a:ext>
            </a:extLst>
          </p:cNvPr>
          <p:cNvSpPr txBox="1">
            <a:spLocks noChangeArrowheads="1"/>
          </p:cNvSpPr>
          <p:nvPr/>
        </p:nvSpPr>
        <p:spPr bwMode="auto">
          <a:xfrm>
            <a:off x="742950" y="838200"/>
            <a:ext cx="9086850" cy="612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algn="just">
              <a:lnSpc>
                <a:spcPts val="2600"/>
              </a:lnSpc>
            </a:pPr>
            <a:r>
              <a:rPr lang="en-US" altLang="en-US" sz="2200"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Cùng với việc ghép nối các máy tính thành mạng, cần thiết phải có một hệ thống phần mềm có chức năng quản lý người dùng, dữ liệu, tính toán và xử lý thống nhát trên mạng. Các hệ thống như vậy được gọi là hệ điều hành mạng NOS (Network Operating Systems).</a:t>
            </a:r>
          </a:p>
          <a:p>
            <a:pPr algn="just">
              <a:lnSpc>
                <a:spcPts val="2600"/>
              </a:lnSpc>
              <a:spcAft>
                <a:spcPts val="600"/>
              </a:spcAft>
            </a:pPr>
            <a:r>
              <a:rPr lang="vi-VN" altLang="en-US" sz="2000" dirty="0">
                <a:latin typeface="Arial" panose="020B0604020202020204" pitchFamily="34" charset="0"/>
                <a:cs typeface="Arial" panose="020B0604020202020204" pitchFamily="34" charset="0"/>
              </a:rPr>
              <a:t>   Các hệ điều hành mạng hiện nay được xây dựng dựa theo một trong hai cách tiếp cận sau : </a:t>
            </a:r>
          </a:p>
          <a:p>
            <a:pPr algn="just">
              <a:lnSpc>
                <a:spcPts val="2600"/>
              </a:lnSpc>
            </a:pPr>
            <a:r>
              <a:rPr lang="vi-VN" altLang="en-US" sz="2000" dirty="0">
                <a:latin typeface="Arial" panose="020B0604020202020204" pitchFamily="34" charset="0"/>
                <a:cs typeface="Arial" panose="020B0604020202020204" pitchFamily="34" charset="0"/>
              </a:rPr>
              <a:t> </a:t>
            </a:r>
            <a:r>
              <a:rPr lang="vi-VN" altLang="en-US" sz="2000" dirty="0">
                <a:solidFill>
                  <a:srgbClr val="00FF00"/>
                </a:solidFill>
                <a:latin typeface="Arial" panose="020B0604020202020204" pitchFamily="34" charset="0"/>
                <a:cs typeface="Arial" panose="020B0604020202020204" pitchFamily="34" charset="0"/>
              </a:rPr>
              <a:t>▲</a:t>
            </a:r>
            <a:r>
              <a:rPr lang="vi-VN" altLang="en-US" sz="2000" dirty="0">
                <a:latin typeface="Arial" panose="020B0604020202020204" pitchFamily="34" charset="0"/>
                <a:cs typeface="Arial" panose="020B0604020202020204" pitchFamily="34" charset="0"/>
              </a:rPr>
              <a:t>Tôn trọng tính độc lập của các hệ điều hành cục bộ đã có trên các máy tính của mạng. Lúc đó hệ điều hành mạng được gài đặt như một tập các chương trình tiện ích chạy trên các máy khác nhau của mạng. Giải pháp này dễ gài đặt và không vô hiệu hoá các phần mềm đã có.</a:t>
            </a:r>
          </a:p>
          <a:p>
            <a:pPr algn="just">
              <a:lnSpc>
                <a:spcPts val="2600"/>
              </a:lnSpc>
              <a:spcBef>
                <a:spcPts val="600"/>
              </a:spcBef>
              <a:spcAft>
                <a:spcPts val="600"/>
              </a:spcAft>
            </a:pPr>
            <a:r>
              <a:rPr lang="vi-VN" altLang="en-US" sz="2000" dirty="0">
                <a:latin typeface="Arial" panose="020B0604020202020204" pitchFamily="34" charset="0"/>
                <a:cs typeface="Arial" panose="020B0604020202020204" pitchFamily="34" charset="0"/>
              </a:rPr>
              <a:t> </a:t>
            </a:r>
            <a:r>
              <a:rPr lang="vi-VN" altLang="en-US" sz="2000" dirty="0">
                <a:solidFill>
                  <a:srgbClr val="00FF00"/>
                </a:solidFill>
                <a:latin typeface="Arial" panose="020B0604020202020204" pitchFamily="34" charset="0"/>
                <a:cs typeface="Arial" panose="020B0604020202020204" pitchFamily="34" charset="0"/>
              </a:rPr>
              <a:t>▲</a:t>
            </a:r>
            <a:r>
              <a:rPr lang="vi-VN" altLang="en-US" sz="2000" dirty="0">
                <a:solidFill>
                  <a:srgbClr val="000066"/>
                </a:solidFill>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Bỏ qua các hệ điều hành cục bộ đã có trên các máy và gài đặt một hệ điều hành thuần nhất trên toàn mạng còn gọi là hệ điều hành phân tán (distributed operating system).</a:t>
            </a:r>
            <a:r>
              <a:rPr lang="en-US" altLang="en-US" sz="2000"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Giải pháp này có độ tin cậy cao hơn, nhưng chi phí xây dựng và gài đặt sẽ cao hơn</a:t>
            </a:r>
            <a:r>
              <a:rPr lang="en-US" altLang="en-US" sz="2000" dirty="0">
                <a:latin typeface="Arial" panose="020B0604020202020204" pitchFamily="34" charset="0"/>
                <a:cs typeface="Arial" panose="020B0604020202020204" pitchFamily="34" charset="0"/>
              </a:rPr>
              <a:t>.</a:t>
            </a:r>
          </a:p>
          <a:p>
            <a:pPr algn="just">
              <a:lnSpc>
                <a:spcPts val="2600"/>
              </a:lnSpc>
              <a:spcBef>
                <a:spcPts val="600"/>
              </a:spcBef>
              <a:spcAft>
                <a:spcPts val="600"/>
              </a:spcAft>
            </a:pPr>
            <a:r>
              <a:rPr lang="en-US" altLang="en-US" sz="2000" dirty="0" err="1">
                <a:latin typeface="Arial" panose="020B0604020202020204" pitchFamily="34" charset="0"/>
                <a:cs typeface="Arial" panose="020B0604020202020204" pitchFamily="34" charset="0"/>
              </a:rPr>
              <a:t>Một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số</a:t>
            </a:r>
            <a:r>
              <a:rPr lang="en-US" altLang="en-US" sz="2000" dirty="0">
                <a:latin typeface="Arial" panose="020B0604020202020204" pitchFamily="34" charset="0"/>
                <a:cs typeface="Arial" panose="020B0604020202020204" pitchFamily="34" charset="0"/>
              </a:rPr>
              <a:t> NOS </a:t>
            </a:r>
            <a:r>
              <a:rPr lang="en-US" altLang="en-US" sz="2000" dirty="0" err="1">
                <a:latin typeface="Arial" panose="020B0604020202020204" pitchFamily="34" charset="0"/>
                <a:cs typeface="Arial" panose="020B0604020202020204" pitchFamily="34" charset="0"/>
              </a:rPr>
              <a:t>phổ</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biến</a:t>
            </a:r>
            <a:r>
              <a:rPr lang="en-US" altLang="en-US" sz="2000" dirty="0">
                <a:latin typeface="Arial" panose="020B0604020202020204" pitchFamily="34" charset="0"/>
                <a:cs typeface="Arial" panose="020B0604020202020204" pitchFamily="34" charset="0"/>
              </a:rPr>
              <a:t>: Novell, Windows NT Server, Windows 2000 Server, Unix, Linux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85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1+#ppt_w/2"/>
                                          </p:val>
                                        </p:tav>
                                        <p:tav tm="100000">
                                          <p:val>
                                            <p:strVal val="#ppt_x"/>
                                          </p:val>
                                        </p:tav>
                                      </p:tavLst>
                                    </p:anim>
                                    <p:anim calcmode="lin" valueType="num">
                                      <p:cBhvr additive="base">
                                        <p:cTn id="8" dur="500" fill="hold"/>
                                        <p:tgtEl>
                                          <p:spTgt spid="79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9875">
                                            <p:txEl>
                                              <p:pRg st="0" end="0"/>
                                            </p:txEl>
                                          </p:spTgt>
                                        </p:tgtEl>
                                        <p:attrNameLst>
                                          <p:attrName>style.visibility</p:attrName>
                                        </p:attrNameLst>
                                      </p:cBhvr>
                                      <p:to>
                                        <p:strVal val="visible"/>
                                      </p:to>
                                    </p:set>
                                    <p:animEffect transition="in" filter="box(out)">
                                      <p:cBhvr>
                                        <p:cTn id="13" dur="500"/>
                                        <p:tgtEl>
                                          <p:spTgt spid="798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9875">
                                            <p:txEl>
                                              <p:pRg st="1" end="1"/>
                                            </p:txEl>
                                          </p:spTgt>
                                        </p:tgtEl>
                                        <p:attrNameLst>
                                          <p:attrName>style.visibility</p:attrName>
                                        </p:attrNameLst>
                                      </p:cBhvr>
                                      <p:to>
                                        <p:strVal val="visible"/>
                                      </p:to>
                                    </p:set>
                                    <p:animEffect transition="in" filter="box(out)">
                                      <p:cBhvr>
                                        <p:cTn id="18" dur="500"/>
                                        <p:tgtEl>
                                          <p:spTgt spid="798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9875">
                                            <p:txEl>
                                              <p:pRg st="2" end="2"/>
                                            </p:txEl>
                                          </p:spTgt>
                                        </p:tgtEl>
                                        <p:attrNameLst>
                                          <p:attrName>style.visibility</p:attrName>
                                        </p:attrNameLst>
                                      </p:cBhvr>
                                      <p:to>
                                        <p:strVal val="visible"/>
                                      </p:to>
                                    </p:set>
                                    <p:animEffect transition="in" filter="box(out)">
                                      <p:cBhvr>
                                        <p:cTn id="23" dur="500"/>
                                        <p:tgtEl>
                                          <p:spTgt spid="798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9875">
                                            <p:txEl>
                                              <p:pRg st="3" end="3"/>
                                            </p:txEl>
                                          </p:spTgt>
                                        </p:tgtEl>
                                        <p:attrNameLst>
                                          <p:attrName>style.visibility</p:attrName>
                                        </p:attrNameLst>
                                      </p:cBhvr>
                                      <p:to>
                                        <p:strVal val="visible"/>
                                      </p:to>
                                    </p:set>
                                    <p:animEffect transition="in" filter="box(out)">
                                      <p:cBhvr>
                                        <p:cTn id="28" dur="500"/>
                                        <p:tgtEl>
                                          <p:spTgt spid="7987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9875">
                                            <p:txEl>
                                              <p:pRg st="4" end="4"/>
                                            </p:txEl>
                                          </p:spTgt>
                                        </p:tgtEl>
                                        <p:attrNameLst>
                                          <p:attrName>style.visibility</p:attrName>
                                        </p:attrNameLst>
                                      </p:cBhvr>
                                      <p:to>
                                        <p:strVal val="visible"/>
                                      </p:to>
                                    </p:set>
                                    <p:animEffect transition="in" filter="box(out)">
                                      <p:cBhvr>
                                        <p:cTn id="33"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E792D136-8F83-4D40-A549-E1651664F25F}"/>
              </a:ext>
            </a:extLst>
          </p:cNvPr>
          <p:cNvSpPr txBox="1">
            <a:spLocks noChangeArrowheads="1"/>
          </p:cNvSpPr>
          <p:nvPr/>
        </p:nvSpPr>
        <p:spPr bwMode="auto">
          <a:xfrm>
            <a:off x="0" y="838200"/>
            <a:ext cx="6858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300" b="1">
                <a:solidFill>
                  <a:srgbClr val="FFFF66"/>
                </a:solidFill>
                <a:latin typeface="Times New Roman" panose="02020603050405020304" pitchFamily="18" charset="0"/>
              </a:rPr>
              <a:t>I.</a:t>
            </a:r>
            <a:r>
              <a:rPr kumimoji="0" lang="en-US" altLang="en-US" sz="2300" b="1">
                <a:solidFill>
                  <a:srgbClr val="FFFF66"/>
                </a:solidFill>
                <a:latin typeface=".VnTimeH" panose="020B7200000000000000" pitchFamily="34" charset="0"/>
              </a:rPr>
              <a:t> </a:t>
            </a:r>
            <a:r>
              <a:rPr kumimoji="0" lang="en-US" altLang="en-US" sz="2300" b="1">
                <a:solidFill>
                  <a:srgbClr val="FFFF66"/>
                </a:solidFill>
                <a:latin typeface="Times New Roman" panose="02020603050405020304" pitchFamily="18" charset="0"/>
                <a:cs typeface="Times New Roman" panose="02020603050405020304" pitchFamily="18" charset="0"/>
              </a:rPr>
              <a:t>MẠNG MÁY TÍNH</a:t>
            </a:r>
            <a:r>
              <a:rPr kumimoji="0" lang="en-US" altLang="en-US" b="1">
                <a:solidFill>
                  <a:srgbClr val="FFFF66"/>
                </a:solidFill>
                <a:latin typeface=".VnTimeH" panose="020B7200000000000000" pitchFamily="34" charset="0"/>
              </a:rPr>
              <a:t> </a:t>
            </a:r>
            <a:endParaRPr kumimoji="0" lang="en-US" altLang="en-US">
              <a:latin typeface="Times New Roman" panose="02020603050405020304" pitchFamily="18" charset="0"/>
            </a:endParaRPr>
          </a:p>
        </p:txBody>
      </p:sp>
      <p:sp>
        <p:nvSpPr>
          <p:cNvPr id="89091" name="Text Box 3">
            <a:extLst>
              <a:ext uri="{FF2B5EF4-FFF2-40B4-BE49-F238E27FC236}">
                <a16:creationId xmlns:a16="http://schemas.microsoft.com/office/drawing/2014/main" id="{8D74DA34-80A8-4326-821C-3943197CEAD4}"/>
              </a:ext>
            </a:extLst>
          </p:cNvPr>
          <p:cNvSpPr txBox="1">
            <a:spLocks noChangeArrowheads="1"/>
          </p:cNvSpPr>
          <p:nvPr/>
        </p:nvSpPr>
        <p:spPr bwMode="auto">
          <a:xfrm>
            <a:off x="952500" y="1447800"/>
            <a:ext cx="900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400" b="1" dirty="0">
                <a:latin typeface="Arial" panose="020B0604020202020204" pitchFamily="34" charset="0"/>
                <a:cs typeface="Arial" panose="020B0604020202020204" pitchFamily="34" charset="0"/>
              </a:rPr>
              <a:t>I.1. </a:t>
            </a:r>
            <a:r>
              <a:rPr kumimoji="0" lang="en-US" altLang="en-US" sz="2400" b="1" dirty="0" err="1">
                <a:latin typeface="Arial" panose="020B0604020202020204" pitchFamily="34" charset="0"/>
                <a:cs typeface="Arial" panose="020B0604020202020204" pitchFamily="34" charset="0"/>
              </a:rPr>
              <a:t>Lịch</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sử</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phát</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triển</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mạng</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mạng</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máy</a:t>
            </a:r>
            <a:r>
              <a:rPr kumimoji="0" lang="en-US" altLang="en-US" sz="2400" b="1" dirty="0">
                <a:latin typeface="Arial" panose="020B0604020202020204" pitchFamily="34" charset="0"/>
                <a:cs typeface="Arial" panose="020B0604020202020204" pitchFamily="34" charset="0"/>
              </a:rPr>
              <a:t> </a:t>
            </a:r>
            <a:r>
              <a:rPr kumimoji="0" lang="en-US" altLang="en-US" sz="2400" b="1" dirty="0" err="1">
                <a:latin typeface="Arial" panose="020B0604020202020204" pitchFamily="34" charset="0"/>
                <a:cs typeface="Arial" panose="020B0604020202020204" pitchFamily="34" charset="0"/>
              </a:rPr>
              <a:t>tính</a:t>
            </a:r>
            <a:endParaRPr kumimoji="0" lang="en-US" altLang="en-US" sz="2100" b="1" dirty="0">
              <a:latin typeface=".VnBlack" panose="020B7200000000000000" pitchFamily="34" charset="0"/>
            </a:endParaRPr>
          </a:p>
        </p:txBody>
      </p:sp>
      <p:sp>
        <p:nvSpPr>
          <p:cNvPr id="5124" name="Text Box 4">
            <a:extLst>
              <a:ext uri="{FF2B5EF4-FFF2-40B4-BE49-F238E27FC236}">
                <a16:creationId xmlns:a16="http://schemas.microsoft.com/office/drawing/2014/main" id="{575DF676-2936-4A35-97D5-0E1ADC572723}"/>
              </a:ext>
            </a:extLst>
          </p:cNvPr>
          <p:cNvSpPr txBox="1">
            <a:spLocks noChangeArrowheads="1"/>
          </p:cNvSpPr>
          <p:nvPr/>
        </p:nvSpPr>
        <p:spPr bwMode="auto">
          <a:xfrm>
            <a:off x="3151188" y="2098675"/>
            <a:ext cx="190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endParaRPr kumimoji="0" lang="en-US" altLang="en-US" sz="2500">
              <a:latin typeface="Times New Roman" panose="02020603050405020304" pitchFamily="18" charset="0"/>
            </a:endParaRPr>
          </a:p>
        </p:txBody>
      </p:sp>
      <p:sp>
        <p:nvSpPr>
          <p:cNvPr id="5130" name="Text Box 7">
            <a:extLst>
              <a:ext uri="{FF2B5EF4-FFF2-40B4-BE49-F238E27FC236}">
                <a16:creationId xmlns:a16="http://schemas.microsoft.com/office/drawing/2014/main" id="{20C29F26-EE02-424D-B3C1-01F07519B16C}"/>
              </a:ext>
            </a:extLst>
          </p:cNvPr>
          <p:cNvSpPr txBox="1">
            <a:spLocks noChangeArrowheads="1"/>
          </p:cNvSpPr>
          <p:nvPr/>
        </p:nvSpPr>
        <p:spPr bwMode="auto">
          <a:xfrm>
            <a:off x="820932" y="1928812"/>
            <a:ext cx="9001716"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a:lnSpc>
                <a:spcPts val="2800"/>
              </a:lnSpc>
            </a:pPr>
            <a:r>
              <a:rPr lang="en-US" altLang="en-US" sz="2000" dirty="0">
                <a:latin typeface="Arial" panose="020B0604020202020204" pitchFamily="34" charset="0"/>
                <a:cs typeface="Arial" panose="020B0604020202020204" pitchFamily="34" charset="0"/>
              </a:rPr>
              <a:t>a- </a:t>
            </a:r>
            <a:r>
              <a:rPr lang="en-US" altLang="en-US" sz="2000" dirty="0" err="1">
                <a:latin typeface="Arial" panose="020B0604020202020204" pitchFamily="34" charset="0"/>
                <a:cs typeface="Arial" panose="020B0604020202020204" pitchFamily="34" charset="0"/>
              </a:rPr>
              <a:t>Từ</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những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năm</a:t>
            </a:r>
            <a:r>
              <a:rPr lang="en-US" altLang="en-US" sz="2000" dirty="0">
                <a:latin typeface="Arial" panose="020B0604020202020204" pitchFamily="34" charset="0"/>
                <a:cs typeface="Arial" panose="020B0604020202020204" pitchFamily="34" charset="0"/>
              </a:rPr>
              <a:t> 60 </a:t>
            </a:r>
            <a:r>
              <a:rPr lang="en-US" altLang="en-US" sz="2000" dirty="0" err="1">
                <a:latin typeface="Arial" panose="020B0604020202020204" pitchFamily="34" charset="0"/>
                <a:cs typeface="Arial" panose="020B0604020202020204" pitchFamily="34" charset="0"/>
              </a:rPr>
              <a:t>đã</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xuất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hiện</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các</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mạng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xử</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lý</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trong</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đó</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các</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trạm</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cuối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thụ</a:t>
            </a:r>
            <a:r>
              <a:rPr lang="vi-VN" altLang="en-US" sz="2000" b="1" dirty="0">
                <a:latin typeface="Arial" panose="020B0604020202020204" pitchFamily="34" charset="0"/>
                <a:cs typeface="Arial" panose="020B0604020202020204" pitchFamily="34" charset="0"/>
              </a:rPr>
              <a:t> </a:t>
            </a:r>
            <a:r>
              <a:rPr lang="vi-VN" altLang="en-US" sz="2000" dirty="0">
                <a:latin typeface="Arial" panose="020B0604020202020204" pitchFamily="34" charset="0"/>
                <a:cs typeface="Arial" panose="020B0604020202020204" pitchFamily="34" charset="0"/>
              </a:rPr>
              <a:t>động được nối vào máy xử lý trung tâm. Máy xử lý  làm tất cả mọi việc từ quản lý các thủ tục truyền dữ liệu, quản lý sự đồng bộ các trạm cuối, ….đến việc theo dõi ngắt của các trạm cuối.</a:t>
            </a:r>
          </a:p>
          <a:p>
            <a:pPr>
              <a:lnSpc>
                <a:spcPts val="2800"/>
              </a:lnSpc>
            </a:pPr>
            <a:endParaRPr lang="en-US" altLang="en-US" sz="2000" dirty="0">
              <a:latin typeface="Arial" panose="020B0604020202020204" pitchFamily="34" charset="0"/>
              <a:cs typeface="Arial" panose="020B0604020202020204" pitchFamily="34" charset="0"/>
            </a:endParaRPr>
          </a:p>
          <a:p>
            <a:pPr>
              <a:lnSpc>
                <a:spcPts val="2800"/>
              </a:lnSpc>
            </a:pPr>
            <a:r>
              <a:rPr lang="vi-VN" altLang="en-US" sz="2000" dirty="0">
                <a:latin typeface="Arial" panose="020B0604020202020204" pitchFamily="34" charset="0"/>
                <a:cs typeface="Arial" panose="020B0604020202020204" pitchFamily="34" charset="0"/>
              </a:rPr>
              <a:t>Dần dần, để giảm nhẹ nhiệm vụ của máy xử lý trung tâm người ta thêm vào các bộ tiền xử lý, đồng thời thêm vào các thiết bị “tập trung” (concentrator) và bộ “dồn kênh” (multiplexor). Hệ thống này được kết nối thành mạng truyền tin. </a:t>
            </a:r>
          </a:p>
          <a:p>
            <a:pPr>
              <a:lnSpc>
                <a:spcPts val="2800"/>
              </a:lnSpc>
            </a:pPr>
            <a:r>
              <a:rPr lang="vi-VN" altLang="en-US" sz="2000" dirty="0">
                <a:latin typeface="Arial" panose="020B0604020202020204" pitchFamily="34" charset="0"/>
                <a:cs typeface="Arial" panose="020B0604020202020204" pitchFamily="34" charset="0"/>
              </a:rPr>
              <a:t>   Sự khác nhau giữa hai thiết bị trên là ở chỗ: bộ dồn kênh có khả năng chuyển song song các thông tin do các trạm cuối gửi tới, còn bộ tập trung không có khả năng đó nên phả</a:t>
            </a:r>
            <a:r>
              <a:rPr lang="en-US" altLang="en-US" sz="2000" dirty="0" err="1">
                <a:latin typeface="Arial" panose="020B0604020202020204" pitchFamily="34" charset="0"/>
                <a:cs typeface="Arial" panose="020B0604020202020204" pitchFamily="34" charset="0"/>
              </a:rPr>
              <a:t>i</a:t>
            </a:r>
            <a:r>
              <a:rPr lang="vi-VN" altLang="en-US" sz="2000" dirty="0">
                <a:latin typeface="Arial" panose="020B0604020202020204" pitchFamily="34" charset="0"/>
                <a:cs typeface="Arial" panose="020B0604020202020204" pitchFamily="34" charset="0"/>
              </a:rPr>
              <a:t> dùng bộ nhớ đệm để lưu trữ tạm thời các thông tin </a:t>
            </a:r>
            <a:endParaRPr lang="en-US" altLang="en-US" sz="2000" dirty="0">
              <a:latin typeface="Arial" panose="020B0604020202020204" pitchFamily="34" charset="0"/>
              <a:cs typeface="Arial" panose="020B0604020202020204" pitchFamily="34" charset="0"/>
            </a:endParaRPr>
          </a:p>
        </p:txBody>
      </p:sp>
      <p:sp>
        <p:nvSpPr>
          <p:cNvPr id="5126" name="AutoShape 8">
            <a:hlinkClick r:id="" action="ppaction://hlinkshowjump?jump=nextslide" highlightClick="1"/>
            <a:extLst>
              <a:ext uri="{FF2B5EF4-FFF2-40B4-BE49-F238E27FC236}">
                <a16:creationId xmlns:a16="http://schemas.microsoft.com/office/drawing/2014/main" id="{CE1FC8D7-6949-40B8-BA11-E803DF9786DF}"/>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5127" name="AutoShape 9">
            <a:hlinkClick r:id="" action="ppaction://hlinkshowjump?jump=previousslide" highlightClick="1"/>
            <a:extLst>
              <a:ext uri="{FF2B5EF4-FFF2-40B4-BE49-F238E27FC236}">
                <a16:creationId xmlns:a16="http://schemas.microsoft.com/office/drawing/2014/main" id="{430A035B-2B08-4AA7-8240-65E58DC1825E}"/>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12296" name="Rectangle 10">
            <a:extLst>
              <a:ext uri="{FF2B5EF4-FFF2-40B4-BE49-F238E27FC236}">
                <a16:creationId xmlns:a16="http://schemas.microsoft.com/office/drawing/2014/main" id="{B6FDA57B-EE97-426C-BCD7-87E856556220}"/>
              </a:ext>
            </a:extLst>
          </p:cNvPr>
          <p:cNvSpPr>
            <a:spLocks noChangeArrowheads="1"/>
          </p:cNvSpPr>
          <p:nvPr/>
        </p:nvSpPr>
        <p:spPr bwMode="auto">
          <a:xfrm>
            <a:off x="302216" y="247650"/>
            <a:ext cx="9556750" cy="449263"/>
          </a:xfrm>
          <a:prstGeom prst="rect">
            <a:avLst/>
          </a:prstGeom>
          <a:noFill/>
          <a:ln w="9525">
            <a:noFill/>
            <a:miter lim="800000"/>
            <a:headEnd/>
            <a:tailEnd/>
          </a:ln>
        </p:spPr>
        <p:txBody>
          <a:bodyPr wrap="none" lIns="94759" tIns="47380" rIns="94759" bIns="47380">
            <a:spAutoFit/>
          </a:bodyPr>
          <a:lstStyle/>
          <a:p>
            <a:pPr marL="947738" lvl="2" defTabSz="947738">
              <a:defRPr/>
            </a:pPr>
            <a:r>
              <a:rPr lang="vi-VN" sz="2300" b="1" dirty="0">
                <a:solidFill>
                  <a:schemeClr val="accent5">
                    <a:lumMod val="75000"/>
                  </a:schemeClr>
                </a:solidFill>
                <a:latin typeface="Arial" pitchFamily="34" charset="0"/>
                <a:cs typeface="Arial" pitchFamily="34" charset="0"/>
              </a:rPr>
              <a:t>CHƯƠNG I. MẠNG MÁY TÍNH - MỘT SỐ KHÁI NIỆM CƠ BẢN</a:t>
            </a:r>
            <a:endParaRPr lang="en-US" b="1" dirty="0">
              <a:solidFill>
                <a:srgbClr val="66FF66"/>
              </a:solidFill>
              <a:latin typeface=".VnArial NarrowH"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 calcmode="lin" valueType="num">
                                      <p:cBhvr additive="base">
                                        <p:cTn id="7" dur="500" fill="hold"/>
                                        <p:tgtEl>
                                          <p:spTgt spid="890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9091"/>
                                        </p:tgtEl>
                                        <p:attrNameLst>
                                          <p:attrName>style.visibility</p:attrName>
                                        </p:attrNameLst>
                                      </p:cBhvr>
                                      <p:to>
                                        <p:strVal val="visible"/>
                                      </p:to>
                                    </p:set>
                                    <p:animEffect transition="in" filter="checkerboard(across)">
                                      <p:cBhvr>
                                        <p:cTn id="13" dur="5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autoUpdateAnimBg="0"/>
      <p:bldP spid="8909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775CBD15-D5FA-4B5C-8F45-BF7AC8796328}"/>
              </a:ext>
            </a:extLst>
          </p:cNvPr>
          <p:cNvGrpSpPr>
            <a:grpSpLocks/>
          </p:cNvGrpSpPr>
          <p:nvPr/>
        </p:nvGrpSpPr>
        <p:grpSpPr bwMode="auto">
          <a:xfrm>
            <a:off x="3286125" y="682625"/>
            <a:ext cx="612775" cy="1435100"/>
            <a:chOff x="4076" y="864"/>
            <a:chExt cx="1348" cy="2540"/>
          </a:xfrm>
        </p:grpSpPr>
        <p:pic>
          <p:nvPicPr>
            <p:cNvPr id="6187" name="Picture 3">
              <a:extLst>
                <a:ext uri="{FF2B5EF4-FFF2-40B4-BE49-F238E27FC236}">
                  <a16:creationId xmlns:a16="http://schemas.microsoft.com/office/drawing/2014/main" id="{C7795897-14CB-45CD-B77E-7A16C8F740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4">
              <a:extLst>
                <a:ext uri="{FF2B5EF4-FFF2-40B4-BE49-F238E27FC236}">
                  <a16:creationId xmlns:a16="http://schemas.microsoft.com/office/drawing/2014/main" id="{88341E83-71FA-4150-9FF7-3EB4EBD39022}"/>
                </a:ext>
              </a:extLst>
            </p:cNvPr>
            <p:cNvSpPr txBox="1">
              <a:spLocks noChangeArrowheads="1"/>
            </p:cNvSpPr>
            <p:nvPr/>
          </p:nvSpPr>
          <p:spPr bwMode="auto">
            <a:xfrm>
              <a:off x="4076" y="2668"/>
              <a:ext cx="419" cy="736"/>
            </a:xfrm>
            <a:prstGeom prst="rect">
              <a:avLst/>
            </a:prstGeom>
            <a:noFill/>
            <a:ln w="9525">
              <a:noFill/>
              <a:miter lim="800000"/>
              <a:headEnd/>
              <a:tailEnd/>
            </a:ln>
            <a:effectLst/>
          </p:spPr>
          <p:txBody>
            <a:bodyPr wrap="none" lIns="94759" tIns="47380" rIns="94759" bIns="47380">
              <a:spAutoFit/>
            </a:bodyPr>
            <a:lstStyle/>
            <a:p>
              <a:pPr defTabSz="947738">
                <a:buClr>
                  <a:srgbClr val="6699FF"/>
                </a:buClr>
                <a:buFont typeface="Wingdings 3" pitchFamily="18" charset="2"/>
                <a:buNone/>
                <a:defRPr/>
              </a:pPr>
              <a:endParaRPr lang="en-US" sz="2100" b="1">
                <a:effectLst>
                  <a:outerShdw blurRad="38100" dist="38100" dir="2700000" algn="tl">
                    <a:srgbClr val="000000"/>
                  </a:outerShdw>
                </a:effectLst>
                <a:latin typeface="Arial" charset="0"/>
              </a:endParaRPr>
            </a:p>
          </p:txBody>
        </p:sp>
      </p:grpSp>
      <p:graphicFrame>
        <p:nvGraphicFramePr>
          <p:cNvPr id="6147" name="Object 5">
            <a:extLst>
              <a:ext uri="{FF2B5EF4-FFF2-40B4-BE49-F238E27FC236}">
                <a16:creationId xmlns:a16="http://schemas.microsoft.com/office/drawing/2014/main" id="{114AD333-9A69-40FB-B001-171B083ED69A}"/>
              </a:ext>
            </a:extLst>
          </p:cNvPr>
          <p:cNvGraphicFramePr>
            <a:graphicFrameLocks noChangeAspect="1"/>
          </p:cNvGraphicFramePr>
          <p:nvPr/>
        </p:nvGraphicFramePr>
        <p:xfrm>
          <a:off x="3208338" y="2316163"/>
          <a:ext cx="1209675" cy="387350"/>
        </p:xfrm>
        <a:graphic>
          <a:graphicData uri="http://schemas.openxmlformats.org/presentationml/2006/ole">
            <mc:AlternateContent xmlns:mc="http://schemas.openxmlformats.org/markup-compatibility/2006">
              <mc:Choice xmlns:v="urn:schemas-microsoft-com:vml" Requires="v">
                <p:oleObj spid="_x0000_s6276" name="Bitmap Image" r:id="rId4" imgW="914286" imgH="409632" progId="Paint.Picture">
                  <p:embed/>
                </p:oleObj>
              </mc:Choice>
              <mc:Fallback>
                <p:oleObj name="Bitmap Image" r:id="rId4" imgW="914286" imgH="409632"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338" y="2316163"/>
                        <a:ext cx="120967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a:extLst>
              <a:ext uri="{FF2B5EF4-FFF2-40B4-BE49-F238E27FC236}">
                <a16:creationId xmlns:a16="http://schemas.microsoft.com/office/drawing/2014/main" id="{176DC4D5-CF0D-4400-BF1B-3097F747594A}"/>
              </a:ext>
            </a:extLst>
          </p:cNvPr>
          <p:cNvSpPr txBox="1">
            <a:spLocks noChangeArrowheads="1"/>
          </p:cNvSpPr>
          <p:nvPr/>
        </p:nvSpPr>
        <p:spPr bwMode="auto">
          <a:xfrm>
            <a:off x="1331913" y="2057400"/>
            <a:ext cx="1616075" cy="403225"/>
          </a:xfrm>
          <a:prstGeom prst="rect">
            <a:avLst/>
          </a:prstGeom>
          <a:noFill/>
          <a:ln w="9525">
            <a:noFill/>
            <a:miter lim="800000"/>
            <a:headEnd/>
            <a:tailEnd/>
          </a:ln>
          <a:effectLst/>
        </p:spPr>
        <p:txBody>
          <a:bodyPr wrap="none" lIns="94759" tIns="47380" rIns="94759" bIns="47380">
            <a:spAutoFit/>
          </a:bodyPr>
          <a:lstStyle/>
          <a:p>
            <a:pPr defTabSz="947738">
              <a:defRPr/>
            </a:pP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tiền</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endParaRPr lang="en-US" sz="1900" b="1" dirty="0">
              <a:effectLst>
                <a:outerShdw blurRad="38100" dist="38100" dir="2700000" algn="tl">
                  <a:srgbClr val="000000"/>
                </a:outerShdw>
              </a:effectLst>
              <a:latin typeface=".VnArial" pitchFamily="34" charset="0"/>
            </a:endParaRPr>
          </a:p>
        </p:txBody>
      </p:sp>
      <p:graphicFrame>
        <p:nvGraphicFramePr>
          <p:cNvPr id="6149" name="Object 7">
            <a:extLst>
              <a:ext uri="{FF2B5EF4-FFF2-40B4-BE49-F238E27FC236}">
                <a16:creationId xmlns:a16="http://schemas.microsoft.com/office/drawing/2014/main" id="{7C319E4C-9559-4647-9B63-5DDF9BF11B14}"/>
              </a:ext>
            </a:extLst>
          </p:cNvPr>
          <p:cNvGraphicFramePr>
            <a:graphicFrameLocks noChangeAspect="1"/>
          </p:cNvGraphicFramePr>
          <p:nvPr/>
        </p:nvGraphicFramePr>
        <p:xfrm>
          <a:off x="3038475" y="3276600"/>
          <a:ext cx="1220788" cy="639763"/>
        </p:xfrm>
        <a:graphic>
          <a:graphicData uri="http://schemas.openxmlformats.org/presentationml/2006/ole">
            <mc:AlternateContent xmlns:mc="http://schemas.openxmlformats.org/markup-compatibility/2006">
              <mc:Choice xmlns:v="urn:schemas-microsoft-com:vml" Requires="v">
                <p:oleObj spid="_x0000_s6277" name="Bitmap Image" r:id="rId6" imgW="1200318" imgH="628571" progId="Paint.Picture">
                  <p:embed/>
                </p:oleObj>
              </mc:Choice>
              <mc:Fallback>
                <p:oleObj name="Bitmap Image" r:id="rId6" imgW="1200318" imgH="62857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475" y="3276600"/>
                        <a:ext cx="12207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8">
            <a:extLst>
              <a:ext uri="{FF2B5EF4-FFF2-40B4-BE49-F238E27FC236}">
                <a16:creationId xmlns:a16="http://schemas.microsoft.com/office/drawing/2014/main" id="{48E74B10-FC41-4EF9-AEB0-2C4C6D5FFA63}"/>
              </a:ext>
            </a:extLst>
          </p:cNvPr>
          <p:cNvGraphicFramePr>
            <a:graphicFrameLocks noChangeAspect="1"/>
          </p:cNvGraphicFramePr>
          <p:nvPr/>
        </p:nvGraphicFramePr>
        <p:xfrm>
          <a:off x="952500" y="2438400"/>
          <a:ext cx="763588" cy="657225"/>
        </p:xfrm>
        <a:graphic>
          <a:graphicData uri="http://schemas.openxmlformats.org/presentationml/2006/ole">
            <mc:AlternateContent xmlns:mc="http://schemas.openxmlformats.org/markup-compatibility/2006">
              <mc:Choice xmlns:v="urn:schemas-microsoft-com:vml" Requires="v">
                <p:oleObj spid="_x0000_s6278" name="Bitmap Image" r:id="rId8" imgW="619211" imgH="533474" progId="Paint.Picture">
                  <p:embed/>
                </p:oleObj>
              </mc:Choice>
              <mc:Fallback>
                <p:oleObj name="Bitmap Image" r:id="rId8" imgW="619211" imgH="533474" progId="Paint.Picture">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00" y="2438400"/>
                        <a:ext cx="76358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1" name="Text Box 9">
            <a:extLst>
              <a:ext uri="{FF2B5EF4-FFF2-40B4-BE49-F238E27FC236}">
                <a16:creationId xmlns:a16="http://schemas.microsoft.com/office/drawing/2014/main" id="{C886FB46-7A61-4125-8D48-D720075279A5}"/>
              </a:ext>
            </a:extLst>
          </p:cNvPr>
          <p:cNvSpPr txBox="1">
            <a:spLocks noChangeArrowheads="1"/>
          </p:cNvSpPr>
          <p:nvPr/>
        </p:nvSpPr>
        <p:spPr bwMode="auto">
          <a:xfrm>
            <a:off x="4332288" y="3505200"/>
            <a:ext cx="1585912" cy="403225"/>
          </a:xfrm>
          <a:prstGeom prst="rect">
            <a:avLst/>
          </a:prstGeom>
          <a:noFill/>
          <a:ln w="9525">
            <a:noFill/>
            <a:miter lim="800000"/>
            <a:headEnd/>
            <a:tailEnd/>
          </a:ln>
          <a:effectLst/>
        </p:spPr>
        <p:txBody>
          <a:bodyPr wrap="none" lIns="94759" tIns="47380" rIns="94759" bIns="47380">
            <a:spAutoFit/>
          </a:bodyPr>
          <a:lstStyle/>
          <a:p>
            <a:pPr defTabSz="947738">
              <a:defRPr/>
            </a:pP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trung</a:t>
            </a:r>
            <a:endParaRPr lang="en-US" sz="1900" b="1" dirty="0">
              <a:effectLst>
                <a:outerShdw blurRad="38100" dist="38100" dir="2700000" algn="tl">
                  <a:srgbClr val="000000"/>
                </a:outerShdw>
              </a:effectLst>
              <a:latin typeface=".VnArial" pitchFamily="34" charset="0"/>
            </a:endParaRPr>
          </a:p>
        </p:txBody>
      </p:sp>
      <p:pic>
        <p:nvPicPr>
          <p:cNvPr id="6152" name="Picture 10">
            <a:extLst>
              <a:ext uri="{FF2B5EF4-FFF2-40B4-BE49-F238E27FC236}">
                <a16:creationId xmlns:a16="http://schemas.microsoft.com/office/drawing/2014/main" id="{D9CC0BE1-CC6B-47F2-90C8-C415E02F26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013" y="34290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1">
            <a:extLst>
              <a:ext uri="{FF2B5EF4-FFF2-40B4-BE49-F238E27FC236}">
                <a16:creationId xmlns:a16="http://schemas.microsoft.com/office/drawing/2014/main" id="{99FF4611-AE88-480B-B14E-1CD29E078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8768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2">
            <a:extLst>
              <a:ext uri="{FF2B5EF4-FFF2-40B4-BE49-F238E27FC236}">
                <a16:creationId xmlns:a16="http://schemas.microsoft.com/office/drawing/2014/main" id="{1C0674C6-0BB7-43D5-95FD-40DDD1EC0C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0688" y="48768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3">
            <a:extLst>
              <a:ext uri="{FF2B5EF4-FFF2-40B4-BE49-F238E27FC236}">
                <a16:creationId xmlns:a16="http://schemas.microsoft.com/office/drawing/2014/main" id="{752EF06C-92EB-467B-A059-A2ABAE9C8C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9463" y="49530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14">
            <a:extLst>
              <a:ext uri="{FF2B5EF4-FFF2-40B4-BE49-F238E27FC236}">
                <a16:creationId xmlns:a16="http://schemas.microsoft.com/office/drawing/2014/main" id="{B5662A78-8AE0-4BE0-9ABD-2CAB8B2D4B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9688" y="48768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5">
            <a:extLst>
              <a:ext uri="{FF2B5EF4-FFF2-40B4-BE49-F238E27FC236}">
                <a16:creationId xmlns:a16="http://schemas.microsoft.com/office/drawing/2014/main" id="{A78E096F-7136-4EDD-A651-3F7BFC6623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9988" y="34290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16">
            <a:extLst>
              <a:ext uri="{FF2B5EF4-FFF2-40B4-BE49-F238E27FC236}">
                <a16:creationId xmlns:a16="http://schemas.microsoft.com/office/drawing/2014/main" id="{B29A12F8-FDD2-4D04-BD57-C3A27F9782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9988" y="49530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17">
            <a:extLst>
              <a:ext uri="{FF2B5EF4-FFF2-40B4-BE49-F238E27FC236}">
                <a16:creationId xmlns:a16="http://schemas.microsoft.com/office/drawing/2014/main" id="{966F1457-7C4E-4342-AAF2-5ED699418B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8163" y="28194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18">
            <a:extLst>
              <a:ext uri="{FF2B5EF4-FFF2-40B4-BE49-F238E27FC236}">
                <a16:creationId xmlns:a16="http://schemas.microsoft.com/office/drawing/2014/main" id="{37BD6197-10BC-498A-B443-42797C6142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6788" y="3810000"/>
            <a:ext cx="857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19">
            <a:extLst>
              <a:ext uri="{FF2B5EF4-FFF2-40B4-BE49-F238E27FC236}">
                <a16:creationId xmlns:a16="http://schemas.microsoft.com/office/drawing/2014/main" id="{458398CC-C0CC-444D-98C4-1428BDB388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2663" y="1524000"/>
            <a:ext cx="1714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Text Box 20">
            <a:extLst>
              <a:ext uri="{FF2B5EF4-FFF2-40B4-BE49-F238E27FC236}">
                <a16:creationId xmlns:a16="http://schemas.microsoft.com/office/drawing/2014/main" id="{0E166B46-A53B-4E64-8724-99690FCD3429}"/>
              </a:ext>
            </a:extLst>
          </p:cNvPr>
          <p:cNvSpPr txBox="1">
            <a:spLocks noChangeArrowheads="1"/>
          </p:cNvSpPr>
          <p:nvPr/>
        </p:nvSpPr>
        <p:spPr bwMode="auto">
          <a:xfrm>
            <a:off x="7075488" y="1143000"/>
            <a:ext cx="1746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1">
                <a:latin typeface="Arial" panose="020B0604020202020204" pitchFamily="34" charset="0"/>
                <a:cs typeface="Arial" panose="020B0604020202020204" pitchFamily="34" charset="0"/>
              </a:rPr>
              <a:t>Bộ dồn kênh</a:t>
            </a:r>
            <a:endParaRPr kumimoji="0" lang="en-US" altLang="en-US" sz="2000" b="1">
              <a:latin typeface=".VnArial" panose="020B7200000000000000" pitchFamily="34" charset="0"/>
            </a:endParaRPr>
          </a:p>
        </p:txBody>
      </p:sp>
      <p:sp>
        <p:nvSpPr>
          <p:cNvPr id="6163" name="Line 21">
            <a:extLst>
              <a:ext uri="{FF2B5EF4-FFF2-40B4-BE49-F238E27FC236}">
                <a16:creationId xmlns:a16="http://schemas.microsoft.com/office/drawing/2014/main" id="{57D438A4-6E70-4531-A2BF-6DAEAE753704}"/>
              </a:ext>
            </a:extLst>
          </p:cNvPr>
          <p:cNvSpPr>
            <a:spLocks noChangeShapeType="1"/>
          </p:cNvSpPr>
          <p:nvPr/>
        </p:nvSpPr>
        <p:spPr bwMode="auto">
          <a:xfrm flipH="1">
            <a:off x="1846263" y="3810000"/>
            <a:ext cx="1285875"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22">
            <a:extLst>
              <a:ext uri="{FF2B5EF4-FFF2-40B4-BE49-F238E27FC236}">
                <a16:creationId xmlns:a16="http://schemas.microsoft.com/office/drawing/2014/main" id="{CBBD31A0-B4BB-462D-8C25-857C8937D3C8}"/>
              </a:ext>
            </a:extLst>
          </p:cNvPr>
          <p:cNvSpPr>
            <a:spLocks noChangeShapeType="1"/>
          </p:cNvSpPr>
          <p:nvPr/>
        </p:nvSpPr>
        <p:spPr bwMode="auto">
          <a:xfrm flipH="1">
            <a:off x="3389313" y="3810000"/>
            <a:ext cx="85725"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23">
            <a:extLst>
              <a:ext uri="{FF2B5EF4-FFF2-40B4-BE49-F238E27FC236}">
                <a16:creationId xmlns:a16="http://schemas.microsoft.com/office/drawing/2014/main" id="{6CB2AFF7-FC22-4E55-AF37-F9CCB4BDB4DC}"/>
              </a:ext>
            </a:extLst>
          </p:cNvPr>
          <p:cNvSpPr>
            <a:spLocks noChangeShapeType="1"/>
          </p:cNvSpPr>
          <p:nvPr/>
        </p:nvSpPr>
        <p:spPr bwMode="auto">
          <a:xfrm>
            <a:off x="3732213" y="3810000"/>
            <a:ext cx="120015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24">
            <a:extLst>
              <a:ext uri="{FF2B5EF4-FFF2-40B4-BE49-F238E27FC236}">
                <a16:creationId xmlns:a16="http://schemas.microsoft.com/office/drawing/2014/main" id="{84B4A4CE-F1DA-4C3D-A54A-DA05D9D31395}"/>
              </a:ext>
            </a:extLst>
          </p:cNvPr>
          <p:cNvSpPr>
            <a:spLocks noChangeShapeType="1"/>
          </p:cNvSpPr>
          <p:nvPr/>
        </p:nvSpPr>
        <p:spPr bwMode="auto">
          <a:xfrm flipV="1">
            <a:off x="1674813" y="2667000"/>
            <a:ext cx="1628775"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5">
            <a:extLst>
              <a:ext uri="{FF2B5EF4-FFF2-40B4-BE49-F238E27FC236}">
                <a16:creationId xmlns:a16="http://schemas.microsoft.com/office/drawing/2014/main" id="{70F1FF62-6DFC-4A39-AF2D-103EDE961BC8}"/>
              </a:ext>
            </a:extLst>
          </p:cNvPr>
          <p:cNvSpPr>
            <a:spLocks noChangeShapeType="1"/>
          </p:cNvSpPr>
          <p:nvPr/>
        </p:nvSpPr>
        <p:spPr bwMode="auto">
          <a:xfrm flipV="1">
            <a:off x="1589088" y="2590800"/>
            <a:ext cx="1714500" cy="7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6">
            <a:extLst>
              <a:ext uri="{FF2B5EF4-FFF2-40B4-BE49-F238E27FC236}">
                <a16:creationId xmlns:a16="http://schemas.microsoft.com/office/drawing/2014/main" id="{EC191049-86AB-4C5D-A070-1F1CECA4971D}"/>
              </a:ext>
            </a:extLst>
          </p:cNvPr>
          <p:cNvSpPr>
            <a:spLocks noChangeShapeType="1"/>
          </p:cNvSpPr>
          <p:nvPr/>
        </p:nvSpPr>
        <p:spPr bwMode="auto">
          <a:xfrm flipH="1">
            <a:off x="3817938" y="2057400"/>
            <a:ext cx="3686175"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7">
            <a:extLst>
              <a:ext uri="{FF2B5EF4-FFF2-40B4-BE49-F238E27FC236}">
                <a16:creationId xmlns:a16="http://schemas.microsoft.com/office/drawing/2014/main" id="{C0EE92B0-F00D-4D19-A870-BEE7B1D846B4}"/>
              </a:ext>
            </a:extLst>
          </p:cNvPr>
          <p:cNvSpPr>
            <a:spLocks noChangeShapeType="1"/>
          </p:cNvSpPr>
          <p:nvPr/>
        </p:nvSpPr>
        <p:spPr bwMode="auto">
          <a:xfrm>
            <a:off x="3646488" y="2667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8">
            <a:extLst>
              <a:ext uri="{FF2B5EF4-FFF2-40B4-BE49-F238E27FC236}">
                <a16:creationId xmlns:a16="http://schemas.microsoft.com/office/drawing/2014/main" id="{E41AA782-7CE5-4CEE-8472-55997645844B}"/>
              </a:ext>
            </a:extLst>
          </p:cNvPr>
          <p:cNvSpPr>
            <a:spLocks noChangeShapeType="1"/>
          </p:cNvSpPr>
          <p:nvPr/>
        </p:nvSpPr>
        <p:spPr bwMode="auto">
          <a:xfrm>
            <a:off x="3560763" y="1524000"/>
            <a:ext cx="25717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Oval 29">
            <a:extLst>
              <a:ext uri="{FF2B5EF4-FFF2-40B4-BE49-F238E27FC236}">
                <a16:creationId xmlns:a16="http://schemas.microsoft.com/office/drawing/2014/main" id="{0739C423-196B-4460-A9AC-525250FB9926}"/>
              </a:ext>
            </a:extLst>
          </p:cNvPr>
          <p:cNvSpPr>
            <a:spLocks noChangeArrowheads="1"/>
          </p:cNvSpPr>
          <p:nvPr/>
        </p:nvSpPr>
        <p:spPr bwMode="auto">
          <a:xfrm>
            <a:off x="7332663" y="3200400"/>
            <a:ext cx="1200150" cy="1600200"/>
          </a:xfrm>
          <a:prstGeom prst="ellipse">
            <a:avLst/>
          </a:prstGeom>
          <a:solidFill>
            <a:srgbClr val="0584B4"/>
          </a:solidFill>
          <a:ln w="38100">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6172" name="Line 30">
            <a:extLst>
              <a:ext uri="{FF2B5EF4-FFF2-40B4-BE49-F238E27FC236}">
                <a16:creationId xmlns:a16="http://schemas.microsoft.com/office/drawing/2014/main" id="{8600EB3D-EC96-4CF9-9E7F-D68EF253256F}"/>
              </a:ext>
            </a:extLst>
          </p:cNvPr>
          <p:cNvSpPr>
            <a:spLocks noChangeShapeType="1"/>
          </p:cNvSpPr>
          <p:nvPr/>
        </p:nvSpPr>
        <p:spPr bwMode="auto">
          <a:xfrm flipH="1">
            <a:off x="6989763" y="4419600"/>
            <a:ext cx="428625"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31">
            <a:extLst>
              <a:ext uri="{FF2B5EF4-FFF2-40B4-BE49-F238E27FC236}">
                <a16:creationId xmlns:a16="http://schemas.microsoft.com/office/drawing/2014/main" id="{1EF13C2F-9272-4764-AB5E-3796F1F736BE}"/>
              </a:ext>
            </a:extLst>
          </p:cNvPr>
          <p:cNvSpPr>
            <a:spLocks noChangeShapeType="1"/>
          </p:cNvSpPr>
          <p:nvPr/>
        </p:nvSpPr>
        <p:spPr bwMode="auto">
          <a:xfrm>
            <a:off x="8361363" y="4495800"/>
            <a:ext cx="600075"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32">
            <a:extLst>
              <a:ext uri="{FF2B5EF4-FFF2-40B4-BE49-F238E27FC236}">
                <a16:creationId xmlns:a16="http://schemas.microsoft.com/office/drawing/2014/main" id="{D0774CA7-B83A-4EDF-9640-6F5DD2F29458}"/>
              </a:ext>
            </a:extLst>
          </p:cNvPr>
          <p:cNvSpPr>
            <a:spLocks noChangeShapeType="1"/>
          </p:cNvSpPr>
          <p:nvPr/>
        </p:nvSpPr>
        <p:spPr bwMode="auto">
          <a:xfrm>
            <a:off x="8532813" y="3962400"/>
            <a:ext cx="342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3">
            <a:extLst>
              <a:ext uri="{FF2B5EF4-FFF2-40B4-BE49-F238E27FC236}">
                <a16:creationId xmlns:a16="http://schemas.microsoft.com/office/drawing/2014/main" id="{0BBFB8FD-8AF7-4673-BE6A-3541914763C0}"/>
              </a:ext>
            </a:extLst>
          </p:cNvPr>
          <p:cNvSpPr>
            <a:spLocks noChangeShapeType="1"/>
          </p:cNvSpPr>
          <p:nvPr/>
        </p:nvSpPr>
        <p:spPr bwMode="auto">
          <a:xfrm flipH="1">
            <a:off x="6132513" y="2133600"/>
            <a:ext cx="17145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4">
            <a:extLst>
              <a:ext uri="{FF2B5EF4-FFF2-40B4-BE49-F238E27FC236}">
                <a16:creationId xmlns:a16="http://schemas.microsoft.com/office/drawing/2014/main" id="{7A4E2865-8BE6-4DFA-93C2-5A1F419BC1DC}"/>
              </a:ext>
            </a:extLst>
          </p:cNvPr>
          <p:cNvSpPr>
            <a:spLocks noChangeShapeType="1"/>
          </p:cNvSpPr>
          <p:nvPr/>
        </p:nvSpPr>
        <p:spPr bwMode="auto">
          <a:xfrm flipH="1">
            <a:off x="6646863" y="2209800"/>
            <a:ext cx="1457325" cy="1752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35">
            <a:extLst>
              <a:ext uri="{FF2B5EF4-FFF2-40B4-BE49-F238E27FC236}">
                <a16:creationId xmlns:a16="http://schemas.microsoft.com/office/drawing/2014/main" id="{99A86A9C-4E7D-4EED-B068-207C77F8EE46}"/>
              </a:ext>
            </a:extLst>
          </p:cNvPr>
          <p:cNvSpPr>
            <a:spLocks noChangeShapeType="1"/>
          </p:cNvSpPr>
          <p:nvPr/>
        </p:nvSpPr>
        <p:spPr bwMode="auto">
          <a:xfrm flipH="1">
            <a:off x="7932738" y="2133600"/>
            <a:ext cx="42862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Text Box 36">
            <a:extLst>
              <a:ext uri="{FF2B5EF4-FFF2-40B4-BE49-F238E27FC236}">
                <a16:creationId xmlns:a16="http://schemas.microsoft.com/office/drawing/2014/main" id="{6614F144-F358-473B-9DF9-BD3FE3E2EB6C}"/>
              </a:ext>
            </a:extLst>
          </p:cNvPr>
          <p:cNvSpPr txBox="1">
            <a:spLocks noChangeArrowheads="1"/>
          </p:cNvSpPr>
          <p:nvPr/>
        </p:nvSpPr>
        <p:spPr bwMode="auto">
          <a:xfrm>
            <a:off x="3989388" y="1230313"/>
            <a:ext cx="2122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b="1">
                <a:solidFill>
                  <a:srgbClr val="66FF66"/>
                </a:solidFill>
                <a:latin typeface="Arial" panose="020B0604020202020204" pitchFamily="34" charset="0"/>
                <a:cs typeface="Arial" panose="020B0604020202020204" pitchFamily="34" charset="0"/>
              </a:rPr>
              <a:t>Máy trung tâm</a:t>
            </a:r>
            <a:endParaRPr kumimoji="0" lang="en-US" altLang="en-US" sz="2200" b="1">
              <a:solidFill>
                <a:srgbClr val="66FF66"/>
              </a:solidFill>
              <a:latin typeface=".VnBlack" panose="020B7200000000000000" pitchFamily="34" charset="0"/>
            </a:endParaRPr>
          </a:p>
        </p:txBody>
      </p:sp>
      <p:sp>
        <p:nvSpPr>
          <p:cNvPr id="90149" name="Oval 37">
            <a:extLst>
              <a:ext uri="{FF2B5EF4-FFF2-40B4-BE49-F238E27FC236}">
                <a16:creationId xmlns:a16="http://schemas.microsoft.com/office/drawing/2014/main" id="{D86E2D2F-3096-4691-9CBC-98606F85203E}"/>
              </a:ext>
            </a:extLst>
          </p:cNvPr>
          <p:cNvSpPr>
            <a:spLocks noChangeArrowheads="1"/>
          </p:cNvSpPr>
          <p:nvPr/>
        </p:nvSpPr>
        <p:spPr bwMode="auto">
          <a:xfrm>
            <a:off x="3217863" y="5089525"/>
            <a:ext cx="104775" cy="92075"/>
          </a:xfrm>
          <a:prstGeom prst="ellipse">
            <a:avLst/>
          </a:prstGeom>
          <a:solidFill>
            <a:srgbClr val="FF0000"/>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0150" name="Oval 38">
            <a:extLst>
              <a:ext uri="{FF2B5EF4-FFF2-40B4-BE49-F238E27FC236}">
                <a16:creationId xmlns:a16="http://schemas.microsoft.com/office/drawing/2014/main" id="{B41CE7E9-DE8A-482C-B064-F505EB254A8E}"/>
              </a:ext>
            </a:extLst>
          </p:cNvPr>
          <p:cNvSpPr>
            <a:spLocks noChangeArrowheads="1"/>
          </p:cNvSpPr>
          <p:nvPr/>
        </p:nvSpPr>
        <p:spPr bwMode="auto">
          <a:xfrm>
            <a:off x="1674813" y="5105400"/>
            <a:ext cx="103187" cy="92075"/>
          </a:xfrm>
          <a:prstGeom prst="ellipse">
            <a:avLst/>
          </a:prstGeom>
          <a:solidFill>
            <a:srgbClr val="FF0000"/>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0151" name="Oval 39">
            <a:extLst>
              <a:ext uri="{FF2B5EF4-FFF2-40B4-BE49-F238E27FC236}">
                <a16:creationId xmlns:a16="http://schemas.microsoft.com/office/drawing/2014/main" id="{25AB0D10-8033-411C-B820-4DAD28729A19}"/>
              </a:ext>
            </a:extLst>
          </p:cNvPr>
          <p:cNvSpPr>
            <a:spLocks noChangeArrowheads="1"/>
          </p:cNvSpPr>
          <p:nvPr/>
        </p:nvSpPr>
        <p:spPr bwMode="auto">
          <a:xfrm>
            <a:off x="1331913" y="3657600"/>
            <a:ext cx="103187" cy="92075"/>
          </a:xfrm>
          <a:prstGeom prst="ellipse">
            <a:avLst/>
          </a:prstGeom>
          <a:solidFill>
            <a:srgbClr val="FFFF66"/>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0152" name="Oval 40">
            <a:extLst>
              <a:ext uri="{FF2B5EF4-FFF2-40B4-BE49-F238E27FC236}">
                <a16:creationId xmlns:a16="http://schemas.microsoft.com/office/drawing/2014/main" id="{75C8C657-090C-4DC6-A0FD-C9A578491F22}"/>
              </a:ext>
            </a:extLst>
          </p:cNvPr>
          <p:cNvSpPr>
            <a:spLocks noChangeArrowheads="1"/>
          </p:cNvSpPr>
          <p:nvPr/>
        </p:nvSpPr>
        <p:spPr bwMode="auto">
          <a:xfrm>
            <a:off x="1246188" y="2667000"/>
            <a:ext cx="103187" cy="92075"/>
          </a:xfrm>
          <a:prstGeom prst="ellipse">
            <a:avLst/>
          </a:prstGeom>
          <a:solidFill>
            <a:srgbClr val="000066"/>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0153" name="Oval 41">
            <a:extLst>
              <a:ext uri="{FF2B5EF4-FFF2-40B4-BE49-F238E27FC236}">
                <a16:creationId xmlns:a16="http://schemas.microsoft.com/office/drawing/2014/main" id="{E8900A6A-3AE3-4F34-8780-CBB56E8D7A02}"/>
              </a:ext>
            </a:extLst>
          </p:cNvPr>
          <p:cNvSpPr>
            <a:spLocks noChangeArrowheads="1"/>
          </p:cNvSpPr>
          <p:nvPr/>
        </p:nvSpPr>
        <p:spPr bwMode="auto">
          <a:xfrm>
            <a:off x="4846638" y="5105400"/>
            <a:ext cx="103187" cy="92075"/>
          </a:xfrm>
          <a:prstGeom prst="ellipse">
            <a:avLst/>
          </a:prstGeom>
          <a:solidFill>
            <a:srgbClr val="66FF66"/>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0154" name="Oval 42">
            <a:extLst>
              <a:ext uri="{FF2B5EF4-FFF2-40B4-BE49-F238E27FC236}">
                <a16:creationId xmlns:a16="http://schemas.microsoft.com/office/drawing/2014/main" id="{E2DE8606-EF26-4E1B-8759-7A953255D3F7}"/>
              </a:ext>
            </a:extLst>
          </p:cNvPr>
          <p:cNvSpPr>
            <a:spLocks noChangeArrowheads="1"/>
          </p:cNvSpPr>
          <p:nvPr/>
        </p:nvSpPr>
        <p:spPr bwMode="auto">
          <a:xfrm>
            <a:off x="3560763" y="1524000"/>
            <a:ext cx="123825" cy="109538"/>
          </a:xfrm>
          <a:prstGeom prst="ellipse">
            <a:avLst/>
          </a:prstGeom>
          <a:solidFill>
            <a:srgbClr val="0000FF"/>
          </a:solidFill>
          <a:ln w="9525">
            <a:solidFill>
              <a:schemeClr val="tx1"/>
            </a:solidFill>
            <a:round/>
            <a:headEnd/>
            <a:tailEnd/>
          </a:ln>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6185" name="AutoShape 43">
            <a:hlinkClick r:id="" action="ppaction://hlinkshowjump?jump=previousslide" highlightClick="1"/>
            <a:extLst>
              <a:ext uri="{FF2B5EF4-FFF2-40B4-BE49-F238E27FC236}">
                <a16:creationId xmlns:a16="http://schemas.microsoft.com/office/drawing/2014/main" id="{7CDF8D0C-B124-4154-AB95-21B7F3250CCA}"/>
              </a:ext>
            </a:extLst>
          </p:cNvPr>
          <p:cNvSpPr>
            <a:spLocks noChangeArrowheads="1"/>
          </p:cNvSpPr>
          <p:nvPr/>
        </p:nvSpPr>
        <p:spPr bwMode="auto">
          <a:xfrm>
            <a:off x="8704263" y="60960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6186" name="AutoShape 44">
            <a:hlinkClick r:id="" action="ppaction://hlinkshowjump?jump=nextslide" highlightClick="1"/>
            <a:extLst>
              <a:ext uri="{FF2B5EF4-FFF2-40B4-BE49-F238E27FC236}">
                <a16:creationId xmlns:a16="http://schemas.microsoft.com/office/drawing/2014/main" id="{EDC80464-298A-4B5F-9AE6-13DF8FD0EFD5}"/>
              </a:ext>
            </a:extLst>
          </p:cNvPr>
          <p:cNvSpPr>
            <a:spLocks noChangeArrowheads="1"/>
          </p:cNvSpPr>
          <p:nvPr/>
        </p:nvSpPr>
        <p:spPr bwMode="auto">
          <a:xfrm>
            <a:off x="9218613" y="60960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path" presetSubtype="0" accel="50000" decel="50000" fill="hold" grpId="0" nodeType="clickEffect">
                                  <p:stCondLst>
                                    <p:cond delay="0"/>
                                  </p:stCondLst>
                                  <p:childTnLst>
                                    <p:animMotion origin="layout" path="M 0.01163 0.0067 L 0.02083 -0.2044 C 0.02431 -0.25133 0.03247 -0.2481 0.03577 -0.27399 C 0.0382 -0.29896 0.03455 -0.33989 0.03577 -0.35422 L 0.04271 -0.36024 " pathEditMode="relative" rAng="0" ptsTypes="FfaFF">
                                      <p:cBhvr>
                                        <p:cTn id="6" dur="2000" fill="hold"/>
                                        <p:tgtEl>
                                          <p:spTgt spid="90149"/>
                                        </p:tgtEl>
                                        <p:attrNameLst>
                                          <p:attrName>ppt_x</p:attrName>
                                          <p:attrName>ppt_y</p:attrName>
                                        </p:attrNameLst>
                                      </p:cBhvr>
                                      <p:rCtr x="1545" y="-18358"/>
                                    </p:animMotion>
                                  </p:childTnLst>
                                </p:cTn>
                              </p:par>
                              <p:par>
                                <p:cTn id="7" presetID="36" presetClass="path" presetSubtype="0" accel="50000" decel="50000" fill="hold" grpId="0" nodeType="withEffect">
                                  <p:stCondLst>
                                    <p:cond delay="0"/>
                                  </p:stCondLst>
                                  <p:childTnLst>
                                    <p:animMotion origin="layout" path="M -0.00503 -0.01781 L 0.16563 -0.22497 C 0.2033 -0.2659 0.18386 -0.24231 0.18906 -0.25503 C 0.19288 -0.26752 0.18872 -0.28717 0.18906 -0.29942 C 0.18941 -0.31168 0.1908 -0.31815 0.19063 -0.32902 L 0.1875 -0.36509 " pathEditMode="relative" rAng="0" ptsTypes="FfaaFF">
                                      <p:cBhvr>
                                        <p:cTn id="8" dur="2000" fill="hold"/>
                                        <p:tgtEl>
                                          <p:spTgt spid="90150"/>
                                        </p:tgtEl>
                                        <p:attrNameLst>
                                          <p:attrName>ppt_x</p:attrName>
                                          <p:attrName>ppt_y</p:attrName>
                                        </p:attrNameLst>
                                      </p:cBhvr>
                                      <p:rCtr x="10417" y="-17364"/>
                                    </p:animMotion>
                                  </p:childTnLst>
                                </p:cTn>
                              </p:par>
                              <p:par>
                                <p:cTn id="9" presetID="36" presetClass="path" presetSubtype="0" accel="50000" decel="50000" fill="hold" grpId="0" nodeType="withEffect">
                                  <p:stCondLst>
                                    <p:cond delay="0"/>
                                  </p:stCondLst>
                                  <p:childTnLst>
                                    <p:animMotion origin="layout" path="M 1.94444E-6 -6.35838E-7 L 0.08923 -0.07491 C 0.11753 -0.10081 0.17083 -0.14011 0.19062 -0.15422 C 0.21041 -0.16832 0.20278 -0.15907 0.20851 -0.16023 L 0.225 -0.16046 " pathEditMode="relative" rAng="0" ptsTypes="FfaFF">
                                      <p:cBhvr>
                                        <p:cTn id="10" dur="2000" fill="hold"/>
                                        <p:tgtEl>
                                          <p:spTgt spid="90151"/>
                                        </p:tgtEl>
                                        <p:attrNameLst>
                                          <p:attrName>ppt_x</p:attrName>
                                          <p:attrName>ppt_y</p:attrName>
                                        </p:attrNameLst>
                                      </p:cBhvr>
                                      <p:rCtr x="11250" y="-8416"/>
                                    </p:animMotion>
                                  </p:childTnLst>
                                </p:cTn>
                              </p:par>
                              <p:par>
                                <p:cTn id="11" presetID="63" presetClass="path" presetSubtype="0" accel="50000" decel="50000" fill="hold" grpId="0" nodeType="withEffect">
                                  <p:stCondLst>
                                    <p:cond delay="0"/>
                                  </p:stCondLst>
                                  <p:childTnLst>
                                    <p:animMotion origin="layout" path="M -4.72222E-6 -3.17919E-6 L 0.23664 -0.0178 " pathEditMode="relative" rAng="0" ptsTypes="AA">
                                      <p:cBhvr>
                                        <p:cTn id="12" dur="2000" fill="hold"/>
                                        <p:tgtEl>
                                          <p:spTgt spid="90152"/>
                                        </p:tgtEl>
                                        <p:attrNameLst>
                                          <p:attrName>ppt_x</p:attrName>
                                          <p:attrName>ppt_y</p:attrName>
                                        </p:attrNameLst>
                                      </p:cBhvr>
                                      <p:rCtr x="11823" y="-902"/>
                                    </p:animMotion>
                                  </p:childTnLst>
                                </p:cTn>
                              </p:par>
                              <p:par>
                                <p:cTn id="13" presetID="36" presetClass="path" presetSubtype="0" accel="50000" decel="50000" fill="hold" grpId="0" nodeType="withEffect">
                                  <p:stCondLst>
                                    <p:cond delay="0"/>
                                  </p:stCondLst>
                                  <p:childTnLst>
                                    <p:animMotion origin="layout" path="M -0.11562 -0.36255 L -0.12083 -0.3207 L -0.11927 -0.28463 L -0.11458 -0.20648 C -0.10503 -0.18937 -0.10347 -0.18197 -0.09548 -0.16833 C -0.0875 -0.15468 -0.07916 -0.14197 -0.06701 -0.12393 C -0.05486 -0.1059 -0.03454 -0.08093 -0.02256 -0.06058 L 0.00452 -0.00139 " pathEditMode="relative" rAng="0" ptsTypes="FAAfaaFF">
                                      <p:cBhvr>
                                        <p:cTn id="14" dur="2000" spd="-100000" fill="hold"/>
                                        <p:tgtEl>
                                          <p:spTgt spid="90153"/>
                                        </p:tgtEl>
                                        <p:attrNameLst>
                                          <p:attrName>ppt_x</p:attrName>
                                          <p:attrName>ppt_y</p:attrName>
                                        </p:attrNameLst>
                                      </p:cBhvr>
                                      <p:rCtr x="5747" y="18058"/>
                                    </p:animMotion>
                                  </p:childTnLst>
                                </p:cTn>
                              </p:par>
                            </p:childTnLst>
                          </p:cTn>
                        </p:par>
                        <p:par>
                          <p:cTn id="15" fill="hold" nodeType="afterGroup">
                            <p:stCondLst>
                              <p:cond delay="2000"/>
                            </p:stCondLst>
                            <p:childTnLst>
                              <p:par>
                                <p:cTn id="16" presetID="49" presetClass="path" presetSubtype="0" accel="50000" decel="50000" fill="hold" grpId="0" nodeType="afterEffect">
                                  <p:stCondLst>
                                    <p:cond delay="0"/>
                                  </p:stCondLst>
                                  <p:childTnLst>
                                    <p:animMotion origin="layout" path="M 5.55112E-17 -2.25434E-6 L 0.01997 0.14867 " pathEditMode="relative" rAng="0" ptsTypes="AA">
                                      <p:cBhvr>
                                        <p:cTn id="17" dur="2000" spd="-100000" fill="hold"/>
                                        <p:tgtEl>
                                          <p:spTgt spid="90154"/>
                                        </p:tgtEl>
                                        <p:attrNameLst>
                                          <p:attrName>ppt_x</p:attrName>
                                          <p:attrName>ppt_y</p:attrName>
                                        </p:attrNameLst>
                                      </p:cBhvr>
                                      <p:rCtr x="990" y="74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9" grpId="0" animBg="1"/>
      <p:bldP spid="90150" grpId="0" animBg="1"/>
      <p:bldP spid="90151" grpId="0" animBg="1"/>
      <p:bldP spid="90152" grpId="0" animBg="1"/>
      <p:bldP spid="90153" grpId="0" animBg="1"/>
      <p:bldP spid="9015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AutoShape 2">
            <a:hlinkClick r:id="" action="ppaction://hlinkshowjump?jump=previousslide" highlightClick="1"/>
            <a:extLst>
              <a:ext uri="{FF2B5EF4-FFF2-40B4-BE49-F238E27FC236}">
                <a16:creationId xmlns:a16="http://schemas.microsoft.com/office/drawing/2014/main" id="{1A085EBE-F1EB-4481-8143-91B66A8E36DF}"/>
              </a:ext>
            </a:extLst>
          </p:cNvPr>
          <p:cNvSpPr>
            <a:spLocks noChangeArrowheads="1"/>
          </p:cNvSpPr>
          <p:nvPr/>
        </p:nvSpPr>
        <p:spPr bwMode="auto">
          <a:xfrm>
            <a:off x="8610600"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7171" name="AutoShape 3">
            <a:hlinkClick r:id="" action="ppaction://hlinkshowjump?jump=nextslide" highlightClick="1"/>
            <a:extLst>
              <a:ext uri="{FF2B5EF4-FFF2-40B4-BE49-F238E27FC236}">
                <a16:creationId xmlns:a16="http://schemas.microsoft.com/office/drawing/2014/main" id="{765DB344-E2F7-4524-AC4F-AA61275385FB}"/>
              </a:ext>
            </a:extLst>
          </p:cNvPr>
          <p:cNvSpPr>
            <a:spLocks noChangeArrowheads="1"/>
          </p:cNvSpPr>
          <p:nvPr/>
        </p:nvSpPr>
        <p:spPr bwMode="auto">
          <a:xfrm>
            <a:off x="9124950"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91142" name="Text Box 6">
            <a:extLst>
              <a:ext uri="{FF2B5EF4-FFF2-40B4-BE49-F238E27FC236}">
                <a16:creationId xmlns:a16="http://schemas.microsoft.com/office/drawing/2014/main" id="{76EF0A46-0B25-46CE-8F73-F9C44C04B9CC}"/>
              </a:ext>
            </a:extLst>
          </p:cNvPr>
          <p:cNvSpPr txBox="1">
            <a:spLocks noChangeArrowheads="1"/>
          </p:cNvSpPr>
          <p:nvPr/>
        </p:nvSpPr>
        <p:spPr bwMode="auto">
          <a:xfrm>
            <a:off x="723900" y="304800"/>
            <a:ext cx="9001125" cy="62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pPr>
              <a:lnSpc>
                <a:spcPts val="3000"/>
              </a:lnSpc>
            </a:pPr>
            <a:r>
              <a:rPr lang="vi-VN" altLang="en-US" sz="2000" dirty="0">
                <a:latin typeface="Arial" panose="020B0604020202020204" pitchFamily="34" charset="0"/>
                <a:cs typeface="Arial" panose="020B0604020202020204" pitchFamily="34" charset="0"/>
              </a:rPr>
              <a:t>b- Trong những năm 70, các máy tính được nối với nhau trực tiếp thành mạng, đồng thời tại thời điểm này xuất hiện kháI niệm Mạng truyền thông (communication network), trong đó các thành phần chính của nó là các nút mạng, được gọi là các bộ chuyển mạch.</a:t>
            </a:r>
          </a:p>
          <a:p>
            <a:pPr>
              <a:lnSpc>
                <a:spcPts val="3000"/>
              </a:lnSpc>
            </a:pPr>
            <a:r>
              <a:rPr lang="vi-VN" altLang="en-US" sz="2000" dirty="0">
                <a:latin typeface="Arial" panose="020B0604020202020204" pitchFamily="34" charset="0"/>
                <a:cs typeface="Arial" panose="020B0604020202020204" pitchFamily="34" charset="0"/>
              </a:rPr>
              <a:t>    Các máy tính được kết nối thành mạng máy tính nhằm đạt tới các mục tiêu chính sau đây:</a:t>
            </a:r>
          </a:p>
          <a:p>
            <a:pPr>
              <a:lnSpc>
                <a:spcPts val="3000"/>
              </a:lnSpc>
            </a:pPr>
            <a:r>
              <a:rPr lang="vi-VN" altLang="en-US" sz="2000" dirty="0">
                <a:latin typeface="Arial" panose="020B0604020202020204" pitchFamily="34" charset="0"/>
                <a:cs typeface="Arial" panose="020B0604020202020204" pitchFamily="34" charset="0"/>
              </a:rPr>
              <a:t>  - Làm cho các tài nguyên có giá trị cao (thiết bị, chương trình, dữ liệu,…) trở nên khả dụng đối với bất kỳ người sử dụng nào trên mạng (không cần quan tâm đến vị trí địa lý của tài nguyên và người sử dụng).</a:t>
            </a:r>
          </a:p>
          <a:p>
            <a:pPr>
              <a:lnSpc>
                <a:spcPts val="3000"/>
              </a:lnSpc>
            </a:pPr>
            <a:r>
              <a:rPr lang="vi-VN" altLang="en-US" sz="2000" dirty="0">
                <a:latin typeface="Arial" panose="020B0604020202020204" pitchFamily="34" charset="0"/>
                <a:cs typeface="Arial" panose="020B0604020202020204" pitchFamily="34" charset="0"/>
              </a:rPr>
              <a:t>  - Tăng độ tin cậy của hệ thống nhờ khả năng thay thế khi xảy ra sự cố đối với một máy tính nào đó.</a:t>
            </a:r>
            <a:endParaRPr lang="en-US" altLang="en-US" sz="2000" dirty="0">
              <a:latin typeface="Arial" panose="020B0604020202020204" pitchFamily="34" charset="0"/>
              <a:cs typeface="Arial" panose="020B0604020202020204" pitchFamily="34" charset="0"/>
            </a:endParaRPr>
          </a:p>
          <a:p>
            <a:pPr>
              <a:lnSpc>
                <a:spcPts val="3000"/>
              </a:lnSpc>
            </a:pPr>
            <a:endParaRPr lang="vi-VN" altLang="en-US" sz="2000" dirty="0">
              <a:latin typeface="Arial" panose="020B0604020202020204" pitchFamily="34" charset="0"/>
              <a:cs typeface="Arial" panose="020B0604020202020204" pitchFamily="34" charset="0"/>
            </a:endParaRPr>
          </a:p>
          <a:p>
            <a:pPr>
              <a:lnSpc>
                <a:spcPts val="3000"/>
              </a:lnSpc>
            </a:pPr>
            <a:r>
              <a:rPr lang="vi-VN" altLang="en-US" sz="2000" dirty="0">
                <a:latin typeface="Arial" panose="020B0604020202020204" pitchFamily="34" charset="0"/>
                <a:cs typeface="Arial" panose="020B0604020202020204" pitchFamily="34" charset="0"/>
              </a:rPr>
              <a:t>c- Từ  thập kỷ 80 trở đi thì việc kết nối mạng mới được thực hiện rộng rãi nhờ tỷ lệ giữa giá thành máy tính và chi phí truyền tin đã giảm đi rõ rệt. Trong gian đoạn này bắt đầu xuất hiện những thử nghiệm đầu tiên về mạng diện rộng và mạng liên quốc gia. </a:t>
            </a:r>
            <a:endParaRPr lang="en-US" alt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 calcmode="lin" valueType="num">
                                      <p:cBhvr additive="base">
                                        <p:cTn id="7" dur="500" fill="hold"/>
                                        <p:tgtEl>
                                          <p:spTgt spid="911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4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1142">
                                            <p:txEl>
                                              <p:pRg st="1" end="1"/>
                                            </p:txEl>
                                          </p:spTgt>
                                        </p:tgtEl>
                                        <p:attrNameLst>
                                          <p:attrName>style.visibility</p:attrName>
                                        </p:attrNameLst>
                                      </p:cBhvr>
                                      <p:to>
                                        <p:strVal val="visible"/>
                                      </p:to>
                                    </p:set>
                                    <p:anim calcmode="lin" valueType="num">
                                      <p:cBhvr additive="base">
                                        <p:cTn id="11" dur="500" fill="hold"/>
                                        <p:tgtEl>
                                          <p:spTgt spid="9114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114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1142">
                                            <p:txEl>
                                              <p:pRg st="2" end="2"/>
                                            </p:txEl>
                                          </p:spTgt>
                                        </p:tgtEl>
                                        <p:attrNameLst>
                                          <p:attrName>style.visibility</p:attrName>
                                        </p:attrNameLst>
                                      </p:cBhvr>
                                      <p:to>
                                        <p:strVal val="visible"/>
                                      </p:to>
                                    </p:set>
                                    <p:anim calcmode="lin" valueType="num">
                                      <p:cBhvr additive="base">
                                        <p:cTn id="15" dur="500" fill="hold"/>
                                        <p:tgtEl>
                                          <p:spTgt spid="9114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114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1142">
                                            <p:txEl>
                                              <p:pRg st="3" end="3"/>
                                            </p:txEl>
                                          </p:spTgt>
                                        </p:tgtEl>
                                        <p:attrNameLst>
                                          <p:attrName>style.visibility</p:attrName>
                                        </p:attrNameLst>
                                      </p:cBhvr>
                                      <p:to>
                                        <p:strVal val="visible"/>
                                      </p:to>
                                    </p:set>
                                    <p:anim calcmode="lin" valueType="num">
                                      <p:cBhvr additive="base">
                                        <p:cTn id="19" dur="500" fill="hold"/>
                                        <p:tgtEl>
                                          <p:spTgt spid="9114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4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1142">
                                            <p:txEl>
                                              <p:pRg st="5" end="5"/>
                                            </p:txEl>
                                          </p:spTgt>
                                        </p:tgtEl>
                                        <p:attrNameLst>
                                          <p:attrName>style.visibility</p:attrName>
                                        </p:attrNameLst>
                                      </p:cBhvr>
                                      <p:to>
                                        <p:strVal val="visible"/>
                                      </p:to>
                                    </p:set>
                                    <p:anim calcmode="lin" valueType="num">
                                      <p:cBhvr additive="base">
                                        <p:cTn id="23" dur="500" fill="hold"/>
                                        <p:tgtEl>
                                          <p:spTgt spid="91142">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114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D5AEA2BB-A6F1-4898-B2A3-66B2739E1216}"/>
              </a:ext>
            </a:extLst>
          </p:cNvPr>
          <p:cNvSpPr txBox="1">
            <a:spLocks noChangeArrowheads="1"/>
          </p:cNvSpPr>
          <p:nvPr/>
        </p:nvSpPr>
        <p:spPr bwMode="auto">
          <a:xfrm>
            <a:off x="3151188" y="2098675"/>
            <a:ext cx="190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endParaRPr kumimoji="0" lang="en-US" altLang="en-US" sz="2500">
              <a:latin typeface="Times New Roman" panose="02020603050405020304" pitchFamily="18" charset="0"/>
            </a:endParaRPr>
          </a:p>
        </p:txBody>
      </p:sp>
      <p:grpSp>
        <p:nvGrpSpPr>
          <p:cNvPr id="2" name="Group 3">
            <a:extLst>
              <a:ext uri="{FF2B5EF4-FFF2-40B4-BE49-F238E27FC236}">
                <a16:creationId xmlns:a16="http://schemas.microsoft.com/office/drawing/2014/main" id="{89F0EF58-4F47-469F-BD88-A9DB3577EDBE}"/>
              </a:ext>
            </a:extLst>
          </p:cNvPr>
          <p:cNvGrpSpPr>
            <a:grpSpLocks/>
          </p:cNvGrpSpPr>
          <p:nvPr/>
        </p:nvGrpSpPr>
        <p:grpSpPr bwMode="auto">
          <a:xfrm>
            <a:off x="1028700" y="422275"/>
            <a:ext cx="9001125" cy="1398513"/>
            <a:chOff x="528" y="192"/>
            <a:chExt cx="5040" cy="882"/>
          </a:xfrm>
        </p:grpSpPr>
        <p:sp>
          <p:nvSpPr>
            <p:cNvPr id="8200" name="Text Box 4">
              <a:extLst>
                <a:ext uri="{FF2B5EF4-FFF2-40B4-BE49-F238E27FC236}">
                  <a16:creationId xmlns:a16="http://schemas.microsoft.com/office/drawing/2014/main" id="{2C3DF7E5-D558-4BDA-BA08-AE9FA0675B3C}"/>
                </a:ext>
              </a:extLst>
            </p:cNvPr>
            <p:cNvSpPr txBox="1">
              <a:spLocks noChangeArrowheads="1"/>
            </p:cNvSpPr>
            <p:nvPr/>
          </p:nvSpPr>
          <p:spPr bwMode="auto">
            <a:xfrm>
              <a:off x="576" y="192"/>
              <a:ext cx="49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8201" name="Text Box 5">
              <a:extLst>
                <a:ext uri="{FF2B5EF4-FFF2-40B4-BE49-F238E27FC236}">
                  <a16:creationId xmlns:a16="http://schemas.microsoft.com/office/drawing/2014/main" id="{8891E2A5-1F4D-46D2-A4FA-4130B88A29EC}"/>
                </a:ext>
              </a:extLst>
            </p:cNvPr>
            <p:cNvSpPr txBox="1">
              <a:spLocks noChangeArrowheads="1"/>
            </p:cNvSpPr>
            <p:nvPr/>
          </p:nvSpPr>
          <p:spPr bwMode="auto">
            <a:xfrm>
              <a:off x="528" y="480"/>
              <a:ext cx="5040"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ts val="2200"/>
                </a:lnSpc>
                <a:spcBef>
                  <a:spcPct val="50000"/>
                </a:spcBef>
                <a:buClrTx/>
                <a:buSzTx/>
                <a:buFontTx/>
                <a:buNone/>
              </a:pPr>
              <a:r>
                <a:rPr kumimoji="0" lang="vi-VN" altLang="en-US" sz="2000" dirty="0">
                  <a:solidFill>
                    <a:srgbClr val="FFFF00"/>
                  </a:solidFill>
                  <a:latin typeface="Arial" panose="020B0604020202020204" pitchFamily="34" charset="0"/>
                  <a:cs typeface="Arial" panose="020B0604020202020204" pitchFamily="34" charset="0"/>
                </a:rPr>
                <a:t>Mạng máy tính là một hệ thống gồm nhiều máy tính và các thiết bị được kết nối với nhau bởi đường truyền vật lý theo một kiến trúc nào đó nhằm thu thập và chia xẻ tài nguyên cho nhiều người sử dụng</a:t>
              </a:r>
            </a:p>
          </p:txBody>
        </p:sp>
      </p:grpSp>
      <p:graphicFrame>
        <p:nvGraphicFramePr>
          <p:cNvPr id="92166" name="Object 6">
            <a:extLst>
              <a:ext uri="{FF2B5EF4-FFF2-40B4-BE49-F238E27FC236}">
                <a16:creationId xmlns:a16="http://schemas.microsoft.com/office/drawing/2014/main" id="{4466AB5D-F80A-4EBF-BCCD-C8382C01E5B9}"/>
              </a:ext>
            </a:extLst>
          </p:cNvPr>
          <p:cNvGraphicFramePr>
            <a:graphicFrameLocks noGrp="1" noChangeAspect="1"/>
          </p:cNvGraphicFramePr>
          <p:nvPr>
            <p:ph/>
            <p:extLst>
              <p:ext uri="{D42A27DB-BD31-4B8C-83A1-F6EECF244321}">
                <p14:modId xmlns:p14="http://schemas.microsoft.com/office/powerpoint/2010/main" val="40015358"/>
              </p:ext>
            </p:extLst>
          </p:nvPr>
        </p:nvGraphicFramePr>
        <p:xfrm>
          <a:off x="2400300" y="1981200"/>
          <a:ext cx="5384800" cy="4588697"/>
        </p:xfrm>
        <a:graphic>
          <a:graphicData uri="http://schemas.openxmlformats.org/presentationml/2006/ole">
            <mc:AlternateContent xmlns:mc="http://schemas.openxmlformats.org/markup-compatibility/2006">
              <mc:Choice xmlns:v="urn:schemas-microsoft-com:vml" Requires="v">
                <p:oleObj spid="_x0000_s8232" name="Bitmap Image" r:id="rId3" imgW="4057143" imgH="3457143" progId="Paint.Picture">
                  <p:embed/>
                </p:oleObj>
              </mc:Choice>
              <mc:Fallback>
                <p:oleObj name="Bitmap Image" r:id="rId3" imgW="4057143" imgH="3457143"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1981200"/>
                        <a:ext cx="5384800" cy="4588697"/>
                      </a:xfrm>
                      <a:prstGeom prst="rect">
                        <a:avLst/>
                      </a:prstGeom>
                      <a:noFill/>
                      <a:ln>
                        <a:noFill/>
                      </a:ln>
                      <a:effectLst/>
                    </p:spPr>
                  </p:pic>
                </p:oleObj>
              </mc:Fallback>
            </mc:AlternateContent>
          </a:graphicData>
        </a:graphic>
      </p:graphicFrame>
      <p:sp>
        <p:nvSpPr>
          <p:cNvPr id="8197" name="AutoShape 7">
            <a:hlinkClick r:id="" action="ppaction://hlinkshowjump?jump=nextslide" highlightClick="1"/>
            <a:extLst>
              <a:ext uri="{FF2B5EF4-FFF2-40B4-BE49-F238E27FC236}">
                <a16:creationId xmlns:a16="http://schemas.microsoft.com/office/drawing/2014/main" id="{11684C68-6AEF-45C8-8375-BE09C3F1B8FE}"/>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8198" name="AutoShape 8">
            <a:hlinkClick r:id="" action="ppaction://hlinkshowjump?jump=previousslide" highlightClick="1"/>
            <a:extLst>
              <a:ext uri="{FF2B5EF4-FFF2-40B4-BE49-F238E27FC236}">
                <a16:creationId xmlns:a16="http://schemas.microsoft.com/office/drawing/2014/main" id="{D41943D2-E18F-40A8-B566-760C9678C1A6}"/>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92169" name="Text Box 9">
            <a:extLst>
              <a:ext uri="{FF2B5EF4-FFF2-40B4-BE49-F238E27FC236}">
                <a16:creationId xmlns:a16="http://schemas.microsoft.com/office/drawing/2014/main" id="{F49E5E97-C91F-4D4D-91F2-E76A7A244B3B}"/>
              </a:ext>
            </a:extLst>
          </p:cNvPr>
          <p:cNvSpPr txBox="1">
            <a:spLocks noChangeArrowheads="1"/>
          </p:cNvSpPr>
          <p:nvPr/>
        </p:nvSpPr>
        <p:spPr bwMode="auto">
          <a:xfrm>
            <a:off x="1114425" y="533400"/>
            <a:ext cx="9001125" cy="33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100" b="1" dirty="0">
                <a:latin typeface="Arial Black" panose="020B0A04020102020204" pitchFamily="34" charset="0"/>
              </a:rPr>
              <a:t>I.2. </a:t>
            </a:r>
            <a:r>
              <a:rPr kumimoji="0" lang="en-US" altLang="en-US" sz="2100" b="1" dirty="0" err="1">
                <a:latin typeface="Arial Black" panose="020B0A04020102020204" pitchFamily="34" charset="0"/>
              </a:rPr>
              <a:t>Mạng</a:t>
            </a:r>
            <a:r>
              <a:rPr kumimoji="0" lang="en-US" altLang="en-US" sz="2100" b="1" dirty="0">
                <a:latin typeface="Arial Black" panose="020B0A04020102020204" pitchFamily="34" charset="0"/>
              </a:rPr>
              <a:t> </a:t>
            </a:r>
            <a:r>
              <a:rPr kumimoji="0" lang="en-US" altLang="en-US" sz="2100" b="1" dirty="0" err="1">
                <a:latin typeface="Arial Black" panose="020B0A04020102020204" pitchFamily="34" charset="0"/>
              </a:rPr>
              <a:t>máy</a:t>
            </a:r>
            <a:r>
              <a:rPr kumimoji="0" lang="en-US" altLang="en-US" sz="2100" b="1" dirty="0">
                <a:latin typeface="Arial Black" panose="020B0A04020102020204" pitchFamily="34" charset="0"/>
              </a:rPr>
              <a:t> </a:t>
            </a:r>
            <a:r>
              <a:rPr kumimoji="0" lang="en-US" altLang="en-US" sz="2100" b="1" dirty="0" err="1">
                <a:latin typeface="Arial Black" panose="020B0A04020102020204" pitchFamily="34" charset="0"/>
              </a:rPr>
              <a:t>tính</a:t>
            </a:r>
            <a:r>
              <a:rPr kumimoji="0" lang="en-US" altLang="en-US" sz="2100" b="1" dirty="0">
                <a:latin typeface="Arial Black" panose="020B0A04020102020204" pitchFamily="34" charset="0"/>
              </a:rPr>
              <a:t> </a:t>
            </a:r>
            <a:r>
              <a:rPr kumimoji="0" lang="en-US" altLang="en-US" sz="2100" b="1" dirty="0" err="1">
                <a:latin typeface="Arial Black" panose="020B0A04020102020204" pitchFamily="34" charset="0"/>
              </a:rPr>
              <a:t>là</a:t>
            </a:r>
            <a:r>
              <a:rPr kumimoji="0" lang="en-US" altLang="en-US" sz="2100" b="1" dirty="0">
                <a:latin typeface="Arial Black" panose="020B0A04020102020204" pitchFamily="34" charset="0"/>
              </a:rPr>
              <a:t> </a:t>
            </a:r>
            <a:r>
              <a:rPr kumimoji="0" lang="en-US" altLang="en-US" sz="2100" b="1" dirty="0" err="1">
                <a:latin typeface="Arial Black" panose="020B0A04020102020204" pitchFamily="34" charset="0"/>
              </a:rPr>
              <a:t>gì</a:t>
            </a:r>
            <a:r>
              <a:rPr kumimoji="0" lang="en-US" altLang="en-US" sz="2100" b="1" dirty="0">
                <a:latin typeface="Arial Black" panose="020B0A04020102020204" pitchFamily="34" charset="0"/>
              </a:rPr>
              <a:t>?</a:t>
            </a:r>
            <a:endParaRPr kumimoji="0" lang="en-US" altLang="en-US" sz="2100" b="1" dirty="0">
              <a:latin typeface=".VnBlack"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69"/>
                                        </p:tgtEl>
                                        <p:attrNameLst>
                                          <p:attrName>style.visibility</p:attrName>
                                        </p:attrNameLst>
                                      </p:cBhvr>
                                      <p:to>
                                        <p:strVal val="visible"/>
                                      </p:to>
                                    </p:set>
                                    <p:animEffect transition="in" filter="checkerboard(across)">
                                      <p:cBhvr>
                                        <p:cTn id="7" dur="500"/>
                                        <p:tgtEl>
                                          <p:spTgt spid="921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92166"/>
                                        </p:tgtEl>
                                        <p:attrNameLst>
                                          <p:attrName>style.visibility</p:attrName>
                                        </p:attrNameLst>
                                      </p:cBhvr>
                                      <p:to>
                                        <p:strVal val="visible"/>
                                      </p:to>
                                    </p:set>
                                    <p:anim calcmode="lin" valueType="num">
                                      <p:cBhvr additive="base">
                                        <p:cTn id="17" dur="500" fill="hold"/>
                                        <p:tgtEl>
                                          <p:spTgt spid="92166"/>
                                        </p:tgtEl>
                                        <p:attrNameLst>
                                          <p:attrName>ppt_x</p:attrName>
                                        </p:attrNameLst>
                                      </p:cBhvr>
                                      <p:tavLst>
                                        <p:tav tm="0">
                                          <p:val>
                                            <p:strVal val="1+#ppt_w/2"/>
                                          </p:val>
                                        </p:tav>
                                        <p:tav tm="100000">
                                          <p:val>
                                            <p:strVal val="#ppt_x"/>
                                          </p:val>
                                        </p:tav>
                                      </p:tavLst>
                                    </p:anim>
                                    <p:anim calcmode="lin" valueType="num">
                                      <p:cBhvr additive="base">
                                        <p:cTn id="18"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053">
            <a:extLst>
              <a:ext uri="{FF2B5EF4-FFF2-40B4-BE49-F238E27FC236}">
                <a16:creationId xmlns:a16="http://schemas.microsoft.com/office/drawing/2014/main" id="{84BCD946-8013-49BB-BCAD-EEE382F3E295}"/>
              </a:ext>
            </a:extLst>
          </p:cNvPr>
          <p:cNvGrpSpPr>
            <a:grpSpLocks/>
          </p:cNvGrpSpPr>
          <p:nvPr/>
        </p:nvGrpSpPr>
        <p:grpSpPr bwMode="auto">
          <a:xfrm>
            <a:off x="1028700" y="814388"/>
            <a:ext cx="9001125" cy="773113"/>
            <a:chOff x="528" y="192"/>
            <a:chExt cx="5040" cy="487"/>
          </a:xfrm>
        </p:grpSpPr>
        <p:sp>
          <p:nvSpPr>
            <p:cNvPr id="9249" name="Text Box 2054">
              <a:extLst>
                <a:ext uri="{FF2B5EF4-FFF2-40B4-BE49-F238E27FC236}">
                  <a16:creationId xmlns:a16="http://schemas.microsoft.com/office/drawing/2014/main" id="{3300EF5E-1CAF-434C-964E-CEAAE193CFED}"/>
                </a:ext>
              </a:extLst>
            </p:cNvPr>
            <p:cNvSpPr txBox="1">
              <a:spLocks noChangeArrowheads="1"/>
            </p:cNvSpPr>
            <p:nvPr/>
          </p:nvSpPr>
          <p:spPr bwMode="auto">
            <a:xfrm>
              <a:off x="576" y="192"/>
              <a:ext cx="49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50" name="Text Box 2055">
              <a:extLst>
                <a:ext uri="{FF2B5EF4-FFF2-40B4-BE49-F238E27FC236}">
                  <a16:creationId xmlns:a16="http://schemas.microsoft.com/office/drawing/2014/main" id="{22B95332-7F72-4FF4-9796-E0B8086B0E3A}"/>
                </a:ext>
              </a:extLst>
            </p:cNvPr>
            <p:cNvSpPr txBox="1">
              <a:spLocks noChangeArrowheads="1"/>
            </p:cNvSpPr>
            <p:nvPr/>
          </p:nvSpPr>
          <p:spPr bwMode="auto">
            <a:xfrm>
              <a:off x="528" y="480"/>
              <a:ext cx="50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000" b="1" dirty="0">
                  <a:solidFill>
                    <a:srgbClr val="FFFF00"/>
                  </a:solidFill>
                  <a:latin typeface="Arial" panose="020B0604020202020204" pitchFamily="34" charset="0"/>
                  <a:cs typeface="Arial" panose="020B0604020202020204" pitchFamily="34" charset="0"/>
                </a:rPr>
                <a:t> </a:t>
              </a:r>
              <a:r>
                <a:rPr kumimoji="0" lang="en-US" altLang="en-US" sz="2000" dirty="0">
                  <a:solidFill>
                    <a:srgbClr val="FFFF00"/>
                  </a:solidFill>
                  <a:latin typeface="Arial" panose="020B0604020202020204" pitchFamily="34" charset="0"/>
                  <a:cs typeface="Arial" panose="020B0604020202020204" pitchFamily="34" charset="0"/>
                </a:rPr>
                <a:t>1. </a:t>
              </a:r>
              <a:r>
                <a:rPr kumimoji="0" lang="en-US" altLang="en-US" sz="2000" dirty="0" err="1">
                  <a:solidFill>
                    <a:srgbClr val="FFFF00"/>
                  </a:solidFill>
                  <a:latin typeface="Arial" panose="020B0604020202020204" pitchFamily="34" charset="0"/>
                  <a:cs typeface="Arial" panose="020B0604020202020204" pitchFamily="34" charset="0"/>
                </a:rPr>
                <a:t>Máy</a:t>
              </a:r>
              <a:r>
                <a:rPr kumimoji="0" lang="en-US" altLang="en-US" sz="2000" dirty="0">
                  <a:solidFill>
                    <a:srgbClr val="FFFF00"/>
                  </a:solidFill>
                  <a:latin typeface="Arial" panose="020B0604020202020204" pitchFamily="34" charset="0"/>
                  <a:cs typeface="Arial" panose="020B0604020202020204" pitchFamily="34" charset="0"/>
                </a:rPr>
                <a:t> </a:t>
              </a:r>
              <a:r>
                <a:rPr kumimoji="0" lang="en-US" altLang="en-US" sz="2000" dirty="0" err="1">
                  <a:solidFill>
                    <a:srgbClr val="FFFF00"/>
                  </a:solidFill>
                  <a:latin typeface="Arial" panose="020B0604020202020204" pitchFamily="34" charset="0"/>
                  <a:cs typeface="Arial" panose="020B0604020202020204" pitchFamily="34" charset="0"/>
                </a:rPr>
                <a:t>chủ</a:t>
              </a:r>
              <a:r>
                <a:rPr kumimoji="0" lang="en-US" altLang="en-US" sz="2000" dirty="0">
                  <a:solidFill>
                    <a:srgbClr val="FFFF00"/>
                  </a:solidFill>
                  <a:latin typeface="Arial" panose="020B0604020202020204" pitchFamily="34" charset="0"/>
                  <a:cs typeface="Arial" panose="020B0604020202020204" pitchFamily="34" charset="0"/>
                </a:rPr>
                <a:t> (Server)</a:t>
              </a:r>
            </a:p>
          </p:txBody>
        </p:sp>
      </p:grpSp>
      <p:grpSp>
        <p:nvGrpSpPr>
          <p:cNvPr id="3" name="Group 2059">
            <a:extLst>
              <a:ext uri="{FF2B5EF4-FFF2-40B4-BE49-F238E27FC236}">
                <a16:creationId xmlns:a16="http://schemas.microsoft.com/office/drawing/2014/main" id="{7C89C61E-3E57-4775-B869-1A6DFB64E80F}"/>
              </a:ext>
            </a:extLst>
          </p:cNvPr>
          <p:cNvGrpSpPr>
            <a:grpSpLocks/>
          </p:cNvGrpSpPr>
          <p:nvPr/>
        </p:nvGrpSpPr>
        <p:grpSpPr bwMode="auto">
          <a:xfrm>
            <a:off x="1114425" y="4445000"/>
            <a:ext cx="1208088" cy="1549400"/>
            <a:chOff x="4080" y="864"/>
            <a:chExt cx="2135" cy="2466"/>
          </a:xfrm>
        </p:grpSpPr>
        <p:pic>
          <p:nvPicPr>
            <p:cNvPr id="9247" name="Picture 2060">
              <a:extLst>
                <a:ext uri="{FF2B5EF4-FFF2-40B4-BE49-F238E27FC236}">
                  <a16:creationId xmlns:a16="http://schemas.microsoft.com/office/drawing/2014/main" id="{6F40EB79-B664-4644-8BBF-B371C9E73D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Text Box 2061">
              <a:extLst>
                <a:ext uri="{FF2B5EF4-FFF2-40B4-BE49-F238E27FC236}">
                  <a16:creationId xmlns:a16="http://schemas.microsoft.com/office/drawing/2014/main" id="{EB5804C1-E05C-4FB1-9A04-B0C59073C7DC}"/>
                </a:ext>
              </a:extLst>
            </p:cNvPr>
            <p:cNvSpPr txBox="1">
              <a:spLocks noChangeArrowheads="1"/>
            </p:cNvSpPr>
            <p:nvPr/>
          </p:nvSpPr>
          <p:spPr bwMode="auto">
            <a:xfrm>
              <a:off x="4080" y="2663"/>
              <a:ext cx="2135" cy="667"/>
            </a:xfrm>
            <a:prstGeom prst="rect">
              <a:avLst/>
            </a:prstGeom>
            <a:noFill/>
            <a:ln w="9525">
              <a:noFill/>
              <a:miter lim="800000"/>
              <a:headEnd/>
              <a:tailEnd/>
            </a:ln>
            <a:effectLst/>
          </p:spPr>
          <p:txBody>
            <a:bodyPr wrap="none" lIns="94759" tIns="47380" rIns="94759" bIns="47380">
              <a:spAutoFit/>
            </a:bodyPr>
            <a:lstStyle/>
            <a:p>
              <a:pPr defTabSz="947738">
                <a:buClr>
                  <a:srgbClr val="6699FF"/>
                </a:buClr>
                <a:buFont typeface="Wingdings 3" pitchFamily="18" charset="2"/>
                <a:buNone/>
                <a:defRPr/>
              </a:pPr>
              <a:r>
                <a:rPr lang="en-US" sz="2100" dirty="0" err="1">
                  <a:latin typeface="Arial" pitchFamily="34" charset="0"/>
                  <a:cs typeface="Arial" pitchFamily="34" charset="0"/>
                </a:rPr>
                <a:t>Máy</a:t>
              </a:r>
              <a:r>
                <a:rPr lang="en-US" sz="2100" dirty="0">
                  <a:latin typeface="Arial" pitchFamily="34" charset="0"/>
                  <a:cs typeface="Arial" pitchFamily="34" charset="0"/>
                </a:rPr>
                <a:t> </a:t>
              </a:r>
              <a:r>
                <a:rPr lang="en-US" sz="2100" dirty="0" err="1">
                  <a:latin typeface="Arial" pitchFamily="34" charset="0"/>
                  <a:cs typeface="Arial" pitchFamily="34" charset="0"/>
                </a:rPr>
                <a:t>chủ</a:t>
              </a:r>
              <a:endParaRPr lang="en-US" sz="2100" dirty="0">
                <a:effectLst>
                  <a:outerShdw blurRad="38100" dist="38100" dir="2700000" algn="tl">
                    <a:srgbClr val="000000"/>
                  </a:outerShdw>
                </a:effectLst>
                <a:latin typeface="Arial" charset="0"/>
              </a:endParaRPr>
            </a:p>
          </p:txBody>
        </p:sp>
      </p:grpSp>
      <p:grpSp>
        <p:nvGrpSpPr>
          <p:cNvPr id="4" name="Group 2062">
            <a:extLst>
              <a:ext uri="{FF2B5EF4-FFF2-40B4-BE49-F238E27FC236}">
                <a16:creationId xmlns:a16="http://schemas.microsoft.com/office/drawing/2014/main" id="{62FAAD61-7495-4CF9-B9B1-74F81C603B19}"/>
              </a:ext>
            </a:extLst>
          </p:cNvPr>
          <p:cNvGrpSpPr>
            <a:grpSpLocks/>
          </p:cNvGrpSpPr>
          <p:nvPr/>
        </p:nvGrpSpPr>
        <p:grpSpPr bwMode="auto">
          <a:xfrm>
            <a:off x="1028700" y="1347788"/>
            <a:ext cx="9001125" cy="1246187"/>
            <a:chOff x="528" y="192"/>
            <a:chExt cx="5040" cy="785"/>
          </a:xfrm>
        </p:grpSpPr>
        <p:sp>
          <p:nvSpPr>
            <p:cNvPr id="9245" name="Text Box 2063">
              <a:extLst>
                <a:ext uri="{FF2B5EF4-FFF2-40B4-BE49-F238E27FC236}">
                  <a16:creationId xmlns:a16="http://schemas.microsoft.com/office/drawing/2014/main" id="{9EEC08BD-67E2-4849-A62E-6CC72828F544}"/>
                </a:ext>
              </a:extLst>
            </p:cNvPr>
            <p:cNvSpPr txBox="1">
              <a:spLocks noChangeArrowheads="1"/>
            </p:cNvSpPr>
            <p:nvPr/>
          </p:nvSpPr>
          <p:spPr bwMode="auto">
            <a:xfrm>
              <a:off x="576" y="192"/>
              <a:ext cx="49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46" name="Text Box 2064">
              <a:extLst>
                <a:ext uri="{FF2B5EF4-FFF2-40B4-BE49-F238E27FC236}">
                  <a16:creationId xmlns:a16="http://schemas.microsoft.com/office/drawing/2014/main" id="{DEE41CAF-1EB5-4CC9-8D9A-66281F331C00}"/>
                </a:ext>
              </a:extLst>
            </p:cNvPr>
            <p:cNvSpPr txBox="1">
              <a:spLocks noChangeArrowheads="1"/>
            </p:cNvSpPr>
            <p:nvPr/>
          </p:nvSpPr>
          <p:spPr bwMode="auto">
            <a:xfrm>
              <a:off x="528" y="480"/>
              <a:ext cx="504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a:solidFill>
                    <a:srgbClr val="FFFF00"/>
                  </a:solidFill>
                  <a:latin typeface="Times New Roman" panose="02020603050405020304" pitchFamily="18" charset="0"/>
                  <a:cs typeface="Times New Roman" panose="02020603050405020304" pitchFamily="18" charset="0"/>
                </a:rPr>
                <a:t> </a:t>
              </a:r>
              <a:r>
                <a:rPr kumimoji="0" lang="en-US" altLang="en-US" sz="2300">
                  <a:solidFill>
                    <a:srgbClr val="FFFF00"/>
                  </a:solidFill>
                  <a:latin typeface="Times New Roman" panose="02020603050405020304" pitchFamily="18" charset="0"/>
                  <a:cs typeface="Times New Roman" panose="02020603050405020304" pitchFamily="18" charset="0"/>
                </a:rPr>
                <a:t>2. Máy trạm (Workstation)</a:t>
              </a:r>
            </a:p>
            <a:p>
              <a:pPr>
                <a:lnSpc>
                  <a:spcPct val="70000"/>
                </a:lnSpc>
                <a:spcBef>
                  <a:spcPct val="50000"/>
                </a:spcBef>
                <a:buClrTx/>
                <a:buSzTx/>
                <a:buFontTx/>
                <a:buNone/>
              </a:pPr>
              <a:endParaRPr kumimoji="0" lang="en-US" altLang="en-US" sz="2300">
                <a:solidFill>
                  <a:srgbClr val="FFFF00"/>
                </a:solidFill>
                <a:latin typeface=".VnArial NarrowH" panose="020B7200000000000000" pitchFamily="34" charset="0"/>
              </a:endParaRPr>
            </a:p>
          </p:txBody>
        </p:sp>
      </p:grpSp>
      <p:grpSp>
        <p:nvGrpSpPr>
          <p:cNvPr id="5" name="Group 2071">
            <a:extLst>
              <a:ext uri="{FF2B5EF4-FFF2-40B4-BE49-F238E27FC236}">
                <a16:creationId xmlns:a16="http://schemas.microsoft.com/office/drawing/2014/main" id="{C4499FE3-8E20-4541-B761-9C0341DE5362}"/>
              </a:ext>
            </a:extLst>
          </p:cNvPr>
          <p:cNvGrpSpPr>
            <a:grpSpLocks/>
          </p:cNvGrpSpPr>
          <p:nvPr/>
        </p:nvGrpSpPr>
        <p:grpSpPr bwMode="auto">
          <a:xfrm>
            <a:off x="2565400" y="4598988"/>
            <a:ext cx="1312863" cy="1423987"/>
            <a:chOff x="1440" y="2496"/>
            <a:chExt cx="870" cy="952"/>
          </a:xfrm>
        </p:grpSpPr>
        <p:pic>
          <p:nvPicPr>
            <p:cNvPr id="9243" name="Picture 2065">
              <a:extLst>
                <a:ext uri="{FF2B5EF4-FFF2-40B4-BE49-F238E27FC236}">
                  <a16:creationId xmlns:a16="http://schemas.microsoft.com/office/drawing/2014/main" id="{B2D1A023-BB6C-46AC-A100-C3BE2B22F39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496"/>
              <a:ext cx="6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4" name="Text Box 2070">
              <a:extLst>
                <a:ext uri="{FF2B5EF4-FFF2-40B4-BE49-F238E27FC236}">
                  <a16:creationId xmlns:a16="http://schemas.microsoft.com/office/drawing/2014/main" id="{4A2BE462-AF25-4FB8-8D8A-EB75B9D71BE4}"/>
                </a:ext>
              </a:extLst>
            </p:cNvPr>
            <p:cNvSpPr txBox="1">
              <a:spLocks noChangeArrowheads="1"/>
            </p:cNvSpPr>
            <p:nvPr/>
          </p:nvSpPr>
          <p:spPr bwMode="auto">
            <a:xfrm>
              <a:off x="1440" y="3168"/>
              <a:ext cx="87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a:latin typeface="Arial" panose="020B0604020202020204" pitchFamily="34" charset="0"/>
                  <a:cs typeface="Arial" panose="020B0604020202020204" pitchFamily="34" charset="0"/>
                </a:rPr>
                <a:t>Máy trạm</a:t>
              </a:r>
              <a:endParaRPr kumimoji="0" lang="en-US" altLang="en-US" sz="2100">
                <a:latin typeface=".VnArial" panose="020B7200000000000000" pitchFamily="34" charset="0"/>
              </a:endParaRPr>
            </a:p>
          </p:txBody>
        </p:sp>
      </p:grpSp>
      <p:grpSp>
        <p:nvGrpSpPr>
          <p:cNvPr id="6" name="Group 2072">
            <a:extLst>
              <a:ext uri="{FF2B5EF4-FFF2-40B4-BE49-F238E27FC236}">
                <a16:creationId xmlns:a16="http://schemas.microsoft.com/office/drawing/2014/main" id="{9422A29B-9A09-4EB2-86E1-B01DC0480ABA}"/>
              </a:ext>
            </a:extLst>
          </p:cNvPr>
          <p:cNvGrpSpPr>
            <a:grpSpLocks/>
          </p:cNvGrpSpPr>
          <p:nvPr/>
        </p:nvGrpSpPr>
        <p:grpSpPr bwMode="auto">
          <a:xfrm>
            <a:off x="1028700" y="1804988"/>
            <a:ext cx="9001125" cy="808037"/>
            <a:chOff x="528" y="192"/>
            <a:chExt cx="5040" cy="509"/>
          </a:xfrm>
        </p:grpSpPr>
        <p:sp>
          <p:nvSpPr>
            <p:cNvPr id="9241" name="Text Box 2073">
              <a:extLst>
                <a:ext uri="{FF2B5EF4-FFF2-40B4-BE49-F238E27FC236}">
                  <a16:creationId xmlns:a16="http://schemas.microsoft.com/office/drawing/2014/main" id="{E01460FA-29A9-421D-8FAA-AEB23F227C1B}"/>
                </a:ext>
              </a:extLst>
            </p:cNvPr>
            <p:cNvSpPr txBox="1">
              <a:spLocks noChangeArrowheads="1"/>
            </p:cNvSpPr>
            <p:nvPr/>
          </p:nvSpPr>
          <p:spPr bwMode="auto">
            <a:xfrm>
              <a:off x="576" y="192"/>
              <a:ext cx="49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42" name="Text Box 2074">
              <a:extLst>
                <a:ext uri="{FF2B5EF4-FFF2-40B4-BE49-F238E27FC236}">
                  <a16:creationId xmlns:a16="http://schemas.microsoft.com/office/drawing/2014/main" id="{7D21CEDA-E25E-4541-8D56-F60654CDD38D}"/>
                </a:ext>
              </a:extLst>
            </p:cNvPr>
            <p:cNvSpPr txBox="1">
              <a:spLocks noChangeArrowheads="1"/>
            </p:cNvSpPr>
            <p:nvPr/>
          </p:nvSpPr>
          <p:spPr bwMode="auto">
            <a:xfrm>
              <a:off x="528" y="480"/>
              <a:ext cx="50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a:solidFill>
                    <a:srgbClr val="FFFF00"/>
                  </a:solidFill>
                  <a:latin typeface="Times New Roman" panose="02020603050405020304" pitchFamily="18" charset="0"/>
                  <a:cs typeface="Times New Roman" panose="02020603050405020304" pitchFamily="18" charset="0"/>
                </a:rPr>
                <a:t> 3. Card mạng (NIC)</a:t>
              </a:r>
            </a:p>
          </p:txBody>
        </p:sp>
      </p:grpSp>
      <p:grpSp>
        <p:nvGrpSpPr>
          <p:cNvPr id="7" name="Group 2075">
            <a:extLst>
              <a:ext uri="{FF2B5EF4-FFF2-40B4-BE49-F238E27FC236}">
                <a16:creationId xmlns:a16="http://schemas.microsoft.com/office/drawing/2014/main" id="{69156357-4B5C-4F1B-BBB5-999677966238}"/>
              </a:ext>
            </a:extLst>
          </p:cNvPr>
          <p:cNvGrpSpPr>
            <a:grpSpLocks/>
          </p:cNvGrpSpPr>
          <p:nvPr/>
        </p:nvGrpSpPr>
        <p:grpSpPr bwMode="auto">
          <a:xfrm>
            <a:off x="974527" y="2254250"/>
            <a:ext cx="9001125" cy="828675"/>
            <a:chOff x="528" y="192"/>
            <a:chExt cx="5040" cy="521"/>
          </a:xfrm>
        </p:grpSpPr>
        <p:sp>
          <p:nvSpPr>
            <p:cNvPr id="9239" name="Text Box 2076">
              <a:extLst>
                <a:ext uri="{FF2B5EF4-FFF2-40B4-BE49-F238E27FC236}">
                  <a16:creationId xmlns:a16="http://schemas.microsoft.com/office/drawing/2014/main" id="{FE069906-F491-4884-96DB-AEEBEFBC06A0}"/>
                </a:ext>
              </a:extLst>
            </p:cNvPr>
            <p:cNvSpPr txBox="1">
              <a:spLocks noChangeArrowheads="1"/>
            </p:cNvSpPr>
            <p:nvPr/>
          </p:nvSpPr>
          <p:spPr bwMode="auto">
            <a:xfrm>
              <a:off x="576" y="192"/>
              <a:ext cx="499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40" name="Text Box 2077">
              <a:extLst>
                <a:ext uri="{FF2B5EF4-FFF2-40B4-BE49-F238E27FC236}">
                  <a16:creationId xmlns:a16="http://schemas.microsoft.com/office/drawing/2014/main" id="{E8C6959F-5DD8-4544-9D0A-5CB72F48985B}"/>
                </a:ext>
              </a:extLst>
            </p:cNvPr>
            <p:cNvSpPr txBox="1">
              <a:spLocks noChangeArrowheads="1"/>
            </p:cNvSpPr>
            <p:nvPr/>
          </p:nvSpPr>
          <p:spPr bwMode="auto">
            <a:xfrm>
              <a:off x="528" y="480"/>
              <a:ext cx="50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400" b="1">
                  <a:latin typeface=".VnBlack" panose="020B7200000000000000" pitchFamily="34" charset="0"/>
                </a:rPr>
                <a:t> </a:t>
              </a:r>
              <a:r>
                <a:rPr kumimoji="0" lang="en-US" altLang="en-US" sz="2300">
                  <a:solidFill>
                    <a:srgbClr val="FFFF00"/>
                  </a:solidFill>
                  <a:latin typeface="Times New Roman" panose="02020603050405020304" pitchFamily="18" charset="0"/>
                  <a:cs typeface="Times New Roman" panose="02020603050405020304" pitchFamily="18" charset="0"/>
                </a:rPr>
                <a:t>4. Thiết bị kết nối (Hub, Repeater, Switch, ....)</a:t>
              </a:r>
            </a:p>
          </p:txBody>
        </p:sp>
      </p:grpSp>
      <p:grpSp>
        <p:nvGrpSpPr>
          <p:cNvPr id="8" name="Group 2078">
            <a:extLst>
              <a:ext uri="{FF2B5EF4-FFF2-40B4-BE49-F238E27FC236}">
                <a16:creationId xmlns:a16="http://schemas.microsoft.com/office/drawing/2014/main" id="{123A1871-4500-4931-ACE6-C80C20F5FFBA}"/>
              </a:ext>
            </a:extLst>
          </p:cNvPr>
          <p:cNvGrpSpPr>
            <a:grpSpLocks/>
          </p:cNvGrpSpPr>
          <p:nvPr/>
        </p:nvGrpSpPr>
        <p:grpSpPr bwMode="auto">
          <a:xfrm>
            <a:off x="1114425" y="3306763"/>
            <a:ext cx="9001125" cy="808037"/>
            <a:chOff x="528" y="192"/>
            <a:chExt cx="5040" cy="508"/>
          </a:xfrm>
        </p:grpSpPr>
        <p:sp>
          <p:nvSpPr>
            <p:cNvPr id="9237" name="Text Box 2079">
              <a:extLst>
                <a:ext uri="{FF2B5EF4-FFF2-40B4-BE49-F238E27FC236}">
                  <a16:creationId xmlns:a16="http://schemas.microsoft.com/office/drawing/2014/main" id="{1AF48DFC-9979-46A6-BE8B-F99F3D9814B7}"/>
                </a:ext>
              </a:extLst>
            </p:cNvPr>
            <p:cNvSpPr txBox="1">
              <a:spLocks noChangeArrowheads="1"/>
            </p:cNvSpPr>
            <p:nvPr/>
          </p:nvSpPr>
          <p:spPr bwMode="auto">
            <a:xfrm>
              <a:off x="576" y="192"/>
              <a:ext cx="499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38" name="Text Box 2080">
              <a:extLst>
                <a:ext uri="{FF2B5EF4-FFF2-40B4-BE49-F238E27FC236}">
                  <a16:creationId xmlns:a16="http://schemas.microsoft.com/office/drawing/2014/main" id="{EC40E6F8-D523-44F0-8EEE-3680D46A71C2}"/>
                </a:ext>
              </a:extLst>
            </p:cNvPr>
            <p:cNvSpPr txBox="1">
              <a:spLocks noChangeArrowheads="1"/>
            </p:cNvSpPr>
            <p:nvPr/>
          </p:nvSpPr>
          <p:spPr bwMode="auto">
            <a:xfrm>
              <a:off x="528" y="480"/>
              <a:ext cx="50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a:solidFill>
                    <a:srgbClr val="FFFF00"/>
                  </a:solidFill>
                  <a:latin typeface="Times New Roman" panose="02020603050405020304" pitchFamily="18" charset="0"/>
                  <a:cs typeface="Times New Roman" panose="02020603050405020304" pitchFamily="18" charset="0"/>
                </a:rPr>
                <a:t>6. Các phụ kiện</a:t>
              </a:r>
            </a:p>
          </p:txBody>
        </p:sp>
      </p:grpSp>
      <p:grpSp>
        <p:nvGrpSpPr>
          <p:cNvPr id="9" name="Group 2091">
            <a:extLst>
              <a:ext uri="{FF2B5EF4-FFF2-40B4-BE49-F238E27FC236}">
                <a16:creationId xmlns:a16="http://schemas.microsoft.com/office/drawing/2014/main" id="{F0DF5059-32DC-4493-8E3F-D8EC0BD0BE25}"/>
              </a:ext>
            </a:extLst>
          </p:cNvPr>
          <p:cNvGrpSpPr>
            <a:grpSpLocks/>
          </p:cNvGrpSpPr>
          <p:nvPr/>
        </p:nvGrpSpPr>
        <p:grpSpPr bwMode="auto">
          <a:xfrm>
            <a:off x="1104900" y="2795588"/>
            <a:ext cx="9001125" cy="808037"/>
            <a:chOff x="528" y="192"/>
            <a:chExt cx="5040" cy="508"/>
          </a:xfrm>
        </p:grpSpPr>
        <p:sp>
          <p:nvSpPr>
            <p:cNvPr id="9235" name="Text Box 2092">
              <a:extLst>
                <a:ext uri="{FF2B5EF4-FFF2-40B4-BE49-F238E27FC236}">
                  <a16:creationId xmlns:a16="http://schemas.microsoft.com/office/drawing/2014/main" id="{60956C76-E715-463C-A6CB-5B022763A5B2}"/>
                </a:ext>
              </a:extLst>
            </p:cNvPr>
            <p:cNvSpPr txBox="1">
              <a:spLocks noChangeArrowheads="1"/>
            </p:cNvSpPr>
            <p:nvPr/>
          </p:nvSpPr>
          <p:spPr bwMode="auto">
            <a:xfrm>
              <a:off x="576" y="192"/>
              <a:ext cx="499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9236" name="Text Box 2093">
              <a:extLst>
                <a:ext uri="{FF2B5EF4-FFF2-40B4-BE49-F238E27FC236}">
                  <a16:creationId xmlns:a16="http://schemas.microsoft.com/office/drawing/2014/main" id="{E5A7115C-D9FD-445F-AB39-77020D7F2F91}"/>
                </a:ext>
              </a:extLst>
            </p:cNvPr>
            <p:cNvSpPr txBox="1">
              <a:spLocks noChangeArrowheads="1"/>
            </p:cNvSpPr>
            <p:nvPr/>
          </p:nvSpPr>
          <p:spPr bwMode="auto">
            <a:xfrm>
              <a:off x="528" y="480"/>
              <a:ext cx="50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a:solidFill>
                    <a:srgbClr val="FFFF00"/>
                  </a:solidFill>
                  <a:latin typeface="Times New Roman" panose="02020603050405020304" pitchFamily="18" charset="0"/>
                  <a:cs typeface="Times New Roman" panose="02020603050405020304" pitchFamily="18" charset="0"/>
                </a:rPr>
                <a:t>5. Dây cable mạng</a:t>
              </a:r>
            </a:p>
          </p:txBody>
        </p:sp>
      </p:grpSp>
      <p:sp>
        <p:nvSpPr>
          <p:cNvPr id="9226" name="AutoShape 2098">
            <a:hlinkClick r:id="" action="ppaction://hlinkshowjump?jump=nextslide" highlightClick="1"/>
            <a:extLst>
              <a:ext uri="{FF2B5EF4-FFF2-40B4-BE49-F238E27FC236}">
                <a16:creationId xmlns:a16="http://schemas.microsoft.com/office/drawing/2014/main" id="{EEFA9235-C0DE-40E9-99FA-C5244887CFD3}"/>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9227" name="AutoShape 2099">
            <a:hlinkClick r:id="" action="ppaction://hlinkshowjump?jump=previousslide" highlightClick="1"/>
            <a:extLst>
              <a:ext uri="{FF2B5EF4-FFF2-40B4-BE49-F238E27FC236}">
                <a16:creationId xmlns:a16="http://schemas.microsoft.com/office/drawing/2014/main" id="{8E2FFA9E-6AF8-4DB0-959C-34A69DE3C785}"/>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grpSp>
        <p:nvGrpSpPr>
          <p:cNvPr id="10" name="Group 2102">
            <a:extLst>
              <a:ext uri="{FF2B5EF4-FFF2-40B4-BE49-F238E27FC236}">
                <a16:creationId xmlns:a16="http://schemas.microsoft.com/office/drawing/2014/main" id="{FFC55F4A-691B-4274-B11A-EECA94975519}"/>
              </a:ext>
            </a:extLst>
          </p:cNvPr>
          <p:cNvGrpSpPr>
            <a:grpSpLocks/>
          </p:cNvGrpSpPr>
          <p:nvPr/>
        </p:nvGrpSpPr>
        <p:grpSpPr bwMode="auto">
          <a:xfrm>
            <a:off x="4114800" y="4121150"/>
            <a:ext cx="2400300" cy="1884363"/>
            <a:chOff x="2304" y="2596"/>
            <a:chExt cx="1344" cy="1187"/>
          </a:xfrm>
        </p:grpSpPr>
        <p:graphicFrame>
          <p:nvGraphicFramePr>
            <p:cNvPr id="9233" name="Object 2100">
              <a:extLst>
                <a:ext uri="{FF2B5EF4-FFF2-40B4-BE49-F238E27FC236}">
                  <a16:creationId xmlns:a16="http://schemas.microsoft.com/office/drawing/2014/main" id="{E33024D4-1420-47E9-81F8-1E841FCDC09D}"/>
                </a:ext>
              </a:extLst>
            </p:cNvPr>
            <p:cNvGraphicFramePr>
              <a:graphicFrameLocks noChangeAspect="1"/>
            </p:cNvGraphicFramePr>
            <p:nvPr/>
          </p:nvGraphicFramePr>
          <p:xfrm>
            <a:off x="2304" y="2596"/>
            <a:ext cx="1344" cy="1052"/>
          </p:xfrm>
          <a:graphic>
            <a:graphicData uri="http://schemas.openxmlformats.org/presentationml/2006/ole">
              <mc:AlternateContent xmlns:mc="http://schemas.openxmlformats.org/markup-compatibility/2006">
                <mc:Choice xmlns:v="urn:schemas-microsoft-com:vml" Requires="v">
                  <p:oleObj spid="_x0000_s9309" name="Bitmap Image" r:id="rId5" imgW="2324424" imgH="1819529" progId="Paint.Picture">
                    <p:embed/>
                  </p:oleObj>
                </mc:Choice>
                <mc:Fallback>
                  <p:oleObj name="Bitmap Image" r:id="rId5" imgW="2324424" imgH="1819529" progId="Paint.Picture">
                    <p:embed/>
                    <p:pic>
                      <p:nvPicPr>
                        <p:cNvPr id="0" name="Object 2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2596"/>
                          <a:ext cx="1344" cy="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4" name="Text Box 2101">
              <a:extLst>
                <a:ext uri="{FF2B5EF4-FFF2-40B4-BE49-F238E27FC236}">
                  <a16:creationId xmlns:a16="http://schemas.microsoft.com/office/drawing/2014/main" id="{3BD8CF33-1DB5-4EA9-996E-0BAF5CCA2ADE}"/>
                </a:ext>
              </a:extLst>
            </p:cNvPr>
            <p:cNvSpPr txBox="1">
              <a:spLocks noChangeArrowheads="1"/>
            </p:cNvSpPr>
            <p:nvPr/>
          </p:nvSpPr>
          <p:spPr bwMode="auto">
            <a:xfrm>
              <a:off x="2420" y="3519"/>
              <a:ext cx="85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a:latin typeface="Arial" panose="020B0604020202020204" pitchFamily="34" charset="0"/>
                  <a:cs typeface="Arial" panose="020B0604020202020204" pitchFamily="34" charset="0"/>
                </a:rPr>
                <a:t>Card mạng</a:t>
              </a:r>
              <a:endParaRPr kumimoji="0" lang="en-US" altLang="en-US" sz="2100">
                <a:latin typeface="Times New Roman" panose="02020603050405020304" pitchFamily="18" charset="0"/>
              </a:endParaRPr>
            </a:p>
          </p:txBody>
        </p:sp>
      </p:grpSp>
      <p:sp>
        <p:nvSpPr>
          <p:cNvPr id="38969" name="Text Box 2105">
            <a:extLst>
              <a:ext uri="{FF2B5EF4-FFF2-40B4-BE49-F238E27FC236}">
                <a16:creationId xmlns:a16="http://schemas.microsoft.com/office/drawing/2014/main" id="{90EF0DC5-5083-4ED3-93B7-1267A363C952}"/>
              </a:ext>
            </a:extLst>
          </p:cNvPr>
          <p:cNvSpPr txBox="1">
            <a:spLocks noChangeArrowheads="1"/>
          </p:cNvSpPr>
          <p:nvPr/>
        </p:nvSpPr>
        <p:spPr bwMode="auto">
          <a:xfrm>
            <a:off x="723900" y="731838"/>
            <a:ext cx="900112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dirty="0">
                <a:latin typeface="Arial Black" panose="020B0A04020102020204" pitchFamily="34" charset="0"/>
              </a:rPr>
              <a:t>I.3. </a:t>
            </a:r>
            <a:r>
              <a:rPr kumimoji="0" lang="en-US" altLang="en-US" sz="2300" b="1" dirty="0" err="1">
                <a:latin typeface="Arial Black" panose="020B0A04020102020204" pitchFamily="34" charset="0"/>
              </a:rPr>
              <a:t>Các</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thành</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phần</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cơ</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bản</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của</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mạng</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máy</a:t>
            </a:r>
            <a:r>
              <a:rPr kumimoji="0" lang="en-US" altLang="en-US" sz="2300" b="1" dirty="0">
                <a:latin typeface="Arial Black" panose="020B0A04020102020204" pitchFamily="34" charset="0"/>
              </a:rPr>
              <a:t> </a:t>
            </a:r>
            <a:r>
              <a:rPr kumimoji="0" lang="en-US" altLang="en-US" sz="2300" b="1" dirty="0" err="1">
                <a:latin typeface="Arial Black" panose="020B0A04020102020204" pitchFamily="34" charset="0"/>
              </a:rPr>
              <a:t>tính</a:t>
            </a:r>
            <a:r>
              <a:rPr kumimoji="0" lang="en-US" altLang="en-US" sz="2300" b="1" dirty="0">
                <a:latin typeface="Arial Black" panose="020B0A04020102020204" pitchFamily="34" charset="0"/>
              </a:rPr>
              <a:t> </a:t>
            </a:r>
          </a:p>
        </p:txBody>
      </p:sp>
      <p:grpSp>
        <p:nvGrpSpPr>
          <p:cNvPr id="11" name="Group 2111">
            <a:extLst>
              <a:ext uri="{FF2B5EF4-FFF2-40B4-BE49-F238E27FC236}">
                <a16:creationId xmlns:a16="http://schemas.microsoft.com/office/drawing/2014/main" id="{6F3F223B-D130-47CF-B35A-5B1F856B1934}"/>
              </a:ext>
            </a:extLst>
          </p:cNvPr>
          <p:cNvGrpSpPr>
            <a:grpSpLocks/>
          </p:cNvGrpSpPr>
          <p:nvPr/>
        </p:nvGrpSpPr>
        <p:grpSpPr bwMode="auto">
          <a:xfrm>
            <a:off x="6972300" y="4572000"/>
            <a:ext cx="1828800" cy="1379538"/>
            <a:chOff x="4344" y="2880"/>
            <a:chExt cx="1152" cy="869"/>
          </a:xfrm>
        </p:grpSpPr>
        <p:graphicFrame>
          <p:nvGraphicFramePr>
            <p:cNvPr id="9231" name="Object 2106">
              <a:extLst>
                <a:ext uri="{FF2B5EF4-FFF2-40B4-BE49-F238E27FC236}">
                  <a16:creationId xmlns:a16="http://schemas.microsoft.com/office/drawing/2014/main" id="{EE55DE68-C7B1-4615-B8E5-524C469A1A5B}"/>
                </a:ext>
              </a:extLst>
            </p:cNvPr>
            <p:cNvGraphicFramePr>
              <a:graphicFrameLocks noChangeAspect="1"/>
            </p:cNvGraphicFramePr>
            <p:nvPr/>
          </p:nvGraphicFramePr>
          <p:xfrm>
            <a:off x="4344" y="2880"/>
            <a:ext cx="1152" cy="534"/>
          </p:xfrm>
          <a:graphic>
            <a:graphicData uri="http://schemas.openxmlformats.org/presentationml/2006/ole">
              <mc:AlternateContent xmlns:mc="http://schemas.openxmlformats.org/markup-compatibility/2006">
                <mc:Choice xmlns:v="urn:schemas-microsoft-com:vml" Requires="v">
                  <p:oleObj spid="_x0000_s9310" name="Bitmap Image" r:id="rId7" imgW="1028844" imgH="476316" progId="Paint.Picture">
                    <p:embed/>
                  </p:oleObj>
                </mc:Choice>
                <mc:Fallback>
                  <p:oleObj name="Bitmap Image" r:id="rId7" imgW="1028844" imgH="476316" progId="Paint.Picture">
                    <p:embed/>
                    <p:pic>
                      <p:nvPicPr>
                        <p:cNvPr id="0" name="Object 2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 y="2880"/>
                          <a:ext cx="1152"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2" name="Rectangle 2110">
              <a:extLst>
                <a:ext uri="{FF2B5EF4-FFF2-40B4-BE49-F238E27FC236}">
                  <a16:creationId xmlns:a16="http://schemas.microsoft.com/office/drawing/2014/main" id="{78EF10B1-EF56-45B9-A3B6-66C47BCBA1A1}"/>
                </a:ext>
              </a:extLst>
            </p:cNvPr>
            <p:cNvSpPr>
              <a:spLocks noChangeArrowheads="1"/>
            </p:cNvSpPr>
            <p:nvPr/>
          </p:nvSpPr>
          <p:spPr bwMode="auto">
            <a:xfrm>
              <a:off x="4527" y="3461"/>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400">
                  <a:latin typeface="Arial" panose="020B0604020202020204" pitchFamily="34" charset="0"/>
                  <a:cs typeface="Arial" panose="020B0604020202020204" pitchFamily="34" charset="0"/>
                </a:rPr>
                <a:t>Hub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969"/>
                                        </p:tgtEl>
                                        <p:attrNameLst>
                                          <p:attrName>style.visibility</p:attrName>
                                        </p:attrNameLst>
                                      </p:cBhvr>
                                      <p:to>
                                        <p:strVal val="visible"/>
                                      </p:to>
                                    </p:set>
                                    <p:animEffect transition="in" filter="checkerboard(across)">
                                      <p:cBhvr>
                                        <p:cTn id="7" dur="500"/>
                                        <p:tgtEl>
                                          <p:spTgt spid="38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ou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ou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ou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ox(ou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1033">
            <a:extLst>
              <a:ext uri="{FF2B5EF4-FFF2-40B4-BE49-F238E27FC236}">
                <a16:creationId xmlns:a16="http://schemas.microsoft.com/office/drawing/2014/main" id="{C9B0DFF8-3E29-4E37-85CE-CBA3053C6CBB}"/>
              </a:ext>
            </a:extLst>
          </p:cNvPr>
          <p:cNvSpPr txBox="1">
            <a:spLocks noChangeArrowheads="1"/>
          </p:cNvSpPr>
          <p:nvPr/>
        </p:nvSpPr>
        <p:spPr bwMode="auto">
          <a:xfrm>
            <a:off x="1114425" y="457200"/>
            <a:ext cx="8915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spcAft>
                <a:spcPts val="625"/>
              </a:spcAft>
              <a:buClrTx/>
              <a:buSzTx/>
              <a:buFontTx/>
              <a:buNone/>
            </a:pPr>
            <a:endParaRPr kumimoji="0" lang="en-US" altLang="en-US" sz="2500">
              <a:latin typeface=".VnTime" panose="020B7200000000000000" pitchFamily="34" charset="0"/>
            </a:endParaRPr>
          </a:p>
        </p:txBody>
      </p:sp>
      <p:sp>
        <p:nvSpPr>
          <p:cNvPr id="44042" name="Text Box 1034">
            <a:extLst>
              <a:ext uri="{FF2B5EF4-FFF2-40B4-BE49-F238E27FC236}">
                <a16:creationId xmlns:a16="http://schemas.microsoft.com/office/drawing/2014/main" id="{E4F62584-3B4A-4D76-867D-2F186EC6B65E}"/>
              </a:ext>
            </a:extLst>
          </p:cNvPr>
          <p:cNvSpPr txBox="1">
            <a:spLocks noChangeArrowheads="1"/>
          </p:cNvSpPr>
          <p:nvPr/>
        </p:nvSpPr>
        <p:spPr bwMode="auto">
          <a:xfrm>
            <a:off x="1028700" y="914400"/>
            <a:ext cx="900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300" b="1">
                <a:solidFill>
                  <a:srgbClr val="FFFF00"/>
                </a:solidFill>
                <a:latin typeface=".VnTime" panose="020B7200000000000000" pitchFamily="34" charset="0"/>
              </a:rPr>
              <a:t> </a:t>
            </a:r>
            <a:r>
              <a:rPr kumimoji="0" lang="en-US" altLang="en-US" sz="2400">
                <a:solidFill>
                  <a:srgbClr val="FFFF00"/>
                </a:solidFill>
                <a:latin typeface="Times New Roman" panose="02020603050405020304" pitchFamily="18" charset="0"/>
                <a:cs typeface="Times New Roman" panose="02020603050405020304" pitchFamily="18" charset="0"/>
              </a:rPr>
              <a:t>1. Kiến trúc mạng (Network structure )</a:t>
            </a:r>
          </a:p>
        </p:txBody>
      </p:sp>
      <p:grpSp>
        <p:nvGrpSpPr>
          <p:cNvPr id="2" name="Group 1052">
            <a:extLst>
              <a:ext uri="{FF2B5EF4-FFF2-40B4-BE49-F238E27FC236}">
                <a16:creationId xmlns:a16="http://schemas.microsoft.com/office/drawing/2014/main" id="{79CF01A7-F593-4137-86CD-B25DCD6595F7}"/>
              </a:ext>
            </a:extLst>
          </p:cNvPr>
          <p:cNvGrpSpPr>
            <a:grpSpLocks/>
          </p:cNvGrpSpPr>
          <p:nvPr/>
        </p:nvGrpSpPr>
        <p:grpSpPr bwMode="auto">
          <a:xfrm>
            <a:off x="1104900" y="914400"/>
            <a:ext cx="6651625" cy="1411288"/>
            <a:chOff x="619" y="576"/>
            <a:chExt cx="3724" cy="888"/>
          </a:xfrm>
        </p:grpSpPr>
        <p:sp>
          <p:nvSpPr>
            <p:cNvPr id="10250" name="Text Box 1036">
              <a:extLst>
                <a:ext uri="{FF2B5EF4-FFF2-40B4-BE49-F238E27FC236}">
                  <a16:creationId xmlns:a16="http://schemas.microsoft.com/office/drawing/2014/main" id="{26669190-86C7-45B2-86FE-9FAAE69E9F87}"/>
                </a:ext>
              </a:extLst>
            </p:cNvPr>
            <p:cNvSpPr txBox="1">
              <a:spLocks noChangeArrowheads="1"/>
            </p:cNvSpPr>
            <p:nvPr/>
          </p:nvSpPr>
          <p:spPr bwMode="auto">
            <a:xfrm>
              <a:off x="619" y="576"/>
              <a:ext cx="3370"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endParaRPr kumimoji="0" lang="en-US" altLang="en-US" sz="2100" b="1" dirty="0">
                <a:solidFill>
                  <a:srgbClr val="00FF00"/>
                </a:solidFill>
                <a:latin typeface=".VnArial Narrow" panose="020B7200000000000000" pitchFamily="34" charset="0"/>
              </a:endParaRPr>
            </a:p>
            <a:p>
              <a:pPr>
                <a:spcBef>
                  <a:spcPct val="0"/>
                </a:spcBef>
                <a:buClrTx/>
                <a:buSzTx/>
                <a:buFontTx/>
                <a:buNone/>
              </a:pPr>
              <a:r>
                <a:rPr kumimoji="0" lang="en-US" altLang="en-US" sz="2100" b="1" dirty="0">
                  <a:solidFill>
                    <a:srgbClr val="00FF00"/>
                  </a:solidFill>
                  <a:latin typeface=".VnArial Narrow" panose="020B7200000000000000" pitchFamily="34" charset="0"/>
                </a:rPr>
                <a:t>                                         </a:t>
              </a:r>
            </a:p>
            <a:p>
              <a:pPr>
                <a:spcBef>
                  <a:spcPct val="0"/>
                </a:spcBef>
                <a:buClrTx/>
                <a:buSzTx/>
                <a:buFontTx/>
                <a:buNone/>
              </a:pPr>
              <a:r>
                <a:rPr kumimoji="0" lang="en-US" altLang="en-US" sz="2100" b="1" dirty="0" err="1">
                  <a:solidFill>
                    <a:srgbClr val="00FF00"/>
                  </a:solidFill>
                  <a:latin typeface="Arial" panose="020B0604020202020204" pitchFamily="34" charset="0"/>
                  <a:cs typeface="Arial" panose="020B0604020202020204" pitchFamily="34" charset="0"/>
                </a:rPr>
                <a:t>Kiến</a:t>
              </a:r>
              <a:r>
                <a:rPr kumimoji="0" lang="en-US" altLang="en-US" sz="2100" b="1" dirty="0">
                  <a:solidFill>
                    <a:srgbClr val="00FF00"/>
                  </a:solidFill>
                  <a:latin typeface="Arial" panose="020B0604020202020204" pitchFamily="34" charset="0"/>
                  <a:cs typeface="Arial" panose="020B0604020202020204" pitchFamily="34" charset="0"/>
                </a:rPr>
                <a:t> </a:t>
              </a:r>
              <a:r>
                <a:rPr kumimoji="0" lang="en-US" altLang="en-US" sz="2100" b="1" dirty="0" err="1">
                  <a:solidFill>
                    <a:srgbClr val="00FF00"/>
                  </a:solidFill>
                  <a:latin typeface="Arial" panose="020B0604020202020204" pitchFamily="34" charset="0"/>
                  <a:cs typeface="Arial" panose="020B0604020202020204" pitchFamily="34" charset="0"/>
                </a:rPr>
                <a:t>trúc</a:t>
              </a:r>
              <a:r>
                <a:rPr kumimoji="0" lang="en-US" altLang="en-US" sz="2100" b="1" dirty="0">
                  <a:solidFill>
                    <a:srgbClr val="00FF00"/>
                  </a:solidFill>
                  <a:latin typeface="Arial" panose="020B0604020202020204" pitchFamily="34" charset="0"/>
                  <a:cs typeface="Arial" panose="020B0604020202020204" pitchFamily="34" charset="0"/>
                </a:rPr>
                <a:t> </a:t>
              </a:r>
              <a:r>
                <a:rPr kumimoji="0" lang="en-US" altLang="en-US" sz="2100" b="1" dirty="0" err="1">
                  <a:solidFill>
                    <a:srgbClr val="00FF00"/>
                  </a:solidFill>
                  <a:latin typeface="Arial" panose="020B0604020202020204" pitchFamily="34" charset="0"/>
                  <a:cs typeface="Arial" panose="020B0604020202020204" pitchFamily="34" charset="0"/>
                </a:rPr>
                <a:t>mạng</a:t>
              </a:r>
              <a:r>
                <a:rPr kumimoji="0" lang="en-US" altLang="en-US" sz="2100" b="1" dirty="0">
                  <a:solidFill>
                    <a:srgbClr val="00FF00"/>
                  </a:solidFill>
                  <a:latin typeface=".VnArial Narrow" panose="020B7200000000000000" pitchFamily="34" charset="0"/>
                </a:rPr>
                <a:t>                                         </a:t>
              </a:r>
            </a:p>
          </p:txBody>
        </p:sp>
        <p:sp>
          <p:nvSpPr>
            <p:cNvPr id="10251" name="Line 1037">
              <a:extLst>
                <a:ext uri="{FF2B5EF4-FFF2-40B4-BE49-F238E27FC236}">
                  <a16:creationId xmlns:a16="http://schemas.microsoft.com/office/drawing/2014/main" id="{C18F0831-EDAA-45D8-AA6F-3FDFA1A90ACE}"/>
                </a:ext>
              </a:extLst>
            </p:cNvPr>
            <p:cNvSpPr>
              <a:spLocks noChangeShapeType="1"/>
            </p:cNvSpPr>
            <p:nvPr/>
          </p:nvSpPr>
          <p:spPr bwMode="auto">
            <a:xfrm flipV="1">
              <a:off x="1786" y="864"/>
              <a:ext cx="48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038">
              <a:extLst>
                <a:ext uri="{FF2B5EF4-FFF2-40B4-BE49-F238E27FC236}">
                  <a16:creationId xmlns:a16="http://schemas.microsoft.com/office/drawing/2014/main" id="{AD2C004C-E6A9-4835-B4B5-A89788492A96}"/>
                </a:ext>
              </a:extLst>
            </p:cNvPr>
            <p:cNvSpPr>
              <a:spLocks noChangeShapeType="1"/>
            </p:cNvSpPr>
            <p:nvPr/>
          </p:nvSpPr>
          <p:spPr bwMode="auto">
            <a:xfrm>
              <a:off x="1786" y="115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Text Box 1041">
              <a:extLst>
                <a:ext uri="{FF2B5EF4-FFF2-40B4-BE49-F238E27FC236}">
                  <a16:creationId xmlns:a16="http://schemas.microsoft.com/office/drawing/2014/main" id="{A636EB7D-9531-48DC-9C9A-E0F7B6E96080}"/>
                </a:ext>
              </a:extLst>
            </p:cNvPr>
            <p:cNvSpPr txBox="1">
              <a:spLocks noChangeArrowheads="1"/>
            </p:cNvSpPr>
            <p:nvPr/>
          </p:nvSpPr>
          <p:spPr bwMode="auto">
            <a:xfrm>
              <a:off x="2304" y="758"/>
              <a:ext cx="91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b="1">
                  <a:solidFill>
                    <a:srgbClr val="00FF00"/>
                  </a:solidFill>
                  <a:latin typeface="Arial" panose="020B0604020202020204" pitchFamily="34" charset="0"/>
                  <a:cs typeface="Arial" panose="020B0604020202020204" pitchFamily="34" charset="0"/>
                </a:rPr>
                <a:t>Topo mạng</a:t>
              </a:r>
              <a:endParaRPr kumimoji="0" lang="en-US" altLang="en-US" sz="2100" b="1">
                <a:solidFill>
                  <a:srgbClr val="00FF00"/>
                </a:solidFill>
                <a:latin typeface=".VnArial Narrow" panose="020B7200000000000000" pitchFamily="34" charset="0"/>
              </a:endParaRPr>
            </a:p>
          </p:txBody>
        </p:sp>
        <p:sp>
          <p:nvSpPr>
            <p:cNvPr id="10254" name="Text Box 1042">
              <a:extLst>
                <a:ext uri="{FF2B5EF4-FFF2-40B4-BE49-F238E27FC236}">
                  <a16:creationId xmlns:a16="http://schemas.microsoft.com/office/drawing/2014/main" id="{3C7CD8C7-671D-439E-A6DA-E714803391D5}"/>
                </a:ext>
              </a:extLst>
            </p:cNvPr>
            <p:cNvSpPr txBox="1">
              <a:spLocks noChangeArrowheads="1"/>
            </p:cNvSpPr>
            <p:nvPr/>
          </p:nvSpPr>
          <p:spPr bwMode="auto">
            <a:xfrm>
              <a:off x="2256" y="1200"/>
              <a:ext cx="208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b="1" dirty="0" err="1">
                  <a:solidFill>
                    <a:srgbClr val="00FF00"/>
                  </a:solidFill>
                  <a:latin typeface="Arial" panose="020B0604020202020204" pitchFamily="34" charset="0"/>
                  <a:cs typeface="Arial" panose="020B0604020202020204" pitchFamily="34" charset="0"/>
                </a:rPr>
                <a:t>Giao</a:t>
              </a:r>
              <a:r>
                <a:rPr kumimoji="0" lang="en-US" altLang="en-US" sz="2100" b="1" dirty="0">
                  <a:solidFill>
                    <a:srgbClr val="00FF00"/>
                  </a:solidFill>
                  <a:latin typeface="Arial" panose="020B0604020202020204" pitchFamily="34" charset="0"/>
                  <a:cs typeface="Arial" panose="020B0604020202020204" pitchFamily="34" charset="0"/>
                </a:rPr>
                <a:t> </a:t>
              </a:r>
              <a:r>
                <a:rPr kumimoji="0" lang="en-US" altLang="en-US" sz="2100" b="1" dirty="0" err="1">
                  <a:solidFill>
                    <a:srgbClr val="00FF00"/>
                  </a:solidFill>
                  <a:latin typeface="Arial" panose="020B0604020202020204" pitchFamily="34" charset="0"/>
                  <a:cs typeface="Arial" panose="020B0604020202020204" pitchFamily="34" charset="0"/>
                </a:rPr>
                <a:t>thức</a:t>
              </a:r>
              <a:r>
                <a:rPr kumimoji="0" lang="en-US" altLang="en-US" sz="2100" b="1" dirty="0">
                  <a:solidFill>
                    <a:srgbClr val="00FF00"/>
                  </a:solidFill>
                  <a:latin typeface="Arial" panose="020B0604020202020204" pitchFamily="34" charset="0"/>
                  <a:cs typeface="Arial" panose="020B0604020202020204" pitchFamily="34" charset="0"/>
                </a:rPr>
                <a:t> </a:t>
              </a:r>
              <a:r>
                <a:rPr kumimoji="0" lang="en-US" altLang="en-US" sz="2100" b="1" dirty="0" err="1">
                  <a:solidFill>
                    <a:srgbClr val="00FF00"/>
                  </a:solidFill>
                  <a:latin typeface="Arial" panose="020B0604020202020204" pitchFamily="34" charset="0"/>
                  <a:cs typeface="Arial" panose="020B0604020202020204" pitchFamily="34" charset="0"/>
                </a:rPr>
                <a:t>mạng</a:t>
              </a:r>
              <a:r>
                <a:rPr kumimoji="0" lang="en-US" altLang="en-US" sz="2100" b="1" dirty="0">
                  <a:solidFill>
                    <a:srgbClr val="00FF00"/>
                  </a:solidFill>
                  <a:latin typeface="Arial" panose="020B0604020202020204" pitchFamily="34" charset="0"/>
                  <a:cs typeface="Arial" panose="020B0604020202020204" pitchFamily="34" charset="0"/>
                </a:rPr>
                <a:t> (protocol)</a:t>
              </a:r>
              <a:endParaRPr kumimoji="0" lang="en-US" altLang="en-US" sz="2100" b="1" dirty="0">
                <a:solidFill>
                  <a:srgbClr val="00FF00"/>
                </a:solidFill>
                <a:latin typeface=".VnArial Narrow" panose="020B7200000000000000" pitchFamily="34" charset="0"/>
              </a:endParaRPr>
            </a:p>
          </p:txBody>
        </p:sp>
      </p:grpSp>
      <p:sp>
        <p:nvSpPr>
          <p:cNvPr id="44052" name="Text Box 1044">
            <a:extLst>
              <a:ext uri="{FF2B5EF4-FFF2-40B4-BE49-F238E27FC236}">
                <a16:creationId xmlns:a16="http://schemas.microsoft.com/office/drawing/2014/main" id="{2BEA48C0-4DF8-4977-9BCD-A619F7F05862}"/>
              </a:ext>
            </a:extLst>
          </p:cNvPr>
          <p:cNvSpPr txBox="1">
            <a:spLocks noChangeArrowheads="1"/>
          </p:cNvSpPr>
          <p:nvPr/>
        </p:nvSpPr>
        <p:spPr bwMode="auto">
          <a:xfrm>
            <a:off x="1543050" y="2298700"/>
            <a:ext cx="3473357" cy="71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1" dirty="0">
                <a:latin typeface="Arial" panose="020B0604020202020204" pitchFamily="34" charset="0"/>
                <a:cs typeface="Arial" panose="020B0604020202020204" pitchFamily="34" charset="0"/>
              </a:rPr>
              <a:t>Topo </a:t>
            </a:r>
            <a:r>
              <a:rPr kumimoji="0" lang="en-US" altLang="en-US" sz="2000" b="1" dirty="0" err="1">
                <a:latin typeface="Arial" panose="020B0604020202020204" pitchFamily="34" charset="0"/>
                <a:cs typeface="Arial" panose="020B0604020202020204" pitchFamily="34" charset="0"/>
              </a:rPr>
              <a:t>mạng</a:t>
            </a:r>
            <a:endParaRPr kumimoji="0" lang="en-US" altLang="en-US" sz="2000" b="1" dirty="0">
              <a:latin typeface="Arial" panose="020B0604020202020204" pitchFamily="34" charset="0"/>
              <a:cs typeface="Arial" panose="020B0604020202020204" pitchFamily="34" charset="0"/>
            </a:endParaRPr>
          </a:p>
          <a:p>
            <a:pPr>
              <a:spcBef>
                <a:spcPct val="0"/>
              </a:spcBef>
              <a:buClrTx/>
              <a:buSzTx/>
              <a:buFontTx/>
              <a:buNone/>
            </a:pPr>
            <a:r>
              <a:rPr kumimoji="0" lang="en-US" altLang="en-US" sz="2000" dirty="0">
                <a:solidFill>
                  <a:srgbClr val="00FF00"/>
                </a:solidFill>
                <a:latin typeface="Arial" panose="020B0604020202020204" pitchFamily="34" charset="0"/>
                <a:cs typeface="Arial" panose="020B0604020202020204" pitchFamily="34" charset="0"/>
              </a:rPr>
              <a:t>a- Topo </a:t>
            </a:r>
            <a:r>
              <a:rPr kumimoji="0" lang="en-US" altLang="en-US" sz="2000" dirty="0" err="1">
                <a:solidFill>
                  <a:srgbClr val="00FF00"/>
                </a:solidFill>
                <a:latin typeface="Arial" panose="020B0604020202020204" pitchFamily="34" charset="0"/>
                <a:cs typeface="Arial" panose="020B0604020202020204" pitchFamily="34" charset="0"/>
              </a:rPr>
              <a:t>mạng</a:t>
            </a:r>
            <a:r>
              <a:rPr kumimoji="0" lang="en-US" altLang="en-US" sz="2000" dirty="0">
                <a:solidFill>
                  <a:srgbClr val="00FF00"/>
                </a:solidFill>
                <a:latin typeface="Arial" panose="020B0604020202020204" pitchFamily="34" charset="0"/>
                <a:cs typeface="Arial" panose="020B0604020202020204" pitchFamily="34" charset="0"/>
              </a:rPr>
              <a:t> </a:t>
            </a:r>
            <a:r>
              <a:rPr kumimoji="0" lang="en-US" altLang="en-US" sz="2000" dirty="0" err="1">
                <a:solidFill>
                  <a:srgbClr val="00FF00"/>
                </a:solidFill>
                <a:latin typeface="Arial" panose="020B0604020202020204" pitchFamily="34" charset="0"/>
                <a:cs typeface="Arial" panose="020B0604020202020204" pitchFamily="34" charset="0"/>
              </a:rPr>
              <a:t>hình</a:t>
            </a:r>
            <a:r>
              <a:rPr kumimoji="0" lang="en-US" altLang="en-US" sz="2000" dirty="0">
                <a:solidFill>
                  <a:srgbClr val="00FF00"/>
                </a:solidFill>
                <a:latin typeface="Arial" panose="020B0604020202020204" pitchFamily="34" charset="0"/>
                <a:cs typeface="Arial" panose="020B0604020202020204" pitchFamily="34" charset="0"/>
              </a:rPr>
              <a:t> </a:t>
            </a:r>
            <a:r>
              <a:rPr kumimoji="0" lang="en-US" altLang="en-US" sz="2000" dirty="0" err="1">
                <a:solidFill>
                  <a:srgbClr val="00FF00"/>
                </a:solidFill>
                <a:latin typeface="Arial" panose="020B0604020202020204" pitchFamily="34" charset="0"/>
                <a:cs typeface="Arial" panose="020B0604020202020204" pitchFamily="34" charset="0"/>
              </a:rPr>
              <a:t>sao</a:t>
            </a:r>
            <a:r>
              <a:rPr kumimoji="0" lang="en-US" altLang="en-US" sz="2000" dirty="0">
                <a:solidFill>
                  <a:srgbClr val="00FF00"/>
                </a:solidFill>
                <a:latin typeface="Arial" panose="020B0604020202020204" pitchFamily="34" charset="0"/>
                <a:cs typeface="Arial" panose="020B0604020202020204" pitchFamily="34" charset="0"/>
              </a:rPr>
              <a:t> (star)</a:t>
            </a:r>
          </a:p>
        </p:txBody>
      </p:sp>
      <p:graphicFrame>
        <p:nvGraphicFramePr>
          <p:cNvPr id="44059" name="Object 1051">
            <a:extLst>
              <a:ext uri="{FF2B5EF4-FFF2-40B4-BE49-F238E27FC236}">
                <a16:creationId xmlns:a16="http://schemas.microsoft.com/office/drawing/2014/main" id="{059F62D5-7DD4-4737-85AF-682261B1C848}"/>
              </a:ext>
            </a:extLst>
          </p:cNvPr>
          <p:cNvGraphicFramePr>
            <a:graphicFrameLocks noChangeAspect="1"/>
          </p:cNvGraphicFramePr>
          <p:nvPr>
            <p:extLst>
              <p:ext uri="{D42A27DB-BD31-4B8C-83A1-F6EECF244321}">
                <p14:modId xmlns:p14="http://schemas.microsoft.com/office/powerpoint/2010/main" val="3171230913"/>
              </p:ext>
            </p:extLst>
          </p:nvPr>
        </p:nvGraphicFramePr>
        <p:xfrm>
          <a:off x="2544290" y="3038514"/>
          <a:ext cx="4758650" cy="3743286"/>
        </p:xfrm>
        <a:graphic>
          <a:graphicData uri="http://schemas.openxmlformats.org/presentationml/2006/ole">
            <mc:AlternateContent xmlns:mc="http://schemas.openxmlformats.org/markup-compatibility/2006">
              <mc:Choice xmlns:v="urn:schemas-microsoft-com:vml" Requires="v">
                <p:oleObj spid="_x0000_s10284" name="Bitmap Image" r:id="rId3" imgW="3123810" imgH="2457143" progId="Paint.Picture">
                  <p:embed/>
                </p:oleObj>
              </mc:Choice>
              <mc:Fallback>
                <p:oleObj name="Bitmap Image" r:id="rId3" imgW="3123810" imgH="2457143" progId="Paint.Picture">
                  <p:embed/>
                  <p:pic>
                    <p:nvPicPr>
                      <p:cNvPr id="0" name="Object 1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290" y="3038514"/>
                        <a:ext cx="4758650" cy="3743286"/>
                      </a:xfrm>
                      <a:prstGeom prst="rect">
                        <a:avLst/>
                      </a:prstGeom>
                      <a:noFill/>
                      <a:ln>
                        <a:noFill/>
                      </a:ln>
                      <a:effectLst/>
                    </p:spPr>
                  </p:pic>
                </p:oleObj>
              </mc:Fallback>
            </mc:AlternateContent>
          </a:graphicData>
        </a:graphic>
      </p:graphicFrame>
      <p:sp>
        <p:nvSpPr>
          <p:cNvPr id="10247" name="AutoShape 1053">
            <a:hlinkClick r:id="" action="ppaction://hlinkshowjump?jump=nextslide" highlightClick="1"/>
            <a:extLst>
              <a:ext uri="{FF2B5EF4-FFF2-40B4-BE49-F238E27FC236}">
                <a16:creationId xmlns:a16="http://schemas.microsoft.com/office/drawing/2014/main" id="{A624C557-FB84-410C-9EF0-75FA6970D390}"/>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a:latin typeface="Times New Roman" panose="02020603050405020304" pitchFamily="18" charset="0"/>
            </a:endParaRPr>
          </a:p>
        </p:txBody>
      </p:sp>
      <p:sp>
        <p:nvSpPr>
          <p:cNvPr id="10248" name="AutoShape 1054">
            <a:hlinkClick r:id="" action="ppaction://hlinkshowjump?jump=previousslide" highlightClick="1"/>
            <a:extLst>
              <a:ext uri="{FF2B5EF4-FFF2-40B4-BE49-F238E27FC236}">
                <a16:creationId xmlns:a16="http://schemas.microsoft.com/office/drawing/2014/main" id="{CA991EB8-8B28-4F1B-96AC-752EDF9F9374}"/>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500">
                <a:solidFill>
                  <a:schemeClr val="tx1"/>
                </a:solidFill>
                <a:latin typeface=".VnBlack" panose="020B7200000000000000" pitchFamily="34" charset="0"/>
              </a:defRPr>
            </a:lvl1pPr>
            <a:lvl2pPr marL="742950" indent="-285750">
              <a:defRPr sz="2500">
                <a:solidFill>
                  <a:schemeClr val="tx1"/>
                </a:solidFill>
                <a:latin typeface=".VnBlack" panose="020B7200000000000000" pitchFamily="34" charset="0"/>
              </a:defRPr>
            </a:lvl2pPr>
            <a:lvl3pPr marL="1143000" indent="-228600">
              <a:defRPr sz="2500">
                <a:solidFill>
                  <a:schemeClr val="tx1"/>
                </a:solidFill>
                <a:latin typeface=".VnBlack" panose="020B7200000000000000" pitchFamily="34" charset="0"/>
              </a:defRPr>
            </a:lvl3pPr>
            <a:lvl4pPr marL="1600200" indent="-228600">
              <a:defRPr sz="2500">
                <a:solidFill>
                  <a:schemeClr val="tx1"/>
                </a:solidFill>
                <a:latin typeface=".VnBlack" panose="020B7200000000000000" pitchFamily="34" charset="0"/>
              </a:defRPr>
            </a:lvl4pPr>
            <a:lvl5pPr marL="2057400" indent="-228600">
              <a:defRPr sz="2500">
                <a:solidFill>
                  <a:schemeClr val="tx1"/>
                </a:solidFill>
                <a:latin typeface=".VnBlack" panose="020B7200000000000000" pitchFamily="34" charset="0"/>
              </a:defRPr>
            </a:lvl5pPr>
            <a:lvl6pPr marL="2514600" indent="-228600" eaLnBrk="0" fontAlgn="base" hangingPunct="0">
              <a:spcBef>
                <a:spcPct val="0"/>
              </a:spcBef>
              <a:spcAft>
                <a:spcPct val="0"/>
              </a:spcAft>
              <a:defRPr sz="2500">
                <a:solidFill>
                  <a:schemeClr val="tx1"/>
                </a:solidFill>
                <a:latin typeface=".VnBlack" panose="020B7200000000000000" pitchFamily="34" charset="0"/>
              </a:defRPr>
            </a:lvl6pPr>
            <a:lvl7pPr marL="2971800" indent="-228600" eaLnBrk="0" fontAlgn="base" hangingPunct="0">
              <a:spcBef>
                <a:spcPct val="0"/>
              </a:spcBef>
              <a:spcAft>
                <a:spcPct val="0"/>
              </a:spcAft>
              <a:defRPr sz="2500">
                <a:solidFill>
                  <a:schemeClr val="tx1"/>
                </a:solidFill>
                <a:latin typeface=".VnBlack" panose="020B7200000000000000" pitchFamily="34" charset="0"/>
              </a:defRPr>
            </a:lvl7pPr>
            <a:lvl8pPr marL="3429000" indent="-228600" eaLnBrk="0" fontAlgn="base" hangingPunct="0">
              <a:spcBef>
                <a:spcPct val="0"/>
              </a:spcBef>
              <a:spcAft>
                <a:spcPct val="0"/>
              </a:spcAft>
              <a:defRPr sz="2500">
                <a:solidFill>
                  <a:schemeClr val="tx1"/>
                </a:solidFill>
                <a:latin typeface=".VnBlack" panose="020B7200000000000000" pitchFamily="34" charset="0"/>
              </a:defRPr>
            </a:lvl8pPr>
            <a:lvl9pPr marL="3886200" indent="-228600" eaLnBrk="0" fontAlgn="base" hangingPunct="0">
              <a:spcBef>
                <a:spcPct val="0"/>
              </a:spcBef>
              <a:spcAft>
                <a:spcPct val="0"/>
              </a:spcAft>
              <a:defRPr sz="2500">
                <a:solidFill>
                  <a:schemeClr val="tx1"/>
                </a:solidFill>
                <a:latin typeface=".VnBlack" panose="020B7200000000000000" pitchFamily="34" charset="0"/>
              </a:defRPr>
            </a:lvl9pPr>
          </a:lstStyle>
          <a:p>
            <a:endParaRPr lang="en-US" altLang="en-US"/>
          </a:p>
        </p:txBody>
      </p:sp>
      <p:sp>
        <p:nvSpPr>
          <p:cNvPr id="44063" name="Text Box 1055">
            <a:extLst>
              <a:ext uri="{FF2B5EF4-FFF2-40B4-BE49-F238E27FC236}">
                <a16:creationId xmlns:a16="http://schemas.microsoft.com/office/drawing/2014/main" id="{0879A417-6B15-41D9-AA21-6D8214D85CFC}"/>
              </a:ext>
            </a:extLst>
          </p:cNvPr>
          <p:cNvSpPr txBox="1">
            <a:spLocks noChangeArrowheads="1"/>
          </p:cNvSpPr>
          <p:nvPr/>
        </p:nvSpPr>
        <p:spPr bwMode="auto">
          <a:xfrm>
            <a:off x="38100" y="304800"/>
            <a:ext cx="6858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947738"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300" b="1">
                <a:solidFill>
                  <a:srgbClr val="FFFF66"/>
                </a:solidFill>
                <a:latin typeface="Times New Roman" panose="02020603050405020304" pitchFamily="18" charset="0"/>
              </a:rPr>
              <a:t>II.CÁC KHÁI NIỆM CƠ BẢN</a:t>
            </a:r>
            <a:endParaRPr kumimoji="0" lang="en-US"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63">
                                            <p:txEl>
                                              <p:pRg st="0" end="0"/>
                                            </p:txEl>
                                          </p:spTgt>
                                        </p:tgtEl>
                                        <p:attrNameLst>
                                          <p:attrName>style.visibility</p:attrName>
                                        </p:attrNameLst>
                                      </p:cBhvr>
                                      <p:to>
                                        <p:strVal val="visible"/>
                                      </p:to>
                                    </p:set>
                                    <p:anim calcmode="lin" valueType="num">
                                      <p:cBhvr additive="base">
                                        <p:cTn id="7" dur="500" fill="hold"/>
                                        <p:tgtEl>
                                          <p:spTgt spid="440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42"/>
                                        </p:tgtEl>
                                        <p:attrNameLst>
                                          <p:attrName>style.visibility</p:attrName>
                                        </p:attrNameLst>
                                      </p:cBhvr>
                                      <p:to>
                                        <p:strVal val="visible"/>
                                      </p:to>
                                    </p:set>
                                    <p:anim calcmode="lin" valueType="num">
                                      <p:cBhvr additive="base">
                                        <p:cTn id="13" dur="500" fill="hold"/>
                                        <p:tgtEl>
                                          <p:spTgt spid="44042"/>
                                        </p:tgtEl>
                                        <p:attrNameLst>
                                          <p:attrName>ppt_x</p:attrName>
                                        </p:attrNameLst>
                                      </p:cBhvr>
                                      <p:tavLst>
                                        <p:tav tm="0">
                                          <p:val>
                                            <p:strVal val="1+#ppt_w/2"/>
                                          </p:val>
                                        </p:tav>
                                        <p:tav tm="100000">
                                          <p:val>
                                            <p:strVal val="#ppt_x"/>
                                          </p:val>
                                        </p:tav>
                                      </p:tavLst>
                                    </p:anim>
                                    <p:anim calcmode="lin" valueType="num">
                                      <p:cBhvr additive="base">
                                        <p:cTn id="14" dur="500" fill="hold"/>
                                        <p:tgtEl>
                                          <p:spTgt spid="440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52"/>
                                        </p:tgtEl>
                                        <p:attrNameLst>
                                          <p:attrName>style.visibility</p:attrName>
                                        </p:attrNameLst>
                                      </p:cBhvr>
                                      <p:to>
                                        <p:strVal val="visible"/>
                                      </p:to>
                                    </p:set>
                                    <p:anim calcmode="lin" valueType="num">
                                      <p:cBhvr additive="base">
                                        <p:cTn id="24" dur="500" fill="hold"/>
                                        <p:tgtEl>
                                          <p:spTgt spid="44052"/>
                                        </p:tgtEl>
                                        <p:attrNameLst>
                                          <p:attrName>ppt_x</p:attrName>
                                        </p:attrNameLst>
                                      </p:cBhvr>
                                      <p:tavLst>
                                        <p:tav tm="0">
                                          <p:val>
                                            <p:strVal val="0-#ppt_w/2"/>
                                          </p:val>
                                        </p:tav>
                                        <p:tav tm="100000">
                                          <p:val>
                                            <p:strVal val="#ppt_x"/>
                                          </p:val>
                                        </p:tav>
                                      </p:tavLst>
                                    </p:anim>
                                    <p:anim calcmode="lin" valueType="num">
                                      <p:cBhvr additive="base">
                                        <p:cTn id="25" dur="500" fill="hold"/>
                                        <p:tgtEl>
                                          <p:spTgt spid="4405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nodeType="clickEffect">
                                  <p:stCondLst>
                                    <p:cond delay="0"/>
                                  </p:stCondLst>
                                  <p:childTnLst>
                                    <p:set>
                                      <p:cBhvr>
                                        <p:cTn id="29" dur="1" fill="hold">
                                          <p:stCondLst>
                                            <p:cond delay="0"/>
                                          </p:stCondLst>
                                        </p:cTn>
                                        <p:tgtEl>
                                          <p:spTgt spid="44059"/>
                                        </p:tgtEl>
                                        <p:attrNameLst>
                                          <p:attrName>style.visibility</p:attrName>
                                        </p:attrNameLst>
                                      </p:cBhvr>
                                      <p:to>
                                        <p:strVal val="visible"/>
                                      </p:to>
                                    </p:set>
                                    <p:anim calcmode="lin" valueType="num">
                                      <p:cBhvr>
                                        <p:cTn id="30" dur="500" fill="hold"/>
                                        <p:tgtEl>
                                          <p:spTgt spid="44059"/>
                                        </p:tgtEl>
                                        <p:attrNameLst>
                                          <p:attrName>ppt_w</p:attrName>
                                        </p:attrNameLst>
                                      </p:cBhvr>
                                      <p:tavLst>
                                        <p:tav tm="0">
                                          <p:val>
                                            <p:fltVal val="0"/>
                                          </p:val>
                                        </p:tav>
                                        <p:tav tm="100000">
                                          <p:val>
                                            <p:strVal val="#ppt_w"/>
                                          </p:val>
                                        </p:tav>
                                      </p:tavLst>
                                    </p:anim>
                                    <p:anim calcmode="lin" valueType="num">
                                      <p:cBhvr>
                                        <p:cTn id="31" dur="500" fill="hold"/>
                                        <p:tgtEl>
                                          <p:spTgt spid="44059"/>
                                        </p:tgtEl>
                                        <p:attrNameLst>
                                          <p:attrName>ppt_h</p:attrName>
                                        </p:attrNameLst>
                                      </p:cBhvr>
                                      <p:tavLst>
                                        <p:tav tm="0">
                                          <p:val>
                                            <p:fltVal val="0"/>
                                          </p:val>
                                        </p:tav>
                                        <p:tav tm="100000">
                                          <p:val>
                                            <p:strVal val="#ppt_h"/>
                                          </p:val>
                                        </p:tav>
                                      </p:tavLst>
                                    </p:anim>
                                    <p:anim calcmode="lin" valueType="num">
                                      <p:cBhvr>
                                        <p:cTn id="32" dur="500" fill="hold"/>
                                        <p:tgtEl>
                                          <p:spTgt spid="44059"/>
                                        </p:tgtEl>
                                        <p:attrNameLst>
                                          <p:attrName>ppt_x</p:attrName>
                                        </p:attrNameLst>
                                      </p:cBhvr>
                                      <p:tavLst>
                                        <p:tav tm="0">
                                          <p:val>
                                            <p:fltVal val="0.5"/>
                                          </p:val>
                                        </p:tav>
                                        <p:tav tm="100000">
                                          <p:val>
                                            <p:strVal val="#ppt_x"/>
                                          </p:val>
                                        </p:tav>
                                      </p:tavLst>
                                    </p:anim>
                                    <p:anim calcmode="lin" valueType="num">
                                      <p:cBhvr>
                                        <p:cTn id="33" dur="500" fill="hold"/>
                                        <p:tgtEl>
                                          <p:spTgt spid="4405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2" grpId="0" autoUpdateAnimBg="0"/>
      <p:bldP spid="44052" grpId="0" autoUpdateAnimBg="0"/>
      <p:bldP spid="440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72B1E-3F29-41AC-945F-78F44653E7A4}"/>
              </a:ext>
            </a:extLst>
          </p:cNvPr>
          <p:cNvSpPr/>
          <p:nvPr/>
        </p:nvSpPr>
        <p:spPr>
          <a:xfrm>
            <a:off x="5238750" y="227856"/>
            <a:ext cx="4810125" cy="2939266"/>
          </a:xfrm>
          <a:prstGeom prst="rect">
            <a:avLst/>
          </a:prstGeom>
        </p:spPr>
        <p:txBody>
          <a:bodyPr wrap="square">
            <a:spAutoFit/>
          </a:bodyPr>
          <a:lstStyle/>
          <a:p>
            <a:pPr fontAlgn="t"/>
            <a:r>
              <a:rPr lang="vi-VN" dirty="0">
                <a:solidFill>
                  <a:srgbClr val="FFC000"/>
                </a:solidFill>
                <a:latin typeface="Arial" panose="020B0604020202020204" pitchFamily="34" charset="0"/>
              </a:rPr>
              <a:t> </a:t>
            </a:r>
            <a:r>
              <a:rPr lang="vi-VN" sz="2000" b="1" dirty="0">
                <a:solidFill>
                  <a:srgbClr val="FFC000"/>
                </a:solidFill>
                <a:latin typeface="Arial" panose="020B0604020202020204" pitchFamily="34" charset="0"/>
                <a:cs typeface="Arial" panose="020B0604020202020204" pitchFamily="34" charset="0"/>
              </a:rPr>
              <a:t>Nhược điểm của mạng hình sao</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Khả năng mở rộng mạng hoàn toàn phụ thuộc vào khả năng của trung tâm. Khi trung tâm có sự cố thì toàn mạng ngừng hoạt động.</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Mạng yêu cầu nối độc lập riêng rẽ từng thiết bị ở các nút thông tin đến trung tâm. Khoảng cách từ máy đến trung tâm rất hạn chế (100m).</a:t>
            </a:r>
            <a:endParaRPr lang="vi-VN" sz="2000" b="0" i="0" dirty="0">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4481AB1-B709-4DFF-907A-2858227312E9}"/>
              </a:ext>
            </a:extLst>
          </p:cNvPr>
          <p:cNvSpPr/>
          <p:nvPr/>
        </p:nvSpPr>
        <p:spPr>
          <a:xfrm>
            <a:off x="342900" y="304800"/>
            <a:ext cx="4800600" cy="2862322"/>
          </a:xfrm>
          <a:prstGeom prst="rect">
            <a:avLst/>
          </a:prstGeom>
        </p:spPr>
        <p:txBody>
          <a:bodyPr wrap="square">
            <a:spAutoFit/>
          </a:bodyPr>
          <a:lstStyle/>
          <a:p>
            <a:pPr fontAlgn="t"/>
            <a:r>
              <a:rPr lang="vi-VN" sz="2000" b="1" dirty="0">
                <a:solidFill>
                  <a:srgbClr val="FFC000"/>
                </a:solidFill>
                <a:latin typeface="Arial" panose="020B0604020202020204" pitchFamily="34" charset="0"/>
                <a:cs typeface="Arial" panose="020B0604020202020204" pitchFamily="34" charset="0"/>
              </a:rPr>
              <a:t>Ưu điểm của mạng hình sao</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Hoạt động theo nguyên lý nối song song nên nếu có một thiết bị nào đó ở một nút thông tin bị hỏng thì mạng vẫn hoạt động bình thường.</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Cấu trúc mạng đơn giản và các thuật toán điều khiển ổn định.</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Mạng có thể mở rộng hoặc thu hẹp tuỳ theo yêu cầu của người sử dụng.</a:t>
            </a:r>
          </a:p>
        </p:txBody>
      </p:sp>
      <p:pic>
        <p:nvPicPr>
          <p:cNvPr id="7" name="Picture 6">
            <a:extLst>
              <a:ext uri="{FF2B5EF4-FFF2-40B4-BE49-F238E27FC236}">
                <a16:creationId xmlns:a16="http://schemas.microsoft.com/office/drawing/2014/main" id="{0CF1E9A3-43DD-4893-A5B1-DD042DBCDD17}"/>
              </a:ext>
            </a:extLst>
          </p:cNvPr>
          <p:cNvPicPr>
            <a:picLocks noChangeAspect="1"/>
          </p:cNvPicPr>
          <p:nvPr/>
        </p:nvPicPr>
        <p:blipFill>
          <a:blip r:embed="rId2"/>
          <a:stretch>
            <a:fillRect/>
          </a:stretch>
        </p:blipFill>
        <p:spPr>
          <a:xfrm>
            <a:off x="1097756" y="3020762"/>
            <a:ext cx="8020050" cy="2300346"/>
          </a:xfrm>
          <a:prstGeom prst="rect">
            <a:avLst/>
          </a:prstGeom>
        </p:spPr>
      </p:pic>
      <p:sp>
        <p:nvSpPr>
          <p:cNvPr id="19" name="Text Box 5">
            <a:extLst>
              <a:ext uri="{FF2B5EF4-FFF2-40B4-BE49-F238E27FC236}">
                <a16:creationId xmlns:a16="http://schemas.microsoft.com/office/drawing/2014/main" id="{349C6B9E-C7D9-40AA-B5BD-336BD5BD1C3A}"/>
              </a:ext>
            </a:extLst>
          </p:cNvPr>
          <p:cNvSpPr txBox="1">
            <a:spLocks noChangeArrowheads="1"/>
          </p:cNvSpPr>
          <p:nvPr/>
        </p:nvSpPr>
        <p:spPr bwMode="auto">
          <a:xfrm>
            <a:off x="342900" y="3219450"/>
            <a:ext cx="3808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defTabSz="947738">
              <a:spcBef>
                <a:spcPct val="20000"/>
              </a:spcBef>
              <a:buChar char="–"/>
              <a:defRPr kumimoji="1" sz="2500">
                <a:solidFill>
                  <a:schemeClr val="tx1"/>
                </a:solidFill>
                <a:latin typeface="Impact" panose="020B0806030902050204" pitchFamily="34" charset="0"/>
              </a:defRPr>
            </a:lvl3pPr>
            <a:lvl4pPr marL="1600200" indent="-228600" defTabSz="947738">
              <a:spcBef>
                <a:spcPct val="20000"/>
              </a:spcBef>
              <a:buChar char="–"/>
              <a:defRPr kumimoji="1" sz="2100">
                <a:solidFill>
                  <a:schemeClr val="tx1"/>
                </a:solidFill>
                <a:latin typeface="Impact" panose="020B0806030902050204" pitchFamily="34" charset="0"/>
              </a:defRPr>
            </a:lvl4pPr>
            <a:lvl5pPr marL="2057400" indent="-228600"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dirty="0">
                <a:solidFill>
                  <a:srgbClr val="00FF00"/>
                </a:solidFill>
                <a:latin typeface="Arial" panose="020B0604020202020204" pitchFamily="34" charset="0"/>
                <a:cs typeface="Arial" panose="020B0604020202020204" pitchFamily="34" charset="0"/>
              </a:rPr>
              <a:t>b-Topo </a:t>
            </a:r>
            <a:r>
              <a:rPr kumimoji="0" lang="en-US" altLang="en-US" sz="2100" dirty="0" err="1">
                <a:solidFill>
                  <a:srgbClr val="00FF00"/>
                </a:solidFill>
                <a:latin typeface="Arial" panose="020B0604020202020204" pitchFamily="34" charset="0"/>
                <a:cs typeface="Arial" panose="020B0604020202020204" pitchFamily="34" charset="0"/>
              </a:rPr>
              <a:t>mạng</a:t>
            </a:r>
            <a:r>
              <a:rPr kumimoji="0" lang="en-US" altLang="en-US" sz="2100" dirty="0">
                <a:solidFill>
                  <a:srgbClr val="00FF00"/>
                </a:solidFill>
                <a:latin typeface="Arial" panose="020B0604020202020204" pitchFamily="34" charset="0"/>
                <a:cs typeface="Arial" panose="020B0604020202020204" pitchFamily="34" charset="0"/>
              </a:rPr>
              <a:t> </a:t>
            </a:r>
            <a:r>
              <a:rPr kumimoji="0" lang="en-US" altLang="en-US" sz="2100" dirty="0" err="1">
                <a:solidFill>
                  <a:srgbClr val="00FF00"/>
                </a:solidFill>
                <a:latin typeface="Arial" panose="020B0604020202020204" pitchFamily="34" charset="0"/>
                <a:cs typeface="Arial" panose="020B0604020202020204" pitchFamily="34" charset="0"/>
              </a:rPr>
              <a:t>hình</a:t>
            </a:r>
            <a:r>
              <a:rPr kumimoji="0" lang="en-US" altLang="en-US" sz="2100" dirty="0">
                <a:solidFill>
                  <a:srgbClr val="00FF00"/>
                </a:solidFill>
                <a:latin typeface="Arial" panose="020B0604020202020204" pitchFamily="34" charset="0"/>
                <a:cs typeface="Arial" panose="020B0604020202020204" pitchFamily="34" charset="0"/>
              </a:rPr>
              <a:t> </a:t>
            </a:r>
            <a:r>
              <a:rPr kumimoji="0" lang="en-US" altLang="en-US" sz="2100" dirty="0" err="1">
                <a:solidFill>
                  <a:srgbClr val="00FF00"/>
                </a:solidFill>
                <a:latin typeface="Arial" panose="020B0604020202020204" pitchFamily="34" charset="0"/>
                <a:cs typeface="Arial" panose="020B0604020202020204" pitchFamily="34" charset="0"/>
              </a:rPr>
              <a:t>tuyến</a:t>
            </a:r>
            <a:r>
              <a:rPr kumimoji="0" lang="en-US" altLang="en-US" sz="2100" dirty="0">
                <a:solidFill>
                  <a:srgbClr val="00FF00"/>
                </a:solidFill>
                <a:latin typeface="Arial" panose="020B0604020202020204" pitchFamily="34" charset="0"/>
                <a:cs typeface="Arial" panose="020B0604020202020204" pitchFamily="34" charset="0"/>
              </a:rPr>
              <a:t> (Bus)</a:t>
            </a:r>
            <a:endParaRPr kumimoji="0" lang="en-US" altLang="en-US" sz="2100" dirty="0">
              <a:solidFill>
                <a:srgbClr val="00FF00"/>
              </a:solidFill>
              <a:latin typeface=".VnArial Narrow" panose="020B7200000000000000" pitchFamily="34" charset="0"/>
            </a:endParaRPr>
          </a:p>
        </p:txBody>
      </p:sp>
      <p:sp>
        <p:nvSpPr>
          <p:cNvPr id="22" name="Rectangle 21">
            <a:extLst>
              <a:ext uri="{FF2B5EF4-FFF2-40B4-BE49-F238E27FC236}">
                <a16:creationId xmlns:a16="http://schemas.microsoft.com/office/drawing/2014/main" id="{B2931B1F-ABF7-46ED-9280-B6D3E61B6019}"/>
              </a:ext>
            </a:extLst>
          </p:cNvPr>
          <p:cNvSpPr/>
          <p:nvPr/>
        </p:nvSpPr>
        <p:spPr>
          <a:xfrm>
            <a:off x="438150" y="4694692"/>
            <a:ext cx="4800600" cy="1631216"/>
          </a:xfrm>
          <a:prstGeom prst="rect">
            <a:avLst/>
          </a:prstGeom>
        </p:spPr>
        <p:txBody>
          <a:bodyPr wrap="square">
            <a:spAutoFit/>
          </a:bodyPr>
          <a:lstStyle/>
          <a:p>
            <a:pPr fontAlgn="t"/>
            <a:r>
              <a:rPr lang="vi-VN" sz="2000" b="1" dirty="0">
                <a:solidFill>
                  <a:srgbClr val="FFC000"/>
                </a:solidFill>
                <a:latin typeface="Arial" panose="020B0604020202020204" pitchFamily="34" charset="0"/>
                <a:cs typeface="Arial" panose="020B0604020202020204" pitchFamily="34" charset="0"/>
              </a:rPr>
              <a:t>Ưu điểm của mạng hình </a:t>
            </a:r>
            <a:r>
              <a:rPr lang="en-US" sz="2000" b="1" dirty="0" err="1">
                <a:solidFill>
                  <a:srgbClr val="FFC000"/>
                </a:solidFill>
                <a:latin typeface="Arial" panose="020B0604020202020204" pitchFamily="34" charset="0"/>
                <a:cs typeface="Arial" panose="020B0604020202020204" pitchFamily="34" charset="0"/>
              </a:rPr>
              <a:t>tuyến</a:t>
            </a:r>
            <a:endParaRPr lang="vi-VN" sz="2000" b="1" dirty="0">
              <a:solidFill>
                <a:srgbClr val="FFC000"/>
              </a:solidFill>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lắp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endParaRPr lang="en-US" sz="2000" dirty="0">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r>
              <a:rPr lang="vi-VN" sz="2000" dirty="0">
                <a:latin typeface="Arial" panose="020B0604020202020204" pitchFamily="34" charset="0"/>
                <a:cs typeface="Arial" panose="020B0604020202020204" pitchFamily="34" charset="0"/>
              </a:rPr>
              <a:t>.</a:t>
            </a: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cable đ</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thấp</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B1D67C09-2930-45F2-9A4D-188DC5A6B154}"/>
              </a:ext>
            </a:extLst>
          </p:cNvPr>
          <p:cNvSpPr/>
          <p:nvPr/>
        </p:nvSpPr>
        <p:spPr>
          <a:xfrm>
            <a:off x="5172075" y="4495800"/>
            <a:ext cx="4800600" cy="2246769"/>
          </a:xfrm>
          <a:prstGeom prst="rect">
            <a:avLst/>
          </a:prstGeom>
        </p:spPr>
        <p:txBody>
          <a:bodyPr wrap="square">
            <a:spAutoFit/>
          </a:bodyPr>
          <a:lstStyle/>
          <a:p>
            <a:pPr fontAlgn="t"/>
            <a:r>
              <a:rPr lang="en-US" sz="2000" b="1" dirty="0" err="1">
                <a:solidFill>
                  <a:srgbClr val="FFC000"/>
                </a:solidFill>
                <a:latin typeface="Arial" panose="020B0604020202020204" pitchFamily="34" charset="0"/>
                <a:cs typeface="Arial" panose="020B0604020202020204" pitchFamily="34" charset="0"/>
              </a:rPr>
              <a:t>Nhược</a:t>
            </a:r>
            <a:r>
              <a:rPr lang="vi-VN" sz="2000" b="1" dirty="0">
                <a:solidFill>
                  <a:srgbClr val="FFC000"/>
                </a:solidFill>
                <a:latin typeface="Arial" panose="020B0604020202020204" pitchFamily="34" charset="0"/>
                <a:cs typeface="Arial" panose="020B0604020202020204" pitchFamily="34" charset="0"/>
              </a:rPr>
              <a:t> điểm của mạng hình </a:t>
            </a:r>
            <a:r>
              <a:rPr lang="en-US" sz="2000" b="1" dirty="0" err="1">
                <a:solidFill>
                  <a:srgbClr val="FFC000"/>
                </a:solidFill>
                <a:latin typeface="Arial" panose="020B0604020202020204" pitchFamily="34" charset="0"/>
                <a:cs typeface="Arial" panose="020B0604020202020204" pitchFamily="34" charset="0"/>
              </a:rPr>
              <a:t>tuyến</a:t>
            </a:r>
            <a:endParaRPr lang="vi-VN" sz="2000" b="1" dirty="0">
              <a:solidFill>
                <a:srgbClr val="FFC000"/>
              </a:solidFill>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T</a:t>
            </a:r>
            <a:r>
              <a:rPr lang="vi-VN" sz="1900" dirty="0">
                <a:latin typeface="Arial" panose="020B0604020202020204" pitchFamily="34" charset="0"/>
                <a:cs typeface="Arial" panose="020B0604020202020204" pitchFamily="34" charset="0"/>
              </a:rPr>
              <a:t>ắc </a:t>
            </a:r>
            <a:r>
              <a:rPr lang="en-US" sz="1900" dirty="0" err="1">
                <a:latin typeface="Arial" panose="020B0604020202020204" pitchFamily="34" charset="0"/>
                <a:cs typeface="Arial" panose="020B0604020202020204" pitchFamily="34" charset="0"/>
              </a:rPr>
              <a:t>nghẽn</a:t>
            </a:r>
            <a:r>
              <a:rPr lang="en-US" sz="1900" dirty="0">
                <a:latin typeface="Arial" panose="020B0604020202020204" pitchFamily="34" charset="0"/>
                <a:cs typeface="Arial" panose="020B0604020202020204" pitchFamily="34" charset="0"/>
              </a:rPr>
              <a:t> đ</a:t>
            </a:r>
            <a:r>
              <a:rPr lang="vi-VN" sz="1900" dirty="0">
                <a:latin typeface="Arial" panose="020B0604020202020204" pitchFamily="34" charset="0"/>
                <a:cs typeface="Arial" panose="020B0604020202020204" pitchFamily="34" charset="0"/>
              </a:rPr>
              <a:t>ư</a:t>
            </a:r>
            <a:r>
              <a:rPr lang="en-US" sz="1900" dirty="0" err="1">
                <a:latin typeface="Arial" panose="020B0604020202020204" pitchFamily="34" charset="0"/>
                <a:cs typeface="Arial" panose="020B0604020202020204" pitchFamily="34" charset="0"/>
              </a:rPr>
              <a:t>ờng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truyền</a:t>
            </a:r>
            <a:r>
              <a:rPr lang="en-US" sz="1900" dirty="0">
                <a:latin typeface="Arial" panose="020B0604020202020204" pitchFamily="34" charset="0"/>
                <a:cs typeface="Arial" panose="020B0604020202020204" pitchFamily="34" charset="0"/>
              </a:rPr>
              <a:t> </a:t>
            </a:r>
            <a:r>
              <a:rPr lang="vi-VN" sz="1900" dirty="0">
                <a:latin typeface="Arial" panose="020B0604020202020204" pitchFamily="34" charset="0"/>
                <a:cs typeface="Arial" panose="020B0604020202020204" pitchFamily="34" charset="0"/>
              </a:rPr>
              <a:t>khi di chuyển dữ liệu với lưu lượng lớn </a:t>
            </a:r>
            <a:endParaRPr lang="en-US" sz="1900" dirty="0">
              <a:latin typeface="Arial" panose="020B0604020202020204" pitchFamily="34" charset="0"/>
              <a:cs typeface="Arial" panose="020B0604020202020204" pitchFamily="34" charset="0"/>
            </a:endParaRPr>
          </a:p>
          <a:p>
            <a:pPr fontAlgn="t">
              <a:buFont typeface="Arial" panose="020B0604020202020204" pitchFamily="34" charset="0"/>
              <a:buChar char="•"/>
            </a:pPr>
            <a:r>
              <a:rPr lang="en-US" sz="1900" dirty="0">
                <a:latin typeface="Arial" panose="020B0604020202020204" pitchFamily="34" charset="0"/>
                <a:cs typeface="Arial" panose="020B0604020202020204" pitchFamily="34" charset="0"/>
              </a:rPr>
              <a:t> </a:t>
            </a:r>
            <a:r>
              <a:rPr lang="vi-VN" sz="1900" dirty="0">
                <a:latin typeface="Arial" panose="020B0604020202020204" pitchFamily="34" charset="0"/>
                <a:cs typeface="Arial" panose="020B0604020202020204" pitchFamily="34" charset="0"/>
              </a:rPr>
              <a:t>khi có sự hỏng hóc ở đoạn nào đó thì rất khó phát hiện</a:t>
            </a:r>
            <a:endParaRPr lang="en-US" sz="1900" dirty="0">
              <a:latin typeface="Arial" panose="020B0604020202020204" pitchFamily="34" charset="0"/>
              <a:cs typeface="Arial" panose="020B0604020202020204" pitchFamily="34" charset="0"/>
            </a:endParaRPr>
          </a:p>
          <a:p>
            <a:pPr fontAlgn="t">
              <a:buFont typeface="Arial" panose="020B0604020202020204" pitchFamily="34" charset="0"/>
              <a:buChar char="•"/>
            </a:pPr>
            <a:r>
              <a:rPr lang="vi-VN" sz="19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S</a:t>
            </a:r>
            <a:r>
              <a:rPr lang="vi-VN" sz="1900" dirty="0">
                <a:latin typeface="Arial" panose="020B0604020202020204" pitchFamily="34" charset="0"/>
                <a:cs typeface="Arial" panose="020B0604020202020204" pitchFamily="34" charset="0"/>
              </a:rPr>
              <a:t>ự </a:t>
            </a:r>
            <a:r>
              <a:rPr lang="en-US" sz="1900" dirty="0" err="1">
                <a:latin typeface="Arial" panose="020B0604020202020204" pitchFamily="34" charset="0"/>
                <a:cs typeface="Arial" panose="020B0604020202020204" pitchFamily="34" charset="0"/>
              </a:rPr>
              <a:t>cố</a:t>
            </a:r>
            <a:r>
              <a:rPr lang="en-US" sz="1900" dirty="0">
                <a:latin typeface="Arial" panose="020B0604020202020204" pitchFamily="34" charset="0"/>
                <a:cs typeface="Arial" panose="020B0604020202020204" pitchFamily="34" charset="0"/>
              </a:rPr>
              <a:t> </a:t>
            </a:r>
            <a:r>
              <a:rPr lang="vi-VN" sz="1900" dirty="0">
                <a:latin typeface="Arial" panose="020B0604020202020204" pitchFamily="34" charset="0"/>
                <a:cs typeface="Arial" panose="020B0604020202020204" pitchFamily="34" charset="0"/>
              </a:rPr>
              <a:t>trên đường </a:t>
            </a:r>
            <a:r>
              <a:rPr lang="en-US" sz="1900" dirty="0" err="1">
                <a:latin typeface="Arial" panose="020B0604020202020204" pitchFamily="34" charset="0"/>
                <a:cs typeface="Arial" panose="020B0604020202020204" pitchFamily="34" charset="0"/>
              </a:rPr>
              <a:t>truyền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hoặc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trạm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trung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gian</a:t>
            </a:r>
            <a:r>
              <a:rPr lang="vi-VN" sz="1900" dirty="0">
                <a:latin typeface="Arial" panose="020B0604020202020204" pitchFamily="34" charset="0"/>
                <a:cs typeface="Arial" panose="020B0604020202020204" pitchFamily="34" charset="0"/>
              </a:rPr>
              <a:t> sẽ ngừng toàn bộ hệ thống</a:t>
            </a:r>
          </a:p>
        </p:txBody>
      </p:sp>
    </p:spTree>
    <p:extLst>
      <p:ext uri="{BB962C8B-B14F-4D97-AF65-F5344CB8AC3E}">
        <p14:creationId xmlns:p14="http://schemas.microsoft.com/office/powerpoint/2010/main" val="24031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theme/theme1.xml><?xml version="1.0" encoding="utf-8"?>
<a:theme xmlns:a="http://schemas.openxmlformats.org/drawingml/2006/main" name="high voltage">
  <a:themeElements>
    <a:clrScheme name="high voltage.pot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high voltage.pot">
      <a:majorFont>
        <a:latin typeface="Impact"/>
        <a:ea typeface=""/>
        <a:cs typeface=""/>
      </a:majorFont>
      <a:minorFont>
        <a:latin typeface="Impac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47738"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n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47738"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nBlack" pitchFamily="34" charset="0"/>
          </a:defRPr>
        </a:defPPr>
      </a:lstStyle>
    </a:lnDef>
  </a:objectDefaults>
  <a:extraClrSchemeLst>
    <a:extraClrScheme>
      <a:clrScheme name="high voltage.pot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pot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pot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pot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pot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pot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high voltage.pot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3DB4638F30394EBDA488446528C91A" ma:contentTypeVersion="2" ma:contentTypeDescription="Create a new document." ma:contentTypeScope="" ma:versionID="2e026e6973233c7473078164d2cc9136">
  <xsd:schema xmlns:xsd="http://www.w3.org/2001/XMLSchema" xmlns:xs="http://www.w3.org/2001/XMLSchema" xmlns:p="http://schemas.microsoft.com/office/2006/metadata/properties" xmlns:ns2="349f2bff-97c6-4aeb-9c08-f1ab2c47ed8e" targetNamespace="http://schemas.microsoft.com/office/2006/metadata/properties" ma:root="true" ma:fieldsID="061dda1a838a1b223bff98db49231833" ns2:_="">
    <xsd:import namespace="349f2bff-97c6-4aeb-9c08-f1ab2c47e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f2bff-97c6-4aeb-9c08-f1ab2c47e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A91DE4-C0FD-4650-9E92-256C54E803FB}"/>
</file>

<file path=customXml/itemProps2.xml><?xml version="1.0" encoding="utf-8"?>
<ds:datastoreItem xmlns:ds="http://schemas.openxmlformats.org/officeDocument/2006/customXml" ds:itemID="{6F5F44A4-CCEA-4BEF-9ECD-07FA25C0DE6E}"/>
</file>

<file path=customXml/itemProps3.xml><?xml version="1.0" encoding="utf-8"?>
<ds:datastoreItem xmlns:ds="http://schemas.openxmlformats.org/officeDocument/2006/customXml" ds:itemID="{B208B3C1-1255-4CC4-A378-4A18B1CA7E9B}"/>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21552</TotalTime>
  <Words>2741</Words>
  <Application>Microsoft Office PowerPoint</Application>
  <PresentationFormat>35mm Slides</PresentationFormat>
  <Paragraphs>147</Paragraphs>
  <Slides>23</Slides>
  <Notes>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9" baseType="lpstr">
      <vt:lpstr>.VnArial</vt:lpstr>
      <vt:lpstr>.VnArial Narrow</vt:lpstr>
      <vt:lpstr>.VnArial NarrowH</vt:lpstr>
      <vt:lpstr>.VnBlack</vt:lpstr>
      <vt:lpstr>.VnBlackH</vt:lpstr>
      <vt:lpstr>.VnTime</vt:lpstr>
      <vt:lpstr>.VnTimeH</vt:lpstr>
      <vt:lpstr>Arial</vt:lpstr>
      <vt:lpstr>Arial Black</vt:lpstr>
      <vt:lpstr>Arial Narrow</vt:lpstr>
      <vt:lpstr>Impact</vt:lpstr>
      <vt:lpstr>Monotype Sorts</vt:lpstr>
      <vt:lpstr>Times New Roman</vt:lpstr>
      <vt:lpstr>Wingdings 3</vt:lpstr>
      <vt:lpstr>high voltage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 address format</vt:lpstr>
      <vt:lpstr>PowerPoint Presentation</vt:lpstr>
      <vt:lpstr>PowerPoint Presentation</vt:lpstr>
      <vt:lpstr>PowerPoint Presentation</vt:lpstr>
      <vt:lpstr>PowerPoint Presentation</vt:lpstr>
      <vt:lpstr>PowerPoint Presentation</vt:lpstr>
    </vt:vector>
  </TitlesOfParts>
  <Company>HQ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HongQuang</dc:creator>
  <cp:lastModifiedBy>Nguyễn Thiện Luận</cp:lastModifiedBy>
  <cp:revision>214</cp:revision>
  <dcterms:created xsi:type="dcterms:W3CDTF">2001-04-26T01:27:27Z</dcterms:created>
  <dcterms:modified xsi:type="dcterms:W3CDTF">2020-09-30T03:25:22Z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0x010100F53DB4638F30394EBDA488446528C91A</vt:lpwstr>
  </property>
</Properties>
</file>