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6"/>
  </p:notesMasterIdLst>
  <p:handoutMasterIdLst>
    <p:handoutMasterId r:id="rId77"/>
  </p:handoutMasterIdLst>
  <p:sldIdLst>
    <p:sldId id="407" r:id="rId2"/>
    <p:sldId id="487" r:id="rId3"/>
    <p:sldId id="408" r:id="rId4"/>
    <p:sldId id="409" r:id="rId5"/>
    <p:sldId id="410" r:id="rId6"/>
    <p:sldId id="411" r:id="rId7"/>
    <p:sldId id="412" r:id="rId8"/>
    <p:sldId id="469" r:id="rId9"/>
    <p:sldId id="478" r:id="rId10"/>
    <p:sldId id="479" r:id="rId11"/>
    <p:sldId id="480" r:id="rId12"/>
    <p:sldId id="482" r:id="rId13"/>
    <p:sldId id="413" r:id="rId14"/>
    <p:sldId id="414" r:id="rId15"/>
    <p:sldId id="415" r:id="rId16"/>
    <p:sldId id="416" r:id="rId17"/>
    <p:sldId id="421" r:id="rId18"/>
    <p:sldId id="422" r:id="rId19"/>
    <p:sldId id="417" r:id="rId20"/>
    <p:sldId id="418" r:id="rId21"/>
    <p:sldId id="419" r:id="rId22"/>
    <p:sldId id="420" r:id="rId23"/>
    <p:sldId id="355" r:id="rId24"/>
    <p:sldId id="356" r:id="rId25"/>
    <p:sldId id="357" r:id="rId26"/>
    <p:sldId id="358" r:id="rId27"/>
    <p:sldId id="359" r:id="rId28"/>
    <p:sldId id="467" r:id="rId29"/>
    <p:sldId id="360" r:id="rId30"/>
    <p:sldId id="485" r:id="rId31"/>
    <p:sldId id="486" r:id="rId32"/>
    <p:sldId id="484" r:id="rId33"/>
    <p:sldId id="483" r:id="rId34"/>
    <p:sldId id="362" r:id="rId35"/>
    <p:sldId id="363"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59" r:id="rId52"/>
    <p:sldId id="460" r:id="rId53"/>
    <p:sldId id="461" r:id="rId54"/>
    <p:sldId id="462" r:id="rId55"/>
    <p:sldId id="463" r:id="rId56"/>
    <p:sldId id="464" r:id="rId57"/>
    <p:sldId id="465" r:id="rId58"/>
    <p:sldId id="466"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56" r:id="rId73"/>
    <p:sldId id="457" r:id="rId74"/>
    <p:sldId id="458" r:id="rId75"/>
  </p:sldIdLst>
  <p:sldSz cx="10287000" cy="6858000" type="35mm"/>
  <p:notesSz cx="6858000" cy="9144000"/>
  <p:defaultTextStyle>
    <a:defPPr>
      <a:defRPr lang="en-US"/>
    </a:defPPr>
    <a:lvl1pPr algn="l" rtl="0" eaLnBrk="0" fontAlgn="base" hangingPunct="0">
      <a:spcBef>
        <a:spcPct val="0"/>
      </a:spcBef>
      <a:spcAft>
        <a:spcPct val="0"/>
      </a:spcAft>
      <a:defRPr b="1" kern="1200">
        <a:solidFill>
          <a:schemeClr val="tx1"/>
        </a:solidFill>
        <a:latin typeface=".VnArial Narrow" panose="020B7200000000000000" pitchFamily="34" charset="0"/>
        <a:ea typeface="+mn-ea"/>
        <a:cs typeface="+mn-cs"/>
      </a:defRPr>
    </a:lvl1pPr>
    <a:lvl2pPr marL="457200" algn="l" rtl="0" eaLnBrk="0" fontAlgn="base" hangingPunct="0">
      <a:spcBef>
        <a:spcPct val="0"/>
      </a:spcBef>
      <a:spcAft>
        <a:spcPct val="0"/>
      </a:spcAft>
      <a:defRPr b="1" kern="1200">
        <a:solidFill>
          <a:schemeClr val="tx1"/>
        </a:solidFill>
        <a:latin typeface=".VnArial Narrow" panose="020B7200000000000000" pitchFamily="34" charset="0"/>
        <a:ea typeface="+mn-ea"/>
        <a:cs typeface="+mn-cs"/>
      </a:defRPr>
    </a:lvl2pPr>
    <a:lvl3pPr marL="914400" algn="l" rtl="0" eaLnBrk="0" fontAlgn="base" hangingPunct="0">
      <a:spcBef>
        <a:spcPct val="0"/>
      </a:spcBef>
      <a:spcAft>
        <a:spcPct val="0"/>
      </a:spcAft>
      <a:defRPr b="1" kern="1200">
        <a:solidFill>
          <a:schemeClr val="tx1"/>
        </a:solidFill>
        <a:latin typeface=".VnArial Narrow" panose="020B7200000000000000" pitchFamily="34" charset="0"/>
        <a:ea typeface="+mn-ea"/>
        <a:cs typeface="+mn-cs"/>
      </a:defRPr>
    </a:lvl3pPr>
    <a:lvl4pPr marL="1371600" algn="l" rtl="0" eaLnBrk="0" fontAlgn="base" hangingPunct="0">
      <a:spcBef>
        <a:spcPct val="0"/>
      </a:spcBef>
      <a:spcAft>
        <a:spcPct val="0"/>
      </a:spcAft>
      <a:defRPr b="1" kern="1200">
        <a:solidFill>
          <a:schemeClr val="tx1"/>
        </a:solidFill>
        <a:latin typeface=".VnArial Narrow" panose="020B7200000000000000" pitchFamily="34" charset="0"/>
        <a:ea typeface="+mn-ea"/>
        <a:cs typeface="+mn-cs"/>
      </a:defRPr>
    </a:lvl4pPr>
    <a:lvl5pPr marL="1828800" algn="l" rtl="0" eaLnBrk="0" fontAlgn="base" hangingPunct="0">
      <a:spcBef>
        <a:spcPct val="0"/>
      </a:spcBef>
      <a:spcAft>
        <a:spcPct val="0"/>
      </a:spcAft>
      <a:defRPr b="1" kern="1200">
        <a:solidFill>
          <a:schemeClr val="tx1"/>
        </a:solidFill>
        <a:latin typeface=".VnArial Narrow" panose="020B7200000000000000" pitchFamily="34" charset="0"/>
        <a:ea typeface="+mn-ea"/>
        <a:cs typeface="+mn-cs"/>
      </a:defRPr>
    </a:lvl5pPr>
    <a:lvl6pPr marL="2286000" algn="l" defTabSz="914400" rtl="0" eaLnBrk="1" latinLnBrk="0" hangingPunct="1">
      <a:defRPr b="1" kern="1200">
        <a:solidFill>
          <a:schemeClr val="tx1"/>
        </a:solidFill>
        <a:latin typeface=".VnArial Narrow" panose="020B7200000000000000" pitchFamily="34" charset="0"/>
        <a:ea typeface="+mn-ea"/>
        <a:cs typeface="+mn-cs"/>
      </a:defRPr>
    </a:lvl6pPr>
    <a:lvl7pPr marL="2743200" algn="l" defTabSz="914400" rtl="0" eaLnBrk="1" latinLnBrk="0" hangingPunct="1">
      <a:defRPr b="1" kern="1200">
        <a:solidFill>
          <a:schemeClr val="tx1"/>
        </a:solidFill>
        <a:latin typeface=".VnArial Narrow" panose="020B7200000000000000" pitchFamily="34" charset="0"/>
        <a:ea typeface="+mn-ea"/>
        <a:cs typeface="+mn-cs"/>
      </a:defRPr>
    </a:lvl7pPr>
    <a:lvl8pPr marL="3200400" algn="l" defTabSz="914400" rtl="0" eaLnBrk="1" latinLnBrk="0" hangingPunct="1">
      <a:defRPr b="1" kern="1200">
        <a:solidFill>
          <a:schemeClr val="tx1"/>
        </a:solidFill>
        <a:latin typeface=".VnArial Narrow" panose="020B7200000000000000" pitchFamily="34" charset="0"/>
        <a:ea typeface="+mn-ea"/>
        <a:cs typeface="+mn-cs"/>
      </a:defRPr>
    </a:lvl8pPr>
    <a:lvl9pPr marL="3657600" algn="l" defTabSz="914400" rtl="0" eaLnBrk="1" latinLnBrk="0" hangingPunct="1">
      <a:defRPr b="1" kern="1200">
        <a:solidFill>
          <a:schemeClr val="tx1"/>
        </a:solidFill>
        <a:latin typeface=".VnArial Narrow" panose="020B7200000000000000"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3300"/>
    <a:srgbClr val="66FFFF"/>
    <a:srgbClr val="66FF33"/>
    <a:srgbClr val="FFFF00"/>
    <a:srgbClr val="66FF66"/>
    <a:srgbClr val="14EC1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57" autoAdjust="0"/>
  </p:normalViewPr>
  <p:slideViewPr>
    <p:cSldViewPr>
      <p:cViewPr varScale="1">
        <p:scale>
          <a:sx n="76" d="100"/>
          <a:sy n="76" d="100"/>
        </p:scale>
        <p:origin x="680" y="64"/>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3096"/>
    </p:cViewPr>
  </p:sorterViewPr>
  <p:notesViewPr>
    <p:cSldViewPr>
      <p:cViewPr varScale="1">
        <p:scale>
          <a:sx n="37" d="100"/>
          <a:sy n="37" d="100"/>
        </p:scale>
        <p:origin x="-14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1EBF67B-0640-42A1-83B9-69CDC440750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93187" name="Rectangle 3">
            <a:extLst>
              <a:ext uri="{FF2B5EF4-FFF2-40B4-BE49-F238E27FC236}">
                <a16:creationId xmlns:a16="http://schemas.microsoft.com/office/drawing/2014/main" id="{3AD09548-9780-4EAA-8DBE-D793EA2E32B5}"/>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93188" name="Rectangle 4">
            <a:extLst>
              <a:ext uri="{FF2B5EF4-FFF2-40B4-BE49-F238E27FC236}">
                <a16:creationId xmlns:a16="http://schemas.microsoft.com/office/drawing/2014/main" id="{DEE2560F-01AF-4190-8F2F-29067A373A9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93189" name="Rectangle 5">
            <a:extLst>
              <a:ext uri="{FF2B5EF4-FFF2-40B4-BE49-F238E27FC236}">
                <a16:creationId xmlns:a16="http://schemas.microsoft.com/office/drawing/2014/main" id="{A02D615C-78F7-4B1B-B3E0-2E2F824410B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8CCE74B2-5677-4D7A-B3F4-F883104068D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18A8DBB-F6B8-4AFA-9F01-57C4C941652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9459" name="Rectangle 3">
            <a:extLst>
              <a:ext uri="{FF2B5EF4-FFF2-40B4-BE49-F238E27FC236}">
                <a16:creationId xmlns:a16="http://schemas.microsoft.com/office/drawing/2014/main" id="{D33BE5E6-75AE-4F6E-B55F-6A78B940637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77828" name="Rectangle 4">
            <a:extLst>
              <a:ext uri="{FF2B5EF4-FFF2-40B4-BE49-F238E27FC236}">
                <a16:creationId xmlns:a16="http://schemas.microsoft.com/office/drawing/2014/main" id="{FB7D8DCB-3B01-4483-BBBC-5E0D8839A70B}"/>
              </a:ext>
            </a:extLst>
          </p:cNvPr>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C05CC6F3-CBDA-4B7B-9A0C-5CB8150FD37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D9031D42-D773-4380-AEB5-BB80C6E442D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9463" name="Rectangle 7">
            <a:extLst>
              <a:ext uri="{FF2B5EF4-FFF2-40B4-BE49-F238E27FC236}">
                <a16:creationId xmlns:a16="http://schemas.microsoft.com/office/drawing/2014/main" id="{0EDA2DEA-E1F5-4EA9-9851-6369EB297AF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8DCF9EC8-FB4A-4A5A-AE29-D8DF6FE1CC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14DBA71-F526-4210-B974-0038A85381B5}"/>
              </a:ext>
            </a:extLst>
          </p:cNvPr>
          <p:cNvGrpSpPr>
            <a:grpSpLocks/>
          </p:cNvGrpSpPr>
          <p:nvPr/>
        </p:nvGrpSpPr>
        <p:grpSpPr bwMode="auto">
          <a:xfrm>
            <a:off x="0" y="0"/>
            <a:ext cx="10283825" cy="6850063"/>
            <a:chOff x="0" y="0"/>
            <a:chExt cx="5758" cy="4315"/>
          </a:xfrm>
        </p:grpSpPr>
        <p:grpSp>
          <p:nvGrpSpPr>
            <p:cNvPr id="5" name="Group 3">
              <a:extLst>
                <a:ext uri="{FF2B5EF4-FFF2-40B4-BE49-F238E27FC236}">
                  <a16:creationId xmlns:a16="http://schemas.microsoft.com/office/drawing/2014/main" id="{D53A9BA2-1E2D-44FB-A893-2DF339146155}"/>
                </a:ext>
              </a:extLst>
            </p:cNvPr>
            <p:cNvGrpSpPr>
              <a:grpSpLocks/>
            </p:cNvGrpSpPr>
            <p:nvPr userDrawn="1"/>
          </p:nvGrpSpPr>
          <p:grpSpPr bwMode="auto">
            <a:xfrm>
              <a:off x="1728" y="2230"/>
              <a:ext cx="4027" cy="2085"/>
              <a:chOff x="1728" y="2230"/>
              <a:chExt cx="4027" cy="2085"/>
            </a:xfrm>
          </p:grpSpPr>
          <p:sp>
            <p:nvSpPr>
              <p:cNvPr id="8" name="Freeform 4">
                <a:extLst>
                  <a:ext uri="{FF2B5EF4-FFF2-40B4-BE49-F238E27FC236}">
                    <a16:creationId xmlns:a16="http://schemas.microsoft.com/office/drawing/2014/main" id="{EA1B4417-5EF5-4E5D-B136-1782F20E2C95}"/>
                  </a:ext>
                </a:extLst>
              </p:cNvPr>
              <p:cNvSpPr>
                <a:spLocks/>
              </p:cNvSpPr>
              <p:nvPr/>
            </p:nvSpPr>
            <p:spPr bwMode="hidden">
              <a:xfrm>
                <a:off x="1728" y="2644"/>
                <a:ext cx="2883"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a:extLst>
                  <a:ext uri="{FF2B5EF4-FFF2-40B4-BE49-F238E27FC236}">
                    <a16:creationId xmlns:a16="http://schemas.microsoft.com/office/drawing/2014/main" id="{1B7C1B6B-011D-43AF-96D3-87C3C4BC4293}"/>
                  </a:ext>
                </a:extLst>
              </p:cNvPr>
              <p:cNvSpPr>
                <a:spLocks/>
              </p:cNvSpPr>
              <p:nvPr/>
            </p:nvSpPr>
            <p:spPr bwMode="hidden">
              <a:xfrm>
                <a:off x="4171"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a:extLst>
                  <a:ext uri="{FF2B5EF4-FFF2-40B4-BE49-F238E27FC236}">
                    <a16:creationId xmlns:a16="http://schemas.microsoft.com/office/drawing/2014/main" id="{54936CDB-231C-483C-A211-A3E2071019E9}"/>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a:extLst>
                  <a:ext uri="{FF2B5EF4-FFF2-40B4-BE49-F238E27FC236}">
                    <a16:creationId xmlns:a16="http://schemas.microsoft.com/office/drawing/2014/main" id="{AF3C6CF8-FC04-491A-BB73-3002133BEE7D}"/>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a:extLst>
                  <a:ext uri="{FF2B5EF4-FFF2-40B4-BE49-F238E27FC236}">
                    <a16:creationId xmlns:a16="http://schemas.microsoft.com/office/drawing/2014/main" id="{CF749BFA-C1D6-48DC-8029-B26CAA71F6F0}"/>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a:extLst>
                <a:ext uri="{FF2B5EF4-FFF2-40B4-BE49-F238E27FC236}">
                  <a16:creationId xmlns:a16="http://schemas.microsoft.com/office/drawing/2014/main" id="{C00D153F-EB0B-46FA-AC9F-B3C5F132E25E}"/>
                </a:ext>
              </a:extLst>
            </p:cNvPr>
            <p:cNvSpPr>
              <a:spLocks/>
            </p:cNvSpPr>
            <p:nvPr/>
          </p:nvSpPr>
          <p:spPr bwMode="hidden">
            <a:xfrm>
              <a:off x="3322" y="1341"/>
              <a:ext cx="1827"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a:extLst>
                <a:ext uri="{FF2B5EF4-FFF2-40B4-BE49-F238E27FC236}">
                  <a16:creationId xmlns:a16="http://schemas.microsoft.com/office/drawing/2014/main" id="{5BFC60D7-C5F9-4F63-8363-A4249358636A}"/>
                </a:ext>
              </a:extLst>
            </p:cNvPr>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4683" name="Rectangle 11"/>
          <p:cNvSpPr>
            <a:spLocks noGrp="1" noChangeArrowheads="1"/>
          </p:cNvSpPr>
          <p:nvPr>
            <p:ph type="ctrTitle" sz="quarter"/>
          </p:nvPr>
        </p:nvSpPr>
        <p:spPr>
          <a:xfrm>
            <a:off x="771525" y="1736725"/>
            <a:ext cx="8743950" cy="1920875"/>
          </a:xfrm>
        </p:spPr>
        <p:txBody>
          <a:bodyPr/>
          <a:lstStyle>
            <a:lvl1pPr>
              <a:defRPr sz="6000"/>
            </a:lvl1pPr>
          </a:lstStyle>
          <a:p>
            <a:r>
              <a:rPr lang="en-US"/>
              <a:t>Click to edit Master title style</a:t>
            </a:r>
          </a:p>
        </p:txBody>
      </p:sp>
      <p:sp>
        <p:nvSpPr>
          <p:cNvPr id="284684" name="Rectangle 12"/>
          <p:cNvSpPr>
            <a:spLocks noGrp="1" noChangeArrowheads="1"/>
          </p:cNvSpPr>
          <p:nvPr>
            <p:ph type="subTitle" sz="quarter" idx="1"/>
          </p:nvPr>
        </p:nvSpPr>
        <p:spPr>
          <a:xfrm>
            <a:off x="1543050" y="3886200"/>
            <a:ext cx="72009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a:extLst>
              <a:ext uri="{FF2B5EF4-FFF2-40B4-BE49-F238E27FC236}">
                <a16:creationId xmlns:a16="http://schemas.microsoft.com/office/drawing/2014/main" id="{29B8CAFE-2FA3-4584-AA8B-CD29A3C35410}"/>
              </a:ext>
            </a:extLst>
          </p:cNvPr>
          <p:cNvSpPr>
            <a:spLocks noGrp="1" noChangeArrowheads="1"/>
          </p:cNvSpPr>
          <p:nvPr>
            <p:ph type="dt" sz="quarter" idx="10"/>
          </p:nvPr>
        </p:nvSpPr>
        <p:spPr>
          <a:xfrm>
            <a:off x="514350" y="6248400"/>
            <a:ext cx="2400300" cy="476250"/>
          </a:xfrm>
        </p:spPr>
        <p:txBody>
          <a:bodyPr/>
          <a:lstStyle>
            <a:lvl1pPr>
              <a:defRPr/>
            </a:lvl1pPr>
          </a:lstStyle>
          <a:p>
            <a:pPr>
              <a:defRPr/>
            </a:pPr>
            <a:endParaRPr lang="en-US"/>
          </a:p>
        </p:txBody>
      </p:sp>
      <p:sp>
        <p:nvSpPr>
          <p:cNvPr id="14" name="Rectangle 14">
            <a:extLst>
              <a:ext uri="{FF2B5EF4-FFF2-40B4-BE49-F238E27FC236}">
                <a16:creationId xmlns:a16="http://schemas.microsoft.com/office/drawing/2014/main" id="{9382C718-F401-41C0-994E-2921865C1FFF}"/>
              </a:ext>
            </a:extLst>
          </p:cNvPr>
          <p:cNvSpPr>
            <a:spLocks noGrp="1" noChangeArrowheads="1"/>
          </p:cNvSpPr>
          <p:nvPr>
            <p:ph type="ftr" sz="quarter" idx="11"/>
          </p:nvPr>
        </p:nvSpPr>
        <p:spPr>
          <a:xfrm>
            <a:off x="3514725" y="6251575"/>
            <a:ext cx="3257550" cy="476250"/>
          </a:xfrm>
        </p:spPr>
        <p:txBody>
          <a:bodyPr/>
          <a:lstStyle>
            <a:lvl1pPr>
              <a:defRPr/>
            </a:lvl1pPr>
          </a:lstStyle>
          <a:p>
            <a:pPr>
              <a:defRPr/>
            </a:pPr>
            <a:endParaRPr lang="en-US"/>
          </a:p>
        </p:txBody>
      </p:sp>
      <p:sp>
        <p:nvSpPr>
          <p:cNvPr id="15" name="Rectangle 15">
            <a:extLst>
              <a:ext uri="{FF2B5EF4-FFF2-40B4-BE49-F238E27FC236}">
                <a16:creationId xmlns:a16="http://schemas.microsoft.com/office/drawing/2014/main" id="{5DB30810-A187-4A04-85B7-6B59039634F5}"/>
              </a:ext>
            </a:extLst>
          </p:cNvPr>
          <p:cNvSpPr>
            <a:spLocks noGrp="1" noChangeArrowheads="1"/>
          </p:cNvSpPr>
          <p:nvPr>
            <p:ph type="sldNum" sz="quarter" idx="12"/>
          </p:nvPr>
        </p:nvSpPr>
        <p:spPr>
          <a:xfrm>
            <a:off x="7372350" y="6254750"/>
            <a:ext cx="2400300" cy="476250"/>
          </a:xfrm>
        </p:spPr>
        <p:txBody>
          <a:bodyPr/>
          <a:lstStyle>
            <a:lvl1pPr>
              <a:defRPr/>
            </a:lvl1pPr>
          </a:lstStyle>
          <a:p>
            <a:fld id="{0AB10B98-D1C3-472A-8CBA-472253DADB92}" type="slidenum">
              <a:rPr lang="en-US" altLang="en-US"/>
              <a:pPr/>
              <a:t>‹#›</a:t>
            </a:fld>
            <a:endParaRPr lang="en-US" altLang="en-US"/>
          </a:p>
        </p:txBody>
      </p:sp>
    </p:spTree>
    <p:extLst>
      <p:ext uri="{BB962C8B-B14F-4D97-AF65-F5344CB8AC3E}">
        <p14:creationId xmlns:p14="http://schemas.microsoft.com/office/powerpoint/2010/main" val="57693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6FC4249-E9BE-4BF0-BC90-3CF77F67BA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54B2E66-C55D-49AF-ACD5-00862AECF4A0}"/>
              </a:ext>
            </a:extLst>
          </p:cNvPr>
          <p:cNvSpPr>
            <a:spLocks noGrp="1" noChangeArrowheads="1"/>
          </p:cNvSpPr>
          <p:nvPr>
            <p:ph type="sldNum" sz="quarter" idx="11"/>
          </p:nvPr>
        </p:nvSpPr>
        <p:spPr>
          <a:ln/>
        </p:spPr>
        <p:txBody>
          <a:bodyPr/>
          <a:lstStyle>
            <a:lvl1pPr>
              <a:defRPr/>
            </a:lvl1pPr>
          </a:lstStyle>
          <a:p>
            <a:fld id="{2EEB2229-7BCF-4270-AA4C-2846B9BFD05A}" type="slidenum">
              <a:rPr lang="en-US" altLang="en-US"/>
              <a:pPr/>
              <a:t>‹#›</a:t>
            </a:fld>
            <a:endParaRPr lang="en-US" altLang="en-US"/>
          </a:p>
        </p:txBody>
      </p:sp>
      <p:sp>
        <p:nvSpPr>
          <p:cNvPr id="6" name="Rectangle 14">
            <a:extLst>
              <a:ext uri="{FF2B5EF4-FFF2-40B4-BE49-F238E27FC236}">
                <a16:creationId xmlns:a16="http://schemas.microsoft.com/office/drawing/2014/main" id="{AE664712-8F24-4939-87AD-85E4067BB71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69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274638"/>
            <a:ext cx="679132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4454399-A0BD-429F-9E88-DC46810967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8B07C87-C83A-4288-BA8A-F452AA3DC866}"/>
              </a:ext>
            </a:extLst>
          </p:cNvPr>
          <p:cNvSpPr>
            <a:spLocks noGrp="1" noChangeArrowheads="1"/>
          </p:cNvSpPr>
          <p:nvPr>
            <p:ph type="sldNum" sz="quarter" idx="11"/>
          </p:nvPr>
        </p:nvSpPr>
        <p:spPr>
          <a:ln/>
        </p:spPr>
        <p:txBody>
          <a:bodyPr/>
          <a:lstStyle>
            <a:lvl1pPr>
              <a:defRPr/>
            </a:lvl1pPr>
          </a:lstStyle>
          <a:p>
            <a:fld id="{67C00CF6-CB3A-4F00-BEC7-5A1EF0843A79}" type="slidenum">
              <a:rPr lang="en-US" altLang="en-US"/>
              <a:pPr/>
              <a:t>‹#›</a:t>
            </a:fld>
            <a:endParaRPr lang="en-US" altLang="en-US"/>
          </a:p>
        </p:txBody>
      </p:sp>
      <p:sp>
        <p:nvSpPr>
          <p:cNvPr id="6" name="Rectangle 14">
            <a:extLst>
              <a:ext uri="{FF2B5EF4-FFF2-40B4-BE49-F238E27FC236}">
                <a16:creationId xmlns:a16="http://schemas.microsoft.com/office/drawing/2014/main" id="{195FCC3D-83D6-46C8-ACFA-2014739001C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332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4350" y="274638"/>
            <a:ext cx="92583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EC15D81-599A-49BD-9C12-E5525325AD8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74100BD8-6848-47CA-A7A7-BD426EA1B10D}"/>
              </a:ext>
            </a:extLst>
          </p:cNvPr>
          <p:cNvSpPr>
            <a:spLocks noGrp="1" noChangeArrowheads="1"/>
          </p:cNvSpPr>
          <p:nvPr>
            <p:ph type="sldNum" sz="quarter" idx="11"/>
          </p:nvPr>
        </p:nvSpPr>
        <p:spPr>
          <a:ln/>
        </p:spPr>
        <p:txBody>
          <a:bodyPr/>
          <a:lstStyle>
            <a:lvl1pPr>
              <a:defRPr/>
            </a:lvl1pPr>
          </a:lstStyle>
          <a:p>
            <a:fld id="{6A8F112F-E8E9-4592-A1BC-BE60BEF9A311}" type="slidenum">
              <a:rPr lang="en-US" altLang="en-US"/>
              <a:pPr/>
              <a:t>‹#›</a:t>
            </a:fld>
            <a:endParaRPr lang="en-US" altLang="en-US"/>
          </a:p>
        </p:txBody>
      </p:sp>
      <p:sp>
        <p:nvSpPr>
          <p:cNvPr id="5" name="Rectangle 14">
            <a:extLst>
              <a:ext uri="{FF2B5EF4-FFF2-40B4-BE49-F238E27FC236}">
                <a16:creationId xmlns:a16="http://schemas.microsoft.com/office/drawing/2014/main" id="{7F92B607-E878-4F89-B01A-6A06407A01D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174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8002109-FA42-4E76-9CF8-3E85201976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E5EF989-7B28-4FEF-8CC2-2BA20BCA72B3}"/>
              </a:ext>
            </a:extLst>
          </p:cNvPr>
          <p:cNvSpPr>
            <a:spLocks noGrp="1" noChangeArrowheads="1"/>
          </p:cNvSpPr>
          <p:nvPr>
            <p:ph type="sldNum" sz="quarter" idx="11"/>
          </p:nvPr>
        </p:nvSpPr>
        <p:spPr>
          <a:ln/>
        </p:spPr>
        <p:txBody>
          <a:bodyPr/>
          <a:lstStyle>
            <a:lvl1pPr>
              <a:defRPr/>
            </a:lvl1pPr>
          </a:lstStyle>
          <a:p>
            <a:fld id="{BF11D116-E069-4AE2-8EFD-F9F0D9FCDB22}" type="slidenum">
              <a:rPr lang="en-US" altLang="en-US"/>
              <a:pPr/>
              <a:t>‹#›</a:t>
            </a:fld>
            <a:endParaRPr lang="en-US" altLang="en-US"/>
          </a:p>
        </p:txBody>
      </p:sp>
      <p:sp>
        <p:nvSpPr>
          <p:cNvPr id="6" name="Rectangle 14">
            <a:extLst>
              <a:ext uri="{FF2B5EF4-FFF2-40B4-BE49-F238E27FC236}">
                <a16:creationId xmlns:a16="http://schemas.microsoft.com/office/drawing/2014/main" id="{C1205EC7-AC90-45AB-AC29-6C88A1ADBB7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5640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38DEAE29-B48A-4B40-A5B6-4219A62C4D6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2259757-4369-4245-ACFC-E4705AF9F27B}"/>
              </a:ext>
            </a:extLst>
          </p:cNvPr>
          <p:cNvSpPr>
            <a:spLocks noGrp="1" noChangeArrowheads="1"/>
          </p:cNvSpPr>
          <p:nvPr>
            <p:ph type="sldNum" sz="quarter" idx="11"/>
          </p:nvPr>
        </p:nvSpPr>
        <p:spPr>
          <a:ln/>
        </p:spPr>
        <p:txBody>
          <a:bodyPr/>
          <a:lstStyle>
            <a:lvl1pPr>
              <a:defRPr/>
            </a:lvl1pPr>
          </a:lstStyle>
          <a:p>
            <a:fld id="{1655AD0F-F2CE-4C90-9F2F-02C3C17A0D66}" type="slidenum">
              <a:rPr lang="en-US" altLang="en-US"/>
              <a:pPr/>
              <a:t>‹#›</a:t>
            </a:fld>
            <a:endParaRPr lang="en-US" altLang="en-US"/>
          </a:p>
        </p:txBody>
      </p:sp>
      <p:sp>
        <p:nvSpPr>
          <p:cNvPr id="6" name="Rectangle 14">
            <a:extLst>
              <a:ext uri="{FF2B5EF4-FFF2-40B4-BE49-F238E27FC236}">
                <a16:creationId xmlns:a16="http://schemas.microsoft.com/office/drawing/2014/main" id="{E8E60192-9E7D-4972-AAC0-C664874BCE65}"/>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9703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1970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F273815E-72E4-4B3E-9E59-65B2C26AAB3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946F63A8-60AE-411D-A922-1E61FBADFA65}"/>
              </a:ext>
            </a:extLst>
          </p:cNvPr>
          <p:cNvSpPr>
            <a:spLocks noGrp="1" noChangeArrowheads="1"/>
          </p:cNvSpPr>
          <p:nvPr>
            <p:ph type="sldNum" sz="quarter" idx="11"/>
          </p:nvPr>
        </p:nvSpPr>
        <p:spPr>
          <a:ln/>
        </p:spPr>
        <p:txBody>
          <a:bodyPr/>
          <a:lstStyle>
            <a:lvl1pPr>
              <a:defRPr/>
            </a:lvl1pPr>
          </a:lstStyle>
          <a:p>
            <a:fld id="{D0415884-BE17-44A8-B478-02C9F21763C5}" type="slidenum">
              <a:rPr lang="en-US" altLang="en-US"/>
              <a:pPr/>
              <a:t>‹#›</a:t>
            </a:fld>
            <a:endParaRPr lang="en-US" altLang="en-US"/>
          </a:p>
        </p:txBody>
      </p:sp>
      <p:sp>
        <p:nvSpPr>
          <p:cNvPr id="7" name="Rectangle 14">
            <a:extLst>
              <a:ext uri="{FF2B5EF4-FFF2-40B4-BE49-F238E27FC236}">
                <a16:creationId xmlns:a16="http://schemas.microsoft.com/office/drawing/2014/main" id="{EDED78B6-59BF-4BE4-87DC-B9F6B6C0FB4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8122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0DB90A9-05D4-4925-94F0-E5D68240E63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A2F8D558-8AD5-4AEE-8BF7-7D8966D12F79}"/>
              </a:ext>
            </a:extLst>
          </p:cNvPr>
          <p:cNvSpPr>
            <a:spLocks noGrp="1" noChangeArrowheads="1"/>
          </p:cNvSpPr>
          <p:nvPr>
            <p:ph type="sldNum" sz="quarter" idx="11"/>
          </p:nvPr>
        </p:nvSpPr>
        <p:spPr>
          <a:ln/>
        </p:spPr>
        <p:txBody>
          <a:bodyPr/>
          <a:lstStyle>
            <a:lvl1pPr>
              <a:defRPr/>
            </a:lvl1pPr>
          </a:lstStyle>
          <a:p>
            <a:fld id="{BD5330D6-6CEA-4221-986E-D6CCD038256B}" type="slidenum">
              <a:rPr lang="en-US" altLang="en-US"/>
              <a:pPr/>
              <a:t>‹#›</a:t>
            </a:fld>
            <a:endParaRPr lang="en-US" altLang="en-US"/>
          </a:p>
        </p:txBody>
      </p:sp>
      <p:sp>
        <p:nvSpPr>
          <p:cNvPr id="9" name="Rectangle 14">
            <a:extLst>
              <a:ext uri="{FF2B5EF4-FFF2-40B4-BE49-F238E27FC236}">
                <a16:creationId xmlns:a16="http://schemas.microsoft.com/office/drawing/2014/main" id="{8ED9626E-BB70-4F41-9780-A7C3E2C3D65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5149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3DF6A510-257E-41CA-83C2-286F9E145B7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108885A3-7BB7-40D7-8A04-E5AF59054EE8}"/>
              </a:ext>
            </a:extLst>
          </p:cNvPr>
          <p:cNvSpPr>
            <a:spLocks noGrp="1" noChangeArrowheads="1"/>
          </p:cNvSpPr>
          <p:nvPr>
            <p:ph type="sldNum" sz="quarter" idx="11"/>
          </p:nvPr>
        </p:nvSpPr>
        <p:spPr>
          <a:ln/>
        </p:spPr>
        <p:txBody>
          <a:bodyPr/>
          <a:lstStyle>
            <a:lvl1pPr>
              <a:defRPr/>
            </a:lvl1pPr>
          </a:lstStyle>
          <a:p>
            <a:fld id="{BB6EC032-7732-4402-AC95-515989698FA6}" type="slidenum">
              <a:rPr lang="en-US" altLang="en-US"/>
              <a:pPr/>
              <a:t>‹#›</a:t>
            </a:fld>
            <a:endParaRPr lang="en-US" altLang="en-US"/>
          </a:p>
        </p:txBody>
      </p:sp>
      <p:sp>
        <p:nvSpPr>
          <p:cNvPr id="5" name="Rectangle 14">
            <a:extLst>
              <a:ext uri="{FF2B5EF4-FFF2-40B4-BE49-F238E27FC236}">
                <a16:creationId xmlns:a16="http://schemas.microsoft.com/office/drawing/2014/main" id="{C171263C-8C01-4D74-A352-DE1CBE4FCA2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101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F5B86C-2F1D-4ABA-B2E9-ABA54414B74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86221D25-F74D-4D9E-9B87-232F7CBC2CF1}"/>
              </a:ext>
            </a:extLst>
          </p:cNvPr>
          <p:cNvSpPr>
            <a:spLocks noGrp="1" noChangeArrowheads="1"/>
          </p:cNvSpPr>
          <p:nvPr>
            <p:ph type="sldNum" sz="quarter" idx="11"/>
          </p:nvPr>
        </p:nvSpPr>
        <p:spPr>
          <a:ln/>
        </p:spPr>
        <p:txBody>
          <a:bodyPr/>
          <a:lstStyle>
            <a:lvl1pPr>
              <a:defRPr/>
            </a:lvl1pPr>
          </a:lstStyle>
          <a:p>
            <a:fld id="{DC274EF2-82A2-4DB3-9A0B-A19A98BF257F}" type="slidenum">
              <a:rPr lang="en-US" altLang="en-US"/>
              <a:pPr/>
              <a:t>‹#›</a:t>
            </a:fld>
            <a:endParaRPr lang="en-US" altLang="en-US"/>
          </a:p>
        </p:txBody>
      </p:sp>
      <p:sp>
        <p:nvSpPr>
          <p:cNvPr id="4" name="Rectangle 14">
            <a:extLst>
              <a:ext uri="{FF2B5EF4-FFF2-40B4-BE49-F238E27FC236}">
                <a16:creationId xmlns:a16="http://schemas.microsoft.com/office/drawing/2014/main" id="{48CDA01A-48EF-4327-9AD1-286E26BF712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0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8E140EE9-3A61-4F72-829D-9FE6C211B3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D090522-AEA6-433C-988C-45FAB46EE5B6}"/>
              </a:ext>
            </a:extLst>
          </p:cNvPr>
          <p:cNvSpPr>
            <a:spLocks noGrp="1" noChangeArrowheads="1"/>
          </p:cNvSpPr>
          <p:nvPr>
            <p:ph type="sldNum" sz="quarter" idx="11"/>
          </p:nvPr>
        </p:nvSpPr>
        <p:spPr>
          <a:ln/>
        </p:spPr>
        <p:txBody>
          <a:bodyPr/>
          <a:lstStyle>
            <a:lvl1pPr>
              <a:defRPr/>
            </a:lvl1pPr>
          </a:lstStyle>
          <a:p>
            <a:fld id="{A5A0A4AF-1F3F-4E26-A26C-6189B467EABB}" type="slidenum">
              <a:rPr lang="en-US" altLang="en-US"/>
              <a:pPr/>
              <a:t>‹#›</a:t>
            </a:fld>
            <a:endParaRPr lang="en-US" altLang="en-US"/>
          </a:p>
        </p:txBody>
      </p:sp>
      <p:sp>
        <p:nvSpPr>
          <p:cNvPr id="7" name="Rectangle 14">
            <a:extLst>
              <a:ext uri="{FF2B5EF4-FFF2-40B4-BE49-F238E27FC236}">
                <a16:creationId xmlns:a16="http://schemas.microsoft.com/office/drawing/2014/main" id="{F8274E17-B919-4C4B-B476-0C34636D42E6}"/>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563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7326CDE-1D3F-440F-B922-1C902F0C7B7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D1D0A57-AA06-4DA0-9A76-B6260037551C}"/>
              </a:ext>
            </a:extLst>
          </p:cNvPr>
          <p:cNvSpPr>
            <a:spLocks noGrp="1" noChangeArrowheads="1"/>
          </p:cNvSpPr>
          <p:nvPr>
            <p:ph type="sldNum" sz="quarter" idx="11"/>
          </p:nvPr>
        </p:nvSpPr>
        <p:spPr>
          <a:ln/>
        </p:spPr>
        <p:txBody>
          <a:bodyPr/>
          <a:lstStyle>
            <a:lvl1pPr>
              <a:defRPr/>
            </a:lvl1pPr>
          </a:lstStyle>
          <a:p>
            <a:fld id="{A61EACE4-8697-4FF6-B0E7-339D67EC5A1B}" type="slidenum">
              <a:rPr lang="en-US" altLang="en-US"/>
              <a:pPr/>
              <a:t>‹#›</a:t>
            </a:fld>
            <a:endParaRPr lang="en-US" altLang="en-US"/>
          </a:p>
        </p:txBody>
      </p:sp>
      <p:sp>
        <p:nvSpPr>
          <p:cNvPr id="7" name="Rectangle 14">
            <a:extLst>
              <a:ext uri="{FF2B5EF4-FFF2-40B4-BE49-F238E27FC236}">
                <a16:creationId xmlns:a16="http://schemas.microsoft.com/office/drawing/2014/main" id="{AE458A56-01DC-4E21-ADD5-4909C614CD4A}"/>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683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7F868A1F-1A73-4669-AED9-3810F04B0D84}"/>
              </a:ext>
            </a:extLst>
          </p:cNvPr>
          <p:cNvSpPr>
            <a:spLocks noGrp="1" noChangeArrowheads="1"/>
          </p:cNvSpPr>
          <p:nvPr>
            <p:ph type="dt" sz="half" idx="2"/>
          </p:nvPr>
        </p:nvSpPr>
        <p:spPr bwMode="auto">
          <a:xfrm>
            <a:off x="514350" y="6251575"/>
            <a:ext cx="24003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283651" name="Rectangle 3">
            <a:extLst>
              <a:ext uri="{FF2B5EF4-FFF2-40B4-BE49-F238E27FC236}">
                <a16:creationId xmlns:a16="http://schemas.microsoft.com/office/drawing/2014/main" id="{7DF1D3A4-6520-4465-BFA7-E0E8E56CF12D}"/>
              </a:ext>
            </a:extLst>
          </p:cNvPr>
          <p:cNvSpPr>
            <a:spLocks noGrp="1" noChangeArrowheads="1"/>
          </p:cNvSpPr>
          <p:nvPr>
            <p:ph type="sldNum" sz="quarter" idx="4"/>
          </p:nvPr>
        </p:nvSpPr>
        <p:spPr bwMode="auto">
          <a:xfrm>
            <a:off x="7372350" y="6248400"/>
            <a:ext cx="24003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323880B4-D690-4606-BCCE-7EC4D78DEF85}" type="slidenum">
              <a:rPr lang="en-US" altLang="en-US"/>
              <a:pPr/>
              <a:t>‹#›</a:t>
            </a:fld>
            <a:endParaRPr lang="en-US" altLang="en-US"/>
          </a:p>
        </p:txBody>
      </p:sp>
      <p:grpSp>
        <p:nvGrpSpPr>
          <p:cNvPr id="1028" name="Group 4">
            <a:extLst>
              <a:ext uri="{FF2B5EF4-FFF2-40B4-BE49-F238E27FC236}">
                <a16:creationId xmlns:a16="http://schemas.microsoft.com/office/drawing/2014/main" id="{BBD41265-F807-44CB-B0E7-01074627CB36}"/>
              </a:ext>
            </a:extLst>
          </p:cNvPr>
          <p:cNvGrpSpPr>
            <a:grpSpLocks/>
          </p:cNvGrpSpPr>
          <p:nvPr/>
        </p:nvGrpSpPr>
        <p:grpSpPr bwMode="auto">
          <a:xfrm>
            <a:off x="0" y="0"/>
            <a:ext cx="10283825" cy="6850063"/>
            <a:chOff x="0" y="0"/>
            <a:chExt cx="5758" cy="4315"/>
          </a:xfrm>
        </p:grpSpPr>
        <p:grpSp>
          <p:nvGrpSpPr>
            <p:cNvPr id="1032" name="Group 5">
              <a:extLst>
                <a:ext uri="{FF2B5EF4-FFF2-40B4-BE49-F238E27FC236}">
                  <a16:creationId xmlns:a16="http://schemas.microsoft.com/office/drawing/2014/main" id="{16AF8334-262A-4A88-B47D-7A4A247981AE}"/>
                </a:ext>
              </a:extLst>
            </p:cNvPr>
            <p:cNvGrpSpPr>
              <a:grpSpLocks/>
            </p:cNvGrpSpPr>
            <p:nvPr userDrawn="1"/>
          </p:nvGrpSpPr>
          <p:grpSpPr bwMode="auto">
            <a:xfrm>
              <a:off x="1728" y="2230"/>
              <a:ext cx="4027" cy="2085"/>
              <a:chOff x="1728" y="2230"/>
              <a:chExt cx="4027" cy="2085"/>
            </a:xfrm>
          </p:grpSpPr>
          <p:sp>
            <p:nvSpPr>
              <p:cNvPr id="283654" name="Freeform 6">
                <a:extLst>
                  <a:ext uri="{FF2B5EF4-FFF2-40B4-BE49-F238E27FC236}">
                    <a16:creationId xmlns:a16="http://schemas.microsoft.com/office/drawing/2014/main" id="{EF6DF3DF-3B36-47BF-8A46-ED47FDF4672A}"/>
                  </a:ext>
                </a:extLst>
              </p:cNvPr>
              <p:cNvSpPr>
                <a:spLocks/>
              </p:cNvSpPr>
              <p:nvPr/>
            </p:nvSpPr>
            <p:spPr bwMode="hidden">
              <a:xfrm>
                <a:off x="1728" y="2644"/>
                <a:ext cx="2883"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283655" name="Freeform 7">
                <a:extLst>
                  <a:ext uri="{FF2B5EF4-FFF2-40B4-BE49-F238E27FC236}">
                    <a16:creationId xmlns:a16="http://schemas.microsoft.com/office/drawing/2014/main" id="{05C7ED13-4357-4635-AE1C-7ACA5BEBFE47}"/>
                  </a:ext>
                </a:extLst>
              </p:cNvPr>
              <p:cNvSpPr>
                <a:spLocks/>
              </p:cNvSpPr>
              <p:nvPr/>
            </p:nvSpPr>
            <p:spPr bwMode="hidden">
              <a:xfrm>
                <a:off x="4171"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283656" name="Freeform 8">
                <a:extLst>
                  <a:ext uri="{FF2B5EF4-FFF2-40B4-BE49-F238E27FC236}">
                    <a16:creationId xmlns:a16="http://schemas.microsoft.com/office/drawing/2014/main" id="{A69A0D76-BBC3-455B-AD45-0F74685EAC9B}"/>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038" name="Freeform 9">
                <a:extLst>
                  <a:ext uri="{FF2B5EF4-FFF2-40B4-BE49-F238E27FC236}">
                    <a16:creationId xmlns:a16="http://schemas.microsoft.com/office/drawing/2014/main" id="{A667CD07-6724-4066-ADE2-6FEB0EC82353}"/>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58" name="Freeform 10">
                <a:extLst>
                  <a:ext uri="{FF2B5EF4-FFF2-40B4-BE49-F238E27FC236}">
                    <a16:creationId xmlns:a16="http://schemas.microsoft.com/office/drawing/2014/main" id="{B78954D2-5420-46F4-B0A8-EA3E3AA59F24}"/>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283659" name="Freeform 11">
              <a:extLst>
                <a:ext uri="{FF2B5EF4-FFF2-40B4-BE49-F238E27FC236}">
                  <a16:creationId xmlns:a16="http://schemas.microsoft.com/office/drawing/2014/main" id="{F1C02582-EFA2-46B9-8A7D-AE57C2E8E355}"/>
                </a:ext>
              </a:extLst>
            </p:cNvPr>
            <p:cNvSpPr>
              <a:spLocks/>
            </p:cNvSpPr>
            <p:nvPr/>
          </p:nvSpPr>
          <p:spPr bwMode="hidden">
            <a:xfrm>
              <a:off x="3322" y="1341"/>
              <a:ext cx="1827"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1034" name="Freeform 12">
              <a:extLst>
                <a:ext uri="{FF2B5EF4-FFF2-40B4-BE49-F238E27FC236}">
                  <a16:creationId xmlns:a16="http://schemas.microsoft.com/office/drawing/2014/main" id="{BE203927-F959-4D63-84C1-4B5E03FB53BD}"/>
                </a:ext>
              </a:extLst>
            </p:cNvPr>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3661" name="Rectangle 13">
            <a:extLst>
              <a:ext uri="{FF2B5EF4-FFF2-40B4-BE49-F238E27FC236}">
                <a16:creationId xmlns:a16="http://schemas.microsoft.com/office/drawing/2014/main" id="{FCA505E3-F79B-4E91-B01D-B96919A12A60}"/>
              </a:ext>
            </a:extLst>
          </p:cNvPr>
          <p:cNvSpPr>
            <a:spLocks noGrp="1" noRot="1" noChangeArrowheads="1"/>
          </p:cNvSpPr>
          <p:nvPr>
            <p:ph type="title"/>
          </p:nvPr>
        </p:nvSpPr>
        <p:spPr bwMode="auto">
          <a:xfrm>
            <a:off x="514350" y="274638"/>
            <a:ext cx="92583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83662" name="Rectangle 14">
            <a:extLst>
              <a:ext uri="{FF2B5EF4-FFF2-40B4-BE49-F238E27FC236}">
                <a16:creationId xmlns:a16="http://schemas.microsoft.com/office/drawing/2014/main" id="{2333C3AA-0C7B-4B9B-918C-B2EDF70EE37E}"/>
              </a:ext>
            </a:extLst>
          </p:cNvPr>
          <p:cNvSpPr>
            <a:spLocks noGrp="1" noChangeArrowheads="1"/>
          </p:cNvSpPr>
          <p:nvPr>
            <p:ph type="ftr" sz="quarter" idx="3"/>
          </p:nvPr>
        </p:nvSpPr>
        <p:spPr bwMode="auto">
          <a:xfrm>
            <a:off x="3514725" y="6248400"/>
            <a:ext cx="32575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latin typeface="Arial" charset="0"/>
              </a:defRPr>
            </a:lvl1pPr>
          </a:lstStyle>
          <a:p>
            <a:pPr>
              <a:defRPr/>
            </a:pPr>
            <a:endParaRPr lang="en-US"/>
          </a:p>
        </p:txBody>
      </p:sp>
      <p:sp>
        <p:nvSpPr>
          <p:cNvPr id="283663" name="Rectangle 15">
            <a:extLst>
              <a:ext uri="{FF2B5EF4-FFF2-40B4-BE49-F238E27FC236}">
                <a16:creationId xmlns:a16="http://schemas.microsoft.com/office/drawing/2014/main" id="{D5E5BC76-3016-4850-94F5-67814DA6B88A}"/>
              </a:ext>
            </a:extLst>
          </p:cNvPr>
          <p:cNvSpPr>
            <a:spLocks noGrp="1" noChangeArrowheads="1"/>
          </p:cNvSpPr>
          <p:nvPr>
            <p:ph type="body" idx="1"/>
          </p:nvPr>
        </p:nvSpPr>
        <p:spPr bwMode="auto">
          <a:xfrm>
            <a:off x="514350" y="1600200"/>
            <a:ext cx="92583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23"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oleObject" Target="../embeddings/oleObject4.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9.wmf"/><Relationship Id="rId7" Type="http://schemas.openxmlformats.org/officeDocument/2006/relationships/oleObject" Target="../embeddings/oleObject10.bin"/><Relationship Id="rId2" Type="http://schemas.openxmlformats.org/officeDocument/2006/relationships/oleObject" Target="../embeddings/oleObject6.bin"/><Relationship Id="rId1" Type="http://schemas.openxmlformats.org/officeDocument/2006/relationships/slideLayout" Target="../slideLayouts/slideLayout4.x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9.wmf"/><Relationship Id="rId7" Type="http://schemas.openxmlformats.org/officeDocument/2006/relationships/oleObject" Target="../embeddings/oleObject17.bin"/><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9.wmf"/><Relationship Id="rId7" Type="http://schemas.openxmlformats.org/officeDocument/2006/relationships/oleObject" Target="../embeddings/oleObject24.bin"/><Relationship Id="rId2" Type="http://schemas.openxmlformats.org/officeDocument/2006/relationships/oleObject" Target="../embeddings/oleObject20.bin"/><Relationship Id="rId1" Type="http://schemas.openxmlformats.org/officeDocument/2006/relationships/slideLayout" Target="../slideLayouts/slideLayout4.x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Text Box 2">
            <a:extLst>
              <a:ext uri="{FF2B5EF4-FFF2-40B4-BE49-F238E27FC236}">
                <a16:creationId xmlns:a16="http://schemas.microsoft.com/office/drawing/2014/main" id="{0FDCEFF7-FC72-4068-A3E3-9D6CBAB3E3F5}"/>
              </a:ext>
            </a:extLst>
          </p:cNvPr>
          <p:cNvSpPr txBox="1">
            <a:spLocks noChangeArrowheads="1"/>
          </p:cNvSpPr>
          <p:nvPr/>
        </p:nvSpPr>
        <p:spPr bwMode="auto">
          <a:xfrm>
            <a:off x="571500" y="87313"/>
            <a:ext cx="70104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947738" indent="-947738"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a:spcBef>
                <a:spcPct val="0"/>
              </a:spcBef>
              <a:buClrTx/>
              <a:buSzTx/>
              <a:buFontTx/>
              <a:buNone/>
            </a:pPr>
            <a:r>
              <a:rPr lang="en-US" altLang="en-US" sz="2200" dirty="0">
                <a:solidFill>
                  <a:srgbClr val="FFFF66"/>
                </a:solidFill>
                <a:latin typeface="Times New Roman" panose="02020603050405020304" pitchFamily="18" charset="0"/>
                <a:cs typeface="Times New Roman" panose="02020603050405020304" pitchFamily="18" charset="0"/>
              </a:rPr>
              <a:t>II. TẦNG LIÊN KẾT DỮ LIỆU </a:t>
            </a:r>
            <a:r>
              <a:rPr lang="en-US" altLang="en-US" sz="2300" dirty="0">
                <a:solidFill>
                  <a:srgbClr val="FFFF66"/>
                </a:solidFill>
                <a:latin typeface="Times New Roman" panose="02020603050405020304" pitchFamily="18" charset="0"/>
                <a:cs typeface="Times New Roman" panose="02020603050405020304" pitchFamily="18" charset="0"/>
              </a:rPr>
              <a:t>(Data Link Layer)</a:t>
            </a:r>
            <a:endParaRPr lang="en-US" altLang="en-US" sz="2500" b="0" dirty="0">
              <a:latin typeface="Times New Roman" panose="02020603050405020304" pitchFamily="18" charset="0"/>
              <a:cs typeface="Times New Roman" panose="02020603050405020304" pitchFamily="18" charset="0"/>
            </a:endParaRPr>
          </a:p>
        </p:txBody>
      </p:sp>
      <p:sp>
        <p:nvSpPr>
          <p:cNvPr id="266243" name="Text Box 3">
            <a:extLst>
              <a:ext uri="{FF2B5EF4-FFF2-40B4-BE49-F238E27FC236}">
                <a16:creationId xmlns:a16="http://schemas.microsoft.com/office/drawing/2014/main" id="{CD57E92D-EB1B-4EC1-A2A2-184B334B46ED}"/>
              </a:ext>
            </a:extLst>
          </p:cNvPr>
          <p:cNvSpPr txBox="1">
            <a:spLocks noChangeArrowheads="1"/>
          </p:cNvSpPr>
          <p:nvPr/>
        </p:nvSpPr>
        <p:spPr bwMode="auto">
          <a:xfrm>
            <a:off x="571500" y="1066800"/>
            <a:ext cx="9239250" cy="1989138"/>
          </a:xfrm>
          <a:prstGeom prst="rect">
            <a:avLst/>
          </a:prstGeom>
          <a:noFill/>
          <a:ln w="9525">
            <a:noFill/>
            <a:miter lim="800000"/>
            <a:headEnd/>
            <a:tailEnd/>
          </a:ln>
          <a:effectLst/>
        </p:spPr>
        <p:txBody>
          <a:bodyPr lIns="94759" tIns="47380" rIns="94759" bIns="47380">
            <a:spAutoFit/>
          </a:bodyPr>
          <a:lstStyle/>
          <a:p>
            <a:pPr>
              <a:defRPr/>
            </a:pPr>
            <a:r>
              <a:rPr kumimoji="1" lang="en-US" sz="2300" dirty="0">
                <a:effectLst>
                  <a:outerShdw blurRad="38100" dist="38100" dir="2700000" algn="tl">
                    <a:srgbClr val="000000"/>
                  </a:outerShdw>
                </a:effectLst>
              </a:rPr>
              <a:t>    </a:t>
            </a:r>
            <a:r>
              <a:rPr lang="vi-VN" sz="2000" b="0" dirty="0">
                <a:latin typeface="Arial" pitchFamily="34" charset="0"/>
                <a:cs typeface="Arial" pitchFamily="34" charset="0"/>
              </a:rPr>
              <a:t>Tầng Liên kết dữ liệu cung cấp các phương tiện để truyền thông tin qua liên kết vật lý đảm bảo tin cậy; gửi các khối dữ liệu, kiểm soát lỗi và kiểm soát luồng dữ liệu khi cần thiết,....</a:t>
            </a:r>
          </a:p>
          <a:p>
            <a:pPr>
              <a:defRPr/>
            </a:pPr>
            <a:r>
              <a:rPr lang="vi-VN" sz="2000" b="0" dirty="0">
                <a:latin typeface="Arial" pitchFamily="34" charset="0"/>
                <a:cs typeface="Arial" pitchFamily="34" charset="0"/>
              </a:rPr>
              <a:t>    Để thực hiện các chức năng trên người ta xây dựng rất nhiều giao thức cho tầng Liên kết dữ liệu, được gọi chung là DLP (Data Link Protocol). Các DLP được chia làm 2 loại dị bộ (Asynchronuos DLP) và đồng bộ (Synchronuos DLP).</a:t>
            </a:r>
          </a:p>
        </p:txBody>
      </p:sp>
      <p:sp>
        <p:nvSpPr>
          <p:cNvPr id="266244" name="Text Box 4">
            <a:extLst>
              <a:ext uri="{FF2B5EF4-FFF2-40B4-BE49-F238E27FC236}">
                <a16:creationId xmlns:a16="http://schemas.microsoft.com/office/drawing/2014/main" id="{690F4D8F-0544-4D2D-BB93-A78A468666BE}"/>
              </a:ext>
            </a:extLst>
          </p:cNvPr>
          <p:cNvSpPr txBox="1">
            <a:spLocks noChangeArrowheads="1"/>
          </p:cNvSpPr>
          <p:nvPr/>
        </p:nvSpPr>
        <p:spPr bwMode="auto">
          <a:xfrm>
            <a:off x="571500" y="671513"/>
            <a:ext cx="9001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200" dirty="0">
                <a:solidFill>
                  <a:srgbClr val="00FF00"/>
                </a:solidFill>
                <a:latin typeface="Arial" panose="020B0604020202020204" pitchFamily="34" charset="0"/>
                <a:cs typeface="Arial" panose="020B0604020202020204" pitchFamily="34" charset="0"/>
              </a:rPr>
              <a:t>II.1. Vai trò chức năng của tầng Liên kết dữ liệu</a:t>
            </a:r>
          </a:p>
        </p:txBody>
      </p:sp>
      <p:grpSp>
        <p:nvGrpSpPr>
          <p:cNvPr id="2" name="Group 5">
            <a:extLst>
              <a:ext uri="{FF2B5EF4-FFF2-40B4-BE49-F238E27FC236}">
                <a16:creationId xmlns:a16="http://schemas.microsoft.com/office/drawing/2014/main" id="{C9038637-91EE-48CF-B9AD-F40495E6D593}"/>
              </a:ext>
            </a:extLst>
          </p:cNvPr>
          <p:cNvGrpSpPr>
            <a:grpSpLocks/>
          </p:cNvGrpSpPr>
          <p:nvPr/>
        </p:nvGrpSpPr>
        <p:grpSpPr bwMode="auto">
          <a:xfrm>
            <a:off x="1290638" y="3581400"/>
            <a:ext cx="8185150" cy="2681288"/>
            <a:chOff x="813" y="2256"/>
            <a:chExt cx="5156" cy="1689"/>
          </a:xfrm>
        </p:grpSpPr>
        <p:sp>
          <p:nvSpPr>
            <p:cNvPr id="3080" name="Text Box 6">
              <a:extLst>
                <a:ext uri="{FF2B5EF4-FFF2-40B4-BE49-F238E27FC236}">
                  <a16:creationId xmlns:a16="http://schemas.microsoft.com/office/drawing/2014/main" id="{C5A188E9-1D1B-4CDB-B00A-9CD48441DD18}"/>
                </a:ext>
              </a:extLst>
            </p:cNvPr>
            <p:cNvSpPr txBox="1">
              <a:spLocks noChangeArrowheads="1"/>
            </p:cNvSpPr>
            <p:nvPr/>
          </p:nvSpPr>
          <p:spPr bwMode="auto">
            <a:xfrm>
              <a:off x="2088" y="2256"/>
              <a:ext cx="1536" cy="44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000">
                  <a:solidFill>
                    <a:srgbClr val="FFFF00"/>
                  </a:solidFill>
                  <a:latin typeface="Black"/>
                </a:rPr>
                <a:t>Data link Protocol</a:t>
              </a:r>
            </a:p>
            <a:p>
              <a:pPr algn="ctr">
                <a:spcBef>
                  <a:spcPct val="0"/>
                </a:spcBef>
                <a:buClrTx/>
                <a:buSzTx/>
                <a:buFontTx/>
                <a:buNone/>
              </a:pPr>
              <a:r>
                <a:rPr lang="en-US" altLang="en-US" sz="2000">
                  <a:solidFill>
                    <a:srgbClr val="FFFF00"/>
                  </a:solidFill>
                  <a:latin typeface="Black"/>
                </a:rPr>
                <a:t>DLPs</a:t>
              </a:r>
            </a:p>
          </p:txBody>
        </p:sp>
        <p:sp>
          <p:nvSpPr>
            <p:cNvPr id="3081" name="Text Box 7">
              <a:extLst>
                <a:ext uri="{FF2B5EF4-FFF2-40B4-BE49-F238E27FC236}">
                  <a16:creationId xmlns:a16="http://schemas.microsoft.com/office/drawing/2014/main" id="{0DE98BA6-E391-45D1-98FC-B6B8D8FE7CC1}"/>
                </a:ext>
              </a:extLst>
            </p:cNvPr>
            <p:cNvSpPr txBox="1">
              <a:spLocks noChangeArrowheads="1"/>
            </p:cNvSpPr>
            <p:nvPr/>
          </p:nvSpPr>
          <p:spPr bwMode="auto">
            <a:xfrm>
              <a:off x="813" y="3050"/>
              <a:ext cx="1363"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solidFill>
                    <a:srgbClr val="00FF00"/>
                  </a:solidFill>
                  <a:latin typeface="Arial" panose="020B0604020202020204" pitchFamily="34" charset="0"/>
                  <a:cs typeface="Arial" panose="020B0604020202020204" pitchFamily="34" charset="0"/>
                </a:rPr>
                <a:t>Asynchronuos</a:t>
              </a:r>
            </a:p>
          </p:txBody>
        </p:sp>
        <p:sp>
          <p:nvSpPr>
            <p:cNvPr id="3082" name="Text Box 8">
              <a:extLst>
                <a:ext uri="{FF2B5EF4-FFF2-40B4-BE49-F238E27FC236}">
                  <a16:creationId xmlns:a16="http://schemas.microsoft.com/office/drawing/2014/main" id="{16302D0A-6C7C-45EA-A5A9-EF654846F472}"/>
                </a:ext>
              </a:extLst>
            </p:cNvPr>
            <p:cNvSpPr txBox="1">
              <a:spLocks noChangeArrowheads="1"/>
            </p:cNvSpPr>
            <p:nvPr/>
          </p:nvSpPr>
          <p:spPr bwMode="auto">
            <a:xfrm>
              <a:off x="3870" y="3050"/>
              <a:ext cx="1254"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solidFill>
                    <a:srgbClr val="00FF00"/>
                  </a:solidFill>
                  <a:latin typeface="Arial" panose="020B0604020202020204" pitchFamily="34" charset="0"/>
                  <a:cs typeface="Arial" panose="020B0604020202020204" pitchFamily="34" charset="0"/>
                </a:rPr>
                <a:t>Synchronuos</a:t>
              </a:r>
            </a:p>
          </p:txBody>
        </p:sp>
        <p:sp>
          <p:nvSpPr>
            <p:cNvPr id="3083" name="Text Box 9">
              <a:extLst>
                <a:ext uri="{FF2B5EF4-FFF2-40B4-BE49-F238E27FC236}">
                  <a16:creationId xmlns:a16="http://schemas.microsoft.com/office/drawing/2014/main" id="{430951FA-9078-4A4B-B990-1F35F3BB680C}"/>
                </a:ext>
              </a:extLst>
            </p:cNvPr>
            <p:cNvSpPr txBox="1">
              <a:spLocks noChangeArrowheads="1"/>
            </p:cNvSpPr>
            <p:nvPr/>
          </p:nvSpPr>
          <p:spPr bwMode="auto">
            <a:xfrm>
              <a:off x="2472" y="3674"/>
              <a:ext cx="1738"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latin typeface="Black"/>
                </a:rPr>
                <a:t>Character-Oriented</a:t>
              </a:r>
            </a:p>
          </p:txBody>
        </p:sp>
        <p:sp>
          <p:nvSpPr>
            <p:cNvPr id="3084" name="Text Box 10">
              <a:extLst>
                <a:ext uri="{FF2B5EF4-FFF2-40B4-BE49-F238E27FC236}">
                  <a16:creationId xmlns:a16="http://schemas.microsoft.com/office/drawing/2014/main" id="{0DFBABDB-7E36-42B2-AF75-5FADB52EE7AF}"/>
                </a:ext>
              </a:extLst>
            </p:cNvPr>
            <p:cNvSpPr txBox="1">
              <a:spLocks noChangeArrowheads="1"/>
            </p:cNvSpPr>
            <p:nvPr/>
          </p:nvSpPr>
          <p:spPr bwMode="auto">
            <a:xfrm>
              <a:off x="4824" y="3674"/>
              <a:ext cx="1145"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latin typeface="Arial" panose="020B0604020202020204" pitchFamily="34" charset="0"/>
                  <a:cs typeface="Arial" panose="020B0604020202020204" pitchFamily="34" charset="0"/>
                </a:rPr>
                <a:t>Bit-Oriented</a:t>
              </a:r>
            </a:p>
          </p:txBody>
        </p:sp>
        <p:sp>
          <p:nvSpPr>
            <p:cNvPr id="3085" name="Line 11">
              <a:extLst>
                <a:ext uri="{FF2B5EF4-FFF2-40B4-BE49-F238E27FC236}">
                  <a16:creationId xmlns:a16="http://schemas.microsoft.com/office/drawing/2014/main" id="{39C97484-743D-4788-A5B0-9E68D0AFA232}"/>
                </a:ext>
              </a:extLst>
            </p:cNvPr>
            <p:cNvSpPr>
              <a:spLocks noChangeShapeType="1"/>
            </p:cNvSpPr>
            <p:nvPr/>
          </p:nvSpPr>
          <p:spPr bwMode="auto">
            <a:xfrm flipH="1">
              <a:off x="1368" y="2736"/>
              <a:ext cx="1152" cy="288"/>
            </a:xfrm>
            <a:prstGeom prst="line">
              <a:avLst/>
            </a:prstGeom>
            <a:noFill/>
            <a:ln w="381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 name="Line 12">
              <a:extLst>
                <a:ext uri="{FF2B5EF4-FFF2-40B4-BE49-F238E27FC236}">
                  <a16:creationId xmlns:a16="http://schemas.microsoft.com/office/drawing/2014/main" id="{B48E0087-2769-4301-88FA-B7C07507CCE3}"/>
                </a:ext>
              </a:extLst>
            </p:cNvPr>
            <p:cNvSpPr>
              <a:spLocks noChangeShapeType="1"/>
            </p:cNvSpPr>
            <p:nvPr/>
          </p:nvSpPr>
          <p:spPr bwMode="auto">
            <a:xfrm>
              <a:off x="3288" y="2736"/>
              <a:ext cx="1152" cy="288"/>
            </a:xfrm>
            <a:prstGeom prst="line">
              <a:avLst/>
            </a:prstGeom>
            <a:noFill/>
            <a:ln w="381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7" name="Line 13">
              <a:extLst>
                <a:ext uri="{FF2B5EF4-FFF2-40B4-BE49-F238E27FC236}">
                  <a16:creationId xmlns:a16="http://schemas.microsoft.com/office/drawing/2014/main" id="{42EF4B1A-F80B-4E47-B519-2B50D1ECAC06}"/>
                </a:ext>
              </a:extLst>
            </p:cNvPr>
            <p:cNvSpPr>
              <a:spLocks noChangeShapeType="1"/>
            </p:cNvSpPr>
            <p:nvPr/>
          </p:nvSpPr>
          <p:spPr bwMode="auto">
            <a:xfrm flipH="1">
              <a:off x="3288" y="3360"/>
              <a:ext cx="1104" cy="288"/>
            </a:xfrm>
            <a:prstGeom prst="line">
              <a:avLst/>
            </a:prstGeom>
            <a:noFill/>
            <a:ln w="381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8" name="Line 14">
              <a:extLst>
                <a:ext uri="{FF2B5EF4-FFF2-40B4-BE49-F238E27FC236}">
                  <a16:creationId xmlns:a16="http://schemas.microsoft.com/office/drawing/2014/main" id="{2B6726B5-5E46-4BC0-9FC4-BF3F019788C5}"/>
                </a:ext>
              </a:extLst>
            </p:cNvPr>
            <p:cNvSpPr>
              <a:spLocks noChangeShapeType="1"/>
            </p:cNvSpPr>
            <p:nvPr/>
          </p:nvSpPr>
          <p:spPr bwMode="auto">
            <a:xfrm>
              <a:off x="4584" y="3360"/>
              <a:ext cx="768" cy="288"/>
            </a:xfrm>
            <a:prstGeom prst="line">
              <a:avLst/>
            </a:prstGeom>
            <a:noFill/>
            <a:ln w="381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2">
                                            <p:txEl>
                                              <p:pRg st="0" end="0"/>
                                            </p:txEl>
                                          </p:spTgt>
                                        </p:tgtEl>
                                        <p:attrNameLst>
                                          <p:attrName>style.visibility</p:attrName>
                                        </p:attrNameLst>
                                      </p:cBhvr>
                                      <p:to>
                                        <p:strVal val="visible"/>
                                      </p:to>
                                    </p:set>
                                    <p:anim calcmode="lin" valueType="num">
                                      <p:cBhvr additive="base">
                                        <p:cTn id="7" dur="500" fill="hold"/>
                                        <p:tgtEl>
                                          <p:spTgt spid="266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66244"/>
                                        </p:tgtEl>
                                        <p:attrNameLst>
                                          <p:attrName>style.visibility</p:attrName>
                                        </p:attrNameLst>
                                      </p:cBhvr>
                                      <p:to>
                                        <p:strVal val="visible"/>
                                      </p:to>
                                    </p:set>
                                    <p:animEffect transition="in" filter="checkerboard(across)">
                                      <p:cBhvr>
                                        <p:cTn id="13" dur="500"/>
                                        <p:tgtEl>
                                          <p:spTgt spid="266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6243">
                                            <p:txEl>
                                              <p:pRg st="0" end="0"/>
                                            </p:txEl>
                                          </p:spTgt>
                                        </p:tgtEl>
                                        <p:attrNameLst>
                                          <p:attrName>style.visibility</p:attrName>
                                        </p:attrNameLst>
                                      </p:cBhvr>
                                      <p:to>
                                        <p:strVal val="visible"/>
                                      </p:to>
                                    </p:set>
                                    <p:animEffect transition="in" filter="box(out)">
                                      <p:cBhvr>
                                        <p:cTn id="18" dur="500"/>
                                        <p:tgtEl>
                                          <p:spTgt spid="26624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66243">
                                            <p:txEl>
                                              <p:pRg st="1" end="1"/>
                                            </p:txEl>
                                          </p:spTgt>
                                        </p:tgtEl>
                                        <p:attrNameLst>
                                          <p:attrName>style.visibility</p:attrName>
                                        </p:attrNameLst>
                                      </p:cBhvr>
                                      <p:to>
                                        <p:strVal val="visible"/>
                                      </p:to>
                                    </p:set>
                                    <p:animEffect transition="in" filter="box(out)">
                                      <p:cBhvr>
                                        <p:cTn id="23" dur="500"/>
                                        <p:tgtEl>
                                          <p:spTgt spid="26624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3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amond(out)">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build="p" autoUpdateAnimBg="0"/>
      <p:bldP spid="266243" grpId="0" build="p" autoUpdateAnimBg="0"/>
      <p:bldP spid="26624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BA5F2E89-430E-4928-B8B6-1D86BB98C8EA}"/>
              </a:ext>
            </a:extLst>
          </p:cNvPr>
          <p:cNvSpPr txBox="1">
            <a:spLocks noChangeArrowheads="1"/>
          </p:cNvSpPr>
          <p:nvPr/>
        </p:nvSpPr>
        <p:spPr bwMode="auto">
          <a:xfrm>
            <a:off x="571500" y="595313"/>
            <a:ext cx="9001125" cy="31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000" dirty="0" err="1">
                <a:solidFill>
                  <a:srgbClr val="00FF00"/>
                </a:solidFill>
                <a:latin typeface="Arial" panose="020B0604020202020204" pitchFamily="34" charset="0"/>
                <a:cs typeface="Arial" panose="020B0604020202020204" pitchFamily="34" charset="0"/>
              </a:rPr>
              <a:t>Ví</a:t>
            </a:r>
            <a:r>
              <a:rPr lang="en-US" altLang="en-US" sz="2000" dirty="0">
                <a:solidFill>
                  <a:srgbClr val="00FF00"/>
                </a:solidFill>
                <a:latin typeface="Arial" panose="020B0604020202020204" pitchFamily="34" charset="0"/>
                <a:cs typeface="Arial" panose="020B0604020202020204" pitchFamily="34" charset="0"/>
              </a:rPr>
              <a:t> </a:t>
            </a:r>
            <a:r>
              <a:rPr lang="en-US" altLang="en-US" sz="2000" dirty="0" err="1">
                <a:solidFill>
                  <a:srgbClr val="00FF00"/>
                </a:solidFill>
                <a:latin typeface="Arial" panose="020B0604020202020204" pitchFamily="34" charset="0"/>
                <a:cs typeface="Arial" panose="020B0604020202020204" pitchFamily="34" charset="0"/>
              </a:rPr>
              <a:t>dụ</a:t>
            </a:r>
            <a:r>
              <a:rPr lang="en-US" altLang="en-US" sz="2000" dirty="0">
                <a:solidFill>
                  <a:srgbClr val="00FF00"/>
                </a:solidFill>
                <a:latin typeface="Arial" panose="020B0604020202020204" pitchFamily="34" charset="0"/>
                <a:cs typeface="Arial" panose="020B0604020202020204" pitchFamily="34" charset="0"/>
              </a:rPr>
              <a:t> 2. </a:t>
            </a:r>
            <a:r>
              <a:rPr lang="en-US" altLang="en-US" sz="2000" b="0" dirty="0" err="1">
                <a:solidFill>
                  <a:srgbClr val="00FF00"/>
                </a:solidFill>
                <a:latin typeface="Arial" panose="020B0604020202020204" pitchFamily="34" charset="0"/>
                <a:cs typeface="Arial" panose="020B0604020202020204" pitchFamily="34" charset="0"/>
              </a:rPr>
              <a:t>Hãy</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phân</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tích</a:t>
            </a:r>
            <a:r>
              <a:rPr lang="en-US" altLang="en-US" sz="2000" b="0" dirty="0">
                <a:solidFill>
                  <a:srgbClr val="00FF00"/>
                </a:solidFill>
                <a:latin typeface="Arial" panose="020B0604020202020204" pitchFamily="34" charset="0"/>
                <a:cs typeface="Arial" panose="020B0604020202020204" pitchFamily="34" charset="0"/>
              </a:rPr>
              <a:t> Frame </a:t>
            </a:r>
            <a:r>
              <a:rPr lang="en-US" altLang="en-US" sz="2000" b="0" dirty="0" err="1">
                <a:solidFill>
                  <a:srgbClr val="00FF00"/>
                </a:solidFill>
                <a:latin typeface="Arial" panose="020B0604020202020204" pitchFamily="34" charset="0"/>
                <a:cs typeface="Arial" panose="020B0604020202020204" pitchFamily="34" charset="0"/>
              </a:rPr>
              <a:t>nhận</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được</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chuẩn</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hướng</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kí</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tự</a:t>
            </a:r>
            <a:r>
              <a:rPr lang="en-US" altLang="en-US" sz="2000" b="0" dirty="0">
                <a:solidFill>
                  <a:srgbClr val="00FF00"/>
                </a:solidFill>
                <a:latin typeface="Arial" panose="020B0604020202020204" pitchFamily="34" charset="0"/>
                <a:cs typeface="Arial" panose="020B0604020202020204" pitchFamily="34" charset="0"/>
              </a:rPr>
              <a:t> 8 bits:</a:t>
            </a:r>
            <a:endParaRPr lang="en-US" altLang="en-US" sz="2000" b="0" dirty="0">
              <a:solidFill>
                <a:srgbClr val="00FF00"/>
              </a:solidFill>
              <a:latin typeface=".VnArial Narrow" panose="020B7200000000000000" pitchFamily="34" charset="0"/>
            </a:endParaRPr>
          </a:p>
        </p:txBody>
      </p:sp>
      <p:sp>
        <p:nvSpPr>
          <p:cNvPr id="11269" name="Text Box 5">
            <a:extLst>
              <a:ext uri="{FF2B5EF4-FFF2-40B4-BE49-F238E27FC236}">
                <a16:creationId xmlns:a16="http://schemas.microsoft.com/office/drawing/2014/main" id="{A9D75EA5-718C-4A18-85F5-43EE70A5EA1A}"/>
              </a:ext>
            </a:extLst>
          </p:cNvPr>
          <p:cNvSpPr txBox="1">
            <a:spLocks noChangeArrowheads="1"/>
          </p:cNvSpPr>
          <p:nvPr/>
        </p:nvSpPr>
        <p:spPr bwMode="auto">
          <a:xfrm>
            <a:off x="952500" y="23622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000">
                <a:solidFill>
                  <a:srgbClr val="00FF00"/>
                </a:solidFill>
                <a:latin typeface="Arial" panose="020B0604020202020204" pitchFamily="34" charset="0"/>
                <a:cs typeface="Arial" panose="020B0604020202020204" pitchFamily="34" charset="0"/>
              </a:rPr>
              <a:t>Giải:</a:t>
            </a:r>
          </a:p>
          <a:p>
            <a:pPr>
              <a:spcBef>
                <a:spcPct val="0"/>
              </a:spcBef>
              <a:buClrTx/>
              <a:buSzTx/>
              <a:buFontTx/>
              <a:buNone/>
            </a:pPr>
            <a:r>
              <a:rPr lang="en-US" altLang="en-US" sz="2000" b="0">
                <a:latin typeface="Arial" panose="020B0604020202020204" pitchFamily="34" charset="0"/>
                <a:cs typeface="Arial" panose="020B0604020202020204" pitchFamily="34" charset="0"/>
              </a:rPr>
              <a:t>Tách các thành phần: </a:t>
            </a:r>
          </a:p>
          <a:p>
            <a:pPr>
              <a:spcBef>
                <a:spcPct val="0"/>
              </a:spcBef>
              <a:buClrTx/>
              <a:buSzTx/>
              <a:buFontTx/>
              <a:buNone/>
            </a:pPr>
            <a:r>
              <a:rPr lang="en-US" altLang="en-US" sz="2000" b="0">
                <a:latin typeface="Arial" panose="020B0604020202020204" pitchFamily="34" charset="0"/>
                <a:cs typeface="Arial" panose="020B0604020202020204" pitchFamily="34" charset="0"/>
              </a:rPr>
              <a:t>SOH:</a:t>
            </a:r>
            <a:r>
              <a:rPr lang="en-US" altLang="en-US" sz="2000">
                <a:latin typeface="Arial" panose="020B0604020202020204" pitchFamily="34" charset="0"/>
                <a:cs typeface="Arial" panose="020B0604020202020204" pitchFamily="34" charset="0"/>
              </a:rPr>
              <a:t> </a:t>
            </a:r>
            <a:r>
              <a:rPr lang="en-US" altLang="en-US" sz="2000">
                <a:solidFill>
                  <a:srgbClr val="66FF66"/>
                </a:solidFill>
                <a:latin typeface="Arial" panose="020B0604020202020204" pitchFamily="34" charset="0"/>
                <a:cs typeface="Arial" panose="020B0604020202020204" pitchFamily="34" charset="0"/>
              </a:rPr>
              <a:t>0000 0011 -&gt; 0000 001</a:t>
            </a:r>
          </a:p>
          <a:p>
            <a:pPr>
              <a:spcBef>
                <a:spcPct val="0"/>
              </a:spcBef>
              <a:buClrTx/>
              <a:buSzTx/>
              <a:buFontTx/>
              <a:buNone/>
            </a:pPr>
            <a:r>
              <a:rPr lang="en-US" altLang="en-US" sz="2000" b="0">
                <a:latin typeface="Arial" panose="020B0604020202020204" pitchFamily="34" charset="0"/>
                <a:cs typeface="Arial" panose="020B0604020202020204" pitchFamily="34" charset="0"/>
              </a:rPr>
              <a:t>STX:</a:t>
            </a:r>
            <a:r>
              <a:rPr lang="en-US" altLang="en-US" sz="2000">
                <a:latin typeface="Arial" panose="020B0604020202020204" pitchFamily="34" charset="0"/>
                <a:cs typeface="Arial" panose="020B0604020202020204" pitchFamily="34" charset="0"/>
              </a:rPr>
              <a:t> 0000 0101  -&gt; 000 0010</a:t>
            </a:r>
          </a:p>
          <a:p>
            <a:pPr>
              <a:spcBef>
                <a:spcPct val="0"/>
              </a:spcBef>
              <a:buClrTx/>
              <a:buSzTx/>
              <a:buFontTx/>
              <a:buNone/>
            </a:pPr>
            <a:r>
              <a:rPr lang="en-US" altLang="en-US" sz="2000" b="0">
                <a:latin typeface="Arial" panose="020B0604020202020204" pitchFamily="34" charset="0"/>
                <a:cs typeface="Arial" panose="020B0604020202020204" pitchFamily="34" charset="0"/>
              </a:rPr>
              <a:t>Header: </a:t>
            </a:r>
            <a:r>
              <a:rPr lang="en-US" altLang="en-US" sz="2000" b="0">
                <a:solidFill>
                  <a:srgbClr val="FFC000"/>
                </a:solidFill>
                <a:latin typeface="Arial" panose="020B0604020202020204" pitchFamily="34" charset="0"/>
                <a:cs typeface="Arial" panose="020B0604020202020204" pitchFamily="34" charset="0"/>
              </a:rPr>
              <a:t>1110 0010</a:t>
            </a:r>
          </a:p>
          <a:p>
            <a:pPr>
              <a:spcBef>
                <a:spcPct val="0"/>
              </a:spcBef>
              <a:buClrTx/>
              <a:buSzTx/>
              <a:buFontTx/>
              <a:buNone/>
            </a:pPr>
            <a:r>
              <a:rPr lang="en-US" altLang="en-US" sz="2000" b="0">
                <a:latin typeface="Arial" panose="020B0604020202020204" pitchFamily="34" charset="0"/>
                <a:cs typeface="Arial" panose="020B0604020202020204" pitchFamily="34" charset="0"/>
              </a:rPr>
              <a:t>Text:</a:t>
            </a:r>
            <a:r>
              <a:rPr lang="en-US" altLang="en-US" sz="2000">
                <a:latin typeface="Arial" panose="020B0604020202020204" pitchFamily="34" charset="0"/>
                <a:cs typeface="Arial" panose="020B0604020202020204" pitchFamily="34" charset="0"/>
              </a:rPr>
              <a:t> </a:t>
            </a:r>
          </a:p>
        </p:txBody>
      </p:sp>
      <p:graphicFrame>
        <p:nvGraphicFramePr>
          <p:cNvPr id="7" name="Table 6">
            <a:extLst>
              <a:ext uri="{FF2B5EF4-FFF2-40B4-BE49-F238E27FC236}">
                <a16:creationId xmlns:a16="http://schemas.microsoft.com/office/drawing/2014/main" id="{995E4611-0432-498D-B705-64F473679B3F}"/>
              </a:ext>
            </a:extLst>
          </p:cNvPr>
          <p:cNvGraphicFramePr>
            <a:graphicFrameLocks noGrp="1"/>
          </p:cNvGraphicFramePr>
          <p:nvPr/>
        </p:nvGraphicFramePr>
        <p:xfrm>
          <a:off x="800100" y="1066800"/>
          <a:ext cx="8724898" cy="1050939"/>
        </p:xfrm>
        <a:graphic>
          <a:graphicData uri="http://schemas.openxmlformats.org/drawingml/2006/table">
            <a:tbl>
              <a:tblPr firstRow="1" bandRow="1">
                <a:tableStyleId>{5C22544A-7EE6-4342-B048-85BDC9FD1C3A}</a:tableStyleId>
              </a:tblPr>
              <a:tblGrid>
                <a:gridCol w="1246414">
                  <a:extLst>
                    <a:ext uri="{9D8B030D-6E8A-4147-A177-3AD203B41FA5}">
                      <a16:colId xmlns:a16="http://schemas.microsoft.com/office/drawing/2014/main" val="20000"/>
                    </a:ext>
                  </a:extLst>
                </a:gridCol>
                <a:gridCol w="1246414">
                  <a:extLst>
                    <a:ext uri="{9D8B030D-6E8A-4147-A177-3AD203B41FA5}">
                      <a16:colId xmlns:a16="http://schemas.microsoft.com/office/drawing/2014/main" val="20001"/>
                    </a:ext>
                  </a:extLst>
                </a:gridCol>
                <a:gridCol w="1246414">
                  <a:extLst>
                    <a:ext uri="{9D8B030D-6E8A-4147-A177-3AD203B41FA5}">
                      <a16:colId xmlns:a16="http://schemas.microsoft.com/office/drawing/2014/main" val="20002"/>
                    </a:ext>
                  </a:extLst>
                </a:gridCol>
                <a:gridCol w="1246414">
                  <a:extLst>
                    <a:ext uri="{9D8B030D-6E8A-4147-A177-3AD203B41FA5}">
                      <a16:colId xmlns:a16="http://schemas.microsoft.com/office/drawing/2014/main" val="20003"/>
                    </a:ext>
                  </a:extLst>
                </a:gridCol>
                <a:gridCol w="1246414">
                  <a:extLst>
                    <a:ext uri="{9D8B030D-6E8A-4147-A177-3AD203B41FA5}">
                      <a16:colId xmlns:a16="http://schemas.microsoft.com/office/drawing/2014/main" val="20004"/>
                    </a:ext>
                  </a:extLst>
                </a:gridCol>
                <a:gridCol w="1246414">
                  <a:extLst>
                    <a:ext uri="{9D8B030D-6E8A-4147-A177-3AD203B41FA5}">
                      <a16:colId xmlns:a16="http://schemas.microsoft.com/office/drawing/2014/main" val="20005"/>
                    </a:ext>
                  </a:extLst>
                </a:gridCol>
                <a:gridCol w="1246414">
                  <a:extLst>
                    <a:ext uri="{9D8B030D-6E8A-4147-A177-3AD203B41FA5}">
                      <a16:colId xmlns:a16="http://schemas.microsoft.com/office/drawing/2014/main" val="20006"/>
                    </a:ext>
                  </a:extLst>
                </a:gridCol>
              </a:tblGrid>
              <a:tr h="380583">
                <a:tc>
                  <a:txBody>
                    <a:bodyPr/>
                    <a:lstStyle/>
                    <a:p>
                      <a:pPr algn="ctr"/>
                      <a:r>
                        <a:rPr lang="en-US" sz="1600" dirty="0">
                          <a:latin typeface="Arial" pitchFamily="34" charset="0"/>
                          <a:cs typeface="Arial" pitchFamily="34" charset="0"/>
                        </a:rPr>
                        <a:t>0000 0011</a:t>
                      </a:r>
                    </a:p>
                  </a:txBody>
                  <a:tcPr marT="45669" marB="45669" anchor="ctr"/>
                </a:tc>
                <a:tc>
                  <a:txBody>
                    <a:bodyPr/>
                    <a:lstStyle/>
                    <a:p>
                      <a:pPr algn="ctr"/>
                      <a:r>
                        <a:rPr lang="en-US" sz="1600" dirty="0">
                          <a:solidFill>
                            <a:srgbClr val="FFC000"/>
                          </a:solidFill>
                          <a:latin typeface="Arial" pitchFamily="34" charset="0"/>
                          <a:cs typeface="Arial" pitchFamily="34" charset="0"/>
                        </a:rPr>
                        <a:t>1110 0010</a:t>
                      </a:r>
                    </a:p>
                  </a:txBody>
                  <a:tcPr marT="45669" marB="45669" anchor="ctr"/>
                </a:tc>
                <a:tc>
                  <a:txBody>
                    <a:bodyPr/>
                    <a:lstStyle/>
                    <a:p>
                      <a:pPr algn="ctr"/>
                      <a:r>
                        <a:rPr lang="en-US" sz="1600" dirty="0">
                          <a:solidFill>
                            <a:srgbClr val="FF0000"/>
                          </a:solidFill>
                          <a:latin typeface="Arial" pitchFamily="34" charset="0"/>
                          <a:cs typeface="Arial" pitchFamily="34" charset="0"/>
                        </a:rPr>
                        <a:t>0000 0101</a:t>
                      </a:r>
                    </a:p>
                  </a:txBody>
                  <a:tcPr marT="45669" marB="45669" anchor="ctr"/>
                </a:tc>
                <a:tc>
                  <a:txBody>
                    <a:bodyPr/>
                    <a:lstStyle/>
                    <a:p>
                      <a:pPr algn="ctr"/>
                      <a:r>
                        <a:rPr lang="en-US" sz="1600" dirty="0">
                          <a:latin typeface="Arial" pitchFamily="34" charset="0"/>
                          <a:cs typeface="Arial" pitchFamily="34" charset="0"/>
                        </a:rPr>
                        <a:t>1000 0111</a:t>
                      </a:r>
                    </a:p>
                  </a:txBody>
                  <a:tcPr marT="45669" marB="45669" anchor="ctr"/>
                </a:tc>
                <a:tc>
                  <a:txBody>
                    <a:bodyPr/>
                    <a:lstStyle/>
                    <a:p>
                      <a:pPr algn="ctr"/>
                      <a:r>
                        <a:rPr lang="en-US" sz="1600" dirty="0">
                          <a:latin typeface="Arial" pitchFamily="34" charset="0"/>
                          <a:cs typeface="Arial" pitchFamily="34" charset="0"/>
                        </a:rPr>
                        <a:t>11010001</a:t>
                      </a:r>
                    </a:p>
                  </a:txBody>
                  <a:tcPr marT="45669" marB="45669" anchor="ctr"/>
                </a:tc>
                <a:tc>
                  <a:txBody>
                    <a:bodyPr/>
                    <a:lstStyle/>
                    <a:p>
                      <a:pPr algn="ctr"/>
                      <a:r>
                        <a:rPr lang="en-US" sz="1600" dirty="0">
                          <a:latin typeface="Arial" pitchFamily="34" charset="0"/>
                          <a:cs typeface="Arial" pitchFamily="34" charset="0"/>
                        </a:rPr>
                        <a:t>1101 0010</a:t>
                      </a:r>
                    </a:p>
                  </a:txBody>
                  <a:tcPr marT="45669" marB="45669" anchor="ctr"/>
                </a:tc>
                <a:tc>
                  <a:txBody>
                    <a:bodyPr/>
                    <a:lstStyle/>
                    <a:p>
                      <a:pPr algn="ctr"/>
                      <a:r>
                        <a:rPr lang="en-US" sz="1600" dirty="0">
                          <a:latin typeface="Arial" pitchFamily="34" charset="0"/>
                          <a:cs typeface="Arial" pitchFamily="34" charset="0"/>
                        </a:rPr>
                        <a:t>1100 1010</a:t>
                      </a:r>
                    </a:p>
                  </a:txBody>
                  <a:tcPr marT="45669" marB="45669" anchor="ctr"/>
                </a:tc>
                <a:extLst>
                  <a:ext uri="{0D108BD9-81ED-4DB2-BD59-A6C34878D82A}">
                    <a16:rowId xmlns:a16="http://schemas.microsoft.com/office/drawing/2014/main" val="10000"/>
                  </a:ext>
                </a:extLst>
              </a:tr>
              <a:tr h="335171">
                <a:tc>
                  <a:txBody>
                    <a:bodyPr/>
                    <a:lstStyle/>
                    <a:p>
                      <a:r>
                        <a:rPr lang="en-US" sz="1600" b="1" dirty="0">
                          <a:latin typeface="Arial" pitchFamily="34" charset="0"/>
                          <a:cs typeface="Arial" pitchFamily="34" charset="0"/>
                        </a:rPr>
                        <a:t>1100 1010</a:t>
                      </a:r>
                      <a:endParaRPr lang="en-US" sz="1800" b="1" dirty="0">
                        <a:latin typeface="Arial" pitchFamily="34" charset="0"/>
                        <a:cs typeface="Arial" pitchFamily="34" charset="0"/>
                      </a:endParaRPr>
                    </a:p>
                  </a:txBody>
                  <a:tcPr marT="45669" marB="45669" anchor="ctr"/>
                </a:tc>
                <a:tc>
                  <a:txBody>
                    <a:bodyPr/>
                    <a:lstStyle/>
                    <a:p>
                      <a:pPr algn="ctr"/>
                      <a:r>
                        <a:rPr lang="en-US" sz="1600" b="1" dirty="0">
                          <a:latin typeface="Arial" pitchFamily="34" charset="0"/>
                          <a:cs typeface="Arial" pitchFamily="34" charset="0"/>
                        </a:rPr>
                        <a:t>1101 1101</a:t>
                      </a:r>
                    </a:p>
                  </a:txBody>
                  <a:tcPr marT="45669" marB="45669" anchor="ctr"/>
                </a:tc>
                <a:tc>
                  <a:txBody>
                    <a:bodyPr/>
                    <a:lstStyle/>
                    <a:p>
                      <a:pPr algn="ctr"/>
                      <a:r>
                        <a:rPr lang="en-US" sz="1600" b="1" dirty="0">
                          <a:latin typeface="Arial" pitchFamily="34" charset="0"/>
                          <a:cs typeface="Arial" pitchFamily="34" charset="0"/>
                        </a:rPr>
                        <a:t>1110 0111</a:t>
                      </a:r>
                    </a:p>
                  </a:txBody>
                  <a:tcPr marT="45669" marB="45669" anchor="ctr"/>
                </a:tc>
                <a:tc>
                  <a:txBody>
                    <a:bodyPr/>
                    <a:lstStyle/>
                    <a:p>
                      <a:pPr algn="ctr"/>
                      <a:r>
                        <a:rPr lang="en-US" sz="1600" b="1" dirty="0">
                          <a:latin typeface="Arial" pitchFamily="34" charset="0"/>
                          <a:cs typeface="Arial" pitchFamily="34" charset="0"/>
                        </a:rPr>
                        <a:t>0100 0001</a:t>
                      </a:r>
                    </a:p>
                  </a:txBody>
                  <a:tcPr marT="45669" marB="45669" anchor="ctr"/>
                </a:tc>
                <a:tc>
                  <a:txBody>
                    <a:bodyPr/>
                    <a:lstStyle/>
                    <a:p>
                      <a:pPr algn="ctr"/>
                      <a:r>
                        <a:rPr lang="en-US" sz="1600" b="1" dirty="0">
                          <a:latin typeface="Arial" pitchFamily="34" charset="0"/>
                          <a:cs typeface="Arial" pitchFamily="34" charset="0"/>
                        </a:rPr>
                        <a:t>1110 0111</a:t>
                      </a:r>
                    </a:p>
                  </a:txBody>
                  <a:tcPr marT="45669" marB="45669" anchor="ctr"/>
                </a:tc>
                <a:tc>
                  <a:txBody>
                    <a:bodyPr/>
                    <a:lstStyle/>
                    <a:p>
                      <a:pPr algn="ctr"/>
                      <a:r>
                        <a:rPr lang="en-US" sz="1600" b="1" dirty="0">
                          <a:latin typeface="Arial" pitchFamily="34" charset="0"/>
                          <a:cs typeface="Arial" pitchFamily="34" charset="0"/>
                        </a:rPr>
                        <a:t>1101 0010</a:t>
                      </a:r>
                    </a:p>
                  </a:txBody>
                  <a:tcPr marT="45669" marB="45669" anchor="ctr"/>
                </a:tc>
                <a:tc>
                  <a:txBody>
                    <a:bodyPr/>
                    <a:lstStyle/>
                    <a:p>
                      <a:pPr algn="ctr"/>
                      <a:r>
                        <a:rPr lang="en-US" sz="1600" b="1" dirty="0">
                          <a:latin typeface="Arial" pitchFamily="34" charset="0"/>
                          <a:cs typeface="Arial" pitchFamily="34" charset="0"/>
                        </a:rPr>
                        <a:t>1111 0000</a:t>
                      </a:r>
                    </a:p>
                  </a:txBody>
                  <a:tcPr marT="45669" marB="45669" anchor="ctr"/>
                </a:tc>
                <a:extLst>
                  <a:ext uri="{0D108BD9-81ED-4DB2-BD59-A6C34878D82A}">
                    <a16:rowId xmlns:a16="http://schemas.microsoft.com/office/drawing/2014/main" val="10001"/>
                  </a:ext>
                </a:extLst>
              </a:tr>
              <a:tr h="3351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FF"/>
                          </a:solidFill>
                          <a:latin typeface="Arial" pitchFamily="34" charset="0"/>
                          <a:cs typeface="Arial" pitchFamily="34" charset="0"/>
                        </a:rPr>
                        <a:t>0000 0110</a:t>
                      </a:r>
                      <a:endParaRPr lang="en-US" sz="1600" b="1" dirty="0">
                        <a:latin typeface="Arial" pitchFamily="34" charset="0"/>
                        <a:cs typeface="Arial" pitchFamily="34" charset="0"/>
                      </a:endParaRPr>
                    </a:p>
                  </a:txBody>
                  <a:tcPr marT="45669" marB="45669" anchor="ctr"/>
                </a:tc>
                <a:tc>
                  <a:txBody>
                    <a:bodyPr/>
                    <a:lstStyle/>
                    <a:p>
                      <a:pPr algn="ctr"/>
                      <a:r>
                        <a:rPr lang="en-US" sz="1600" b="1" dirty="0">
                          <a:solidFill>
                            <a:srgbClr val="C00000"/>
                          </a:solidFill>
                          <a:latin typeface="Arial" pitchFamily="34" charset="0"/>
                          <a:cs typeface="Arial" pitchFamily="34" charset="0"/>
                        </a:rPr>
                        <a:t>0011 1010</a:t>
                      </a:r>
                      <a:endParaRPr lang="en-US" sz="1600" b="1" dirty="0">
                        <a:solidFill>
                          <a:srgbClr val="0000FF"/>
                        </a:solidFill>
                        <a:latin typeface="Arial" pitchFamily="34" charset="0"/>
                        <a:cs typeface="Arial" pitchFamily="34" charset="0"/>
                      </a:endParaRPr>
                    </a:p>
                  </a:txBody>
                  <a:tcPr marT="45669" marB="45669" anchor="ctr"/>
                </a:tc>
                <a:tc>
                  <a:txBody>
                    <a:bodyPr/>
                    <a:lstStyle/>
                    <a:p>
                      <a:pPr algn="ctr"/>
                      <a:endParaRPr lang="en-US" sz="1600" b="1" dirty="0">
                        <a:solidFill>
                          <a:srgbClr val="C00000"/>
                        </a:solidFill>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extLst>
                  <a:ext uri="{0D108BD9-81ED-4DB2-BD59-A6C34878D82A}">
                    <a16:rowId xmlns:a16="http://schemas.microsoft.com/office/drawing/2014/main" val="10002"/>
                  </a:ext>
                </a:extLst>
              </a:tr>
            </a:tbl>
          </a:graphicData>
        </a:graphic>
      </p:graphicFrame>
      <p:graphicFrame>
        <p:nvGraphicFramePr>
          <p:cNvPr id="8" name="Table 7">
            <a:extLst>
              <a:ext uri="{FF2B5EF4-FFF2-40B4-BE49-F238E27FC236}">
                <a16:creationId xmlns:a16="http://schemas.microsoft.com/office/drawing/2014/main" id="{3B344FFE-629E-4504-AD85-19DFAAEF3EC6}"/>
              </a:ext>
            </a:extLst>
          </p:cNvPr>
          <p:cNvGraphicFramePr>
            <a:graphicFrameLocks noGrp="1"/>
          </p:cNvGraphicFramePr>
          <p:nvPr/>
        </p:nvGraphicFramePr>
        <p:xfrm>
          <a:off x="1028700" y="4419600"/>
          <a:ext cx="8724898" cy="746129"/>
        </p:xfrm>
        <a:graphic>
          <a:graphicData uri="http://schemas.openxmlformats.org/drawingml/2006/table">
            <a:tbl>
              <a:tblPr firstRow="1" bandRow="1">
                <a:tableStyleId>{5C22544A-7EE6-4342-B048-85BDC9FD1C3A}</a:tableStyleId>
              </a:tblPr>
              <a:tblGrid>
                <a:gridCol w="1246414">
                  <a:extLst>
                    <a:ext uri="{9D8B030D-6E8A-4147-A177-3AD203B41FA5}">
                      <a16:colId xmlns:a16="http://schemas.microsoft.com/office/drawing/2014/main" val="20000"/>
                    </a:ext>
                  </a:extLst>
                </a:gridCol>
                <a:gridCol w="1246414">
                  <a:extLst>
                    <a:ext uri="{9D8B030D-6E8A-4147-A177-3AD203B41FA5}">
                      <a16:colId xmlns:a16="http://schemas.microsoft.com/office/drawing/2014/main" val="20001"/>
                    </a:ext>
                  </a:extLst>
                </a:gridCol>
                <a:gridCol w="1246414">
                  <a:extLst>
                    <a:ext uri="{9D8B030D-6E8A-4147-A177-3AD203B41FA5}">
                      <a16:colId xmlns:a16="http://schemas.microsoft.com/office/drawing/2014/main" val="20002"/>
                    </a:ext>
                  </a:extLst>
                </a:gridCol>
                <a:gridCol w="1246414">
                  <a:extLst>
                    <a:ext uri="{9D8B030D-6E8A-4147-A177-3AD203B41FA5}">
                      <a16:colId xmlns:a16="http://schemas.microsoft.com/office/drawing/2014/main" val="20003"/>
                    </a:ext>
                  </a:extLst>
                </a:gridCol>
                <a:gridCol w="1246414">
                  <a:extLst>
                    <a:ext uri="{9D8B030D-6E8A-4147-A177-3AD203B41FA5}">
                      <a16:colId xmlns:a16="http://schemas.microsoft.com/office/drawing/2014/main" val="20004"/>
                    </a:ext>
                  </a:extLst>
                </a:gridCol>
                <a:gridCol w="1246414">
                  <a:extLst>
                    <a:ext uri="{9D8B030D-6E8A-4147-A177-3AD203B41FA5}">
                      <a16:colId xmlns:a16="http://schemas.microsoft.com/office/drawing/2014/main" val="20005"/>
                    </a:ext>
                  </a:extLst>
                </a:gridCol>
                <a:gridCol w="1246414">
                  <a:extLst>
                    <a:ext uri="{9D8B030D-6E8A-4147-A177-3AD203B41FA5}">
                      <a16:colId xmlns:a16="http://schemas.microsoft.com/office/drawing/2014/main" val="20006"/>
                    </a:ext>
                  </a:extLst>
                </a:gridCol>
              </a:tblGrid>
              <a:tr h="380491">
                <a:tc>
                  <a:txBody>
                    <a:bodyPr/>
                    <a:lstStyle/>
                    <a:p>
                      <a:pPr algn="ctr"/>
                      <a:r>
                        <a:rPr lang="en-US" sz="1600" dirty="0">
                          <a:latin typeface="Arial" pitchFamily="34" charset="0"/>
                          <a:cs typeface="Arial" pitchFamily="34" charset="0"/>
                        </a:rPr>
                        <a:t>1000 0111</a:t>
                      </a:r>
                    </a:p>
                  </a:txBody>
                  <a:tcPr marT="45659" marB="45659" anchor="ctr"/>
                </a:tc>
                <a:tc>
                  <a:txBody>
                    <a:bodyPr/>
                    <a:lstStyle/>
                    <a:p>
                      <a:pPr algn="ctr"/>
                      <a:r>
                        <a:rPr lang="en-US" sz="1600" dirty="0">
                          <a:latin typeface="Arial" pitchFamily="34" charset="0"/>
                          <a:cs typeface="Arial" pitchFamily="34" charset="0"/>
                        </a:rPr>
                        <a:t>1101 0001</a:t>
                      </a:r>
                    </a:p>
                  </a:txBody>
                  <a:tcPr marT="45659" marB="45659" anchor="ctr"/>
                </a:tc>
                <a:tc>
                  <a:txBody>
                    <a:bodyPr/>
                    <a:lstStyle/>
                    <a:p>
                      <a:pPr algn="ctr"/>
                      <a:r>
                        <a:rPr lang="en-US" sz="1600" dirty="0">
                          <a:latin typeface="Arial" pitchFamily="34" charset="0"/>
                          <a:cs typeface="Arial" pitchFamily="34" charset="0"/>
                        </a:rPr>
                        <a:t>1101 0010</a:t>
                      </a:r>
                    </a:p>
                  </a:txBody>
                  <a:tcPr marT="45659" marB="45659" anchor="ctr"/>
                </a:tc>
                <a:tc>
                  <a:txBody>
                    <a:bodyPr/>
                    <a:lstStyle/>
                    <a:p>
                      <a:pPr algn="ctr"/>
                      <a:r>
                        <a:rPr lang="en-US" sz="1600" dirty="0">
                          <a:latin typeface="Arial" pitchFamily="34" charset="0"/>
                          <a:cs typeface="Arial" pitchFamily="34" charset="0"/>
                        </a:rPr>
                        <a:t>1100 1010</a:t>
                      </a:r>
                    </a:p>
                  </a:txBody>
                  <a:tcPr marT="45659" marB="45659" anchor="ctr"/>
                </a:tc>
                <a:tc>
                  <a:txBody>
                    <a:bodyPr/>
                    <a:lstStyle/>
                    <a:p>
                      <a:r>
                        <a:rPr lang="en-US" sz="1600" b="1" dirty="0">
                          <a:latin typeface="Arial" pitchFamily="34" charset="0"/>
                          <a:cs typeface="Arial" pitchFamily="34" charset="0"/>
                        </a:rPr>
                        <a:t>1100 1010</a:t>
                      </a:r>
                      <a:endParaRPr lang="en-US" sz="1800" b="1" dirty="0">
                        <a:latin typeface="Arial" pitchFamily="34" charset="0"/>
                        <a:cs typeface="Arial" pitchFamily="34" charset="0"/>
                      </a:endParaRPr>
                    </a:p>
                  </a:txBody>
                  <a:tcPr marT="45659" marB="45659" anchor="ctr"/>
                </a:tc>
                <a:tc>
                  <a:txBody>
                    <a:bodyPr/>
                    <a:lstStyle/>
                    <a:p>
                      <a:pPr algn="ctr"/>
                      <a:r>
                        <a:rPr lang="en-US" sz="1600" b="1" dirty="0">
                          <a:latin typeface="Arial" pitchFamily="34" charset="0"/>
                          <a:cs typeface="Arial" pitchFamily="34" charset="0"/>
                        </a:rPr>
                        <a:t>1101 1101</a:t>
                      </a:r>
                    </a:p>
                  </a:txBody>
                  <a:tcPr marT="45659" marB="45659" anchor="ctr"/>
                </a:tc>
                <a:tc>
                  <a:txBody>
                    <a:bodyPr/>
                    <a:lstStyle/>
                    <a:p>
                      <a:pPr algn="ctr"/>
                      <a:r>
                        <a:rPr lang="en-US" sz="1600" b="1" dirty="0">
                          <a:latin typeface="Arial" pitchFamily="34" charset="0"/>
                          <a:cs typeface="Arial" pitchFamily="34" charset="0"/>
                        </a:rPr>
                        <a:t>1110 0111</a:t>
                      </a:r>
                    </a:p>
                  </a:txBody>
                  <a:tcPr marT="45659" marB="45659" anchor="ctr"/>
                </a:tc>
                <a:extLst>
                  <a:ext uri="{0D108BD9-81ED-4DB2-BD59-A6C34878D82A}">
                    <a16:rowId xmlns:a16="http://schemas.microsoft.com/office/drawing/2014/main" val="10000"/>
                  </a:ext>
                </a:extLst>
              </a:tr>
              <a:tr h="365634">
                <a:tc>
                  <a:txBody>
                    <a:bodyPr/>
                    <a:lstStyle/>
                    <a:p>
                      <a:pPr algn="ctr"/>
                      <a:r>
                        <a:rPr lang="en-US" sz="1600" b="1" dirty="0">
                          <a:latin typeface="Arial" pitchFamily="34" charset="0"/>
                          <a:cs typeface="Arial" pitchFamily="34" charset="0"/>
                        </a:rPr>
                        <a:t>0100 0001</a:t>
                      </a:r>
                    </a:p>
                  </a:txBody>
                  <a:tcPr marT="45659" marB="45659" anchor="ctr"/>
                </a:tc>
                <a:tc>
                  <a:txBody>
                    <a:bodyPr/>
                    <a:lstStyle/>
                    <a:p>
                      <a:pPr algn="ctr"/>
                      <a:r>
                        <a:rPr lang="en-US" sz="1600" b="1" dirty="0">
                          <a:latin typeface="Arial" pitchFamily="34" charset="0"/>
                          <a:cs typeface="Arial" pitchFamily="34" charset="0"/>
                        </a:rPr>
                        <a:t>1110 0111</a:t>
                      </a:r>
                    </a:p>
                  </a:txBody>
                  <a:tcPr marT="45659" marB="45659" anchor="ctr"/>
                </a:tc>
                <a:tc>
                  <a:txBody>
                    <a:bodyPr/>
                    <a:lstStyle/>
                    <a:p>
                      <a:pPr algn="ctr"/>
                      <a:r>
                        <a:rPr lang="en-US" sz="1600" b="1" dirty="0">
                          <a:latin typeface="Arial" pitchFamily="34" charset="0"/>
                          <a:cs typeface="Arial" pitchFamily="34" charset="0"/>
                        </a:rPr>
                        <a:t>1101 0010</a:t>
                      </a:r>
                    </a:p>
                  </a:txBody>
                  <a:tcPr marT="45659" marB="45659" anchor="ctr"/>
                </a:tc>
                <a:tc>
                  <a:txBody>
                    <a:bodyPr/>
                    <a:lstStyle/>
                    <a:p>
                      <a:pPr algn="ctr"/>
                      <a:r>
                        <a:rPr lang="en-US" sz="1600" b="1" dirty="0">
                          <a:latin typeface="Arial" pitchFamily="34" charset="0"/>
                          <a:cs typeface="Arial" pitchFamily="34" charset="0"/>
                        </a:rPr>
                        <a:t>1111 0000</a:t>
                      </a:r>
                    </a:p>
                  </a:txBody>
                  <a:tcPr marT="45659" marB="45659" anchor="ctr"/>
                </a:tc>
                <a:tc>
                  <a:txBody>
                    <a:bodyPr/>
                    <a:lstStyle/>
                    <a:p>
                      <a:endParaRPr lang="en-US" sz="1800" dirty="0"/>
                    </a:p>
                  </a:txBody>
                  <a:tcPr marT="45659" marB="45659" anchor="ctr"/>
                </a:tc>
                <a:tc>
                  <a:txBody>
                    <a:bodyPr/>
                    <a:lstStyle/>
                    <a:p>
                      <a:endParaRPr lang="en-US" sz="1800"/>
                    </a:p>
                  </a:txBody>
                  <a:tcPr marT="45659" marB="45659" anchor="ctr"/>
                </a:tc>
                <a:tc>
                  <a:txBody>
                    <a:bodyPr/>
                    <a:lstStyle/>
                    <a:p>
                      <a:endParaRPr lang="en-US" sz="1800" dirty="0"/>
                    </a:p>
                  </a:txBody>
                  <a:tcPr marT="45659" marB="45659" anchor="ctr"/>
                </a:tc>
                <a:extLst>
                  <a:ext uri="{0D108BD9-81ED-4DB2-BD59-A6C34878D82A}">
                    <a16:rowId xmlns:a16="http://schemas.microsoft.com/office/drawing/2014/main" val="10001"/>
                  </a:ext>
                </a:extLst>
              </a:tr>
            </a:tbl>
          </a:graphicData>
        </a:graphic>
      </p:graphicFrame>
      <p:sp>
        <p:nvSpPr>
          <p:cNvPr id="11330" name="Rectangle 8">
            <a:extLst>
              <a:ext uri="{FF2B5EF4-FFF2-40B4-BE49-F238E27FC236}">
                <a16:creationId xmlns:a16="http://schemas.microsoft.com/office/drawing/2014/main" id="{7B9EDC88-50B5-4FD6-8511-9F9D5EEAD366}"/>
              </a:ext>
            </a:extLst>
          </p:cNvPr>
          <p:cNvSpPr>
            <a:spLocks noChangeArrowheads="1"/>
          </p:cNvSpPr>
          <p:nvPr/>
        </p:nvSpPr>
        <p:spPr bwMode="auto">
          <a:xfrm>
            <a:off x="1112838" y="5373688"/>
            <a:ext cx="3192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b="0">
                <a:latin typeface="Arial" panose="020B0604020202020204" pitchFamily="34" charset="0"/>
                <a:cs typeface="Arial" panose="020B0604020202020204" pitchFamily="34" charset="0"/>
              </a:rPr>
              <a:t>ETX:</a:t>
            </a:r>
            <a:r>
              <a:rPr lang="en-US" altLang="en-US" sz="1800">
                <a:latin typeface="Arial" panose="020B0604020202020204" pitchFamily="34" charset="0"/>
                <a:cs typeface="Arial" panose="020B0604020202020204" pitchFamily="34" charset="0"/>
              </a:rPr>
              <a:t> 0000 0110  -&gt; 000 0011</a:t>
            </a:r>
          </a:p>
          <a:p>
            <a:pPr>
              <a:spcBef>
                <a:spcPct val="0"/>
              </a:spcBef>
              <a:buClrTx/>
              <a:buSzTx/>
              <a:buFontTx/>
              <a:buNone/>
            </a:pPr>
            <a:r>
              <a:rPr lang="en-US" altLang="en-US" sz="1800">
                <a:latin typeface="Arial" panose="020B0604020202020204" pitchFamily="34" charset="0"/>
                <a:cs typeface="Arial" panose="020B0604020202020204" pitchFamily="34" charset="0"/>
              </a:rPr>
              <a:t>BCC: </a:t>
            </a:r>
            <a:r>
              <a:rPr lang="en-US" altLang="en-US" sz="1800">
                <a:solidFill>
                  <a:srgbClr val="FFC000"/>
                </a:solidFill>
                <a:latin typeface="Arial" panose="020B0604020202020204" pitchFamily="34" charset="0"/>
                <a:cs typeface="Arial" panose="020B0604020202020204" pitchFamily="34" charset="0"/>
              </a:rPr>
              <a:t>0010 1010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5">
            <a:extLst>
              <a:ext uri="{FF2B5EF4-FFF2-40B4-BE49-F238E27FC236}">
                <a16:creationId xmlns:a16="http://schemas.microsoft.com/office/drawing/2014/main" id="{93EE8026-7902-451F-A075-8F1A54EBCC86}"/>
              </a:ext>
            </a:extLst>
          </p:cNvPr>
          <p:cNvSpPr txBox="1">
            <a:spLocks noChangeArrowheads="1"/>
          </p:cNvSpPr>
          <p:nvPr/>
        </p:nvSpPr>
        <p:spPr bwMode="auto">
          <a:xfrm>
            <a:off x="800100" y="5791200"/>
            <a:ext cx="525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Text:  </a:t>
            </a:r>
            <a:r>
              <a:rPr lang="en-US" altLang="en-US" sz="2000">
                <a:solidFill>
                  <a:srgbClr val="66FF33"/>
                </a:solidFill>
                <a:latin typeface="Arial" panose="020B0604020202020204" pitchFamily="34" charset="0"/>
                <a:cs typeface="Arial" panose="020B0604020202020204" pitchFamily="34" charset="0"/>
              </a:rPr>
              <a:t>Chiến sĩ</a:t>
            </a:r>
            <a:endParaRPr lang="en-US" altLang="en-US" sz="200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401AB22E-4317-4592-9B61-BD031A40CDE1}"/>
              </a:ext>
            </a:extLst>
          </p:cNvPr>
          <p:cNvGraphicFramePr>
            <a:graphicFrameLocks noGrp="1"/>
          </p:cNvGraphicFramePr>
          <p:nvPr/>
        </p:nvGraphicFramePr>
        <p:xfrm>
          <a:off x="571500" y="549275"/>
          <a:ext cx="8724898" cy="746129"/>
        </p:xfrm>
        <a:graphic>
          <a:graphicData uri="http://schemas.openxmlformats.org/drawingml/2006/table">
            <a:tbl>
              <a:tblPr firstRow="1" bandRow="1">
                <a:tableStyleId>{5C22544A-7EE6-4342-B048-85BDC9FD1C3A}</a:tableStyleId>
              </a:tblPr>
              <a:tblGrid>
                <a:gridCol w="1246414">
                  <a:extLst>
                    <a:ext uri="{9D8B030D-6E8A-4147-A177-3AD203B41FA5}">
                      <a16:colId xmlns:a16="http://schemas.microsoft.com/office/drawing/2014/main" val="20000"/>
                    </a:ext>
                  </a:extLst>
                </a:gridCol>
                <a:gridCol w="1246414">
                  <a:extLst>
                    <a:ext uri="{9D8B030D-6E8A-4147-A177-3AD203B41FA5}">
                      <a16:colId xmlns:a16="http://schemas.microsoft.com/office/drawing/2014/main" val="20001"/>
                    </a:ext>
                  </a:extLst>
                </a:gridCol>
                <a:gridCol w="1246414">
                  <a:extLst>
                    <a:ext uri="{9D8B030D-6E8A-4147-A177-3AD203B41FA5}">
                      <a16:colId xmlns:a16="http://schemas.microsoft.com/office/drawing/2014/main" val="20002"/>
                    </a:ext>
                  </a:extLst>
                </a:gridCol>
                <a:gridCol w="1246414">
                  <a:extLst>
                    <a:ext uri="{9D8B030D-6E8A-4147-A177-3AD203B41FA5}">
                      <a16:colId xmlns:a16="http://schemas.microsoft.com/office/drawing/2014/main" val="20003"/>
                    </a:ext>
                  </a:extLst>
                </a:gridCol>
                <a:gridCol w="1246414">
                  <a:extLst>
                    <a:ext uri="{9D8B030D-6E8A-4147-A177-3AD203B41FA5}">
                      <a16:colId xmlns:a16="http://schemas.microsoft.com/office/drawing/2014/main" val="20004"/>
                    </a:ext>
                  </a:extLst>
                </a:gridCol>
                <a:gridCol w="1246414">
                  <a:extLst>
                    <a:ext uri="{9D8B030D-6E8A-4147-A177-3AD203B41FA5}">
                      <a16:colId xmlns:a16="http://schemas.microsoft.com/office/drawing/2014/main" val="20005"/>
                    </a:ext>
                  </a:extLst>
                </a:gridCol>
                <a:gridCol w="1246414">
                  <a:extLst>
                    <a:ext uri="{9D8B030D-6E8A-4147-A177-3AD203B41FA5}">
                      <a16:colId xmlns:a16="http://schemas.microsoft.com/office/drawing/2014/main" val="20006"/>
                    </a:ext>
                  </a:extLst>
                </a:gridCol>
              </a:tblGrid>
              <a:tr h="380491">
                <a:tc>
                  <a:txBody>
                    <a:bodyPr/>
                    <a:lstStyle/>
                    <a:p>
                      <a:pPr algn="ctr"/>
                      <a:r>
                        <a:rPr lang="en-US" sz="1600" dirty="0">
                          <a:latin typeface="Arial" pitchFamily="34" charset="0"/>
                          <a:cs typeface="Arial" pitchFamily="34" charset="0"/>
                        </a:rPr>
                        <a:t>1000 0111</a:t>
                      </a:r>
                    </a:p>
                  </a:txBody>
                  <a:tcPr marT="45659" marB="45659" anchor="ctr"/>
                </a:tc>
                <a:tc>
                  <a:txBody>
                    <a:bodyPr/>
                    <a:lstStyle/>
                    <a:p>
                      <a:pPr algn="ctr"/>
                      <a:r>
                        <a:rPr lang="en-US" sz="1600" dirty="0">
                          <a:latin typeface="Arial" pitchFamily="34" charset="0"/>
                          <a:cs typeface="Arial" pitchFamily="34" charset="0"/>
                        </a:rPr>
                        <a:t>1101 0001</a:t>
                      </a:r>
                    </a:p>
                  </a:txBody>
                  <a:tcPr marT="45659" marB="45659" anchor="ctr"/>
                </a:tc>
                <a:tc>
                  <a:txBody>
                    <a:bodyPr/>
                    <a:lstStyle/>
                    <a:p>
                      <a:pPr algn="ctr"/>
                      <a:r>
                        <a:rPr lang="en-US" sz="1600" dirty="0">
                          <a:latin typeface="Arial" pitchFamily="34" charset="0"/>
                          <a:cs typeface="Arial" pitchFamily="34" charset="0"/>
                        </a:rPr>
                        <a:t>1101 0010</a:t>
                      </a:r>
                    </a:p>
                  </a:txBody>
                  <a:tcPr marT="45659" marB="45659" anchor="ctr"/>
                </a:tc>
                <a:tc>
                  <a:txBody>
                    <a:bodyPr/>
                    <a:lstStyle/>
                    <a:p>
                      <a:pPr algn="ctr"/>
                      <a:r>
                        <a:rPr lang="en-US" sz="1600" dirty="0">
                          <a:latin typeface="Arial" pitchFamily="34" charset="0"/>
                          <a:cs typeface="Arial" pitchFamily="34" charset="0"/>
                        </a:rPr>
                        <a:t>1101 1010</a:t>
                      </a:r>
                    </a:p>
                  </a:txBody>
                  <a:tcPr marT="45659" marB="45659" anchor="ctr"/>
                </a:tc>
                <a:tc>
                  <a:txBody>
                    <a:bodyPr/>
                    <a:lstStyle/>
                    <a:p>
                      <a:r>
                        <a:rPr lang="en-US" sz="1600" b="1" dirty="0">
                          <a:latin typeface="Arial" pitchFamily="34" charset="0"/>
                          <a:cs typeface="Arial" pitchFamily="34" charset="0"/>
                        </a:rPr>
                        <a:t>1100 1010</a:t>
                      </a:r>
                      <a:endParaRPr lang="en-US" sz="1800" b="1" dirty="0">
                        <a:latin typeface="Arial" pitchFamily="34" charset="0"/>
                        <a:cs typeface="Arial" pitchFamily="34" charset="0"/>
                      </a:endParaRPr>
                    </a:p>
                  </a:txBody>
                  <a:tcPr marT="45659" marB="45659" anchor="ctr"/>
                </a:tc>
                <a:tc>
                  <a:txBody>
                    <a:bodyPr/>
                    <a:lstStyle/>
                    <a:p>
                      <a:pPr algn="ctr"/>
                      <a:r>
                        <a:rPr lang="en-US" sz="1600" b="1" dirty="0">
                          <a:latin typeface="Arial" pitchFamily="34" charset="0"/>
                          <a:cs typeface="Arial" pitchFamily="34" charset="0"/>
                        </a:rPr>
                        <a:t>1101 1101</a:t>
                      </a:r>
                    </a:p>
                  </a:txBody>
                  <a:tcPr marT="45659" marB="45659" anchor="ctr"/>
                </a:tc>
                <a:tc>
                  <a:txBody>
                    <a:bodyPr/>
                    <a:lstStyle/>
                    <a:p>
                      <a:pPr algn="ctr"/>
                      <a:r>
                        <a:rPr lang="en-US" sz="1600" b="1" dirty="0">
                          <a:latin typeface="Arial" pitchFamily="34" charset="0"/>
                          <a:cs typeface="Arial" pitchFamily="34" charset="0"/>
                        </a:rPr>
                        <a:t>1110 0111</a:t>
                      </a:r>
                    </a:p>
                  </a:txBody>
                  <a:tcPr marT="45659" marB="45659" anchor="ctr"/>
                </a:tc>
                <a:extLst>
                  <a:ext uri="{0D108BD9-81ED-4DB2-BD59-A6C34878D82A}">
                    <a16:rowId xmlns:a16="http://schemas.microsoft.com/office/drawing/2014/main" val="10000"/>
                  </a:ext>
                </a:extLst>
              </a:tr>
              <a:tr h="365634">
                <a:tc>
                  <a:txBody>
                    <a:bodyPr/>
                    <a:lstStyle/>
                    <a:p>
                      <a:pPr algn="ctr"/>
                      <a:r>
                        <a:rPr lang="en-US" sz="1600" b="1" dirty="0">
                          <a:latin typeface="Arial" pitchFamily="34" charset="0"/>
                          <a:cs typeface="Arial" pitchFamily="34" charset="0"/>
                        </a:rPr>
                        <a:t>0100 0001</a:t>
                      </a:r>
                    </a:p>
                  </a:txBody>
                  <a:tcPr marT="45659" marB="45659" anchor="ctr"/>
                </a:tc>
                <a:tc>
                  <a:txBody>
                    <a:bodyPr/>
                    <a:lstStyle/>
                    <a:p>
                      <a:pPr algn="ctr"/>
                      <a:r>
                        <a:rPr lang="en-US" sz="1600" b="1" dirty="0">
                          <a:latin typeface="Arial" pitchFamily="34" charset="0"/>
                          <a:cs typeface="Arial" pitchFamily="34" charset="0"/>
                        </a:rPr>
                        <a:t>1110 0111</a:t>
                      </a:r>
                    </a:p>
                  </a:txBody>
                  <a:tcPr marT="45659" marB="45659" anchor="ctr"/>
                </a:tc>
                <a:tc>
                  <a:txBody>
                    <a:bodyPr/>
                    <a:lstStyle/>
                    <a:p>
                      <a:pPr algn="ctr"/>
                      <a:r>
                        <a:rPr lang="en-US" sz="1600" b="1" dirty="0">
                          <a:latin typeface="Arial" pitchFamily="34" charset="0"/>
                          <a:cs typeface="Arial" pitchFamily="34" charset="0"/>
                        </a:rPr>
                        <a:t>1101 0010</a:t>
                      </a:r>
                    </a:p>
                  </a:txBody>
                  <a:tcPr marT="45659" marB="45659" anchor="ctr"/>
                </a:tc>
                <a:tc>
                  <a:txBody>
                    <a:bodyPr/>
                    <a:lstStyle/>
                    <a:p>
                      <a:pPr algn="ctr"/>
                      <a:r>
                        <a:rPr lang="en-US" sz="1600" b="1" dirty="0">
                          <a:latin typeface="Arial" pitchFamily="34" charset="0"/>
                          <a:cs typeface="Arial" pitchFamily="34" charset="0"/>
                        </a:rPr>
                        <a:t>1111 0000</a:t>
                      </a:r>
                    </a:p>
                  </a:txBody>
                  <a:tcPr marT="45659" marB="45659" anchor="ctr"/>
                </a:tc>
                <a:tc>
                  <a:txBody>
                    <a:bodyPr/>
                    <a:lstStyle/>
                    <a:p>
                      <a:endParaRPr lang="en-US" sz="1800" dirty="0"/>
                    </a:p>
                  </a:txBody>
                  <a:tcPr marT="45659" marB="45659" anchor="ctr"/>
                </a:tc>
                <a:tc>
                  <a:txBody>
                    <a:bodyPr/>
                    <a:lstStyle/>
                    <a:p>
                      <a:endParaRPr lang="en-US" sz="1800"/>
                    </a:p>
                  </a:txBody>
                  <a:tcPr marT="45659" marB="45659" anchor="ctr"/>
                </a:tc>
                <a:tc>
                  <a:txBody>
                    <a:bodyPr/>
                    <a:lstStyle/>
                    <a:p>
                      <a:endParaRPr lang="en-US" sz="1800" dirty="0"/>
                    </a:p>
                  </a:txBody>
                  <a:tcPr marT="45659" marB="45659" anchor="ctr"/>
                </a:tc>
                <a:extLst>
                  <a:ext uri="{0D108BD9-81ED-4DB2-BD59-A6C34878D82A}">
                    <a16:rowId xmlns:a16="http://schemas.microsoft.com/office/drawing/2014/main" val="10001"/>
                  </a:ext>
                </a:extLst>
              </a:tr>
            </a:tbl>
          </a:graphicData>
        </a:graphic>
      </p:graphicFrame>
      <p:sp>
        <p:nvSpPr>
          <p:cNvPr id="12319" name="Rectangle 9">
            <a:extLst>
              <a:ext uri="{FF2B5EF4-FFF2-40B4-BE49-F238E27FC236}">
                <a16:creationId xmlns:a16="http://schemas.microsoft.com/office/drawing/2014/main" id="{4BFC1199-B83C-4109-9EBC-B2DB24A70C43}"/>
              </a:ext>
            </a:extLst>
          </p:cNvPr>
          <p:cNvSpPr>
            <a:spLocks noChangeArrowheads="1"/>
          </p:cNvSpPr>
          <p:nvPr/>
        </p:nvSpPr>
        <p:spPr bwMode="auto">
          <a:xfrm>
            <a:off x="1866900" y="1524000"/>
            <a:ext cx="6705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dirty="0">
                <a:latin typeface="Arial" panose="020B0604020202020204" pitchFamily="34" charset="0"/>
                <a:cs typeface="Arial" panose="020B0604020202020204" pitchFamily="34" charset="0"/>
              </a:rPr>
              <a:t>BCC: </a:t>
            </a:r>
            <a:r>
              <a:rPr lang="en-US" altLang="en-US" sz="1800" dirty="0">
                <a:solidFill>
                  <a:srgbClr val="FFC000"/>
                </a:solidFill>
                <a:latin typeface="Arial" panose="020B0604020202020204" pitchFamily="34" charset="0"/>
                <a:cs typeface="Arial" panose="020B0604020202020204" pitchFamily="34" charset="0"/>
              </a:rPr>
              <a:t>0010 1010</a:t>
            </a:r>
          </a:p>
          <a:p>
            <a:pPr>
              <a:spcBef>
                <a:spcPct val="0"/>
              </a:spcBef>
              <a:buClrTx/>
              <a:buSzTx/>
              <a:buFontTx/>
              <a:buNone/>
            </a:pPr>
            <a:endParaRPr lang="en-US" altLang="en-US" sz="1800" dirty="0">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0</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100 0011   -&gt;  </a:t>
            </a:r>
            <a:r>
              <a:rPr lang="en-US" altLang="en-US" sz="1800" dirty="0">
                <a:solidFill>
                  <a:srgbClr val="C00000"/>
                </a:solidFill>
                <a:latin typeface="Arial" panose="020B0604020202020204" pitchFamily="34" charset="0"/>
                <a:cs typeface="Arial" panose="020B0604020202020204" pitchFamily="34" charset="0"/>
              </a:rPr>
              <a:t>C</a:t>
            </a: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0</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1000    -&gt;  </a:t>
            </a:r>
            <a:r>
              <a:rPr lang="en-US" altLang="en-US" sz="1800" dirty="0">
                <a:solidFill>
                  <a:srgbClr val="66FF66"/>
                </a:solidFill>
                <a:latin typeface="Arial" panose="020B0604020202020204" pitchFamily="34" charset="0"/>
                <a:cs typeface="Arial" panose="020B0604020202020204" pitchFamily="34" charset="0"/>
              </a:rPr>
              <a:t>h</a:t>
            </a:r>
            <a:r>
              <a:rPr lang="en-US" altLang="en-US" sz="1800" b="0" dirty="0">
                <a:latin typeface="Arial" panose="020B0604020202020204" pitchFamily="34" charset="0"/>
                <a:cs typeface="Arial" panose="020B0604020202020204" pitchFamily="34" charset="0"/>
              </a:rPr>
              <a:t>  </a:t>
            </a:r>
            <a:endParaRPr lang="en-US" altLang="en-US" sz="1800" dirty="0">
              <a:solidFill>
                <a:srgbClr val="66FFFF"/>
              </a:solidFill>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0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1001    - &gt;  </a:t>
            </a:r>
            <a:r>
              <a:rPr lang="en-US" altLang="en-US" sz="1800" dirty="0" err="1">
                <a:latin typeface="Arial" panose="020B0604020202020204" pitchFamily="34" charset="0"/>
                <a:cs typeface="Arial" panose="020B0604020202020204" pitchFamily="34" charset="0"/>
              </a:rPr>
              <a:t>i</a:t>
            </a:r>
            <a:endParaRPr lang="en-US" altLang="en-US" sz="1800" dirty="0">
              <a:solidFill>
                <a:srgbClr val="66FFFF"/>
              </a:solidFill>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1</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0 </a:t>
            </a:r>
            <a:r>
              <a:rPr lang="en-US" altLang="en-US" sz="1800" b="0" dirty="0" err="1">
                <a:latin typeface="Arial" panose="020B0604020202020204" pitchFamily="34" charset="0"/>
                <a:cs typeface="Arial" panose="020B0604020202020204" pitchFamily="34" charset="0"/>
              </a:rPr>
              <a:t>Có</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1101    -&gt;  </a:t>
            </a:r>
            <a:r>
              <a:rPr lang="en-US" altLang="en-US" sz="1800" dirty="0">
                <a:solidFill>
                  <a:srgbClr val="FFC000"/>
                </a:solidFill>
                <a:latin typeface="Arial" panose="020B0604020202020204" pitchFamily="34" charset="0"/>
                <a:cs typeface="Arial" panose="020B0604020202020204" pitchFamily="34" charset="0"/>
              </a:rPr>
              <a:t>m</a:t>
            </a: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1</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0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0101    -&gt;  </a:t>
            </a:r>
            <a:r>
              <a:rPr lang="en-US" altLang="en-US" sz="1800" dirty="0">
                <a:solidFill>
                  <a:srgbClr val="FFC000"/>
                </a:solidFill>
                <a:latin typeface="Arial" panose="020B0604020202020204" pitchFamily="34" charset="0"/>
                <a:cs typeface="Arial" panose="020B0604020202020204" pitchFamily="34" charset="0"/>
              </a:rPr>
              <a:t>e</a:t>
            </a: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1</a:t>
            </a:r>
            <a:r>
              <a:rPr lang="en-US" altLang="en-US" sz="1800" dirty="0">
                <a:solidFill>
                  <a:srgbClr val="66FF33"/>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0</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1110    -&gt;  </a:t>
            </a:r>
            <a:r>
              <a:rPr lang="en-US" altLang="en-US" sz="1800" dirty="0">
                <a:solidFill>
                  <a:srgbClr val="00FF00"/>
                </a:solidFill>
                <a:latin typeface="Arial" panose="020B0604020202020204" pitchFamily="34" charset="0"/>
                <a:cs typeface="Arial" panose="020B0604020202020204" pitchFamily="34" charset="0"/>
              </a:rPr>
              <a:t>n</a:t>
            </a: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1</a:t>
            </a:r>
            <a:r>
              <a:rPr lang="en-US" altLang="en-US" sz="1800" dirty="0">
                <a:solidFill>
                  <a:srgbClr val="FF3300"/>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111 0011   -&gt;  </a:t>
            </a:r>
            <a:r>
              <a:rPr lang="en-US" altLang="en-US" sz="1800" dirty="0">
                <a:solidFill>
                  <a:srgbClr val="C00000"/>
                </a:solidFill>
                <a:latin typeface="Arial" panose="020B0604020202020204" pitchFamily="34" charset="0"/>
                <a:cs typeface="Arial" panose="020B0604020202020204" pitchFamily="34" charset="0"/>
              </a:rPr>
              <a:t>s</a:t>
            </a:r>
          </a:p>
          <a:p>
            <a:pPr>
              <a:spcBef>
                <a:spcPct val="0"/>
              </a:spcBef>
              <a:buClrTx/>
              <a:buSzTx/>
              <a:buFontTx/>
              <a:buNone/>
            </a:pPr>
            <a:r>
              <a:rPr lang="en-US" altLang="en-US" sz="1800" dirty="0">
                <a:latin typeface="Arial" panose="020B0604020202020204" pitchFamily="34" charset="0"/>
                <a:cs typeface="Arial" panose="020B0604020202020204" pitchFamily="34" charset="0"/>
              </a:rPr>
              <a:t>0</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0</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010 0000   -&gt;  </a:t>
            </a:r>
            <a:r>
              <a:rPr lang="en-US" altLang="en-US" sz="1800" b="0" dirty="0" err="1">
                <a:latin typeface="Arial" panose="020B0604020202020204" pitchFamily="34" charset="0"/>
                <a:cs typeface="Arial" panose="020B0604020202020204" pitchFamily="34" charset="0"/>
              </a:rPr>
              <a:t>dấu</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cách</a:t>
            </a:r>
            <a:endParaRPr lang="en-US" altLang="en-US" sz="1800" dirty="0">
              <a:solidFill>
                <a:srgbClr val="66FFFF"/>
              </a:solidFill>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1</a:t>
            </a:r>
            <a:r>
              <a:rPr lang="en-US" altLang="en-US" sz="1800" dirty="0">
                <a:solidFill>
                  <a:srgbClr val="FF3300"/>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1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111 0011   -&gt;  </a:t>
            </a:r>
            <a:r>
              <a:rPr lang="en-US" altLang="en-US" sz="1800" dirty="0">
                <a:solidFill>
                  <a:srgbClr val="FFC000"/>
                </a:solidFill>
                <a:latin typeface="Arial" panose="020B0604020202020204" pitchFamily="34" charset="0"/>
                <a:cs typeface="Arial" panose="020B0604020202020204" pitchFamily="34" charset="0"/>
              </a:rPr>
              <a:t>s</a:t>
            </a: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0</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0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110 1001   -&gt;  </a:t>
            </a:r>
            <a:r>
              <a:rPr lang="en-US" altLang="en-US" sz="1800" dirty="0" err="1">
                <a:solidFill>
                  <a:srgbClr val="FF3300"/>
                </a:solidFill>
                <a:latin typeface="Arial" panose="020B0604020202020204" pitchFamily="34" charset="0"/>
                <a:cs typeface="Arial" panose="020B0604020202020204" pitchFamily="34" charset="0"/>
              </a:rPr>
              <a:t>i</a:t>
            </a:r>
            <a:endParaRPr lang="en-US" altLang="en-US" sz="1800" dirty="0">
              <a:solidFill>
                <a:srgbClr val="FF3300"/>
              </a:solidFill>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1</a:t>
            </a:r>
            <a:r>
              <a:rPr lang="en-US" altLang="en-US" sz="1800" dirty="0">
                <a:solidFill>
                  <a:srgbClr val="66FF66"/>
                </a:solidFill>
                <a:latin typeface="Arial" panose="020B0604020202020204" pitchFamily="34" charset="0"/>
                <a:cs typeface="Arial" panose="020B0604020202020204" pitchFamily="34" charset="0"/>
              </a:rPr>
              <a:t>1</a:t>
            </a:r>
            <a:r>
              <a:rPr lang="en-US" altLang="en-US" sz="1800" dirty="0">
                <a:solidFill>
                  <a:srgbClr val="FFFF00"/>
                </a:solidFill>
                <a:latin typeface="Arial" panose="020B0604020202020204" pitchFamily="34" charset="0"/>
                <a:cs typeface="Arial" panose="020B0604020202020204" pitchFamily="34" charset="0"/>
              </a:rPr>
              <a:t>1</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latin typeface="Arial" panose="020B0604020202020204" pitchFamily="34" charset="0"/>
                <a:cs typeface="Arial" panose="020B0604020202020204" pitchFamily="34" charset="0"/>
              </a:rPr>
              <a:t>  </a:t>
            </a:r>
            <a:r>
              <a:rPr lang="en-US" altLang="en-US" sz="1800" dirty="0">
                <a:solidFill>
                  <a:srgbClr val="FFC000"/>
                </a:solidFill>
                <a:latin typeface="Arial" panose="020B0604020202020204" pitchFamily="34" charset="0"/>
                <a:cs typeface="Arial" panose="020B0604020202020204" pitchFamily="34" charset="0"/>
              </a:rPr>
              <a:t>0</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0</a:t>
            </a:r>
            <a:r>
              <a:rPr lang="en-US" altLang="en-US" sz="1800" dirty="0">
                <a:solidFill>
                  <a:srgbClr val="66FFFF"/>
                </a:solidFill>
                <a:latin typeface="Arial" panose="020B0604020202020204" pitchFamily="34" charset="0"/>
                <a:cs typeface="Arial" panose="020B0604020202020204" pitchFamily="34" charset="0"/>
              </a:rPr>
              <a:t>0 </a:t>
            </a:r>
            <a:r>
              <a:rPr lang="en-US" altLang="en-US" sz="1800" b="0" dirty="0" err="1">
                <a:latin typeface="Arial" panose="020B0604020202020204" pitchFamily="34" charset="0"/>
                <a:cs typeface="Arial" panose="020B0604020202020204" pitchFamily="34" charset="0"/>
              </a:rPr>
              <a:t>Không</a:t>
            </a:r>
            <a:r>
              <a:rPr lang="en-US" altLang="en-US" sz="1800" b="0" dirty="0">
                <a:latin typeface="Arial" panose="020B0604020202020204" pitchFamily="34" charset="0"/>
                <a:cs typeface="Arial" panose="020B0604020202020204" pitchFamily="34" charset="0"/>
              </a:rPr>
              <a:t> </a:t>
            </a:r>
            <a:r>
              <a:rPr lang="en-US" altLang="en-US" sz="1800" b="0" dirty="0" err="1">
                <a:latin typeface="Arial" panose="020B0604020202020204" pitchFamily="34" charset="0"/>
                <a:cs typeface="Arial" panose="020B0604020202020204" pitchFamily="34" charset="0"/>
              </a:rPr>
              <a:t>lỗi</a:t>
            </a:r>
            <a:r>
              <a:rPr lang="en-US" altLang="en-US" sz="1800" b="0" dirty="0">
                <a:latin typeface="Arial" panose="020B0604020202020204" pitchFamily="34" charset="0"/>
                <a:cs typeface="Arial" panose="020B0604020202020204" pitchFamily="34" charset="0"/>
              </a:rPr>
              <a:t>;        111 1000   -&gt; </a:t>
            </a:r>
            <a:r>
              <a:rPr lang="en-US" altLang="en-US" sz="1800" dirty="0">
                <a:latin typeface="Arial" panose="020B0604020202020204" pitchFamily="34" charset="0"/>
                <a:cs typeface="Arial" panose="020B0604020202020204" pitchFamily="34" charset="0"/>
              </a:rPr>
              <a:t>x</a:t>
            </a:r>
            <a:endParaRPr lang="en-US" altLang="en-US" sz="1800" dirty="0">
              <a:solidFill>
                <a:srgbClr val="66FFFF"/>
              </a:solidFill>
              <a:latin typeface="Arial" panose="020B0604020202020204" pitchFamily="34" charset="0"/>
              <a:cs typeface="Arial" panose="020B0604020202020204" pitchFamily="34" charset="0"/>
            </a:endParaRPr>
          </a:p>
          <a:p>
            <a:pPr>
              <a:spcBef>
                <a:spcPct val="0"/>
              </a:spcBef>
              <a:buClrTx/>
              <a:buSzTx/>
              <a:buFontTx/>
              <a:buNone/>
            </a:pPr>
            <a:endParaRPr lang="en-US" altLang="en-US" sz="1800" dirty="0">
              <a:latin typeface="Arial" panose="020B0604020202020204" pitchFamily="34" charset="0"/>
              <a:cs typeface="Arial" panose="020B0604020202020204" pitchFamily="34" charset="0"/>
            </a:endParaRPr>
          </a:p>
          <a:p>
            <a:pPr>
              <a:spcBef>
                <a:spcPct val="0"/>
              </a:spcBef>
              <a:buClrTx/>
              <a:buSzTx/>
              <a:buFontTx/>
              <a:buNone/>
            </a:pPr>
            <a:r>
              <a:rPr lang="en-US" altLang="en-US" sz="1800" dirty="0">
                <a:latin typeface="Arial" panose="020B0604020202020204" pitchFamily="34" charset="0"/>
                <a:cs typeface="Arial" panose="020B0604020202020204" pitchFamily="34" charset="0"/>
              </a:rPr>
              <a:t>0</a:t>
            </a:r>
            <a:r>
              <a:rPr lang="en-US" altLang="en-US" sz="1800" dirty="0">
                <a:solidFill>
                  <a:srgbClr val="66FF66"/>
                </a:solidFill>
                <a:latin typeface="Arial" panose="020B0604020202020204" pitchFamily="34" charset="0"/>
                <a:cs typeface="Arial" panose="020B0604020202020204" pitchFamily="34" charset="0"/>
              </a:rPr>
              <a:t>0</a:t>
            </a:r>
            <a:r>
              <a:rPr lang="en-US" altLang="en-US" sz="1800" dirty="0">
                <a:solidFill>
                  <a:srgbClr val="FFFF00"/>
                </a:solidFill>
                <a:latin typeface="Arial" panose="020B0604020202020204" pitchFamily="34" charset="0"/>
                <a:cs typeface="Arial" panose="020B0604020202020204" pitchFamily="34" charset="0"/>
              </a:rPr>
              <a:t>1</a:t>
            </a:r>
            <a:r>
              <a:rPr lang="en-US" altLang="en-US" sz="1800" dirty="0">
                <a:solidFill>
                  <a:srgbClr val="FF3300"/>
                </a:solidFill>
                <a:latin typeface="Arial" panose="020B0604020202020204" pitchFamily="34" charset="0"/>
                <a:cs typeface="Arial" panose="020B0604020202020204" pitchFamily="34" charset="0"/>
              </a:rPr>
              <a:t>1</a:t>
            </a:r>
            <a:r>
              <a:rPr lang="en-US" altLang="en-US" sz="1800" dirty="0">
                <a:solidFill>
                  <a:srgbClr val="FF0000"/>
                </a:solidFill>
                <a:latin typeface="Arial" panose="020B0604020202020204" pitchFamily="34" charset="0"/>
                <a:cs typeface="Arial" panose="020B0604020202020204" pitchFamily="34" charset="0"/>
              </a:rPr>
              <a:t>  1</a:t>
            </a:r>
            <a:r>
              <a:rPr lang="en-US" altLang="en-US" sz="1800" dirty="0">
                <a:solidFill>
                  <a:srgbClr val="66FF33"/>
                </a:solidFill>
                <a:latin typeface="Arial" panose="020B0604020202020204" pitchFamily="34" charset="0"/>
                <a:cs typeface="Arial" panose="020B0604020202020204" pitchFamily="34" charset="0"/>
              </a:rPr>
              <a:t>0</a:t>
            </a:r>
            <a:r>
              <a:rPr lang="en-US" altLang="en-US" sz="1800" dirty="0">
                <a:latin typeface="Arial" panose="020B0604020202020204" pitchFamily="34" charset="0"/>
                <a:cs typeface="Arial" panose="020B0604020202020204" pitchFamily="34" charset="0"/>
              </a:rPr>
              <a:t>1</a:t>
            </a:r>
            <a:r>
              <a:rPr lang="en-US" altLang="en-US" sz="1800" dirty="0">
                <a:solidFill>
                  <a:srgbClr val="66FFFF"/>
                </a:solidFill>
                <a:latin typeface="Arial" panose="020B0604020202020204" pitchFamily="34" charset="0"/>
                <a:cs typeface="Arial" panose="020B0604020202020204" pitchFamily="34" charset="0"/>
              </a:rPr>
              <a:t>0</a:t>
            </a:r>
          </a:p>
        </p:txBody>
      </p:sp>
      <p:cxnSp>
        <p:nvCxnSpPr>
          <p:cNvPr id="12320" name="Straight Connector 11">
            <a:extLst>
              <a:ext uri="{FF2B5EF4-FFF2-40B4-BE49-F238E27FC236}">
                <a16:creationId xmlns:a16="http://schemas.microsoft.com/office/drawing/2014/main" id="{3EBA7287-536D-4C4A-ADEA-513C4AD72AB8}"/>
              </a:ext>
            </a:extLst>
          </p:cNvPr>
          <p:cNvCxnSpPr>
            <a:cxnSpLocks noChangeShapeType="1"/>
          </p:cNvCxnSpPr>
          <p:nvPr/>
        </p:nvCxnSpPr>
        <p:spPr bwMode="auto">
          <a:xfrm>
            <a:off x="1943100" y="5256213"/>
            <a:ext cx="1066800" cy="1587"/>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nvGrpSpPr>
          <p:cNvPr id="2" name="Group 17">
            <a:extLst>
              <a:ext uri="{FF2B5EF4-FFF2-40B4-BE49-F238E27FC236}">
                <a16:creationId xmlns:a16="http://schemas.microsoft.com/office/drawing/2014/main" id="{92E67321-7585-4E55-A34E-B7434E11279D}"/>
              </a:ext>
            </a:extLst>
          </p:cNvPr>
          <p:cNvGrpSpPr>
            <a:grpSpLocks/>
          </p:cNvGrpSpPr>
          <p:nvPr/>
        </p:nvGrpSpPr>
        <p:grpSpPr bwMode="auto">
          <a:xfrm>
            <a:off x="723900" y="4800600"/>
            <a:ext cx="1676400" cy="609600"/>
            <a:chOff x="723900" y="4800600"/>
            <a:chExt cx="1676400" cy="609600"/>
          </a:xfrm>
        </p:grpSpPr>
        <p:sp>
          <p:nvSpPr>
            <p:cNvPr id="12323" name="TextBox 14">
              <a:extLst>
                <a:ext uri="{FF2B5EF4-FFF2-40B4-BE49-F238E27FC236}">
                  <a16:creationId xmlns:a16="http://schemas.microsoft.com/office/drawing/2014/main" id="{75F24D9F-E0F6-4C00-B538-9CA32136AB92}"/>
                </a:ext>
              </a:extLst>
            </p:cNvPr>
            <p:cNvSpPr txBox="1">
              <a:spLocks noChangeArrowheads="1"/>
            </p:cNvSpPr>
            <p:nvPr/>
          </p:nvSpPr>
          <p:spPr bwMode="auto">
            <a:xfrm>
              <a:off x="723900" y="4800600"/>
              <a:ext cx="685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solidFill>
                    <a:srgbClr val="FF3300"/>
                  </a:solidFill>
                  <a:latin typeface="Times New Roman" panose="02020603050405020304" pitchFamily="18" charset="0"/>
                  <a:cs typeface="Times New Roman" panose="02020603050405020304" pitchFamily="18" charset="0"/>
                </a:rPr>
                <a:t>Lỗi</a:t>
              </a:r>
            </a:p>
          </p:txBody>
        </p:sp>
        <p:cxnSp>
          <p:nvCxnSpPr>
            <p:cNvPr id="12324" name="Straight Arrow Connector 16">
              <a:extLst>
                <a:ext uri="{FF2B5EF4-FFF2-40B4-BE49-F238E27FC236}">
                  <a16:creationId xmlns:a16="http://schemas.microsoft.com/office/drawing/2014/main" id="{EF0A827F-894C-4CA3-8587-4C2CD4C9FEF5}"/>
                </a:ext>
              </a:extLst>
            </p:cNvPr>
            <p:cNvCxnSpPr>
              <a:cxnSpLocks noChangeShapeType="1"/>
              <a:stCxn id="12323" idx="3"/>
            </p:cNvCxnSpPr>
            <p:nvPr/>
          </p:nvCxnSpPr>
          <p:spPr bwMode="auto">
            <a:xfrm>
              <a:off x="1409700" y="5016044"/>
              <a:ext cx="990600" cy="39415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9" name="TextBox 18">
            <a:extLst>
              <a:ext uri="{FF2B5EF4-FFF2-40B4-BE49-F238E27FC236}">
                <a16:creationId xmlns:a16="http://schemas.microsoft.com/office/drawing/2014/main" id="{E5D01284-38D2-4892-95AA-80C9AFD2A5FF}"/>
              </a:ext>
            </a:extLst>
          </p:cNvPr>
          <p:cNvSpPr txBox="1">
            <a:spLocks noChangeArrowheads="1"/>
          </p:cNvSpPr>
          <p:nvPr/>
        </p:nvSpPr>
        <p:spPr bwMode="auto">
          <a:xfrm>
            <a:off x="3238500" y="5345113"/>
            <a:ext cx="472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b="0">
                <a:latin typeface="Arial" panose="020B0604020202020204" pitchFamily="34" charset="0"/>
                <a:cs typeface="Arial" panose="020B0604020202020204" pitchFamily="34" charset="0"/>
              </a:rPr>
              <a:t>Sửa lỗi:</a:t>
            </a:r>
            <a:r>
              <a:rPr lang="en-US" altLang="en-US" sz="1800">
                <a:latin typeface="Arial" panose="020B0604020202020204" pitchFamily="34" charset="0"/>
                <a:cs typeface="Arial" panose="020B0604020202020204" pitchFamily="34" charset="0"/>
              </a:rPr>
              <a:t> 1</a:t>
            </a:r>
            <a:r>
              <a:rPr lang="en-US" altLang="en-US" sz="1800">
                <a:solidFill>
                  <a:srgbClr val="66FF66"/>
                </a:solidFill>
                <a:latin typeface="Arial" panose="020B0604020202020204" pitchFamily="34" charset="0"/>
                <a:cs typeface="Arial" panose="020B0604020202020204" pitchFamily="34" charset="0"/>
              </a:rPr>
              <a:t>1</a:t>
            </a:r>
            <a:r>
              <a:rPr lang="en-US" altLang="en-US" sz="1800">
                <a:solidFill>
                  <a:srgbClr val="FFFF00"/>
                </a:solidFill>
                <a:latin typeface="Arial" panose="020B0604020202020204" pitchFamily="34" charset="0"/>
                <a:cs typeface="Arial" panose="020B0604020202020204" pitchFamily="34" charset="0"/>
              </a:rPr>
              <a:t>0</a:t>
            </a:r>
            <a:r>
              <a:rPr lang="en-US" altLang="en-US" sz="1800">
                <a:solidFill>
                  <a:srgbClr val="FF3300"/>
                </a:solidFill>
                <a:latin typeface="Arial" panose="020B0604020202020204" pitchFamily="34" charset="0"/>
                <a:cs typeface="Arial" panose="020B0604020202020204" pitchFamily="34" charset="0"/>
              </a:rPr>
              <a:t>0</a:t>
            </a:r>
            <a:r>
              <a:rPr lang="en-US" altLang="en-US" sz="1800">
                <a:latin typeface="Arial" panose="020B0604020202020204" pitchFamily="34" charset="0"/>
                <a:cs typeface="Arial" panose="020B0604020202020204" pitchFamily="34" charset="0"/>
              </a:rPr>
              <a:t>  </a:t>
            </a:r>
            <a:r>
              <a:rPr lang="en-US" altLang="en-US" sz="1800">
                <a:solidFill>
                  <a:srgbClr val="FFC000"/>
                </a:solidFill>
                <a:latin typeface="Arial" panose="020B0604020202020204" pitchFamily="34" charset="0"/>
                <a:cs typeface="Arial" panose="020B0604020202020204" pitchFamily="34" charset="0"/>
              </a:rPr>
              <a:t>1</a:t>
            </a:r>
            <a:r>
              <a:rPr lang="en-US" altLang="en-US" sz="1800">
                <a:solidFill>
                  <a:srgbClr val="66FF33"/>
                </a:solidFill>
                <a:latin typeface="Arial" panose="020B0604020202020204" pitchFamily="34" charset="0"/>
                <a:cs typeface="Arial" panose="020B0604020202020204" pitchFamily="34" charset="0"/>
              </a:rPr>
              <a:t>0</a:t>
            </a:r>
            <a:r>
              <a:rPr lang="en-US" altLang="en-US" sz="1800">
                <a:latin typeface="Arial" panose="020B0604020202020204" pitchFamily="34" charset="0"/>
                <a:cs typeface="Arial" panose="020B0604020202020204" pitchFamily="34" charset="0"/>
              </a:rPr>
              <a:t>1</a:t>
            </a:r>
            <a:r>
              <a:rPr lang="en-US" altLang="en-US" sz="1800">
                <a:solidFill>
                  <a:srgbClr val="66FFFF"/>
                </a:solidFill>
                <a:latin typeface="Arial" panose="020B0604020202020204" pitchFamily="34" charset="0"/>
                <a:cs typeface="Arial" panose="020B0604020202020204" pitchFamily="34" charset="0"/>
              </a:rPr>
              <a:t>0 </a:t>
            </a:r>
            <a:r>
              <a:rPr lang="en-US" altLang="en-US" sz="1800" b="0">
                <a:latin typeface="Arial" panose="020B0604020202020204" pitchFamily="34" charset="0"/>
                <a:cs typeface="Arial" panose="020B0604020202020204" pitchFamily="34" charset="0"/>
              </a:rPr>
              <a:t>mã 7 bits:</a:t>
            </a:r>
            <a:r>
              <a:rPr lang="en-US" altLang="en-US" sz="1800">
                <a:solidFill>
                  <a:srgbClr val="66FFFF"/>
                </a:solidFill>
                <a:latin typeface="Arial" panose="020B0604020202020204" pitchFamily="34" charset="0"/>
                <a:cs typeface="Arial" panose="020B0604020202020204" pitchFamily="34" charset="0"/>
              </a:rPr>
              <a:t> </a:t>
            </a:r>
            <a:r>
              <a:rPr lang="en-US" altLang="en-US" sz="1800">
                <a:latin typeface="Arial" panose="020B0604020202020204" pitchFamily="34" charset="0"/>
                <a:cs typeface="Arial" panose="020B0604020202020204" pitchFamily="34" charset="0"/>
              </a:rPr>
              <a:t>1</a:t>
            </a:r>
            <a:r>
              <a:rPr lang="en-US" altLang="en-US" sz="1800">
                <a:solidFill>
                  <a:srgbClr val="66FF66"/>
                </a:solidFill>
                <a:latin typeface="Arial" panose="020B0604020202020204" pitchFamily="34" charset="0"/>
                <a:cs typeface="Arial" panose="020B0604020202020204" pitchFamily="34" charset="0"/>
              </a:rPr>
              <a:t>1</a:t>
            </a:r>
            <a:r>
              <a:rPr lang="en-US" altLang="en-US" sz="1800">
                <a:solidFill>
                  <a:srgbClr val="FFFF00"/>
                </a:solidFill>
                <a:latin typeface="Arial" panose="020B0604020202020204" pitchFamily="34" charset="0"/>
                <a:cs typeface="Arial" panose="020B0604020202020204" pitchFamily="34" charset="0"/>
              </a:rPr>
              <a:t>0 </a:t>
            </a:r>
            <a:r>
              <a:rPr lang="en-US" altLang="en-US" sz="1800">
                <a:solidFill>
                  <a:srgbClr val="FF3300"/>
                </a:solidFill>
                <a:latin typeface="Arial" panose="020B0604020202020204" pitchFamily="34" charset="0"/>
                <a:cs typeface="Arial" panose="020B0604020202020204" pitchFamily="34" charset="0"/>
              </a:rPr>
              <a:t>0</a:t>
            </a:r>
            <a:r>
              <a:rPr lang="en-US" altLang="en-US" sz="1800">
                <a:solidFill>
                  <a:srgbClr val="FFC000"/>
                </a:solidFill>
                <a:latin typeface="Arial" panose="020B0604020202020204" pitchFamily="34" charset="0"/>
                <a:cs typeface="Arial" panose="020B0604020202020204" pitchFamily="34" charset="0"/>
              </a:rPr>
              <a:t>1</a:t>
            </a:r>
            <a:r>
              <a:rPr lang="en-US" altLang="en-US" sz="1800">
                <a:solidFill>
                  <a:srgbClr val="66FF33"/>
                </a:solidFill>
                <a:latin typeface="Arial" panose="020B0604020202020204" pitchFamily="34" charset="0"/>
                <a:cs typeface="Arial" panose="020B0604020202020204" pitchFamily="34" charset="0"/>
              </a:rPr>
              <a:t>0</a:t>
            </a:r>
            <a:r>
              <a:rPr lang="en-US" altLang="en-US" sz="1800">
                <a:latin typeface="Arial" panose="020B0604020202020204" pitchFamily="34" charset="0"/>
                <a:cs typeface="Arial" panose="020B0604020202020204" pitchFamily="34" charset="0"/>
              </a:rPr>
              <a:t>1 -&gt; e</a:t>
            </a:r>
            <a:r>
              <a:rPr lang="en-US" altLang="en-US" sz="1800">
                <a:solidFill>
                  <a:srgbClr val="66FFFF"/>
                </a:solidFill>
                <a:latin typeface="Arial" panose="020B0604020202020204" pitchFamily="34" charset="0"/>
                <a:cs typeface="Arial" panose="020B0604020202020204" pitchFamily="34" charset="0"/>
              </a:rPr>
              <a:t> </a:t>
            </a:r>
            <a:endParaRPr lang="en-US" altLang="en-US" sz="1800">
              <a:latin typeface=".VnArial Narrow" panose="020B7200000000000000"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000" fill="hold"/>
                                        <p:tgtEl>
                                          <p:spTgt spid="19"/>
                                        </p:tgtEl>
                                        <p:attrNameLst>
                                          <p:attrName>ppt_x</p:attrName>
                                        </p:attrNameLst>
                                      </p:cBhvr>
                                      <p:tavLst>
                                        <p:tav tm="0">
                                          <p:val>
                                            <p:strVal val="1+#ppt_w/2"/>
                                          </p:val>
                                        </p:tav>
                                        <p:tav tm="100000">
                                          <p:val>
                                            <p:strVal val="#ppt_x"/>
                                          </p:val>
                                        </p:tav>
                                      </p:tavLst>
                                    </p:anim>
                                    <p:anim calcmode="lin" valueType="num">
                                      <p:cBhvr additive="base">
                                        <p:cTn id="13" dur="2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D26E9D-C559-42A4-A773-2F97A8EF970B}"/>
              </a:ext>
            </a:extLst>
          </p:cNvPr>
          <p:cNvGraphicFramePr>
            <a:graphicFrameLocks noGrp="1"/>
          </p:cNvGraphicFramePr>
          <p:nvPr/>
        </p:nvGraphicFramePr>
        <p:xfrm>
          <a:off x="571500" y="609600"/>
          <a:ext cx="9228138" cy="5505444"/>
        </p:xfrm>
        <a:graphic>
          <a:graphicData uri="http://schemas.openxmlformats.org/drawingml/2006/table">
            <a:tbl>
              <a:tblPr/>
              <a:tblGrid>
                <a:gridCol w="1151810">
                  <a:extLst>
                    <a:ext uri="{9D8B030D-6E8A-4147-A177-3AD203B41FA5}">
                      <a16:colId xmlns:a16="http://schemas.microsoft.com/office/drawing/2014/main" val="20000"/>
                    </a:ext>
                  </a:extLst>
                </a:gridCol>
                <a:gridCol w="1257710">
                  <a:extLst>
                    <a:ext uri="{9D8B030D-6E8A-4147-A177-3AD203B41FA5}">
                      <a16:colId xmlns:a16="http://schemas.microsoft.com/office/drawing/2014/main" val="20001"/>
                    </a:ext>
                  </a:extLst>
                </a:gridCol>
                <a:gridCol w="1257710">
                  <a:extLst>
                    <a:ext uri="{9D8B030D-6E8A-4147-A177-3AD203B41FA5}">
                      <a16:colId xmlns:a16="http://schemas.microsoft.com/office/drawing/2014/main" val="20002"/>
                    </a:ext>
                  </a:extLst>
                </a:gridCol>
                <a:gridCol w="1257710">
                  <a:extLst>
                    <a:ext uri="{9D8B030D-6E8A-4147-A177-3AD203B41FA5}">
                      <a16:colId xmlns:a16="http://schemas.microsoft.com/office/drawing/2014/main" val="20003"/>
                    </a:ext>
                  </a:extLst>
                </a:gridCol>
                <a:gridCol w="925212">
                  <a:extLst>
                    <a:ext uri="{9D8B030D-6E8A-4147-A177-3AD203B41FA5}">
                      <a16:colId xmlns:a16="http://schemas.microsoft.com/office/drawing/2014/main" val="20004"/>
                    </a:ext>
                  </a:extLst>
                </a:gridCol>
                <a:gridCol w="1257710">
                  <a:extLst>
                    <a:ext uri="{9D8B030D-6E8A-4147-A177-3AD203B41FA5}">
                      <a16:colId xmlns:a16="http://schemas.microsoft.com/office/drawing/2014/main" val="20005"/>
                    </a:ext>
                  </a:extLst>
                </a:gridCol>
                <a:gridCol w="925212">
                  <a:extLst>
                    <a:ext uri="{9D8B030D-6E8A-4147-A177-3AD203B41FA5}">
                      <a16:colId xmlns:a16="http://schemas.microsoft.com/office/drawing/2014/main" val="20006"/>
                    </a:ext>
                  </a:extLst>
                </a:gridCol>
                <a:gridCol w="1195064">
                  <a:extLst>
                    <a:ext uri="{9D8B030D-6E8A-4147-A177-3AD203B41FA5}">
                      <a16:colId xmlns:a16="http://schemas.microsoft.com/office/drawing/2014/main" val="20007"/>
                    </a:ext>
                  </a:extLst>
                </a:gridCol>
              </a:tblGrid>
              <a:tr h="338574">
                <a:tc>
                  <a:txBody>
                    <a:bodyPr/>
                    <a:lstStyle/>
                    <a:p>
                      <a:pPr algn="ctr" rtl="0" fontAlgn="b">
                        <a:spcAft>
                          <a:spcPts val="200"/>
                        </a:spcAft>
                      </a:pPr>
                      <a:r>
                        <a:rPr lang="en-US" sz="1800" b="1" i="0" u="none" strike="noStrike" dirty="0" err="1">
                          <a:solidFill>
                            <a:srgbClr val="FFFFFF"/>
                          </a:solidFill>
                          <a:latin typeface="Arial"/>
                        </a:rPr>
                        <a:t>Dấu</a:t>
                      </a:r>
                      <a:r>
                        <a:rPr lang="en-US" sz="1800" b="1" i="0" u="none" strike="noStrike" dirty="0">
                          <a:solidFill>
                            <a:srgbClr val="FFFFFF"/>
                          </a:solidFill>
                          <a:latin typeface="Arial"/>
                        </a:rPr>
                        <a:t> </a:t>
                      </a:r>
                      <a:r>
                        <a:rPr lang="en-US" sz="1800" b="1" i="0" u="none" strike="noStrike" dirty="0" err="1">
                          <a:solidFill>
                            <a:srgbClr val="FFFFFF"/>
                          </a:solidFill>
                          <a:latin typeface="Arial"/>
                        </a:rPr>
                        <a:t>cách</a:t>
                      </a:r>
                      <a:r>
                        <a:rPr lang="en-US" sz="1800" b="1" i="0" u="none" strike="noStrike" dirty="0">
                          <a:solidFill>
                            <a:srgbClr val="FFFFFF"/>
                          </a:solidFill>
                          <a:latin typeface="Arial"/>
                        </a:rPr>
                        <a:t> </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010 0000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FFFF"/>
                          </a:solidFill>
                          <a:latin typeface="Arial"/>
                        </a:rPr>
                        <a:t>F</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100 0110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FFFF"/>
                          </a:solidFill>
                          <a:latin typeface="Arial"/>
                        </a:rPr>
                        <a:t>V</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101 0110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FFFF"/>
                          </a:solidFill>
                          <a:latin typeface="Arial"/>
                        </a:rPr>
                        <a:t>l</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110 1100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344458">
                <a:tc>
                  <a:txBody>
                    <a:bodyPr/>
                    <a:lstStyle/>
                    <a:p>
                      <a:pPr algn="ctr" rtl="0" fontAlgn="b"/>
                      <a:r>
                        <a:rPr lang="en-US" sz="1800" b="1" i="0" u="none" strike="noStrike" dirty="0">
                          <a:solidFill>
                            <a:srgbClr val="66FF66"/>
                          </a:solidFill>
                          <a:latin typeface="Arial"/>
                        </a:rPr>
                        <a:t>0</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66FF66"/>
                          </a:solidFill>
                          <a:latin typeface="Arial"/>
                        </a:rPr>
                        <a:t>011 0000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G</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66"/>
                          </a:solidFill>
                          <a:latin typeface="Arial"/>
                        </a:rPr>
                        <a:t>100 0111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W</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66"/>
                          </a:solidFill>
                          <a:latin typeface="Arial"/>
                        </a:rPr>
                        <a:t>101 0111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m</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66FF66"/>
                          </a:solidFill>
                          <a:latin typeface="Arial"/>
                        </a:rPr>
                        <a:t>110 1101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344458">
                <a:tc>
                  <a:txBody>
                    <a:bodyPr/>
                    <a:lstStyle/>
                    <a:p>
                      <a:pPr algn="ctr" rtl="0" fontAlgn="b"/>
                      <a:r>
                        <a:rPr lang="en-US" sz="1800" b="1" i="0" u="none" strike="noStrike" dirty="0">
                          <a:solidFill>
                            <a:srgbClr val="FFFFFF"/>
                          </a:solidFill>
                          <a:latin typeface="Arial"/>
                        </a:rPr>
                        <a:t>1</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011 0001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FFFF"/>
                          </a:solidFill>
                          <a:latin typeface="Arial"/>
                        </a:rPr>
                        <a:t>H</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100 1000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X</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101 1000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n</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110 1110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344458">
                <a:tc>
                  <a:txBody>
                    <a:bodyPr/>
                    <a:lstStyle/>
                    <a:p>
                      <a:pPr algn="ctr" rtl="0" fontAlgn="b"/>
                      <a:r>
                        <a:rPr lang="en-US" sz="1800" b="1" i="0" u="none" strike="noStrike" dirty="0">
                          <a:solidFill>
                            <a:srgbClr val="FFC000"/>
                          </a:solidFill>
                          <a:latin typeface="Arial"/>
                        </a:rPr>
                        <a:t>2</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011 0010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I</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100 1001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Y</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101 1001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o</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110 1111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344458">
                <a:tc>
                  <a:txBody>
                    <a:bodyPr/>
                    <a:lstStyle/>
                    <a:p>
                      <a:pPr algn="ctr" rtl="0" fontAlgn="b"/>
                      <a:r>
                        <a:rPr lang="en-US" sz="1800" b="1" i="0" u="none" strike="noStrike" dirty="0">
                          <a:solidFill>
                            <a:srgbClr val="FFFFFF"/>
                          </a:solidFill>
                          <a:latin typeface="Arial"/>
                        </a:rPr>
                        <a:t>3</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011 0011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FFFF"/>
                          </a:solidFill>
                          <a:latin typeface="Arial"/>
                        </a:rPr>
                        <a:t>J</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100 1010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Z</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101 1010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p</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111 0000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344458">
                <a:tc>
                  <a:txBody>
                    <a:bodyPr/>
                    <a:lstStyle/>
                    <a:p>
                      <a:pPr algn="ctr" rtl="0" fontAlgn="b"/>
                      <a:r>
                        <a:rPr lang="en-US" sz="1800" b="1" i="0" u="none" strike="noStrike" dirty="0">
                          <a:solidFill>
                            <a:srgbClr val="00FF00"/>
                          </a:solidFill>
                          <a:latin typeface="Arial"/>
                        </a:rPr>
                        <a:t>4</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00FF00"/>
                          </a:solidFill>
                          <a:latin typeface="Arial"/>
                        </a:rPr>
                        <a:t>011 0100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00FF00"/>
                          </a:solidFill>
                          <a:latin typeface="Arial"/>
                        </a:rPr>
                        <a:t>K</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00FF00"/>
                          </a:solidFill>
                          <a:latin typeface="Arial"/>
                        </a:rPr>
                        <a:t>100 1011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00FF00"/>
                          </a:solidFill>
                          <a:latin typeface="Arial"/>
                        </a:rPr>
                        <a:t>a</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00FF00"/>
                          </a:solidFill>
                          <a:latin typeface="Arial"/>
                        </a:rPr>
                        <a:t>110 0001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00FF00"/>
                          </a:solidFill>
                          <a:latin typeface="Arial"/>
                        </a:rPr>
                        <a:t>q</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00FF00"/>
                          </a:solidFill>
                          <a:latin typeface="Arial"/>
                        </a:rPr>
                        <a:t>111 0001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344458">
                <a:tc>
                  <a:txBody>
                    <a:bodyPr/>
                    <a:lstStyle/>
                    <a:p>
                      <a:pPr algn="ctr" rtl="0" fontAlgn="b"/>
                      <a:r>
                        <a:rPr lang="en-US" sz="1800" b="1" i="0" u="none" strike="noStrike" dirty="0">
                          <a:solidFill>
                            <a:srgbClr val="FFFFFF"/>
                          </a:solidFill>
                          <a:latin typeface="Arial"/>
                        </a:rPr>
                        <a:t>5</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011 0101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L</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100 1100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b</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110 0010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r</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111 0010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344458">
                <a:tc>
                  <a:txBody>
                    <a:bodyPr/>
                    <a:lstStyle/>
                    <a:p>
                      <a:pPr algn="ctr" rtl="0" fontAlgn="b"/>
                      <a:r>
                        <a:rPr lang="en-US" sz="1800" b="1" i="0" u="none" strike="noStrike" dirty="0">
                          <a:solidFill>
                            <a:srgbClr val="FFC000"/>
                          </a:solidFill>
                          <a:latin typeface="Arial"/>
                        </a:rPr>
                        <a:t>6</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011 0110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M</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100 1101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c</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110 0011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s</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111 0011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344458">
                <a:tc>
                  <a:txBody>
                    <a:bodyPr/>
                    <a:lstStyle/>
                    <a:p>
                      <a:pPr algn="ctr" rtl="0" fontAlgn="b"/>
                      <a:r>
                        <a:rPr lang="en-US" sz="1800" b="1" i="0" u="none" strike="noStrike" dirty="0">
                          <a:solidFill>
                            <a:srgbClr val="FFFFFF"/>
                          </a:solidFill>
                          <a:latin typeface="Arial"/>
                        </a:rPr>
                        <a:t>7</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011 0111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N</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100 1110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d</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110 0100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t</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111 0100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344458">
                <a:tc>
                  <a:txBody>
                    <a:bodyPr/>
                    <a:lstStyle/>
                    <a:p>
                      <a:pPr algn="ctr" rtl="0" fontAlgn="b"/>
                      <a:r>
                        <a:rPr lang="en-US" sz="1800" b="1" i="0" u="none" strike="noStrike" dirty="0">
                          <a:solidFill>
                            <a:srgbClr val="66FF33"/>
                          </a:solidFill>
                          <a:latin typeface="Arial"/>
                        </a:rPr>
                        <a:t>8</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33"/>
                          </a:solidFill>
                          <a:latin typeface="Arial"/>
                        </a:rPr>
                        <a:t>011 1000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33"/>
                          </a:solidFill>
                          <a:latin typeface="Arial"/>
                        </a:rPr>
                        <a:t>O</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33"/>
                          </a:solidFill>
                          <a:latin typeface="Arial"/>
                        </a:rPr>
                        <a:t>100 1111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33"/>
                          </a:solidFill>
                          <a:latin typeface="Arial"/>
                        </a:rPr>
                        <a:t>e</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33"/>
                          </a:solidFill>
                          <a:latin typeface="Arial"/>
                        </a:rPr>
                        <a:t>110 0101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33"/>
                          </a:solidFill>
                          <a:latin typeface="Arial"/>
                        </a:rPr>
                        <a:t>u</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66FF33"/>
                          </a:solidFill>
                          <a:latin typeface="Arial"/>
                        </a:rPr>
                        <a:t>111 0101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344458">
                <a:tc>
                  <a:txBody>
                    <a:bodyPr/>
                    <a:lstStyle/>
                    <a:p>
                      <a:pPr algn="ctr" rtl="0" fontAlgn="b"/>
                      <a:r>
                        <a:rPr lang="en-US" sz="1800" b="1" i="0" u="none" strike="noStrike" dirty="0">
                          <a:solidFill>
                            <a:srgbClr val="FFFFFF"/>
                          </a:solidFill>
                          <a:latin typeface="Arial"/>
                        </a:rPr>
                        <a:t>9</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011 1001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P</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101 0000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f</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110 0110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v</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111 0110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0"/>
                  </a:ext>
                </a:extLst>
              </a:tr>
              <a:tr h="344458">
                <a:tc>
                  <a:txBody>
                    <a:bodyPr/>
                    <a:lstStyle/>
                    <a:p>
                      <a:pPr algn="ctr" rtl="0" fontAlgn="b"/>
                      <a:r>
                        <a:rPr lang="en-US" sz="1800" b="1" i="0" u="none" strike="noStrike" dirty="0">
                          <a:solidFill>
                            <a:srgbClr val="FFC000"/>
                          </a:solidFill>
                          <a:latin typeface="Arial"/>
                        </a:rPr>
                        <a:t>A</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100 0001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Q</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101 0001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g</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C000"/>
                          </a:solidFill>
                          <a:latin typeface="Arial"/>
                        </a:rPr>
                        <a:t>110 0111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C000"/>
                          </a:solidFill>
                          <a:latin typeface="Arial"/>
                        </a:rPr>
                        <a:t>w</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111 0111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344458">
                <a:tc>
                  <a:txBody>
                    <a:bodyPr/>
                    <a:lstStyle/>
                    <a:p>
                      <a:pPr algn="ctr" rtl="0" fontAlgn="b"/>
                      <a:r>
                        <a:rPr lang="en-US" sz="1800" b="1" i="0" u="none" strike="noStrike" dirty="0">
                          <a:solidFill>
                            <a:srgbClr val="FFFFFF"/>
                          </a:solidFill>
                          <a:latin typeface="Arial"/>
                        </a:rPr>
                        <a:t>B</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100 0010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R</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101 0010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h</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110 1000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x</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111 1000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2"/>
                  </a:ext>
                </a:extLst>
              </a:tr>
              <a:tr h="344458">
                <a:tc>
                  <a:txBody>
                    <a:bodyPr/>
                    <a:lstStyle/>
                    <a:p>
                      <a:pPr algn="ctr" rtl="0" fontAlgn="b"/>
                      <a:r>
                        <a:rPr lang="en-US" sz="1800" b="1" i="0" u="none" strike="noStrike" dirty="0">
                          <a:solidFill>
                            <a:srgbClr val="66FF66"/>
                          </a:solidFill>
                          <a:latin typeface="Arial"/>
                        </a:rPr>
                        <a:t>C</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66"/>
                          </a:solidFill>
                          <a:latin typeface="Arial"/>
                        </a:rPr>
                        <a:t>100 0011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S</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66"/>
                          </a:solidFill>
                          <a:latin typeface="Arial"/>
                        </a:rPr>
                        <a:t>101 0011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i </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66FF66"/>
                          </a:solidFill>
                          <a:latin typeface="Arial"/>
                        </a:rPr>
                        <a:t>110 1001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66FF66"/>
                          </a:solidFill>
                          <a:latin typeface="Arial"/>
                        </a:rPr>
                        <a:t>y</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66FF66"/>
                          </a:solidFill>
                          <a:latin typeface="Arial"/>
                        </a:rPr>
                        <a:t>111 1001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3"/>
                  </a:ext>
                </a:extLst>
              </a:tr>
              <a:tr h="344458">
                <a:tc>
                  <a:txBody>
                    <a:bodyPr/>
                    <a:lstStyle/>
                    <a:p>
                      <a:pPr algn="ctr" rtl="0" fontAlgn="b"/>
                      <a:r>
                        <a:rPr lang="en-US" sz="1800" b="1" i="0" u="none" strike="noStrike" dirty="0">
                          <a:solidFill>
                            <a:srgbClr val="FFFFFF"/>
                          </a:solidFill>
                          <a:latin typeface="Arial"/>
                        </a:rPr>
                        <a:t>D</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100 0100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T</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101 0100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j</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a:solidFill>
                            <a:srgbClr val="FFFFFF"/>
                          </a:solidFill>
                          <a:latin typeface="Arial"/>
                        </a:rPr>
                        <a:t>110 1010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a:solidFill>
                            <a:srgbClr val="FFFFFF"/>
                          </a:solidFill>
                          <a:latin typeface="Arial"/>
                        </a:rPr>
                        <a:t>z</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FFFF"/>
                          </a:solidFill>
                          <a:latin typeface="Arial"/>
                        </a:rPr>
                        <a:t>111 1010</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4"/>
                  </a:ext>
                </a:extLst>
              </a:tr>
              <a:tr h="344458">
                <a:tc>
                  <a:txBody>
                    <a:bodyPr/>
                    <a:lstStyle/>
                    <a:p>
                      <a:pPr algn="ctr" rtl="0" fontAlgn="b"/>
                      <a:r>
                        <a:rPr lang="en-US" sz="1800" b="1" i="0" u="none" strike="noStrike" dirty="0">
                          <a:solidFill>
                            <a:srgbClr val="FFC000"/>
                          </a:solidFill>
                          <a:latin typeface="Arial"/>
                        </a:rPr>
                        <a:t>E</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100 0101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C000"/>
                          </a:solidFill>
                          <a:latin typeface="Arial"/>
                        </a:rPr>
                        <a:t>U</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101 0101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1800" b="1" i="0" u="none" strike="noStrike" dirty="0">
                          <a:solidFill>
                            <a:srgbClr val="FFC000"/>
                          </a:solidFill>
                          <a:latin typeface="Arial"/>
                        </a:rPr>
                        <a:t>k</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ctr"/>
                      <a:r>
                        <a:rPr lang="en-US" sz="1800" b="1" i="0" u="none" strike="noStrike" dirty="0">
                          <a:solidFill>
                            <a:srgbClr val="FFC000"/>
                          </a:solidFill>
                          <a:latin typeface="Arial"/>
                        </a:rPr>
                        <a:t>110 1011</a:t>
                      </a:r>
                    </a:p>
                  </a:txBody>
                  <a:tcPr marL="4447" marR="4447" marT="44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fontAlgn="b"/>
                      <a:r>
                        <a:rPr lang="en-US" sz="1800" b="1" i="0" u="none" strike="noStrike" dirty="0">
                          <a:solidFill>
                            <a:srgbClr val="FFC000"/>
                          </a:solidFill>
                          <a:latin typeface="Calibri"/>
                        </a:rPr>
                        <a:t> </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rtl="0" fontAlgn="b"/>
                      <a:r>
                        <a:rPr lang="en-US" sz="1800" b="1" i="0" u="none" strike="noStrike" dirty="0">
                          <a:solidFill>
                            <a:srgbClr val="FFC000"/>
                          </a:solidFill>
                          <a:latin typeface="Calibri"/>
                        </a:rPr>
                        <a:t> </a:t>
                      </a:r>
                    </a:p>
                  </a:txBody>
                  <a:tcPr marL="4447" marR="4447" marT="444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Text Box 4">
            <a:extLst>
              <a:ext uri="{FF2B5EF4-FFF2-40B4-BE49-F238E27FC236}">
                <a16:creationId xmlns:a16="http://schemas.microsoft.com/office/drawing/2014/main" id="{14958831-1B21-4255-8E57-9A7C056A4C3F}"/>
              </a:ext>
            </a:extLst>
          </p:cNvPr>
          <p:cNvSpPr txBox="1">
            <a:spLocks noChangeArrowheads="1"/>
          </p:cNvSpPr>
          <p:nvPr/>
        </p:nvSpPr>
        <p:spPr bwMode="auto">
          <a:xfrm>
            <a:off x="1028700" y="130175"/>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000" dirty="0" err="1">
                <a:solidFill>
                  <a:srgbClr val="66FF33"/>
                </a:solidFill>
                <a:latin typeface="Arial" panose="020B0604020202020204" pitchFamily="34" charset="0"/>
                <a:cs typeface="Arial" panose="020B0604020202020204" pitchFamily="34" charset="0"/>
              </a:rPr>
              <a:t>Ví</a:t>
            </a:r>
            <a:r>
              <a:rPr lang="en-US" altLang="en-US" sz="2000" dirty="0">
                <a:solidFill>
                  <a:srgbClr val="66FF33"/>
                </a:solidFill>
                <a:latin typeface="Arial" panose="020B0604020202020204" pitchFamily="34" charset="0"/>
                <a:cs typeface="Arial" panose="020B0604020202020204" pitchFamily="34" charset="0"/>
              </a:rPr>
              <a:t> </a:t>
            </a:r>
            <a:r>
              <a:rPr lang="en-US" altLang="en-US" sz="2000" dirty="0" err="1">
                <a:solidFill>
                  <a:srgbClr val="66FF33"/>
                </a:solidFill>
                <a:latin typeface="Arial" panose="020B0604020202020204" pitchFamily="34" charset="0"/>
                <a:cs typeface="Arial" panose="020B0604020202020204" pitchFamily="34" charset="0"/>
              </a:rPr>
              <a:t>dụ</a:t>
            </a:r>
            <a:r>
              <a:rPr lang="en-US" altLang="en-US" sz="2000" dirty="0">
                <a:solidFill>
                  <a:srgbClr val="66FF33"/>
                </a:solidFill>
                <a:latin typeface="Arial" panose="020B0604020202020204" pitchFamily="34" charset="0"/>
                <a:cs typeface="Arial" panose="020B0604020202020204" pitchFamily="34" charset="0"/>
              </a:rPr>
              <a:t> 3. </a:t>
            </a:r>
          </a:p>
          <a:p>
            <a:pPr algn="just">
              <a:spcBef>
                <a:spcPct val="0"/>
              </a:spcBef>
              <a:buClrTx/>
              <a:buSzTx/>
              <a:buFontTx/>
              <a:buNone/>
            </a:pPr>
            <a:r>
              <a:rPr lang="en-US" altLang="en-US" sz="2000" dirty="0" err="1">
                <a:solidFill>
                  <a:srgbClr val="66FFFF"/>
                </a:solidFill>
                <a:latin typeface="Arial" panose="020B0604020202020204" pitchFamily="34" charset="0"/>
                <a:cs typeface="Arial" panose="020B0604020202020204" pitchFamily="34" charset="0"/>
              </a:rPr>
              <a:t>Trạm</a:t>
            </a:r>
            <a:r>
              <a:rPr lang="en-US" altLang="en-US" sz="2000" dirty="0">
                <a:solidFill>
                  <a:srgbClr val="66FFFF"/>
                </a:solidFill>
                <a:latin typeface="Arial" panose="020B0604020202020204" pitchFamily="34" charset="0"/>
                <a:cs typeface="Arial" panose="020B0604020202020204" pitchFamily="34" charset="0"/>
              </a:rPr>
              <a:t> A                                                                  </a:t>
            </a:r>
            <a:r>
              <a:rPr lang="en-US" altLang="en-US" sz="2000" dirty="0" err="1">
                <a:solidFill>
                  <a:srgbClr val="66FFFF"/>
                </a:solidFill>
                <a:latin typeface="Arial" panose="020B0604020202020204" pitchFamily="34" charset="0"/>
                <a:cs typeface="Arial" panose="020B0604020202020204" pitchFamily="34" charset="0"/>
              </a:rPr>
              <a:t>Trạm</a:t>
            </a:r>
            <a:r>
              <a:rPr lang="en-US" altLang="en-US" sz="2000" dirty="0">
                <a:solidFill>
                  <a:srgbClr val="66FFFF"/>
                </a:solidFill>
                <a:latin typeface="Arial" panose="020B0604020202020204" pitchFamily="34" charset="0"/>
                <a:cs typeface="Arial" panose="020B0604020202020204" pitchFamily="34" charset="0"/>
              </a:rPr>
              <a:t> B</a:t>
            </a:r>
          </a:p>
        </p:txBody>
      </p:sp>
      <p:sp>
        <p:nvSpPr>
          <p:cNvPr id="272389" name="Text Box 5">
            <a:extLst>
              <a:ext uri="{FF2B5EF4-FFF2-40B4-BE49-F238E27FC236}">
                <a16:creationId xmlns:a16="http://schemas.microsoft.com/office/drawing/2014/main" id="{18AC8ED5-3308-4CEB-A03D-34430AD22972}"/>
              </a:ext>
            </a:extLst>
          </p:cNvPr>
          <p:cNvSpPr txBox="1">
            <a:spLocks noChangeArrowheads="1"/>
          </p:cNvSpPr>
          <p:nvPr/>
        </p:nvSpPr>
        <p:spPr bwMode="auto">
          <a:xfrm>
            <a:off x="787400" y="896938"/>
            <a:ext cx="920750" cy="4619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ENQ</a:t>
            </a:r>
          </a:p>
        </p:txBody>
      </p:sp>
      <p:sp>
        <p:nvSpPr>
          <p:cNvPr id="272390" name="Line 6">
            <a:extLst>
              <a:ext uri="{FF2B5EF4-FFF2-40B4-BE49-F238E27FC236}">
                <a16:creationId xmlns:a16="http://schemas.microsoft.com/office/drawing/2014/main" id="{E05237D0-6F32-493A-ABA0-886DD141BF16}"/>
              </a:ext>
            </a:extLst>
          </p:cNvPr>
          <p:cNvSpPr>
            <a:spLocks noChangeShapeType="1"/>
          </p:cNvSpPr>
          <p:nvPr/>
        </p:nvSpPr>
        <p:spPr bwMode="auto">
          <a:xfrm>
            <a:off x="1866900" y="1125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43" name="Text Box 7">
            <a:extLst>
              <a:ext uri="{FF2B5EF4-FFF2-40B4-BE49-F238E27FC236}">
                <a16:creationId xmlns:a16="http://schemas.microsoft.com/office/drawing/2014/main" id="{9ADA738E-0FB4-44DE-B95A-E4D503AB9695}"/>
              </a:ext>
            </a:extLst>
          </p:cNvPr>
          <p:cNvSpPr txBox="1">
            <a:spLocks noChangeArrowheads="1"/>
          </p:cNvSpPr>
          <p:nvPr/>
        </p:nvSpPr>
        <p:spPr bwMode="auto">
          <a:xfrm>
            <a:off x="7200900" y="12779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392" name="Text Box 8">
            <a:extLst>
              <a:ext uri="{FF2B5EF4-FFF2-40B4-BE49-F238E27FC236}">
                <a16:creationId xmlns:a16="http://schemas.microsoft.com/office/drawing/2014/main" id="{C04E0492-AB6A-495A-8897-57C9D2901863}"/>
              </a:ext>
            </a:extLst>
          </p:cNvPr>
          <p:cNvSpPr txBox="1">
            <a:spLocks noChangeArrowheads="1"/>
          </p:cNvSpPr>
          <p:nvPr/>
        </p:nvSpPr>
        <p:spPr bwMode="auto">
          <a:xfrm>
            <a:off x="7499350" y="1404938"/>
            <a:ext cx="938213"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useBgFill="1">
        <p:nvSpPr>
          <p:cNvPr id="14345" name="Text Box 9">
            <a:extLst>
              <a:ext uri="{FF2B5EF4-FFF2-40B4-BE49-F238E27FC236}">
                <a16:creationId xmlns:a16="http://schemas.microsoft.com/office/drawing/2014/main" id="{C4AFBD5A-9E2D-45F3-AE23-5297B889BDA6}"/>
              </a:ext>
            </a:extLst>
          </p:cNvPr>
          <p:cNvSpPr txBox="1">
            <a:spLocks noChangeArrowheads="1"/>
          </p:cNvSpPr>
          <p:nvPr/>
        </p:nvSpPr>
        <p:spPr bwMode="auto">
          <a:xfrm>
            <a:off x="876300" y="20399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394" name="Text Box 10">
            <a:extLst>
              <a:ext uri="{FF2B5EF4-FFF2-40B4-BE49-F238E27FC236}">
                <a16:creationId xmlns:a16="http://schemas.microsoft.com/office/drawing/2014/main" id="{EC24C788-D8B0-420F-85C4-6028843CBBBF}"/>
              </a:ext>
            </a:extLst>
          </p:cNvPr>
          <p:cNvSpPr txBox="1">
            <a:spLocks noChangeArrowheads="1"/>
          </p:cNvSpPr>
          <p:nvPr/>
        </p:nvSpPr>
        <p:spPr bwMode="auto">
          <a:xfrm>
            <a:off x="723900" y="20145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text1</a:t>
            </a:r>
          </a:p>
        </p:txBody>
      </p:sp>
      <p:sp>
        <p:nvSpPr>
          <p:cNvPr id="272395" name="Line 11">
            <a:extLst>
              <a:ext uri="{FF2B5EF4-FFF2-40B4-BE49-F238E27FC236}">
                <a16:creationId xmlns:a16="http://schemas.microsoft.com/office/drawing/2014/main" id="{9F245451-F7D9-443C-A603-11E4019FEFBB}"/>
              </a:ext>
            </a:extLst>
          </p:cNvPr>
          <p:cNvSpPr>
            <a:spLocks noChangeShapeType="1"/>
          </p:cNvSpPr>
          <p:nvPr/>
        </p:nvSpPr>
        <p:spPr bwMode="auto">
          <a:xfrm flipV="1">
            <a:off x="1866900" y="16589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48" name="Text Box 12">
            <a:extLst>
              <a:ext uri="{FF2B5EF4-FFF2-40B4-BE49-F238E27FC236}">
                <a16:creationId xmlns:a16="http://schemas.microsoft.com/office/drawing/2014/main" id="{FE773B82-562E-4BDC-BD3A-071B932464AC}"/>
              </a:ext>
            </a:extLst>
          </p:cNvPr>
          <p:cNvSpPr txBox="1">
            <a:spLocks noChangeArrowheads="1"/>
          </p:cNvSpPr>
          <p:nvPr/>
        </p:nvSpPr>
        <p:spPr bwMode="auto">
          <a:xfrm>
            <a:off x="6972300" y="2374900"/>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397" name="Text Box 13">
            <a:extLst>
              <a:ext uri="{FF2B5EF4-FFF2-40B4-BE49-F238E27FC236}">
                <a16:creationId xmlns:a16="http://schemas.microsoft.com/office/drawing/2014/main" id="{ADBDA752-052B-4DDD-9BF7-6484EE45974A}"/>
              </a:ext>
            </a:extLst>
          </p:cNvPr>
          <p:cNvSpPr txBox="1">
            <a:spLocks noChangeArrowheads="1"/>
          </p:cNvSpPr>
          <p:nvPr/>
        </p:nvSpPr>
        <p:spPr bwMode="auto">
          <a:xfrm>
            <a:off x="7429500" y="2395538"/>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272398" name="Line 14">
            <a:extLst>
              <a:ext uri="{FF2B5EF4-FFF2-40B4-BE49-F238E27FC236}">
                <a16:creationId xmlns:a16="http://schemas.microsoft.com/office/drawing/2014/main" id="{13ABAC1D-E00B-4DBB-AF59-C4E6442D9E9C}"/>
              </a:ext>
            </a:extLst>
          </p:cNvPr>
          <p:cNvSpPr>
            <a:spLocks noChangeShapeType="1"/>
          </p:cNvSpPr>
          <p:nvPr/>
        </p:nvSpPr>
        <p:spPr bwMode="auto">
          <a:xfrm>
            <a:off x="2095500" y="2268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51" name="Text Box 15">
            <a:extLst>
              <a:ext uri="{FF2B5EF4-FFF2-40B4-BE49-F238E27FC236}">
                <a16:creationId xmlns:a16="http://schemas.microsoft.com/office/drawing/2014/main" id="{FC99EBE2-27C7-4AD9-899F-A354AD2F4334}"/>
              </a:ext>
            </a:extLst>
          </p:cNvPr>
          <p:cNvSpPr txBox="1">
            <a:spLocks noChangeArrowheads="1"/>
          </p:cNvSpPr>
          <p:nvPr/>
        </p:nvSpPr>
        <p:spPr bwMode="auto">
          <a:xfrm>
            <a:off x="876300" y="3060700"/>
            <a:ext cx="1219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400" name="Text Box 16">
            <a:extLst>
              <a:ext uri="{FF2B5EF4-FFF2-40B4-BE49-F238E27FC236}">
                <a16:creationId xmlns:a16="http://schemas.microsoft.com/office/drawing/2014/main" id="{D4E6E958-8F70-4458-AC61-90DC00A81907}"/>
              </a:ext>
            </a:extLst>
          </p:cNvPr>
          <p:cNvSpPr txBox="1">
            <a:spLocks noChangeArrowheads="1"/>
          </p:cNvSpPr>
          <p:nvPr/>
        </p:nvSpPr>
        <p:spPr bwMode="auto">
          <a:xfrm>
            <a:off x="742950" y="30051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text2</a:t>
            </a:r>
          </a:p>
        </p:txBody>
      </p:sp>
      <p:sp>
        <p:nvSpPr>
          <p:cNvPr id="272401" name="Line 17">
            <a:extLst>
              <a:ext uri="{FF2B5EF4-FFF2-40B4-BE49-F238E27FC236}">
                <a16:creationId xmlns:a16="http://schemas.microsoft.com/office/drawing/2014/main" id="{EDA170A9-E9F0-4E93-8646-993431D55EB0}"/>
              </a:ext>
            </a:extLst>
          </p:cNvPr>
          <p:cNvSpPr>
            <a:spLocks noChangeShapeType="1"/>
          </p:cNvSpPr>
          <p:nvPr/>
        </p:nvSpPr>
        <p:spPr bwMode="auto">
          <a:xfrm flipV="1">
            <a:off x="1866900" y="27257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54" name="Text Box 18">
            <a:extLst>
              <a:ext uri="{FF2B5EF4-FFF2-40B4-BE49-F238E27FC236}">
                <a16:creationId xmlns:a16="http://schemas.microsoft.com/office/drawing/2014/main" id="{5DAC65AF-EB58-4D00-A9E1-E605A6511C53}"/>
              </a:ext>
            </a:extLst>
          </p:cNvPr>
          <p:cNvSpPr txBox="1">
            <a:spLocks noChangeArrowheads="1"/>
          </p:cNvSpPr>
          <p:nvPr/>
        </p:nvSpPr>
        <p:spPr bwMode="auto">
          <a:xfrm>
            <a:off x="6896100" y="3411538"/>
            <a:ext cx="1600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403" name="Line 19">
            <a:extLst>
              <a:ext uri="{FF2B5EF4-FFF2-40B4-BE49-F238E27FC236}">
                <a16:creationId xmlns:a16="http://schemas.microsoft.com/office/drawing/2014/main" id="{E5993CB9-D212-4E7B-971B-524E0AD083FE}"/>
              </a:ext>
            </a:extLst>
          </p:cNvPr>
          <p:cNvSpPr>
            <a:spLocks noChangeShapeType="1"/>
          </p:cNvSpPr>
          <p:nvPr/>
        </p:nvSpPr>
        <p:spPr bwMode="auto">
          <a:xfrm>
            <a:off x="2019300" y="33353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272404" name="Text Box 20">
            <a:extLst>
              <a:ext uri="{FF2B5EF4-FFF2-40B4-BE49-F238E27FC236}">
                <a16:creationId xmlns:a16="http://schemas.microsoft.com/office/drawing/2014/main" id="{715CE85E-628C-41FC-B0CC-761E22D88332}"/>
              </a:ext>
            </a:extLst>
          </p:cNvPr>
          <p:cNvSpPr txBox="1">
            <a:spLocks noChangeArrowheads="1"/>
          </p:cNvSpPr>
          <p:nvPr/>
        </p:nvSpPr>
        <p:spPr bwMode="auto">
          <a:xfrm>
            <a:off x="7483475" y="3411538"/>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272405" name="Line 21">
            <a:extLst>
              <a:ext uri="{FF2B5EF4-FFF2-40B4-BE49-F238E27FC236}">
                <a16:creationId xmlns:a16="http://schemas.microsoft.com/office/drawing/2014/main" id="{8C773434-88F6-4A0D-A98D-213711999646}"/>
              </a:ext>
            </a:extLst>
          </p:cNvPr>
          <p:cNvSpPr>
            <a:spLocks noChangeShapeType="1"/>
          </p:cNvSpPr>
          <p:nvPr/>
        </p:nvSpPr>
        <p:spPr bwMode="auto">
          <a:xfrm flipV="1">
            <a:off x="1943100" y="3640138"/>
            <a:ext cx="5638800" cy="4572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58" name="Text Box 22">
            <a:extLst>
              <a:ext uri="{FF2B5EF4-FFF2-40B4-BE49-F238E27FC236}">
                <a16:creationId xmlns:a16="http://schemas.microsoft.com/office/drawing/2014/main" id="{890318A2-88A9-4562-9801-1900274FA51D}"/>
              </a:ext>
            </a:extLst>
          </p:cNvPr>
          <p:cNvSpPr txBox="1">
            <a:spLocks noChangeArrowheads="1"/>
          </p:cNvSpPr>
          <p:nvPr/>
        </p:nvSpPr>
        <p:spPr bwMode="auto">
          <a:xfrm>
            <a:off x="647700" y="38687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407" name="Text Box 23">
            <a:extLst>
              <a:ext uri="{FF2B5EF4-FFF2-40B4-BE49-F238E27FC236}">
                <a16:creationId xmlns:a16="http://schemas.microsoft.com/office/drawing/2014/main" id="{293EB361-0B43-4284-A6FB-7B6293D54006}"/>
              </a:ext>
            </a:extLst>
          </p:cNvPr>
          <p:cNvSpPr txBox="1">
            <a:spLocks noChangeArrowheads="1"/>
          </p:cNvSpPr>
          <p:nvPr/>
        </p:nvSpPr>
        <p:spPr bwMode="auto">
          <a:xfrm>
            <a:off x="800100" y="3944938"/>
            <a:ext cx="879475"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EOT</a:t>
            </a:r>
          </a:p>
        </p:txBody>
      </p:sp>
      <p:sp>
        <p:nvSpPr>
          <p:cNvPr id="272408" name="Line 24">
            <a:extLst>
              <a:ext uri="{FF2B5EF4-FFF2-40B4-BE49-F238E27FC236}">
                <a16:creationId xmlns:a16="http://schemas.microsoft.com/office/drawing/2014/main" id="{0DE2C3F3-EEF3-421B-BA26-20A270E4D4EE}"/>
              </a:ext>
            </a:extLst>
          </p:cNvPr>
          <p:cNvSpPr>
            <a:spLocks noChangeShapeType="1"/>
          </p:cNvSpPr>
          <p:nvPr/>
        </p:nvSpPr>
        <p:spPr bwMode="auto">
          <a:xfrm>
            <a:off x="1943100" y="4097338"/>
            <a:ext cx="5410200" cy="3048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72409" name="Line 25">
            <a:extLst>
              <a:ext uri="{FF2B5EF4-FFF2-40B4-BE49-F238E27FC236}">
                <a16:creationId xmlns:a16="http://schemas.microsoft.com/office/drawing/2014/main" id="{7BD21F23-F678-4054-B9E7-F389D704A6E7}"/>
              </a:ext>
            </a:extLst>
          </p:cNvPr>
          <p:cNvSpPr>
            <a:spLocks noChangeShapeType="1"/>
          </p:cNvSpPr>
          <p:nvPr/>
        </p:nvSpPr>
        <p:spPr bwMode="auto">
          <a:xfrm flipV="1">
            <a:off x="1790700" y="43259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4362" name="Text Box 26">
            <a:extLst>
              <a:ext uri="{FF2B5EF4-FFF2-40B4-BE49-F238E27FC236}">
                <a16:creationId xmlns:a16="http://schemas.microsoft.com/office/drawing/2014/main" id="{6BE2B091-CB42-4CC8-97ED-C854F5A6E977}"/>
              </a:ext>
            </a:extLst>
          </p:cNvPr>
          <p:cNvSpPr txBox="1">
            <a:spLocks noChangeArrowheads="1"/>
          </p:cNvSpPr>
          <p:nvPr/>
        </p:nvSpPr>
        <p:spPr bwMode="auto">
          <a:xfrm>
            <a:off x="7048500" y="4097338"/>
            <a:ext cx="10668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411" name="Text Box 27">
            <a:extLst>
              <a:ext uri="{FF2B5EF4-FFF2-40B4-BE49-F238E27FC236}">
                <a16:creationId xmlns:a16="http://schemas.microsoft.com/office/drawing/2014/main" id="{36B4C71C-A993-42AA-85F2-4A4E65B2F6B6}"/>
              </a:ext>
            </a:extLst>
          </p:cNvPr>
          <p:cNvSpPr txBox="1">
            <a:spLocks noChangeArrowheads="1"/>
          </p:cNvSpPr>
          <p:nvPr/>
        </p:nvSpPr>
        <p:spPr bwMode="auto">
          <a:xfrm>
            <a:off x="7346950" y="4097338"/>
            <a:ext cx="920750"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enq</a:t>
            </a:r>
          </a:p>
        </p:txBody>
      </p:sp>
      <p:sp useBgFill="1">
        <p:nvSpPr>
          <p:cNvPr id="14364" name="Text Box 28">
            <a:extLst>
              <a:ext uri="{FF2B5EF4-FFF2-40B4-BE49-F238E27FC236}">
                <a16:creationId xmlns:a16="http://schemas.microsoft.com/office/drawing/2014/main" id="{A55FBC00-4231-4D3B-A677-81D13E91DE68}"/>
              </a:ext>
            </a:extLst>
          </p:cNvPr>
          <p:cNvSpPr txBox="1">
            <a:spLocks noChangeArrowheads="1"/>
          </p:cNvSpPr>
          <p:nvPr/>
        </p:nvSpPr>
        <p:spPr bwMode="auto">
          <a:xfrm>
            <a:off x="952500" y="46307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413" name="Text Box 29">
            <a:extLst>
              <a:ext uri="{FF2B5EF4-FFF2-40B4-BE49-F238E27FC236}">
                <a16:creationId xmlns:a16="http://schemas.microsoft.com/office/drawing/2014/main" id="{6C326D58-5FA1-486A-A23F-D81CFDB4A56E}"/>
              </a:ext>
            </a:extLst>
          </p:cNvPr>
          <p:cNvSpPr txBox="1">
            <a:spLocks noChangeArrowheads="1"/>
          </p:cNvSpPr>
          <p:nvPr/>
        </p:nvSpPr>
        <p:spPr bwMode="auto">
          <a:xfrm>
            <a:off x="800100" y="4681538"/>
            <a:ext cx="912813"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ACK</a:t>
            </a:r>
          </a:p>
        </p:txBody>
      </p:sp>
      <p:sp useBgFill="1">
        <p:nvSpPr>
          <p:cNvPr id="14366" name="Text Box 30">
            <a:extLst>
              <a:ext uri="{FF2B5EF4-FFF2-40B4-BE49-F238E27FC236}">
                <a16:creationId xmlns:a16="http://schemas.microsoft.com/office/drawing/2014/main" id="{EB022D71-B44B-42F8-8665-CF6728AF48A5}"/>
              </a:ext>
            </a:extLst>
          </p:cNvPr>
          <p:cNvSpPr txBox="1">
            <a:spLocks noChangeArrowheads="1"/>
          </p:cNvSpPr>
          <p:nvPr/>
        </p:nvSpPr>
        <p:spPr bwMode="auto">
          <a:xfrm>
            <a:off x="7048500" y="4783138"/>
            <a:ext cx="1600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415" name="Line 31">
            <a:extLst>
              <a:ext uri="{FF2B5EF4-FFF2-40B4-BE49-F238E27FC236}">
                <a16:creationId xmlns:a16="http://schemas.microsoft.com/office/drawing/2014/main" id="{D4C3E8BE-88EC-404C-B71A-942BB7AD3272}"/>
              </a:ext>
            </a:extLst>
          </p:cNvPr>
          <p:cNvSpPr>
            <a:spLocks noChangeShapeType="1"/>
          </p:cNvSpPr>
          <p:nvPr/>
        </p:nvSpPr>
        <p:spPr bwMode="auto">
          <a:xfrm>
            <a:off x="2019300" y="5087938"/>
            <a:ext cx="5410200" cy="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72416" name="Text Box 32">
            <a:extLst>
              <a:ext uri="{FF2B5EF4-FFF2-40B4-BE49-F238E27FC236}">
                <a16:creationId xmlns:a16="http://schemas.microsoft.com/office/drawing/2014/main" id="{E89A4332-CDE6-45D9-BEDA-D0F9EB066B08}"/>
              </a:ext>
            </a:extLst>
          </p:cNvPr>
          <p:cNvSpPr txBox="1">
            <a:spLocks noChangeArrowheads="1"/>
          </p:cNvSpPr>
          <p:nvPr/>
        </p:nvSpPr>
        <p:spPr bwMode="auto">
          <a:xfrm>
            <a:off x="7353300" y="4783138"/>
            <a:ext cx="1522413" cy="45720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Text b</a:t>
            </a:r>
          </a:p>
        </p:txBody>
      </p:sp>
      <p:sp useBgFill="1">
        <p:nvSpPr>
          <p:cNvPr id="14369" name="Text Box 33">
            <a:extLst>
              <a:ext uri="{FF2B5EF4-FFF2-40B4-BE49-F238E27FC236}">
                <a16:creationId xmlns:a16="http://schemas.microsoft.com/office/drawing/2014/main" id="{91D7DA3C-A422-44FF-9E6D-8185F5515F85}"/>
              </a:ext>
            </a:extLst>
          </p:cNvPr>
          <p:cNvSpPr txBox="1">
            <a:spLocks noChangeArrowheads="1"/>
          </p:cNvSpPr>
          <p:nvPr/>
        </p:nvSpPr>
        <p:spPr bwMode="auto">
          <a:xfrm>
            <a:off x="495300" y="5499100"/>
            <a:ext cx="22860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418" name="Line 34">
            <a:extLst>
              <a:ext uri="{FF2B5EF4-FFF2-40B4-BE49-F238E27FC236}">
                <a16:creationId xmlns:a16="http://schemas.microsoft.com/office/drawing/2014/main" id="{8C345345-A4B7-401C-B481-DCA4414B9735}"/>
              </a:ext>
            </a:extLst>
          </p:cNvPr>
          <p:cNvSpPr>
            <a:spLocks noChangeShapeType="1"/>
          </p:cNvSpPr>
          <p:nvPr/>
        </p:nvSpPr>
        <p:spPr bwMode="auto">
          <a:xfrm flipV="1">
            <a:off x="1866900" y="50879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272419" name="Text Box 35">
            <a:extLst>
              <a:ext uri="{FF2B5EF4-FFF2-40B4-BE49-F238E27FC236}">
                <a16:creationId xmlns:a16="http://schemas.microsoft.com/office/drawing/2014/main" id="{65E1FA7E-099F-4670-B1AE-A93E0E372B5C}"/>
              </a:ext>
            </a:extLst>
          </p:cNvPr>
          <p:cNvSpPr txBox="1">
            <a:spLocks noChangeArrowheads="1"/>
          </p:cNvSpPr>
          <p:nvPr/>
        </p:nvSpPr>
        <p:spPr bwMode="auto">
          <a:xfrm>
            <a:off x="800100" y="5468938"/>
            <a:ext cx="912813"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ACK</a:t>
            </a:r>
          </a:p>
        </p:txBody>
      </p:sp>
      <p:sp useBgFill="1">
        <p:nvSpPr>
          <p:cNvPr id="14372" name="Text Box 36">
            <a:extLst>
              <a:ext uri="{FF2B5EF4-FFF2-40B4-BE49-F238E27FC236}">
                <a16:creationId xmlns:a16="http://schemas.microsoft.com/office/drawing/2014/main" id="{16BD9F7C-CBC6-4F1A-A6C4-84DEF7233876}"/>
              </a:ext>
            </a:extLst>
          </p:cNvPr>
          <p:cNvSpPr txBox="1">
            <a:spLocks noChangeArrowheads="1"/>
          </p:cNvSpPr>
          <p:nvPr/>
        </p:nvSpPr>
        <p:spPr bwMode="auto">
          <a:xfrm>
            <a:off x="6819900" y="5668963"/>
            <a:ext cx="1600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2421" name="Text Box 37">
            <a:extLst>
              <a:ext uri="{FF2B5EF4-FFF2-40B4-BE49-F238E27FC236}">
                <a16:creationId xmlns:a16="http://schemas.microsoft.com/office/drawing/2014/main" id="{6ABA0D93-3484-4057-B8A9-998D53AE2811}"/>
              </a:ext>
            </a:extLst>
          </p:cNvPr>
          <p:cNvSpPr txBox="1">
            <a:spLocks noChangeArrowheads="1"/>
          </p:cNvSpPr>
          <p:nvPr/>
        </p:nvSpPr>
        <p:spPr bwMode="auto">
          <a:xfrm>
            <a:off x="7124700" y="5595938"/>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eot</a:t>
            </a:r>
          </a:p>
        </p:txBody>
      </p:sp>
      <p:sp useBgFill="1">
        <p:nvSpPr>
          <p:cNvPr id="14374" name="Text Box 38">
            <a:extLst>
              <a:ext uri="{FF2B5EF4-FFF2-40B4-BE49-F238E27FC236}">
                <a16:creationId xmlns:a16="http://schemas.microsoft.com/office/drawing/2014/main" id="{1D464F2C-C9C5-42A6-BEDF-C451F3FD2012}"/>
              </a:ext>
            </a:extLst>
          </p:cNvPr>
          <p:cNvSpPr txBox="1">
            <a:spLocks noChangeArrowheads="1"/>
          </p:cNvSpPr>
          <p:nvPr/>
        </p:nvSpPr>
        <p:spPr bwMode="auto">
          <a:xfrm>
            <a:off x="1028700" y="6108700"/>
            <a:ext cx="12954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2423" name="Line 39">
            <a:extLst>
              <a:ext uri="{FF2B5EF4-FFF2-40B4-BE49-F238E27FC236}">
                <a16:creationId xmlns:a16="http://schemas.microsoft.com/office/drawing/2014/main" id="{8C23340D-E772-41E9-A82D-A4B400A10CB3}"/>
              </a:ext>
            </a:extLst>
          </p:cNvPr>
          <p:cNvSpPr>
            <a:spLocks noChangeShapeType="1"/>
          </p:cNvSpPr>
          <p:nvPr/>
        </p:nvSpPr>
        <p:spPr bwMode="auto">
          <a:xfrm flipV="1">
            <a:off x="1866900" y="5773738"/>
            <a:ext cx="5638800" cy="4572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72424" name="Line 40">
            <a:extLst>
              <a:ext uri="{FF2B5EF4-FFF2-40B4-BE49-F238E27FC236}">
                <a16:creationId xmlns:a16="http://schemas.microsoft.com/office/drawing/2014/main" id="{B16AF0D0-DDEC-4527-A320-2E01185E1169}"/>
              </a:ext>
            </a:extLst>
          </p:cNvPr>
          <p:cNvSpPr>
            <a:spLocks noChangeShapeType="1"/>
          </p:cNvSpPr>
          <p:nvPr/>
        </p:nvSpPr>
        <p:spPr bwMode="auto">
          <a:xfrm>
            <a:off x="1943100" y="5697538"/>
            <a:ext cx="5715000" cy="1524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77" name="Text Box 41">
            <a:extLst>
              <a:ext uri="{FF2B5EF4-FFF2-40B4-BE49-F238E27FC236}">
                <a16:creationId xmlns:a16="http://schemas.microsoft.com/office/drawing/2014/main" id="{1147AE17-CE59-4175-B2DD-08C79E7B66EB}"/>
              </a:ext>
            </a:extLst>
          </p:cNvPr>
          <p:cNvSpPr txBox="1">
            <a:spLocks noChangeArrowheads="1"/>
          </p:cNvSpPr>
          <p:nvPr/>
        </p:nvSpPr>
        <p:spPr bwMode="auto">
          <a:xfrm>
            <a:off x="3467100" y="6262688"/>
            <a:ext cx="3276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Dạng thông thường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72389"/>
                                        </p:tgtEl>
                                        <p:attrNameLst>
                                          <p:attrName>style.visibility</p:attrName>
                                        </p:attrNameLst>
                                      </p:cBhvr>
                                      <p:to>
                                        <p:strVal val="visible"/>
                                      </p:to>
                                    </p:set>
                                    <p:animEffect transition="in" filter="diamond(in)">
                                      <p:cBhvr>
                                        <p:cTn id="7" dur="2000"/>
                                        <p:tgtEl>
                                          <p:spTgt spid="272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72390"/>
                                        </p:tgtEl>
                                        <p:attrNameLst>
                                          <p:attrName>style.visibility</p:attrName>
                                        </p:attrNameLst>
                                      </p:cBhvr>
                                      <p:to>
                                        <p:strVal val="visible"/>
                                      </p:to>
                                    </p:set>
                                    <p:anim calcmode="lin" valueType="num">
                                      <p:cBhvr additive="base">
                                        <p:cTn id="12" dur="500" fill="hold"/>
                                        <p:tgtEl>
                                          <p:spTgt spid="272390"/>
                                        </p:tgtEl>
                                        <p:attrNameLst>
                                          <p:attrName>ppt_x</p:attrName>
                                        </p:attrNameLst>
                                      </p:cBhvr>
                                      <p:tavLst>
                                        <p:tav tm="0">
                                          <p:val>
                                            <p:strVal val="0-#ppt_w/2"/>
                                          </p:val>
                                        </p:tav>
                                        <p:tav tm="100000">
                                          <p:val>
                                            <p:strVal val="#ppt_x"/>
                                          </p:val>
                                        </p:tav>
                                      </p:tavLst>
                                    </p:anim>
                                    <p:anim calcmode="lin" valueType="num">
                                      <p:cBhvr additive="base">
                                        <p:cTn id="13"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grpId="0" nodeType="clickEffect">
                                  <p:stCondLst>
                                    <p:cond delay="0"/>
                                  </p:stCondLst>
                                  <p:childTnLst>
                                    <p:animMotion origin="layout" path="M -4.51095E-6 3.98844E-6 L 0.62944 0.06173 " pathEditMode="relative" rAng="0" ptsTypes="AA">
                                      <p:cBhvr>
                                        <p:cTn id="17" dur="2000" fill="hold"/>
                                        <p:tgtEl>
                                          <p:spTgt spid="272389"/>
                                        </p:tgtEl>
                                        <p:attrNameLst>
                                          <p:attrName>ppt_x</p:attrName>
                                          <p:attrName>ppt_y</p:attrName>
                                        </p:attrNameLst>
                                      </p:cBhvr>
                                      <p:rCtr x="31472" y="3075"/>
                                    </p:animMotion>
                                  </p:childTnLst>
                                </p:cTn>
                              </p:par>
                            </p:childTnLst>
                          </p:cTn>
                        </p:par>
                        <p:par>
                          <p:cTn id="18" fill="hold" nodeType="afterGroup">
                            <p:stCondLst>
                              <p:cond delay="2000"/>
                            </p:stCondLst>
                            <p:childTnLst>
                              <p:par>
                                <p:cTn id="19" presetID="8" presetClass="entr" presetSubtype="16" fill="hold" grpId="0" nodeType="afterEffect">
                                  <p:stCondLst>
                                    <p:cond delay="0"/>
                                  </p:stCondLst>
                                  <p:childTnLst>
                                    <p:set>
                                      <p:cBhvr>
                                        <p:cTn id="20" dur="1" fill="hold">
                                          <p:stCondLst>
                                            <p:cond delay="0"/>
                                          </p:stCondLst>
                                        </p:cTn>
                                        <p:tgtEl>
                                          <p:spTgt spid="272392"/>
                                        </p:tgtEl>
                                        <p:attrNameLst>
                                          <p:attrName>style.visibility</p:attrName>
                                        </p:attrNameLst>
                                      </p:cBhvr>
                                      <p:to>
                                        <p:strVal val="visible"/>
                                      </p:to>
                                    </p:set>
                                    <p:animEffect transition="in" filter="diamond(in)">
                                      <p:cBhvr>
                                        <p:cTn id="21" dur="2000"/>
                                        <p:tgtEl>
                                          <p:spTgt spid="2723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272395"/>
                                        </p:tgtEl>
                                        <p:attrNameLst>
                                          <p:attrName>style.visibility</p:attrName>
                                        </p:attrNameLst>
                                      </p:cBhvr>
                                      <p:to>
                                        <p:strVal val="visible"/>
                                      </p:to>
                                    </p:set>
                                    <p:anim calcmode="lin" valueType="num">
                                      <p:cBhvr additive="base">
                                        <p:cTn id="26" dur="500" fill="hold"/>
                                        <p:tgtEl>
                                          <p:spTgt spid="272395"/>
                                        </p:tgtEl>
                                        <p:attrNameLst>
                                          <p:attrName>ppt_x</p:attrName>
                                        </p:attrNameLst>
                                      </p:cBhvr>
                                      <p:tavLst>
                                        <p:tav tm="0">
                                          <p:val>
                                            <p:strVal val="1+#ppt_w/2"/>
                                          </p:val>
                                        </p:tav>
                                        <p:tav tm="100000">
                                          <p:val>
                                            <p:strVal val="#ppt_x"/>
                                          </p:val>
                                        </p:tav>
                                      </p:tavLst>
                                    </p:anim>
                                    <p:anim calcmode="lin" valueType="num">
                                      <p:cBhvr additive="base">
                                        <p:cTn id="27" dur="500" fill="hold"/>
                                        <p:tgtEl>
                                          <p:spTgt spid="27239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grpId="1" nodeType="clickEffect">
                                  <p:stCondLst>
                                    <p:cond delay="0"/>
                                  </p:stCondLst>
                                  <p:childTnLst>
                                    <p:animMotion origin="layout" path="M -0.02361 0.00185 L -0.63129 0.10358 " pathEditMode="relative" rAng="0" ptsTypes="AA">
                                      <p:cBhvr>
                                        <p:cTn id="31" dur="2000" fill="hold"/>
                                        <p:tgtEl>
                                          <p:spTgt spid="272392"/>
                                        </p:tgtEl>
                                        <p:attrNameLst>
                                          <p:attrName>ppt_x</p:attrName>
                                          <p:attrName>ppt_y</p:attrName>
                                        </p:attrNameLst>
                                      </p:cBhvr>
                                      <p:rCtr x="-30392" y="5087"/>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272394"/>
                                        </p:tgtEl>
                                        <p:attrNameLst>
                                          <p:attrName>style.visibility</p:attrName>
                                        </p:attrNameLst>
                                      </p:cBhvr>
                                      <p:to>
                                        <p:strVal val="visible"/>
                                      </p:to>
                                    </p:set>
                                    <p:animEffect transition="in" filter="diamond(in)">
                                      <p:cBhvr>
                                        <p:cTn id="36" dur="2000"/>
                                        <p:tgtEl>
                                          <p:spTgt spid="2723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72398"/>
                                        </p:tgtEl>
                                        <p:attrNameLst>
                                          <p:attrName>style.visibility</p:attrName>
                                        </p:attrNameLst>
                                      </p:cBhvr>
                                      <p:to>
                                        <p:strVal val="visible"/>
                                      </p:to>
                                    </p:set>
                                    <p:anim calcmode="lin" valueType="num">
                                      <p:cBhvr additive="base">
                                        <p:cTn id="41" dur="500" fill="hold"/>
                                        <p:tgtEl>
                                          <p:spTgt spid="272398"/>
                                        </p:tgtEl>
                                        <p:attrNameLst>
                                          <p:attrName>ppt_x</p:attrName>
                                        </p:attrNameLst>
                                      </p:cBhvr>
                                      <p:tavLst>
                                        <p:tav tm="0">
                                          <p:val>
                                            <p:strVal val="0-#ppt_w/2"/>
                                          </p:val>
                                        </p:tav>
                                        <p:tav tm="100000">
                                          <p:val>
                                            <p:strVal val="#ppt_x"/>
                                          </p:val>
                                        </p:tav>
                                      </p:tavLst>
                                    </p:anim>
                                    <p:anim calcmode="lin" valueType="num">
                                      <p:cBhvr additive="base">
                                        <p:cTn id="42" dur="500" fill="hold"/>
                                        <p:tgtEl>
                                          <p:spTgt spid="27239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grpId="1" nodeType="clickEffect">
                                  <p:stCondLst>
                                    <p:cond delay="0"/>
                                  </p:stCondLst>
                                  <p:childTnLst>
                                    <p:animMotion origin="layout" path="M 0.01064 -0.00185 L 0.62249 0.06289 " pathEditMode="relative" rAng="0" ptsTypes="AA">
                                      <p:cBhvr>
                                        <p:cTn id="46" dur="2000" fill="hold"/>
                                        <p:tgtEl>
                                          <p:spTgt spid="272394"/>
                                        </p:tgtEl>
                                        <p:attrNameLst>
                                          <p:attrName>ppt_x</p:attrName>
                                          <p:attrName>ppt_y</p:attrName>
                                        </p:attrNameLst>
                                      </p:cBhvr>
                                      <p:rCtr x="30592" y="3237"/>
                                    </p:animMotion>
                                  </p:childTnLst>
                                </p:cTn>
                              </p:par>
                            </p:childTnLst>
                          </p:cTn>
                        </p:par>
                        <p:par>
                          <p:cTn id="47" fill="hold" nodeType="afterGroup">
                            <p:stCondLst>
                              <p:cond delay="2000"/>
                            </p:stCondLst>
                            <p:childTnLst>
                              <p:par>
                                <p:cTn id="48" presetID="8" presetClass="entr" presetSubtype="16" fill="hold" grpId="0" nodeType="afterEffect">
                                  <p:stCondLst>
                                    <p:cond delay="0"/>
                                  </p:stCondLst>
                                  <p:childTnLst>
                                    <p:set>
                                      <p:cBhvr>
                                        <p:cTn id="49" dur="1" fill="hold">
                                          <p:stCondLst>
                                            <p:cond delay="0"/>
                                          </p:stCondLst>
                                        </p:cTn>
                                        <p:tgtEl>
                                          <p:spTgt spid="272397"/>
                                        </p:tgtEl>
                                        <p:attrNameLst>
                                          <p:attrName>style.visibility</p:attrName>
                                        </p:attrNameLst>
                                      </p:cBhvr>
                                      <p:to>
                                        <p:strVal val="visible"/>
                                      </p:to>
                                    </p:set>
                                    <p:animEffect transition="in" filter="diamond(in)">
                                      <p:cBhvr>
                                        <p:cTn id="50" dur="2000"/>
                                        <p:tgtEl>
                                          <p:spTgt spid="27239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72401"/>
                                        </p:tgtEl>
                                        <p:attrNameLst>
                                          <p:attrName>style.visibility</p:attrName>
                                        </p:attrNameLst>
                                      </p:cBhvr>
                                      <p:to>
                                        <p:strVal val="visible"/>
                                      </p:to>
                                    </p:set>
                                    <p:anim calcmode="lin" valueType="num">
                                      <p:cBhvr additive="base">
                                        <p:cTn id="55" dur="500" fill="hold"/>
                                        <p:tgtEl>
                                          <p:spTgt spid="272401"/>
                                        </p:tgtEl>
                                        <p:attrNameLst>
                                          <p:attrName>ppt_x</p:attrName>
                                        </p:attrNameLst>
                                      </p:cBhvr>
                                      <p:tavLst>
                                        <p:tav tm="0">
                                          <p:val>
                                            <p:strVal val="1+#ppt_w/2"/>
                                          </p:val>
                                        </p:tav>
                                        <p:tav tm="100000">
                                          <p:val>
                                            <p:strVal val="#ppt_x"/>
                                          </p:val>
                                        </p:tav>
                                      </p:tavLst>
                                    </p:anim>
                                    <p:anim calcmode="lin" valueType="num">
                                      <p:cBhvr additive="base">
                                        <p:cTn id="56" dur="500" fill="hold"/>
                                        <p:tgtEl>
                                          <p:spTgt spid="27240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path" presetSubtype="0" accel="50000" decel="50000" fill="hold" grpId="1" nodeType="clickEffect">
                                  <p:stCondLst>
                                    <p:cond delay="0"/>
                                  </p:stCondLst>
                                  <p:childTnLst>
                                    <p:animMotion origin="layout" path="M 3.88769E-7 2.42775E-6 L -0.61787 0.09988 " pathEditMode="relative" rAng="0" ptsTypes="AA">
                                      <p:cBhvr>
                                        <p:cTn id="60" dur="2000" fill="hold"/>
                                        <p:tgtEl>
                                          <p:spTgt spid="272397"/>
                                        </p:tgtEl>
                                        <p:attrNameLst>
                                          <p:attrName>ppt_x</p:attrName>
                                          <p:attrName>ppt_y</p:attrName>
                                        </p:attrNameLst>
                                      </p:cBhvr>
                                      <p:rCtr x="-30901" y="4994"/>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272400"/>
                                        </p:tgtEl>
                                        <p:attrNameLst>
                                          <p:attrName>style.visibility</p:attrName>
                                        </p:attrNameLst>
                                      </p:cBhvr>
                                      <p:to>
                                        <p:strVal val="visible"/>
                                      </p:to>
                                    </p:set>
                                    <p:animEffect transition="in" filter="diamond(in)">
                                      <p:cBhvr>
                                        <p:cTn id="65" dur="2000"/>
                                        <p:tgtEl>
                                          <p:spTgt spid="27240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nodeType="clickEffect">
                                  <p:stCondLst>
                                    <p:cond delay="0"/>
                                  </p:stCondLst>
                                  <p:childTnLst>
                                    <p:set>
                                      <p:cBhvr>
                                        <p:cTn id="69" dur="1" fill="hold">
                                          <p:stCondLst>
                                            <p:cond delay="0"/>
                                          </p:stCondLst>
                                        </p:cTn>
                                        <p:tgtEl>
                                          <p:spTgt spid="272403"/>
                                        </p:tgtEl>
                                        <p:attrNameLst>
                                          <p:attrName>style.visibility</p:attrName>
                                        </p:attrNameLst>
                                      </p:cBhvr>
                                      <p:to>
                                        <p:strVal val="visible"/>
                                      </p:to>
                                    </p:set>
                                    <p:anim calcmode="lin" valueType="num">
                                      <p:cBhvr additive="base">
                                        <p:cTn id="70" dur="500" fill="hold"/>
                                        <p:tgtEl>
                                          <p:spTgt spid="272403"/>
                                        </p:tgtEl>
                                        <p:attrNameLst>
                                          <p:attrName>ppt_x</p:attrName>
                                        </p:attrNameLst>
                                      </p:cBhvr>
                                      <p:tavLst>
                                        <p:tav tm="0">
                                          <p:val>
                                            <p:strVal val="0-#ppt_w/2"/>
                                          </p:val>
                                        </p:tav>
                                        <p:tav tm="100000">
                                          <p:val>
                                            <p:strVal val="#ppt_x"/>
                                          </p:val>
                                        </p:tav>
                                      </p:tavLst>
                                    </p:anim>
                                    <p:anim calcmode="lin" valueType="num">
                                      <p:cBhvr additive="base">
                                        <p:cTn id="71" dur="500" fill="hold"/>
                                        <p:tgtEl>
                                          <p:spTgt spid="272403"/>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63" presetClass="path" presetSubtype="0" accel="50000" decel="50000" fill="hold" grpId="1" nodeType="clickEffect">
                                  <p:stCondLst>
                                    <p:cond delay="0"/>
                                  </p:stCondLst>
                                  <p:childTnLst>
                                    <p:animMotion origin="layout" path="M 1.23419E-7 3.23699E-6 L 0.61185 0.06474 " pathEditMode="relative" rAng="0" ptsTypes="AA">
                                      <p:cBhvr>
                                        <p:cTn id="75" dur="2000" fill="hold"/>
                                        <p:tgtEl>
                                          <p:spTgt spid="272400"/>
                                        </p:tgtEl>
                                        <p:attrNameLst>
                                          <p:attrName>ppt_x</p:attrName>
                                          <p:attrName>ppt_y</p:attrName>
                                        </p:attrNameLst>
                                      </p:cBhvr>
                                      <p:rCtr x="30592" y="3237"/>
                                    </p:animMotion>
                                  </p:childTnLst>
                                </p:cTn>
                              </p:par>
                            </p:childTnLst>
                          </p:cTn>
                        </p:par>
                        <p:par>
                          <p:cTn id="76" fill="hold" nodeType="afterGroup">
                            <p:stCondLst>
                              <p:cond delay="2000"/>
                            </p:stCondLst>
                            <p:childTnLst>
                              <p:par>
                                <p:cTn id="77" presetID="8" presetClass="entr" presetSubtype="16" fill="hold" grpId="0" nodeType="afterEffect">
                                  <p:stCondLst>
                                    <p:cond delay="0"/>
                                  </p:stCondLst>
                                  <p:childTnLst>
                                    <p:set>
                                      <p:cBhvr>
                                        <p:cTn id="78" dur="1" fill="hold">
                                          <p:stCondLst>
                                            <p:cond delay="0"/>
                                          </p:stCondLst>
                                        </p:cTn>
                                        <p:tgtEl>
                                          <p:spTgt spid="272404"/>
                                        </p:tgtEl>
                                        <p:attrNameLst>
                                          <p:attrName>style.visibility</p:attrName>
                                        </p:attrNameLst>
                                      </p:cBhvr>
                                      <p:to>
                                        <p:strVal val="visible"/>
                                      </p:to>
                                    </p:set>
                                    <p:animEffect transition="in" filter="diamond(in)">
                                      <p:cBhvr>
                                        <p:cTn id="79" dur="2000"/>
                                        <p:tgtEl>
                                          <p:spTgt spid="27240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nodeType="clickEffect">
                                  <p:stCondLst>
                                    <p:cond delay="0"/>
                                  </p:stCondLst>
                                  <p:childTnLst>
                                    <p:set>
                                      <p:cBhvr>
                                        <p:cTn id="83" dur="1" fill="hold">
                                          <p:stCondLst>
                                            <p:cond delay="0"/>
                                          </p:stCondLst>
                                        </p:cTn>
                                        <p:tgtEl>
                                          <p:spTgt spid="272405"/>
                                        </p:tgtEl>
                                        <p:attrNameLst>
                                          <p:attrName>style.visibility</p:attrName>
                                        </p:attrNameLst>
                                      </p:cBhvr>
                                      <p:to>
                                        <p:strVal val="visible"/>
                                      </p:to>
                                    </p:set>
                                    <p:anim calcmode="lin" valueType="num">
                                      <p:cBhvr additive="base">
                                        <p:cTn id="84" dur="500" fill="hold"/>
                                        <p:tgtEl>
                                          <p:spTgt spid="272405"/>
                                        </p:tgtEl>
                                        <p:attrNameLst>
                                          <p:attrName>ppt_x</p:attrName>
                                        </p:attrNameLst>
                                      </p:cBhvr>
                                      <p:tavLst>
                                        <p:tav tm="0">
                                          <p:val>
                                            <p:strVal val="1+#ppt_w/2"/>
                                          </p:val>
                                        </p:tav>
                                        <p:tav tm="100000">
                                          <p:val>
                                            <p:strVal val="#ppt_x"/>
                                          </p:val>
                                        </p:tav>
                                      </p:tavLst>
                                    </p:anim>
                                    <p:anim calcmode="lin" valueType="num">
                                      <p:cBhvr additive="base">
                                        <p:cTn id="85" dur="500" fill="hold"/>
                                        <p:tgtEl>
                                          <p:spTgt spid="272405"/>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35" presetClass="path" presetSubtype="0" accel="50000" decel="50000" fill="hold" grpId="1" nodeType="clickEffect">
                                  <p:stCondLst>
                                    <p:cond delay="0"/>
                                  </p:stCondLst>
                                  <p:childTnLst>
                                    <p:animMotion origin="layout" path="M -0.02668 0.00555 L -0.65504 0.07029 " pathEditMode="relative" rAng="0" ptsTypes="AA">
                                      <p:cBhvr>
                                        <p:cTn id="89" dur="2000" fill="hold"/>
                                        <p:tgtEl>
                                          <p:spTgt spid="272404"/>
                                        </p:tgtEl>
                                        <p:attrNameLst>
                                          <p:attrName>ppt_x</p:attrName>
                                          <p:attrName>ppt_y</p:attrName>
                                        </p:attrNameLst>
                                      </p:cBhvr>
                                      <p:rCtr x="-31425" y="3237"/>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8" presetClass="entr" presetSubtype="16" fill="hold" grpId="0" nodeType="clickEffect">
                                  <p:stCondLst>
                                    <p:cond delay="0"/>
                                  </p:stCondLst>
                                  <p:childTnLst>
                                    <p:set>
                                      <p:cBhvr>
                                        <p:cTn id="93" dur="1" fill="hold">
                                          <p:stCondLst>
                                            <p:cond delay="0"/>
                                          </p:stCondLst>
                                        </p:cTn>
                                        <p:tgtEl>
                                          <p:spTgt spid="272407"/>
                                        </p:tgtEl>
                                        <p:attrNameLst>
                                          <p:attrName>style.visibility</p:attrName>
                                        </p:attrNameLst>
                                      </p:cBhvr>
                                      <p:to>
                                        <p:strVal val="visible"/>
                                      </p:to>
                                    </p:set>
                                    <p:animEffect transition="in" filter="diamond(in)">
                                      <p:cBhvr>
                                        <p:cTn id="94" dur="2000"/>
                                        <p:tgtEl>
                                          <p:spTgt spid="27240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272408"/>
                                        </p:tgtEl>
                                        <p:attrNameLst>
                                          <p:attrName>style.visibility</p:attrName>
                                        </p:attrNameLst>
                                      </p:cBhvr>
                                      <p:to>
                                        <p:strVal val="visible"/>
                                      </p:to>
                                    </p:set>
                                    <p:anim calcmode="lin" valueType="num">
                                      <p:cBhvr additive="base">
                                        <p:cTn id="99" dur="500" fill="hold"/>
                                        <p:tgtEl>
                                          <p:spTgt spid="272408"/>
                                        </p:tgtEl>
                                        <p:attrNameLst>
                                          <p:attrName>ppt_x</p:attrName>
                                        </p:attrNameLst>
                                      </p:cBhvr>
                                      <p:tavLst>
                                        <p:tav tm="0">
                                          <p:val>
                                            <p:strVal val="0-#ppt_w/2"/>
                                          </p:val>
                                        </p:tav>
                                        <p:tav tm="100000">
                                          <p:val>
                                            <p:strVal val="#ppt_x"/>
                                          </p:val>
                                        </p:tav>
                                      </p:tavLst>
                                    </p:anim>
                                    <p:anim calcmode="lin" valueType="num">
                                      <p:cBhvr additive="base">
                                        <p:cTn id="100" dur="500" fill="hold"/>
                                        <p:tgtEl>
                                          <p:spTgt spid="272408"/>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63" presetClass="path" presetSubtype="0" accel="50000" decel="50000" fill="hold" grpId="1" nodeType="clickEffect">
                                  <p:stCondLst>
                                    <p:cond delay="0"/>
                                  </p:stCondLst>
                                  <p:childTnLst>
                                    <p:animMotion origin="layout" path="M -0.00232 -0.0074 L 0.61447 0.02405 " pathEditMode="relative" rAng="0" ptsTypes="AA">
                                      <p:cBhvr>
                                        <p:cTn id="104" dur="2000" fill="hold"/>
                                        <p:tgtEl>
                                          <p:spTgt spid="272407"/>
                                        </p:tgtEl>
                                        <p:attrNameLst>
                                          <p:attrName>ppt_x</p:attrName>
                                          <p:attrName>ppt_y</p:attrName>
                                        </p:attrNameLst>
                                      </p:cBhvr>
                                      <p:rCtr x="30839" y="1572"/>
                                    </p:animMotion>
                                  </p:childTnLst>
                                </p:cTn>
                              </p:par>
                            </p:childTnLst>
                          </p:cTn>
                        </p:par>
                      </p:childTnLst>
                    </p:cTn>
                  </p:par>
                  <p:par>
                    <p:cTn id="105" fill="hold" nodeType="clickPar">
                      <p:stCondLst>
                        <p:cond delay="indefinite"/>
                      </p:stCondLst>
                      <p:childTnLst>
                        <p:par>
                          <p:cTn id="106" fill="hold" nodeType="withGroup">
                            <p:stCondLst>
                              <p:cond delay="0"/>
                            </p:stCondLst>
                            <p:childTnLst>
                              <p:par>
                                <p:cTn id="107" presetID="8" presetClass="entr" presetSubtype="16" fill="hold" grpId="0" nodeType="clickEffect">
                                  <p:stCondLst>
                                    <p:cond delay="0"/>
                                  </p:stCondLst>
                                  <p:childTnLst>
                                    <p:set>
                                      <p:cBhvr>
                                        <p:cTn id="108" dur="1" fill="hold">
                                          <p:stCondLst>
                                            <p:cond delay="0"/>
                                          </p:stCondLst>
                                        </p:cTn>
                                        <p:tgtEl>
                                          <p:spTgt spid="272411"/>
                                        </p:tgtEl>
                                        <p:attrNameLst>
                                          <p:attrName>style.visibility</p:attrName>
                                        </p:attrNameLst>
                                      </p:cBhvr>
                                      <p:to>
                                        <p:strVal val="visible"/>
                                      </p:to>
                                    </p:set>
                                    <p:animEffect transition="in" filter="diamond(in)">
                                      <p:cBhvr>
                                        <p:cTn id="109" dur="2000"/>
                                        <p:tgtEl>
                                          <p:spTgt spid="27241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nodeType="clickEffect">
                                  <p:stCondLst>
                                    <p:cond delay="0"/>
                                  </p:stCondLst>
                                  <p:childTnLst>
                                    <p:set>
                                      <p:cBhvr>
                                        <p:cTn id="113" dur="1" fill="hold">
                                          <p:stCondLst>
                                            <p:cond delay="0"/>
                                          </p:stCondLst>
                                        </p:cTn>
                                        <p:tgtEl>
                                          <p:spTgt spid="272409"/>
                                        </p:tgtEl>
                                        <p:attrNameLst>
                                          <p:attrName>style.visibility</p:attrName>
                                        </p:attrNameLst>
                                      </p:cBhvr>
                                      <p:to>
                                        <p:strVal val="visible"/>
                                      </p:to>
                                    </p:set>
                                    <p:anim calcmode="lin" valueType="num">
                                      <p:cBhvr additive="base">
                                        <p:cTn id="114" dur="500" fill="hold"/>
                                        <p:tgtEl>
                                          <p:spTgt spid="272409"/>
                                        </p:tgtEl>
                                        <p:attrNameLst>
                                          <p:attrName>ppt_x</p:attrName>
                                        </p:attrNameLst>
                                      </p:cBhvr>
                                      <p:tavLst>
                                        <p:tav tm="0">
                                          <p:val>
                                            <p:strVal val="1+#ppt_w/2"/>
                                          </p:val>
                                        </p:tav>
                                        <p:tav tm="100000">
                                          <p:val>
                                            <p:strVal val="#ppt_x"/>
                                          </p:val>
                                        </p:tav>
                                      </p:tavLst>
                                    </p:anim>
                                    <p:anim calcmode="lin" valueType="num">
                                      <p:cBhvr additive="base">
                                        <p:cTn id="115" dur="500" fill="hold"/>
                                        <p:tgtEl>
                                          <p:spTgt spid="272409"/>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5" presetClass="path" presetSubtype="0" accel="50000" decel="50000" fill="hold" grpId="1" nodeType="clickEffect">
                                  <p:stCondLst>
                                    <p:cond delay="0"/>
                                  </p:stCondLst>
                                  <p:childTnLst>
                                    <p:animMotion origin="layout" path="M -0.04413 2.60116E-6 L -0.5972 0.08508 " pathEditMode="relative" rAng="0" ptsTypes="AA">
                                      <p:cBhvr>
                                        <p:cTn id="119" dur="2000" fill="hold"/>
                                        <p:tgtEl>
                                          <p:spTgt spid="272411"/>
                                        </p:tgtEl>
                                        <p:attrNameLst>
                                          <p:attrName>ppt_x</p:attrName>
                                          <p:attrName>ppt_y</p:attrName>
                                        </p:attrNameLst>
                                      </p:cBhvr>
                                      <p:rCtr x="-27661" y="4254"/>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8" presetClass="entr" presetSubtype="16" fill="hold" grpId="0" nodeType="clickEffect">
                                  <p:stCondLst>
                                    <p:cond delay="0"/>
                                  </p:stCondLst>
                                  <p:childTnLst>
                                    <p:set>
                                      <p:cBhvr>
                                        <p:cTn id="123" dur="1" fill="hold">
                                          <p:stCondLst>
                                            <p:cond delay="0"/>
                                          </p:stCondLst>
                                        </p:cTn>
                                        <p:tgtEl>
                                          <p:spTgt spid="272413"/>
                                        </p:tgtEl>
                                        <p:attrNameLst>
                                          <p:attrName>style.visibility</p:attrName>
                                        </p:attrNameLst>
                                      </p:cBhvr>
                                      <p:to>
                                        <p:strVal val="visible"/>
                                      </p:to>
                                    </p:set>
                                    <p:animEffect transition="in" filter="diamond(in)">
                                      <p:cBhvr>
                                        <p:cTn id="124" dur="2000"/>
                                        <p:tgtEl>
                                          <p:spTgt spid="27241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8" fill="hold" nodeType="clickEffect">
                                  <p:stCondLst>
                                    <p:cond delay="0"/>
                                  </p:stCondLst>
                                  <p:childTnLst>
                                    <p:set>
                                      <p:cBhvr>
                                        <p:cTn id="128" dur="1" fill="hold">
                                          <p:stCondLst>
                                            <p:cond delay="0"/>
                                          </p:stCondLst>
                                        </p:cTn>
                                        <p:tgtEl>
                                          <p:spTgt spid="272415"/>
                                        </p:tgtEl>
                                        <p:attrNameLst>
                                          <p:attrName>style.visibility</p:attrName>
                                        </p:attrNameLst>
                                      </p:cBhvr>
                                      <p:to>
                                        <p:strVal val="visible"/>
                                      </p:to>
                                    </p:set>
                                    <p:anim calcmode="lin" valueType="num">
                                      <p:cBhvr additive="base">
                                        <p:cTn id="129" dur="500" fill="hold"/>
                                        <p:tgtEl>
                                          <p:spTgt spid="272415"/>
                                        </p:tgtEl>
                                        <p:attrNameLst>
                                          <p:attrName>ppt_x</p:attrName>
                                        </p:attrNameLst>
                                      </p:cBhvr>
                                      <p:tavLst>
                                        <p:tav tm="0">
                                          <p:val>
                                            <p:strVal val="0-#ppt_w/2"/>
                                          </p:val>
                                        </p:tav>
                                        <p:tav tm="100000">
                                          <p:val>
                                            <p:strVal val="#ppt_x"/>
                                          </p:val>
                                        </p:tav>
                                      </p:tavLst>
                                    </p:anim>
                                    <p:anim calcmode="lin" valueType="num">
                                      <p:cBhvr additive="base">
                                        <p:cTn id="130" dur="500" fill="hold"/>
                                        <p:tgtEl>
                                          <p:spTgt spid="272415"/>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63" presetClass="path" presetSubtype="0" accel="50000" decel="50000" fill="hold" grpId="1" nodeType="clickEffect">
                                  <p:stCondLst>
                                    <p:cond delay="0"/>
                                  </p:stCondLst>
                                  <p:childTnLst>
                                    <p:animMotion origin="layout" path="M -4.42456E-6 0.02035 L 0.61586 0.02035 " pathEditMode="relative" rAng="0" ptsTypes="AA">
                                      <p:cBhvr>
                                        <p:cTn id="134" dur="2000" fill="hold"/>
                                        <p:tgtEl>
                                          <p:spTgt spid="272413"/>
                                        </p:tgtEl>
                                        <p:attrNameLst>
                                          <p:attrName>ppt_x</p:attrName>
                                          <p:attrName>ppt_y</p:attrName>
                                        </p:attrNameLst>
                                      </p:cBhvr>
                                      <p:rCtr x="30793" y="0"/>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8" presetClass="entr" presetSubtype="16" fill="hold" grpId="0" nodeType="clickEffect">
                                  <p:stCondLst>
                                    <p:cond delay="0"/>
                                  </p:stCondLst>
                                  <p:childTnLst>
                                    <p:set>
                                      <p:cBhvr>
                                        <p:cTn id="138" dur="1" fill="hold">
                                          <p:stCondLst>
                                            <p:cond delay="0"/>
                                          </p:stCondLst>
                                        </p:cTn>
                                        <p:tgtEl>
                                          <p:spTgt spid="272416"/>
                                        </p:tgtEl>
                                        <p:attrNameLst>
                                          <p:attrName>style.visibility</p:attrName>
                                        </p:attrNameLst>
                                      </p:cBhvr>
                                      <p:to>
                                        <p:strVal val="visible"/>
                                      </p:to>
                                    </p:set>
                                    <p:animEffect transition="in" filter="diamond(in)">
                                      <p:cBhvr>
                                        <p:cTn id="139" dur="2000"/>
                                        <p:tgtEl>
                                          <p:spTgt spid="27241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2" fill="hold" nodeType="clickEffect">
                                  <p:stCondLst>
                                    <p:cond delay="0"/>
                                  </p:stCondLst>
                                  <p:childTnLst>
                                    <p:set>
                                      <p:cBhvr>
                                        <p:cTn id="143" dur="1" fill="hold">
                                          <p:stCondLst>
                                            <p:cond delay="0"/>
                                          </p:stCondLst>
                                        </p:cTn>
                                        <p:tgtEl>
                                          <p:spTgt spid="272418"/>
                                        </p:tgtEl>
                                        <p:attrNameLst>
                                          <p:attrName>style.visibility</p:attrName>
                                        </p:attrNameLst>
                                      </p:cBhvr>
                                      <p:to>
                                        <p:strVal val="visible"/>
                                      </p:to>
                                    </p:set>
                                    <p:anim calcmode="lin" valueType="num">
                                      <p:cBhvr additive="base">
                                        <p:cTn id="144" dur="500" fill="hold"/>
                                        <p:tgtEl>
                                          <p:spTgt spid="272418"/>
                                        </p:tgtEl>
                                        <p:attrNameLst>
                                          <p:attrName>ppt_x</p:attrName>
                                        </p:attrNameLst>
                                      </p:cBhvr>
                                      <p:tavLst>
                                        <p:tav tm="0">
                                          <p:val>
                                            <p:strVal val="1+#ppt_w/2"/>
                                          </p:val>
                                        </p:tav>
                                        <p:tav tm="100000">
                                          <p:val>
                                            <p:strVal val="#ppt_x"/>
                                          </p:val>
                                        </p:tav>
                                      </p:tavLst>
                                    </p:anim>
                                    <p:anim calcmode="lin" valueType="num">
                                      <p:cBhvr additive="base">
                                        <p:cTn id="145" dur="500" fill="hold"/>
                                        <p:tgtEl>
                                          <p:spTgt spid="272418"/>
                                        </p:tgtEl>
                                        <p:attrNameLst>
                                          <p:attrName>ppt_y</p:attrName>
                                        </p:attrNameLst>
                                      </p:cBhvr>
                                      <p:tavLst>
                                        <p:tav tm="0">
                                          <p:val>
                                            <p:strVal val="#ppt_y"/>
                                          </p:val>
                                        </p:tav>
                                        <p:tav tm="100000">
                                          <p:val>
                                            <p:strVal val="#ppt_y"/>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5" presetClass="path" presetSubtype="0" accel="50000" decel="50000" fill="hold" grpId="1" nodeType="clickEffect">
                                  <p:stCondLst>
                                    <p:cond delay="0"/>
                                  </p:stCondLst>
                                  <p:childTnLst>
                                    <p:animMotion origin="layout" path="M 4.52021E-6 -2.08092E-6 L -0.62944 0.11098 " pathEditMode="relative" rAng="0" ptsTypes="AA">
                                      <p:cBhvr>
                                        <p:cTn id="149" dur="2000" fill="hold"/>
                                        <p:tgtEl>
                                          <p:spTgt spid="272416"/>
                                        </p:tgtEl>
                                        <p:attrNameLst>
                                          <p:attrName>ppt_x</p:attrName>
                                          <p:attrName>ppt_y</p:attrName>
                                        </p:attrNameLst>
                                      </p:cBhvr>
                                      <p:rCtr x="-31472" y="5549"/>
                                    </p:animMotion>
                                  </p:childTnLst>
                                </p:cTn>
                              </p:par>
                            </p:childTnLst>
                          </p:cTn>
                        </p:par>
                      </p:childTnLst>
                    </p:cTn>
                  </p:par>
                  <p:par>
                    <p:cTn id="150" fill="hold" nodeType="clickPar">
                      <p:stCondLst>
                        <p:cond delay="indefinite"/>
                      </p:stCondLst>
                      <p:childTnLst>
                        <p:par>
                          <p:cTn id="151" fill="hold" nodeType="withGroup">
                            <p:stCondLst>
                              <p:cond delay="0"/>
                            </p:stCondLst>
                            <p:childTnLst>
                              <p:par>
                                <p:cTn id="152" presetID="8" presetClass="entr" presetSubtype="16" fill="hold" grpId="0" nodeType="clickEffect">
                                  <p:stCondLst>
                                    <p:cond delay="0"/>
                                  </p:stCondLst>
                                  <p:childTnLst>
                                    <p:set>
                                      <p:cBhvr>
                                        <p:cTn id="153" dur="1" fill="hold">
                                          <p:stCondLst>
                                            <p:cond delay="0"/>
                                          </p:stCondLst>
                                        </p:cTn>
                                        <p:tgtEl>
                                          <p:spTgt spid="272419"/>
                                        </p:tgtEl>
                                        <p:attrNameLst>
                                          <p:attrName>style.visibility</p:attrName>
                                        </p:attrNameLst>
                                      </p:cBhvr>
                                      <p:to>
                                        <p:strVal val="visible"/>
                                      </p:to>
                                    </p:set>
                                    <p:animEffect transition="in" filter="diamond(in)">
                                      <p:cBhvr>
                                        <p:cTn id="154" dur="2000"/>
                                        <p:tgtEl>
                                          <p:spTgt spid="272419"/>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nodeType="clickEffect">
                                  <p:stCondLst>
                                    <p:cond delay="0"/>
                                  </p:stCondLst>
                                  <p:childTnLst>
                                    <p:set>
                                      <p:cBhvr>
                                        <p:cTn id="158" dur="1" fill="hold">
                                          <p:stCondLst>
                                            <p:cond delay="0"/>
                                          </p:stCondLst>
                                        </p:cTn>
                                        <p:tgtEl>
                                          <p:spTgt spid="272424"/>
                                        </p:tgtEl>
                                        <p:attrNameLst>
                                          <p:attrName>style.visibility</p:attrName>
                                        </p:attrNameLst>
                                      </p:cBhvr>
                                      <p:to>
                                        <p:strVal val="visible"/>
                                      </p:to>
                                    </p:set>
                                    <p:anim calcmode="lin" valueType="num">
                                      <p:cBhvr additive="base">
                                        <p:cTn id="159" dur="500" fill="hold"/>
                                        <p:tgtEl>
                                          <p:spTgt spid="272424"/>
                                        </p:tgtEl>
                                        <p:attrNameLst>
                                          <p:attrName>ppt_x</p:attrName>
                                        </p:attrNameLst>
                                      </p:cBhvr>
                                      <p:tavLst>
                                        <p:tav tm="0">
                                          <p:val>
                                            <p:strVal val="0-#ppt_w/2"/>
                                          </p:val>
                                        </p:tav>
                                        <p:tav tm="100000">
                                          <p:val>
                                            <p:strVal val="#ppt_x"/>
                                          </p:val>
                                        </p:tav>
                                      </p:tavLst>
                                    </p:anim>
                                    <p:anim calcmode="lin" valueType="num">
                                      <p:cBhvr additive="base">
                                        <p:cTn id="160" dur="500" fill="hold"/>
                                        <p:tgtEl>
                                          <p:spTgt spid="272424"/>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63" presetClass="path" presetSubtype="0" accel="50000" decel="50000" fill="hold" grpId="1" nodeType="clickEffect">
                                  <p:stCondLst>
                                    <p:cond delay="0"/>
                                  </p:stCondLst>
                                  <p:childTnLst>
                                    <p:animMotion origin="layout" path="M -4.42456E-6 0.04509 L 0.61586 0.04509 " pathEditMode="fixed" rAng="0" ptsTypes="AA">
                                      <p:cBhvr>
                                        <p:cTn id="164" dur="2000" fill="hold"/>
                                        <p:tgtEl>
                                          <p:spTgt spid="272419"/>
                                        </p:tgtEl>
                                        <p:attrNameLst>
                                          <p:attrName>ppt_x</p:attrName>
                                          <p:attrName>ppt_y</p:attrName>
                                        </p:attrNameLst>
                                      </p:cBhvr>
                                      <p:rCtr x="30793" y="0"/>
                                    </p:animMotion>
                                  </p:childTnLst>
                                </p:cTn>
                              </p:par>
                            </p:childTnLst>
                          </p:cTn>
                        </p:par>
                      </p:childTnLst>
                    </p:cTn>
                  </p:par>
                  <p:par>
                    <p:cTn id="165" fill="hold" nodeType="clickPar">
                      <p:stCondLst>
                        <p:cond delay="indefinite"/>
                      </p:stCondLst>
                      <p:childTnLst>
                        <p:par>
                          <p:cTn id="166" fill="hold" nodeType="withGroup">
                            <p:stCondLst>
                              <p:cond delay="0"/>
                            </p:stCondLst>
                            <p:childTnLst>
                              <p:par>
                                <p:cTn id="167" presetID="8" presetClass="entr" presetSubtype="16" fill="hold" grpId="0" nodeType="clickEffect">
                                  <p:stCondLst>
                                    <p:cond delay="0"/>
                                  </p:stCondLst>
                                  <p:childTnLst>
                                    <p:set>
                                      <p:cBhvr>
                                        <p:cTn id="168" dur="1" fill="hold">
                                          <p:stCondLst>
                                            <p:cond delay="0"/>
                                          </p:stCondLst>
                                        </p:cTn>
                                        <p:tgtEl>
                                          <p:spTgt spid="272421"/>
                                        </p:tgtEl>
                                        <p:attrNameLst>
                                          <p:attrName>style.visibility</p:attrName>
                                        </p:attrNameLst>
                                      </p:cBhvr>
                                      <p:to>
                                        <p:strVal val="visible"/>
                                      </p:to>
                                    </p:set>
                                    <p:animEffect transition="in" filter="diamond(in)">
                                      <p:cBhvr>
                                        <p:cTn id="169" dur="2000"/>
                                        <p:tgtEl>
                                          <p:spTgt spid="27242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nodeType="clickEffect">
                                  <p:stCondLst>
                                    <p:cond delay="0"/>
                                  </p:stCondLst>
                                  <p:childTnLst>
                                    <p:set>
                                      <p:cBhvr>
                                        <p:cTn id="173" dur="1" fill="hold">
                                          <p:stCondLst>
                                            <p:cond delay="0"/>
                                          </p:stCondLst>
                                        </p:cTn>
                                        <p:tgtEl>
                                          <p:spTgt spid="272423"/>
                                        </p:tgtEl>
                                        <p:attrNameLst>
                                          <p:attrName>style.visibility</p:attrName>
                                        </p:attrNameLst>
                                      </p:cBhvr>
                                      <p:to>
                                        <p:strVal val="visible"/>
                                      </p:to>
                                    </p:set>
                                    <p:anim calcmode="lin" valueType="num">
                                      <p:cBhvr additive="base">
                                        <p:cTn id="174" dur="500" fill="hold"/>
                                        <p:tgtEl>
                                          <p:spTgt spid="272423"/>
                                        </p:tgtEl>
                                        <p:attrNameLst>
                                          <p:attrName>ppt_x</p:attrName>
                                        </p:attrNameLst>
                                      </p:cBhvr>
                                      <p:tavLst>
                                        <p:tav tm="0">
                                          <p:val>
                                            <p:strVal val="1+#ppt_w/2"/>
                                          </p:val>
                                        </p:tav>
                                        <p:tav tm="100000">
                                          <p:val>
                                            <p:strVal val="#ppt_x"/>
                                          </p:val>
                                        </p:tav>
                                      </p:tavLst>
                                    </p:anim>
                                    <p:anim calcmode="lin" valueType="num">
                                      <p:cBhvr additive="base">
                                        <p:cTn id="175" dur="500" fill="hold"/>
                                        <p:tgtEl>
                                          <p:spTgt spid="272423"/>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35" presetClass="path" presetSubtype="0" accel="50000" decel="50000" fill="hold" grpId="1" nodeType="clickEffect">
                                  <p:stCondLst>
                                    <p:cond delay="0"/>
                                  </p:stCondLst>
                                  <p:childTnLst>
                                    <p:animMotion origin="layout" path="M -0.00139 0.00185 L -0.58269 0.08139 " pathEditMode="relative" rAng="0" ptsTypes="AA">
                                      <p:cBhvr>
                                        <p:cTn id="179" dur="2000" fill="hold"/>
                                        <p:tgtEl>
                                          <p:spTgt spid="272421"/>
                                        </p:tgtEl>
                                        <p:attrNameLst>
                                          <p:attrName>ppt_x</p:attrName>
                                          <p:attrName>ppt_y</p:attrName>
                                        </p:attrNameLst>
                                      </p:cBhvr>
                                      <p:rCtr x="-29065" y="3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animBg="1"/>
      <p:bldP spid="272389" grpId="1" animBg="1"/>
      <p:bldP spid="272392" grpId="0" animBg="1"/>
      <p:bldP spid="272392" grpId="1" animBg="1"/>
      <p:bldP spid="272394" grpId="0" animBg="1"/>
      <p:bldP spid="272394" grpId="1" animBg="1"/>
      <p:bldP spid="272397" grpId="0" animBg="1"/>
      <p:bldP spid="272397" grpId="1" animBg="1"/>
      <p:bldP spid="272400" grpId="0" animBg="1"/>
      <p:bldP spid="272400" grpId="1" animBg="1"/>
      <p:bldP spid="272404" grpId="0" animBg="1"/>
      <p:bldP spid="272404" grpId="1" animBg="1"/>
      <p:bldP spid="272407" grpId="0" animBg="1"/>
      <p:bldP spid="272407" grpId="1" animBg="1"/>
      <p:bldP spid="272411" grpId="0" animBg="1"/>
      <p:bldP spid="272411" grpId="1" animBg="1"/>
      <p:bldP spid="272413" grpId="0" animBg="1"/>
      <p:bldP spid="272413" grpId="1" animBg="1"/>
      <p:bldP spid="272416" grpId="0" animBg="1"/>
      <p:bldP spid="272416" grpId="1" animBg="1"/>
      <p:bldP spid="272419" grpId="0" animBg="1"/>
      <p:bldP spid="272419" grpId="1" animBg="1"/>
      <p:bldP spid="272421" grpId="0" animBg="1"/>
      <p:bldP spid="272421"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AutoShape 2">
            <a:hlinkClick r:id="" action="ppaction://hlinkshowjump?jump=nextslide" highlightClick="1"/>
            <a:extLst>
              <a:ext uri="{FF2B5EF4-FFF2-40B4-BE49-F238E27FC236}">
                <a16:creationId xmlns:a16="http://schemas.microsoft.com/office/drawing/2014/main" id="{80D869CC-8680-4649-B6B0-6ED214D510B6}"/>
              </a:ext>
            </a:extLst>
          </p:cNvPr>
          <p:cNvSpPr>
            <a:spLocks noChangeArrowheads="1"/>
          </p:cNvSpPr>
          <p:nvPr/>
        </p:nvSpPr>
        <p:spPr bwMode="auto">
          <a:xfrm>
            <a:off x="9505950" y="6230938"/>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15363" name="AutoShape 3">
            <a:hlinkClick r:id="" action="ppaction://hlinkshowjump?jump=previousslide" highlightClick="1"/>
            <a:extLst>
              <a:ext uri="{FF2B5EF4-FFF2-40B4-BE49-F238E27FC236}">
                <a16:creationId xmlns:a16="http://schemas.microsoft.com/office/drawing/2014/main" id="{3DB74582-6FCC-4F1A-BDC1-7FB685714483}"/>
              </a:ext>
            </a:extLst>
          </p:cNvPr>
          <p:cNvSpPr>
            <a:spLocks noChangeArrowheads="1"/>
          </p:cNvSpPr>
          <p:nvPr/>
        </p:nvSpPr>
        <p:spPr bwMode="auto">
          <a:xfrm>
            <a:off x="8991600" y="6230938"/>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15364" name="Text Box 4">
            <a:extLst>
              <a:ext uri="{FF2B5EF4-FFF2-40B4-BE49-F238E27FC236}">
                <a16:creationId xmlns:a16="http://schemas.microsoft.com/office/drawing/2014/main" id="{441B5B4B-A896-46DC-B606-0A0DEAF190AB}"/>
              </a:ext>
            </a:extLst>
          </p:cNvPr>
          <p:cNvSpPr txBox="1">
            <a:spLocks noChangeArrowheads="1"/>
          </p:cNvSpPr>
          <p:nvPr/>
        </p:nvSpPr>
        <p:spPr bwMode="auto">
          <a:xfrm>
            <a:off x="1028700" y="304800"/>
            <a:ext cx="777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000" dirty="0" err="1">
                <a:solidFill>
                  <a:srgbClr val="00FF00"/>
                </a:solidFill>
                <a:latin typeface="Arial" panose="020B0604020202020204" pitchFamily="34" charset="0"/>
                <a:cs typeface="Arial" panose="020B0604020202020204" pitchFamily="34" charset="0"/>
              </a:rPr>
              <a:t>Trạm</a:t>
            </a:r>
            <a:r>
              <a:rPr lang="en-US" altLang="en-US" sz="2000" dirty="0">
                <a:solidFill>
                  <a:srgbClr val="00FF00"/>
                </a:solidFill>
                <a:latin typeface="Arial" panose="020B0604020202020204" pitchFamily="34" charset="0"/>
                <a:cs typeface="Arial" panose="020B0604020202020204" pitchFamily="34" charset="0"/>
              </a:rPr>
              <a:t> A                                                                               </a:t>
            </a:r>
            <a:r>
              <a:rPr lang="en-US" altLang="en-US" sz="2000" dirty="0" err="1">
                <a:solidFill>
                  <a:srgbClr val="00FF00"/>
                </a:solidFill>
                <a:latin typeface="Arial" panose="020B0604020202020204" pitchFamily="34" charset="0"/>
                <a:cs typeface="Arial" panose="020B0604020202020204" pitchFamily="34" charset="0"/>
              </a:rPr>
              <a:t>Trạm</a:t>
            </a:r>
            <a:r>
              <a:rPr lang="en-US" altLang="en-US" sz="2000" dirty="0">
                <a:solidFill>
                  <a:srgbClr val="00FF00"/>
                </a:solidFill>
                <a:latin typeface="Arial" panose="020B0604020202020204" pitchFamily="34" charset="0"/>
                <a:cs typeface="Arial" panose="020B0604020202020204" pitchFamily="34" charset="0"/>
              </a:rPr>
              <a:t> B</a:t>
            </a:r>
          </a:p>
        </p:txBody>
      </p:sp>
      <p:sp>
        <p:nvSpPr>
          <p:cNvPr id="15365" name="Text Box 5">
            <a:extLst>
              <a:ext uri="{FF2B5EF4-FFF2-40B4-BE49-F238E27FC236}">
                <a16:creationId xmlns:a16="http://schemas.microsoft.com/office/drawing/2014/main" id="{E829F639-B587-4B20-A298-432A1CAF2084}"/>
              </a:ext>
            </a:extLst>
          </p:cNvPr>
          <p:cNvSpPr txBox="1">
            <a:spLocks noChangeArrowheads="1"/>
          </p:cNvSpPr>
          <p:nvPr/>
        </p:nvSpPr>
        <p:spPr bwMode="auto">
          <a:xfrm>
            <a:off x="787400" y="896938"/>
            <a:ext cx="920750" cy="4619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ENQ</a:t>
            </a:r>
          </a:p>
        </p:txBody>
      </p:sp>
      <p:sp>
        <p:nvSpPr>
          <p:cNvPr id="15366" name="Line 6">
            <a:extLst>
              <a:ext uri="{FF2B5EF4-FFF2-40B4-BE49-F238E27FC236}">
                <a16:creationId xmlns:a16="http://schemas.microsoft.com/office/drawing/2014/main" id="{C65D689E-BDF3-4978-A8E8-67B89B61E17E}"/>
              </a:ext>
            </a:extLst>
          </p:cNvPr>
          <p:cNvSpPr>
            <a:spLocks noChangeShapeType="1"/>
          </p:cNvSpPr>
          <p:nvPr/>
        </p:nvSpPr>
        <p:spPr bwMode="auto">
          <a:xfrm>
            <a:off x="1866900" y="1125538"/>
            <a:ext cx="5334000" cy="3810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67" name="Text Box 7">
            <a:extLst>
              <a:ext uri="{FF2B5EF4-FFF2-40B4-BE49-F238E27FC236}">
                <a16:creationId xmlns:a16="http://schemas.microsoft.com/office/drawing/2014/main" id="{5E89C110-0DDE-40ED-8681-6C841277405F}"/>
              </a:ext>
            </a:extLst>
          </p:cNvPr>
          <p:cNvSpPr txBox="1">
            <a:spLocks noChangeArrowheads="1"/>
          </p:cNvSpPr>
          <p:nvPr/>
        </p:nvSpPr>
        <p:spPr bwMode="auto">
          <a:xfrm>
            <a:off x="7277100" y="1270000"/>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15368" name="Text Box 8">
            <a:extLst>
              <a:ext uri="{FF2B5EF4-FFF2-40B4-BE49-F238E27FC236}">
                <a16:creationId xmlns:a16="http://schemas.microsoft.com/office/drawing/2014/main" id="{88413595-6D87-4E06-BD0D-62E10DF546FC}"/>
              </a:ext>
            </a:extLst>
          </p:cNvPr>
          <p:cNvSpPr txBox="1">
            <a:spLocks noChangeArrowheads="1"/>
          </p:cNvSpPr>
          <p:nvPr/>
        </p:nvSpPr>
        <p:spPr bwMode="auto">
          <a:xfrm>
            <a:off x="723900" y="20145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text1</a:t>
            </a:r>
          </a:p>
        </p:txBody>
      </p:sp>
      <p:sp>
        <p:nvSpPr>
          <p:cNvPr id="15369" name="Line 9">
            <a:extLst>
              <a:ext uri="{FF2B5EF4-FFF2-40B4-BE49-F238E27FC236}">
                <a16:creationId xmlns:a16="http://schemas.microsoft.com/office/drawing/2014/main" id="{BC4D9F2D-70CB-4325-B17D-3F54F905C2CB}"/>
              </a:ext>
            </a:extLst>
          </p:cNvPr>
          <p:cNvSpPr>
            <a:spLocks noChangeShapeType="1"/>
          </p:cNvSpPr>
          <p:nvPr/>
        </p:nvSpPr>
        <p:spPr bwMode="auto">
          <a:xfrm flipV="1">
            <a:off x="1866900" y="1676400"/>
            <a:ext cx="5334000" cy="5921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70" name="Text Box 10">
            <a:extLst>
              <a:ext uri="{FF2B5EF4-FFF2-40B4-BE49-F238E27FC236}">
                <a16:creationId xmlns:a16="http://schemas.microsoft.com/office/drawing/2014/main" id="{D622CD2C-D37B-40CA-AAD6-322A1C11AE72}"/>
              </a:ext>
            </a:extLst>
          </p:cNvPr>
          <p:cNvSpPr txBox="1">
            <a:spLocks noChangeArrowheads="1"/>
          </p:cNvSpPr>
          <p:nvPr/>
        </p:nvSpPr>
        <p:spPr bwMode="auto">
          <a:xfrm>
            <a:off x="7254875" y="2260600"/>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15371" name="Line 11">
            <a:extLst>
              <a:ext uri="{FF2B5EF4-FFF2-40B4-BE49-F238E27FC236}">
                <a16:creationId xmlns:a16="http://schemas.microsoft.com/office/drawing/2014/main" id="{8AB7A075-7F2A-459D-9F4D-9DA34C9C819F}"/>
              </a:ext>
            </a:extLst>
          </p:cNvPr>
          <p:cNvSpPr>
            <a:spLocks noChangeShapeType="1"/>
          </p:cNvSpPr>
          <p:nvPr/>
        </p:nvSpPr>
        <p:spPr bwMode="auto">
          <a:xfrm>
            <a:off x="2095500" y="2268538"/>
            <a:ext cx="5105400" cy="246062"/>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372" name="Text Box 12">
            <a:extLst>
              <a:ext uri="{FF2B5EF4-FFF2-40B4-BE49-F238E27FC236}">
                <a16:creationId xmlns:a16="http://schemas.microsoft.com/office/drawing/2014/main" id="{313956F3-EBF3-456E-8C17-05329672B73F}"/>
              </a:ext>
            </a:extLst>
          </p:cNvPr>
          <p:cNvSpPr txBox="1">
            <a:spLocks noChangeArrowheads="1"/>
          </p:cNvSpPr>
          <p:nvPr/>
        </p:nvSpPr>
        <p:spPr bwMode="auto">
          <a:xfrm>
            <a:off x="742950" y="30051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text2</a:t>
            </a:r>
          </a:p>
        </p:txBody>
      </p:sp>
      <p:sp>
        <p:nvSpPr>
          <p:cNvPr id="15373" name="Line 13">
            <a:extLst>
              <a:ext uri="{FF2B5EF4-FFF2-40B4-BE49-F238E27FC236}">
                <a16:creationId xmlns:a16="http://schemas.microsoft.com/office/drawing/2014/main" id="{D99F2530-8422-4FB7-A870-8DBFE6638C7E}"/>
              </a:ext>
            </a:extLst>
          </p:cNvPr>
          <p:cNvSpPr>
            <a:spLocks noChangeShapeType="1"/>
          </p:cNvSpPr>
          <p:nvPr/>
        </p:nvSpPr>
        <p:spPr bwMode="auto">
          <a:xfrm flipV="1">
            <a:off x="1866900" y="2514600"/>
            <a:ext cx="5257800" cy="8207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5374" name="Line 14">
            <a:extLst>
              <a:ext uri="{FF2B5EF4-FFF2-40B4-BE49-F238E27FC236}">
                <a16:creationId xmlns:a16="http://schemas.microsoft.com/office/drawing/2014/main" id="{D3D69581-7238-491C-8D86-8C151D8FE28A}"/>
              </a:ext>
            </a:extLst>
          </p:cNvPr>
          <p:cNvSpPr>
            <a:spLocks noChangeShapeType="1"/>
          </p:cNvSpPr>
          <p:nvPr/>
        </p:nvSpPr>
        <p:spPr bwMode="auto">
          <a:xfrm>
            <a:off x="2019300" y="3352800"/>
            <a:ext cx="5105400" cy="1524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75" name="Text Box 15">
            <a:extLst>
              <a:ext uri="{FF2B5EF4-FFF2-40B4-BE49-F238E27FC236}">
                <a16:creationId xmlns:a16="http://schemas.microsoft.com/office/drawing/2014/main" id="{CA312AA8-8EC0-4EDB-85A7-AF610B4AB0B0}"/>
              </a:ext>
            </a:extLst>
          </p:cNvPr>
          <p:cNvSpPr txBox="1">
            <a:spLocks noChangeArrowheads="1"/>
          </p:cNvSpPr>
          <p:nvPr/>
        </p:nvSpPr>
        <p:spPr bwMode="auto">
          <a:xfrm>
            <a:off x="7277100" y="3251200"/>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15376" name="Line 16">
            <a:extLst>
              <a:ext uri="{FF2B5EF4-FFF2-40B4-BE49-F238E27FC236}">
                <a16:creationId xmlns:a16="http://schemas.microsoft.com/office/drawing/2014/main" id="{62881571-6FF4-43BF-96EF-C172F5DF17CD}"/>
              </a:ext>
            </a:extLst>
          </p:cNvPr>
          <p:cNvSpPr>
            <a:spLocks noChangeShapeType="1"/>
          </p:cNvSpPr>
          <p:nvPr/>
        </p:nvSpPr>
        <p:spPr bwMode="auto">
          <a:xfrm flipV="1">
            <a:off x="1714500" y="3505200"/>
            <a:ext cx="5410200" cy="685800"/>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77" name="Text Box 17">
            <a:extLst>
              <a:ext uri="{FF2B5EF4-FFF2-40B4-BE49-F238E27FC236}">
                <a16:creationId xmlns:a16="http://schemas.microsoft.com/office/drawing/2014/main" id="{6B52A5C5-CAB3-47F0-8EE4-E975309E2D3C}"/>
              </a:ext>
            </a:extLst>
          </p:cNvPr>
          <p:cNvSpPr txBox="1">
            <a:spLocks noChangeArrowheads="1"/>
          </p:cNvSpPr>
          <p:nvPr/>
        </p:nvSpPr>
        <p:spPr bwMode="auto">
          <a:xfrm>
            <a:off x="800100" y="3944938"/>
            <a:ext cx="879475"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EOT</a:t>
            </a:r>
          </a:p>
        </p:txBody>
      </p:sp>
      <p:sp>
        <p:nvSpPr>
          <p:cNvPr id="15378" name="Line 18">
            <a:extLst>
              <a:ext uri="{FF2B5EF4-FFF2-40B4-BE49-F238E27FC236}">
                <a16:creationId xmlns:a16="http://schemas.microsoft.com/office/drawing/2014/main" id="{A8B478A9-B297-421A-9B39-591118FE2605}"/>
              </a:ext>
            </a:extLst>
          </p:cNvPr>
          <p:cNvSpPr>
            <a:spLocks noChangeShapeType="1"/>
          </p:cNvSpPr>
          <p:nvPr/>
        </p:nvSpPr>
        <p:spPr bwMode="auto">
          <a:xfrm>
            <a:off x="1714500" y="4191000"/>
            <a:ext cx="5410200" cy="762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379" name="Line 19">
            <a:extLst>
              <a:ext uri="{FF2B5EF4-FFF2-40B4-BE49-F238E27FC236}">
                <a16:creationId xmlns:a16="http://schemas.microsoft.com/office/drawing/2014/main" id="{36B16A28-5A27-4E28-BE11-2F8E16326846}"/>
              </a:ext>
            </a:extLst>
          </p:cNvPr>
          <p:cNvSpPr>
            <a:spLocks noChangeShapeType="1"/>
          </p:cNvSpPr>
          <p:nvPr/>
        </p:nvSpPr>
        <p:spPr bwMode="auto">
          <a:xfrm flipV="1">
            <a:off x="1790700" y="4267200"/>
            <a:ext cx="5257800" cy="6683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80" name="Text Box 20">
            <a:extLst>
              <a:ext uri="{FF2B5EF4-FFF2-40B4-BE49-F238E27FC236}">
                <a16:creationId xmlns:a16="http://schemas.microsoft.com/office/drawing/2014/main" id="{CDD2EB64-8C8A-443A-ABC0-511CF346E429}"/>
              </a:ext>
            </a:extLst>
          </p:cNvPr>
          <p:cNvSpPr txBox="1">
            <a:spLocks noChangeArrowheads="1"/>
          </p:cNvSpPr>
          <p:nvPr/>
        </p:nvSpPr>
        <p:spPr bwMode="auto">
          <a:xfrm>
            <a:off x="7280275" y="3976688"/>
            <a:ext cx="920750"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enq</a:t>
            </a:r>
          </a:p>
        </p:txBody>
      </p:sp>
      <p:sp useBgFill="1">
        <p:nvSpPr>
          <p:cNvPr id="15381" name="Text Box 21">
            <a:extLst>
              <a:ext uri="{FF2B5EF4-FFF2-40B4-BE49-F238E27FC236}">
                <a16:creationId xmlns:a16="http://schemas.microsoft.com/office/drawing/2014/main" id="{3AE32ABF-EB9E-4A4E-B912-5F9DB9887AED}"/>
              </a:ext>
            </a:extLst>
          </p:cNvPr>
          <p:cNvSpPr txBox="1">
            <a:spLocks noChangeArrowheads="1"/>
          </p:cNvSpPr>
          <p:nvPr/>
        </p:nvSpPr>
        <p:spPr bwMode="auto">
          <a:xfrm>
            <a:off x="800100" y="4681538"/>
            <a:ext cx="912813"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ACK</a:t>
            </a:r>
          </a:p>
        </p:txBody>
      </p:sp>
      <p:sp>
        <p:nvSpPr>
          <p:cNvPr id="15382" name="Line 22">
            <a:extLst>
              <a:ext uri="{FF2B5EF4-FFF2-40B4-BE49-F238E27FC236}">
                <a16:creationId xmlns:a16="http://schemas.microsoft.com/office/drawing/2014/main" id="{22CE5293-5097-4A9B-8DA3-AE4B3DE31A21}"/>
              </a:ext>
            </a:extLst>
          </p:cNvPr>
          <p:cNvSpPr>
            <a:spLocks noChangeShapeType="1"/>
          </p:cNvSpPr>
          <p:nvPr/>
        </p:nvSpPr>
        <p:spPr bwMode="auto">
          <a:xfrm flipV="1">
            <a:off x="1833563" y="4876800"/>
            <a:ext cx="5291137" cy="47625"/>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383" name="Text Box 23">
            <a:extLst>
              <a:ext uri="{FF2B5EF4-FFF2-40B4-BE49-F238E27FC236}">
                <a16:creationId xmlns:a16="http://schemas.microsoft.com/office/drawing/2014/main" id="{41A22F15-9692-4401-869E-A9A1F7D137D2}"/>
              </a:ext>
            </a:extLst>
          </p:cNvPr>
          <p:cNvSpPr txBox="1">
            <a:spLocks noChangeArrowheads="1"/>
          </p:cNvSpPr>
          <p:nvPr/>
        </p:nvSpPr>
        <p:spPr bwMode="auto">
          <a:xfrm>
            <a:off x="7280275" y="4648200"/>
            <a:ext cx="1520825" cy="45720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Text b</a:t>
            </a:r>
          </a:p>
        </p:txBody>
      </p:sp>
      <p:sp>
        <p:nvSpPr>
          <p:cNvPr id="15384" name="Line 24">
            <a:extLst>
              <a:ext uri="{FF2B5EF4-FFF2-40B4-BE49-F238E27FC236}">
                <a16:creationId xmlns:a16="http://schemas.microsoft.com/office/drawing/2014/main" id="{BF5CD9D7-85D5-4354-BEF6-7165378EB572}"/>
              </a:ext>
            </a:extLst>
          </p:cNvPr>
          <p:cNvSpPr>
            <a:spLocks noChangeShapeType="1"/>
          </p:cNvSpPr>
          <p:nvPr/>
        </p:nvSpPr>
        <p:spPr bwMode="auto">
          <a:xfrm flipV="1">
            <a:off x="1866900" y="4876800"/>
            <a:ext cx="5257800" cy="8207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5385" name="Text Box 25">
            <a:extLst>
              <a:ext uri="{FF2B5EF4-FFF2-40B4-BE49-F238E27FC236}">
                <a16:creationId xmlns:a16="http://schemas.microsoft.com/office/drawing/2014/main" id="{37C680B3-2066-405F-A5E8-7947327B3B5D}"/>
              </a:ext>
            </a:extLst>
          </p:cNvPr>
          <p:cNvSpPr txBox="1">
            <a:spLocks noChangeArrowheads="1"/>
          </p:cNvSpPr>
          <p:nvPr/>
        </p:nvSpPr>
        <p:spPr bwMode="auto">
          <a:xfrm>
            <a:off x="800100" y="5468938"/>
            <a:ext cx="912813" cy="461962"/>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ACK</a:t>
            </a:r>
          </a:p>
        </p:txBody>
      </p:sp>
      <p:sp useBgFill="1">
        <p:nvSpPr>
          <p:cNvPr id="15386" name="Text Box 26">
            <a:extLst>
              <a:ext uri="{FF2B5EF4-FFF2-40B4-BE49-F238E27FC236}">
                <a16:creationId xmlns:a16="http://schemas.microsoft.com/office/drawing/2014/main" id="{C12C5521-DFD6-4022-81A6-28EE7B687413}"/>
              </a:ext>
            </a:extLst>
          </p:cNvPr>
          <p:cNvSpPr txBox="1">
            <a:spLocks noChangeArrowheads="1"/>
          </p:cNvSpPr>
          <p:nvPr/>
        </p:nvSpPr>
        <p:spPr bwMode="auto">
          <a:xfrm>
            <a:off x="7277100" y="5461000"/>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eot</a:t>
            </a:r>
          </a:p>
        </p:txBody>
      </p:sp>
      <p:sp>
        <p:nvSpPr>
          <p:cNvPr id="15387" name="Line 27">
            <a:extLst>
              <a:ext uri="{FF2B5EF4-FFF2-40B4-BE49-F238E27FC236}">
                <a16:creationId xmlns:a16="http://schemas.microsoft.com/office/drawing/2014/main" id="{9C8E589F-67DF-423E-A612-BEB89F5BCC34}"/>
              </a:ext>
            </a:extLst>
          </p:cNvPr>
          <p:cNvSpPr>
            <a:spLocks noChangeShapeType="1"/>
          </p:cNvSpPr>
          <p:nvPr/>
        </p:nvSpPr>
        <p:spPr bwMode="auto">
          <a:xfrm flipV="1">
            <a:off x="1866900" y="5791200"/>
            <a:ext cx="5257800" cy="609600"/>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5388" name="Line 28">
            <a:extLst>
              <a:ext uri="{FF2B5EF4-FFF2-40B4-BE49-F238E27FC236}">
                <a16:creationId xmlns:a16="http://schemas.microsoft.com/office/drawing/2014/main" id="{E23E1845-1A43-4925-955E-F75BDDA22B36}"/>
              </a:ext>
            </a:extLst>
          </p:cNvPr>
          <p:cNvSpPr>
            <a:spLocks noChangeShapeType="1"/>
          </p:cNvSpPr>
          <p:nvPr/>
        </p:nvSpPr>
        <p:spPr bwMode="auto">
          <a:xfrm>
            <a:off x="1943100" y="5697538"/>
            <a:ext cx="5181600" cy="93662"/>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389" name="Text Box 29">
            <a:extLst>
              <a:ext uri="{FF2B5EF4-FFF2-40B4-BE49-F238E27FC236}">
                <a16:creationId xmlns:a16="http://schemas.microsoft.com/office/drawing/2014/main" id="{68B83FAE-428E-415A-A713-2B525DAD52CD}"/>
              </a:ext>
            </a:extLst>
          </p:cNvPr>
          <p:cNvSpPr txBox="1">
            <a:spLocks noChangeArrowheads="1"/>
          </p:cNvSpPr>
          <p:nvPr/>
        </p:nvSpPr>
        <p:spPr bwMode="auto">
          <a:xfrm>
            <a:off x="3467100" y="6262688"/>
            <a:ext cx="3276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Dạng thông thường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Text Box 4">
            <a:extLst>
              <a:ext uri="{FF2B5EF4-FFF2-40B4-BE49-F238E27FC236}">
                <a16:creationId xmlns:a16="http://schemas.microsoft.com/office/drawing/2014/main" id="{5C5ADBAB-D78B-438B-8071-F2CBE5348631}"/>
              </a:ext>
            </a:extLst>
          </p:cNvPr>
          <p:cNvSpPr txBox="1">
            <a:spLocks noChangeArrowheads="1"/>
          </p:cNvSpPr>
          <p:nvPr/>
        </p:nvSpPr>
        <p:spPr bwMode="auto">
          <a:xfrm>
            <a:off x="1104900" y="304800"/>
            <a:ext cx="838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000" dirty="0" err="1">
                <a:latin typeface="Arial" panose="020B0604020202020204" pitchFamily="34" charset="0"/>
                <a:cs typeface="Arial" panose="020B0604020202020204" pitchFamily="34" charset="0"/>
              </a:rPr>
              <a:t>Trạm</a:t>
            </a:r>
            <a:r>
              <a:rPr lang="en-US" altLang="en-US" sz="2000" dirty="0">
                <a:latin typeface="Arial" panose="020B0604020202020204" pitchFamily="34" charset="0"/>
                <a:cs typeface="Arial" panose="020B0604020202020204" pitchFamily="34" charset="0"/>
              </a:rPr>
              <a:t> A                                                                                  </a:t>
            </a:r>
            <a:r>
              <a:rPr lang="en-US" altLang="en-US" sz="2000" dirty="0" err="1">
                <a:latin typeface="Arial" panose="020B0604020202020204" pitchFamily="34" charset="0"/>
                <a:cs typeface="Arial" panose="020B0604020202020204" pitchFamily="34" charset="0"/>
              </a:rPr>
              <a:t>Trạm</a:t>
            </a:r>
            <a:r>
              <a:rPr lang="en-US" altLang="en-US" sz="2000" dirty="0">
                <a:latin typeface="Arial" panose="020B0604020202020204" pitchFamily="34" charset="0"/>
                <a:cs typeface="Arial" panose="020B0604020202020204" pitchFamily="34" charset="0"/>
              </a:rPr>
              <a:t> B</a:t>
            </a:r>
          </a:p>
        </p:txBody>
      </p:sp>
      <p:sp>
        <p:nvSpPr>
          <p:cNvPr id="274437" name="Text Box 5">
            <a:extLst>
              <a:ext uri="{FF2B5EF4-FFF2-40B4-BE49-F238E27FC236}">
                <a16:creationId xmlns:a16="http://schemas.microsoft.com/office/drawing/2014/main" id="{46B8AC8F-61DD-4ABB-B1F1-97AAC85E489F}"/>
              </a:ext>
            </a:extLst>
          </p:cNvPr>
          <p:cNvSpPr txBox="1">
            <a:spLocks noChangeArrowheads="1"/>
          </p:cNvSpPr>
          <p:nvPr/>
        </p:nvSpPr>
        <p:spPr bwMode="auto">
          <a:xfrm>
            <a:off x="1244600" y="896938"/>
            <a:ext cx="920750" cy="4619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ENQ</a:t>
            </a:r>
          </a:p>
        </p:txBody>
      </p:sp>
      <p:sp>
        <p:nvSpPr>
          <p:cNvPr id="274438" name="Line 6">
            <a:extLst>
              <a:ext uri="{FF2B5EF4-FFF2-40B4-BE49-F238E27FC236}">
                <a16:creationId xmlns:a16="http://schemas.microsoft.com/office/drawing/2014/main" id="{DD771692-EF0B-432F-9420-8F50243D411A}"/>
              </a:ext>
            </a:extLst>
          </p:cNvPr>
          <p:cNvSpPr>
            <a:spLocks noChangeShapeType="1"/>
          </p:cNvSpPr>
          <p:nvPr/>
        </p:nvSpPr>
        <p:spPr bwMode="auto">
          <a:xfrm>
            <a:off x="2324100" y="1125538"/>
            <a:ext cx="5334000" cy="3810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6391" name="Text Box 7">
            <a:extLst>
              <a:ext uri="{FF2B5EF4-FFF2-40B4-BE49-F238E27FC236}">
                <a16:creationId xmlns:a16="http://schemas.microsoft.com/office/drawing/2014/main" id="{24E0D120-7B15-462F-9A3D-CF479DC47003}"/>
              </a:ext>
            </a:extLst>
          </p:cNvPr>
          <p:cNvSpPr txBox="1">
            <a:spLocks noChangeArrowheads="1"/>
          </p:cNvSpPr>
          <p:nvPr/>
        </p:nvSpPr>
        <p:spPr bwMode="auto">
          <a:xfrm>
            <a:off x="7658100" y="12779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274440" name="Text Box 8">
            <a:extLst>
              <a:ext uri="{FF2B5EF4-FFF2-40B4-BE49-F238E27FC236}">
                <a16:creationId xmlns:a16="http://schemas.microsoft.com/office/drawing/2014/main" id="{524A5B31-B014-4308-8AFC-4FAB9E1B3776}"/>
              </a:ext>
            </a:extLst>
          </p:cNvPr>
          <p:cNvSpPr txBox="1">
            <a:spLocks noChangeArrowheads="1"/>
          </p:cNvSpPr>
          <p:nvPr/>
        </p:nvSpPr>
        <p:spPr bwMode="auto">
          <a:xfrm>
            <a:off x="7734300" y="1295400"/>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useBgFill="1">
        <p:nvSpPr>
          <p:cNvPr id="16393" name="Text Box 9">
            <a:extLst>
              <a:ext uri="{FF2B5EF4-FFF2-40B4-BE49-F238E27FC236}">
                <a16:creationId xmlns:a16="http://schemas.microsoft.com/office/drawing/2014/main" id="{CFE10EB6-3CD8-4D8B-8DB9-21C770920819}"/>
              </a:ext>
            </a:extLst>
          </p:cNvPr>
          <p:cNvSpPr txBox="1">
            <a:spLocks noChangeArrowheads="1"/>
          </p:cNvSpPr>
          <p:nvPr/>
        </p:nvSpPr>
        <p:spPr bwMode="auto">
          <a:xfrm>
            <a:off x="1104900" y="2039938"/>
            <a:ext cx="14478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4442" name="Text Box 10">
            <a:extLst>
              <a:ext uri="{FF2B5EF4-FFF2-40B4-BE49-F238E27FC236}">
                <a16:creationId xmlns:a16="http://schemas.microsoft.com/office/drawing/2014/main" id="{2DE1008E-60FC-4D2C-868A-61DCDA01CF5B}"/>
              </a:ext>
            </a:extLst>
          </p:cNvPr>
          <p:cNvSpPr txBox="1">
            <a:spLocks noChangeArrowheads="1"/>
          </p:cNvSpPr>
          <p:nvPr/>
        </p:nvSpPr>
        <p:spPr bwMode="auto">
          <a:xfrm>
            <a:off x="1181100" y="20145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text1</a:t>
            </a:r>
          </a:p>
        </p:txBody>
      </p:sp>
      <p:sp>
        <p:nvSpPr>
          <p:cNvPr id="274443" name="Line 11">
            <a:extLst>
              <a:ext uri="{FF2B5EF4-FFF2-40B4-BE49-F238E27FC236}">
                <a16:creationId xmlns:a16="http://schemas.microsoft.com/office/drawing/2014/main" id="{54DAC176-741E-4EF4-A4BC-32D296984FA6}"/>
              </a:ext>
            </a:extLst>
          </p:cNvPr>
          <p:cNvSpPr>
            <a:spLocks noChangeShapeType="1"/>
          </p:cNvSpPr>
          <p:nvPr/>
        </p:nvSpPr>
        <p:spPr bwMode="auto">
          <a:xfrm flipV="1">
            <a:off x="2324100" y="1676400"/>
            <a:ext cx="5334000" cy="5921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6396" name="Text Box 12">
            <a:extLst>
              <a:ext uri="{FF2B5EF4-FFF2-40B4-BE49-F238E27FC236}">
                <a16:creationId xmlns:a16="http://schemas.microsoft.com/office/drawing/2014/main" id="{12DB6A01-6C9E-4C53-8FEA-F3D3F0F04789}"/>
              </a:ext>
            </a:extLst>
          </p:cNvPr>
          <p:cNvSpPr txBox="1">
            <a:spLocks noChangeArrowheads="1"/>
          </p:cNvSpPr>
          <p:nvPr/>
        </p:nvSpPr>
        <p:spPr bwMode="auto">
          <a:xfrm>
            <a:off x="7429500" y="2374900"/>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4445" name="Line 13">
            <a:extLst>
              <a:ext uri="{FF2B5EF4-FFF2-40B4-BE49-F238E27FC236}">
                <a16:creationId xmlns:a16="http://schemas.microsoft.com/office/drawing/2014/main" id="{F8D52487-D7AA-46C0-98DB-ABA3E395DAC6}"/>
              </a:ext>
            </a:extLst>
          </p:cNvPr>
          <p:cNvSpPr>
            <a:spLocks noChangeShapeType="1"/>
          </p:cNvSpPr>
          <p:nvPr/>
        </p:nvSpPr>
        <p:spPr bwMode="auto">
          <a:xfrm>
            <a:off x="2552700" y="2268538"/>
            <a:ext cx="5029200" cy="398462"/>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74446" name="Line 14">
            <a:extLst>
              <a:ext uri="{FF2B5EF4-FFF2-40B4-BE49-F238E27FC236}">
                <a16:creationId xmlns:a16="http://schemas.microsoft.com/office/drawing/2014/main" id="{3DE48C19-46D9-4799-868E-84BA07A10F44}"/>
              </a:ext>
            </a:extLst>
          </p:cNvPr>
          <p:cNvSpPr>
            <a:spLocks noChangeShapeType="1"/>
          </p:cNvSpPr>
          <p:nvPr/>
        </p:nvSpPr>
        <p:spPr bwMode="auto">
          <a:xfrm flipV="1">
            <a:off x="2324100" y="2667000"/>
            <a:ext cx="5486400" cy="6683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6399" name="Text Box 15">
            <a:extLst>
              <a:ext uri="{FF2B5EF4-FFF2-40B4-BE49-F238E27FC236}">
                <a16:creationId xmlns:a16="http://schemas.microsoft.com/office/drawing/2014/main" id="{284BE06F-20F4-4604-8969-DF5700632FC3}"/>
              </a:ext>
            </a:extLst>
          </p:cNvPr>
          <p:cNvSpPr txBox="1">
            <a:spLocks noChangeArrowheads="1"/>
          </p:cNvSpPr>
          <p:nvPr/>
        </p:nvSpPr>
        <p:spPr bwMode="auto">
          <a:xfrm>
            <a:off x="952500" y="4221163"/>
            <a:ext cx="22860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16400" name="Text Box 16">
            <a:extLst>
              <a:ext uri="{FF2B5EF4-FFF2-40B4-BE49-F238E27FC236}">
                <a16:creationId xmlns:a16="http://schemas.microsoft.com/office/drawing/2014/main" id="{64C57EE5-7074-426D-88A9-860C3E4A6DC7}"/>
              </a:ext>
            </a:extLst>
          </p:cNvPr>
          <p:cNvSpPr txBox="1">
            <a:spLocks noChangeArrowheads="1"/>
          </p:cNvSpPr>
          <p:nvPr/>
        </p:nvSpPr>
        <p:spPr bwMode="auto">
          <a:xfrm>
            <a:off x="7277100" y="4391025"/>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6401" name="Text Box 17">
            <a:extLst>
              <a:ext uri="{FF2B5EF4-FFF2-40B4-BE49-F238E27FC236}">
                <a16:creationId xmlns:a16="http://schemas.microsoft.com/office/drawing/2014/main" id="{2412A5E5-D467-4D9E-94BF-3F04AA11AD6D}"/>
              </a:ext>
            </a:extLst>
          </p:cNvPr>
          <p:cNvSpPr txBox="1">
            <a:spLocks noChangeArrowheads="1"/>
          </p:cNvSpPr>
          <p:nvPr/>
        </p:nvSpPr>
        <p:spPr bwMode="auto">
          <a:xfrm>
            <a:off x="3924300" y="5348288"/>
            <a:ext cx="3276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Dạng hội thoại</a:t>
            </a:r>
          </a:p>
        </p:txBody>
      </p:sp>
      <p:sp>
        <p:nvSpPr>
          <p:cNvPr id="274450" name="Text Box 18">
            <a:extLst>
              <a:ext uri="{FF2B5EF4-FFF2-40B4-BE49-F238E27FC236}">
                <a16:creationId xmlns:a16="http://schemas.microsoft.com/office/drawing/2014/main" id="{BC7EB54E-5D83-44AF-91EF-04C1CA3DFBCD}"/>
              </a:ext>
            </a:extLst>
          </p:cNvPr>
          <p:cNvSpPr txBox="1">
            <a:spLocks noChangeArrowheads="1"/>
          </p:cNvSpPr>
          <p:nvPr/>
        </p:nvSpPr>
        <p:spPr bwMode="auto">
          <a:xfrm>
            <a:off x="7734300" y="2438400"/>
            <a:ext cx="1371600" cy="45720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Text b</a:t>
            </a:r>
          </a:p>
        </p:txBody>
      </p:sp>
      <p:sp useBgFill="1">
        <p:nvSpPr>
          <p:cNvPr id="16403" name="Text Box 19">
            <a:extLst>
              <a:ext uri="{FF2B5EF4-FFF2-40B4-BE49-F238E27FC236}">
                <a16:creationId xmlns:a16="http://schemas.microsoft.com/office/drawing/2014/main" id="{7B0D42EC-004C-41D4-9C30-A9B0E7A668FC}"/>
              </a:ext>
            </a:extLst>
          </p:cNvPr>
          <p:cNvSpPr txBox="1">
            <a:spLocks noChangeArrowheads="1"/>
          </p:cNvSpPr>
          <p:nvPr/>
        </p:nvSpPr>
        <p:spPr bwMode="auto">
          <a:xfrm>
            <a:off x="876300" y="3060700"/>
            <a:ext cx="16764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4452" name="Text Box 20">
            <a:extLst>
              <a:ext uri="{FF2B5EF4-FFF2-40B4-BE49-F238E27FC236}">
                <a16:creationId xmlns:a16="http://schemas.microsoft.com/office/drawing/2014/main" id="{5E39BCE9-A9B2-4231-8AB3-77FDE2336C83}"/>
              </a:ext>
            </a:extLst>
          </p:cNvPr>
          <p:cNvSpPr txBox="1">
            <a:spLocks noChangeArrowheads="1"/>
          </p:cNvSpPr>
          <p:nvPr/>
        </p:nvSpPr>
        <p:spPr bwMode="auto">
          <a:xfrm>
            <a:off x="1200150" y="3022600"/>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text2</a:t>
            </a:r>
          </a:p>
        </p:txBody>
      </p:sp>
      <p:sp useBgFill="1">
        <p:nvSpPr>
          <p:cNvPr id="16405" name="Text Box 21">
            <a:extLst>
              <a:ext uri="{FF2B5EF4-FFF2-40B4-BE49-F238E27FC236}">
                <a16:creationId xmlns:a16="http://schemas.microsoft.com/office/drawing/2014/main" id="{515CC73F-BCE6-471D-B20F-355D2776A23E}"/>
              </a:ext>
            </a:extLst>
          </p:cNvPr>
          <p:cNvSpPr txBox="1">
            <a:spLocks noChangeArrowheads="1"/>
          </p:cNvSpPr>
          <p:nvPr/>
        </p:nvSpPr>
        <p:spPr bwMode="auto">
          <a:xfrm>
            <a:off x="7429500" y="3282950"/>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4454" name="Line 22">
            <a:extLst>
              <a:ext uri="{FF2B5EF4-FFF2-40B4-BE49-F238E27FC236}">
                <a16:creationId xmlns:a16="http://schemas.microsoft.com/office/drawing/2014/main" id="{80B7931C-A866-4660-BBAD-42218B5835CA}"/>
              </a:ext>
            </a:extLst>
          </p:cNvPr>
          <p:cNvSpPr>
            <a:spLocks noChangeShapeType="1"/>
          </p:cNvSpPr>
          <p:nvPr/>
        </p:nvSpPr>
        <p:spPr bwMode="auto">
          <a:xfrm>
            <a:off x="2400300" y="3352800"/>
            <a:ext cx="5410200" cy="3048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274455" name="Text Box 23">
            <a:extLst>
              <a:ext uri="{FF2B5EF4-FFF2-40B4-BE49-F238E27FC236}">
                <a16:creationId xmlns:a16="http://schemas.microsoft.com/office/drawing/2014/main" id="{4DFA8330-43E5-4561-8EC3-A4D7F33025AB}"/>
              </a:ext>
            </a:extLst>
          </p:cNvPr>
          <p:cNvSpPr txBox="1">
            <a:spLocks noChangeArrowheads="1"/>
          </p:cNvSpPr>
          <p:nvPr/>
        </p:nvSpPr>
        <p:spPr bwMode="auto">
          <a:xfrm>
            <a:off x="7734300" y="3352800"/>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274456" name="Line 24">
            <a:extLst>
              <a:ext uri="{FF2B5EF4-FFF2-40B4-BE49-F238E27FC236}">
                <a16:creationId xmlns:a16="http://schemas.microsoft.com/office/drawing/2014/main" id="{7AFF9260-A0A7-46CE-8398-9963FD03AECA}"/>
              </a:ext>
            </a:extLst>
          </p:cNvPr>
          <p:cNvSpPr>
            <a:spLocks noChangeShapeType="1"/>
          </p:cNvSpPr>
          <p:nvPr/>
        </p:nvSpPr>
        <p:spPr bwMode="auto">
          <a:xfrm flipV="1">
            <a:off x="2476500" y="3733800"/>
            <a:ext cx="5105400" cy="457200"/>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6409" name="Text Box 25">
            <a:extLst>
              <a:ext uri="{FF2B5EF4-FFF2-40B4-BE49-F238E27FC236}">
                <a16:creationId xmlns:a16="http://schemas.microsoft.com/office/drawing/2014/main" id="{39DBFA32-2037-4F37-BD3C-7A698C963B00}"/>
              </a:ext>
            </a:extLst>
          </p:cNvPr>
          <p:cNvSpPr txBox="1">
            <a:spLocks noChangeArrowheads="1"/>
          </p:cNvSpPr>
          <p:nvPr/>
        </p:nvSpPr>
        <p:spPr bwMode="auto">
          <a:xfrm>
            <a:off x="1257300" y="3886200"/>
            <a:ext cx="1219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274458" name="Text Box 26">
            <a:extLst>
              <a:ext uri="{FF2B5EF4-FFF2-40B4-BE49-F238E27FC236}">
                <a16:creationId xmlns:a16="http://schemas.microsoft.com/office/drawing/2014/main" id="{B8A6408F-C22B-4A16-A08E-74C2ABAA2632}"/>
              </a:ext>
            </a:extLst>
          </p:cNvPr>
          <p:cNvSpPr txBox="1">
            <a:spLocks noChangeArrowheads="1"/>
          </p:cNvSpPr>
          <p:nvPr/>
        </p:nvSpPr>
        <p:spPr bwMode="auto">
          <a:xfrm>
            <a:off x="1422400" y="4038600"/>
            <a:ext cx="879475" cy="4619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latin typeface="Arial Black" panose="020B0A04020102020204" pitchFamily="34" charset="0"/>
              </a:rPr>
              <a:t>EOT</a:t>
            </a:r>
          </a:p>
        </p:txBody>
      </p:sp>
      <p:sp>
        <p:nvSpPr>
          <p:cNvPr id="274459" name="Line 27">
            <a:extLst>
              <a:ext uri="{FF2B5EF4-FFF2-40B4-BE49-F238E27FC236}">
                <a16:creationId xmlns:a16="http://schemas.microsoft.com/office/drawing/2014/main" id="{F9D60379-4BA8-4B1B-97E9-D9A76BEEBF28}"/>
              </a:ext>
            </a:extLst>
          </p:cNvPr>
          <p:cNvSpPr>
            <a:spLocks noChangeShapeType="1"/>
          </p:cNvSpPr>
          <p:nvPr/>
        </p:nvSpPr>
        <p:spPr bwMode="auto">
          <a:xfrm>
            <a:off x="2476500" y="4343400"/>
            <a:ext cx="5410200" cy="3048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6412" name="Text Box 28">
            <a:extLst>
              <a:ext uri="{FF2B5EF4-FFF2-40B4-BE49-F238E27FC236}">
                <a16:creationId xmlns:a16="http://schemas.microsoft.com/office/drawing/2014/main" id="{821F4205-4094-48A9-8945-524160594F3E}"/>
              </a:ext>
            </a:extLst>
          </p:cNvPr>
          <p:cNvSpPr txBox="1">
            <a:spLocks noChangeArrowheads="1"/>
          </p:cNvSpPr>
          <p:nvPr/>
        </p:nvSpPr>
        <p:spPr bwMode="auto">
          <a:xfrm>
            <a:off x="7505700" y="4419600"/>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diamond(in)">
                                      <p:cBhvr>
                                        <p:cTn id="7" dur="2000"/>
                                        <p:tgtEl>
                                          <p:spTgt spid="274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74438"/>
                                        </p:tgtEl>
                                        <p:attrNameLst>
                                          <p:attrName>style.visibility</p:attrName>
                                        </p:attrNameLst>
                                      </p:cBhvr>
                                      <p:to>
                                        <p:strVal val="visible"/>
                                      </p:to>
                                    </p:set>
                                    <p:anim calcmode="lin" valueType="num">
                                      <p:cBhvr additive="base">
                                        <p:cTn id="12" dur="500" fill="hold"/>
                                        <p:tgtEl>
                                          <p:spTgt spid="274438"/>
                                        </p:tgtEl>
                                        <p:attrNameLst>
                                          <p:attrName>ppt_x</p:attrName>
                                        </p:attrNameLst>
                                      </p:cBhvr>
                                      <p:tavLst>
                                        <p:tav tm="0">
                                          <p:val>
                                            <p:strVal val="0-#ppt_w/2"/>
                                          </p:val>
                                        </p:tav>
                                        <p:tav tm="100000">
                                          <p:val>
                                            <p:strVal val="#ppt_x"/>
                                          </p:val>
                                        </p:tav>
                                      </p:tavLst>
                                    </p:anim>
                                    <p:anim calcmode="lin" valueType="num">
                                      <p:cBhvr additive="base">
                                        <p:cTn id="13" dur="500" fill="hold"/>
                                        <p:tgtEl>
                                          <p:spTgt spid="27443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grpId="0" nodeType="clickEffect">
                                  <p:stCondLst>
                                    <p:cond delay="0"/>
                                  </p:stCondLst>
                                  <p:childTnLst>
                                    <p:animMotion origin="layout" path="M -4.51095E-6 3.98844E-6 L 0.62944 0.06173 " pathEditMode="relative" rAng="0" ptsTypes="AA">
                                      <p:cBhvr>
                                        <p:cTn id="17" dur="2000" fill="hold"/>
                                        <p:tgtEl>
                                          <p:spTgt spid="274437"/>
                                        </p:tgtEl>
                                        <p:attrNameLst>
                                          <p:attrName>ppt_x</p:attrName>
                                          <p:attrName>ppt_y</p:attrName>
                                        </p:attrNameLst>
                                      </p:cBhvr>
                                      <p:rCtr x="31472" y="3075"/>
                                    </p:animMotion>
                                  </p:childTnLst>
                                </p:cTn>
                              </p:par>
                            </p:childTnLst>
                          </p:cTn>
                        </p:par>
                        <p:par>
                          <p:cTn id="18" fill="hold" nodeType="afterGroup">
                            <p:stCondLst>
                              <p:cond delay="2000"/>
                            </p:stCondLst>
                            <p:childTnLst>
                              <p:par>
                                <p:cTn id="19" presetID="8" presetClass="entr" presetSubtype="16" fill="hold" grpId="0" nodeType="afterEffect">
                                  <p:stCondLst>
                                    <p:cond delay="0"/>
                                  </p:stCondLst>
                                  <p:childTnLst>
                                    <p:set>
                                      <p:cBhvr>
                                        <p:cTn id="20" dur="1" fill="hold">
                                          <p:stCondLst>
                                            <p:cond delay="0"/>
                                          </p:stCondLst>
                                        </p:cTn>
                                        <p:tgtEl>
                                          <p:spTgt spid="274440"/>
                                        </p:tgtEl>
                                        <p:attrNameLst>
                                          <p:attrName>style.visibility</p:attrName>
                                        </p:attrNameLst>
                                      </p:cBhvr>
                                      <p:to>
                                        <p:strVal val="visible"/>
                                      </p:to>
                                    </p:set>
                                    <p:animEffect transition="in" filter="diamond(in)">
                                      <p:cBhvr>
                                        <p:cTn id="21" dur="2000"/>
                                        <p:tgtEl>
                                          <p:spTgt spid="2744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274443"/>
                                        </p:tgtEl>
                                        <p:attrNameLst>
                                          <p:attrName>style.visibility</p:attrName>
                                        </p:attrNameLst>
                                      </p:cBhvr>
                                      <p:to>
                                        <p:strVal val="visible"/>
                                      </p:to>
                                    </p:set>
                                    <p:anim calcmode="lin" valueType="num">
                                      <p:cBhvr additive="base">
                                        <p:cTn id="26" dur="500" fill="hold"/>
                                        <p:tgtEl>
                                          <p:spTgt spid="274443"/>
                                        </p:tgtEl>
                                        <p:attrNameLst>
                                          <p:attrName>ppt_x</p:attrName>
                                        </p:attrNameLst>
                                      </p:cBhvr>
                                      <p:tavLst>
                                        <p:tav tm="0">
                                          <p:val>
                                            <p:strVal val="1+#ppt_w/2"/>
                                          </p:val>
                                        </p:tav>
                                        <p:tav tm="100000">
                                          <p:val>
                                            <p:strVal val="#ppt_x"/>
                                          </p:val>
                                        </p:tav>
                                      </p:tavLst>
                                    </p:anim>
                                    <p:anim calcmode="lin" valueType="num">
                                      <p:cBhvr additive="base">
                                        <p:cTn id="27" dur="500" fill="hold"/>
                                        <p:tgtEl>
                                          <p:spTgt spid="27444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grpId="1" nodeType="clickEffect">
                                  <p:stCondLst>
                                    <p:cond delay="0"/>
                                  </p:stCondLst>
                                  <p:childTnLst>
                                    <p:animMotion origin="layout" path="M -0.0236 0.01849 L -0.63129 0.12023 " pathEditMode="relative" rAng="0" ptsTypes="AA">
                                      <p:cBhvr>
                                        <p:cTn id="31" dur="2000" fill="hold"/>
                                        <p:tgtEl>
                                          <p:spTgt spid="274440"/>
                                        </p:tgtEl>
                                        <p:attrNameLst>
                                          <p:attrName>ppt_x</p:attrName>
                                          <p:attrName>ppt_y</p:attrName>
                                        </p:attrNameLst>
                                      </p:cBhvr>
                                      <p:rCtr x="-30392" y="5087"/>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274442"/>
                                        </p:tgtEl>
                                        <p:attrNameLst>
                                          <p:attrName>style.visibility</p:attrName>
                                        </p:attrNameLst>
                                      </p:cBhvr>
                                      <p:to>
                                        <p:strVal val="visible"/>
                                      </p:to>
                                    </p:set>
                                    <p:animEffect transition="in" filter="diamond(in)">
                                      <p:cBhvr>
                                        <p:cTn id="36" dur="2000"/>
                                        <p:tgtEl>
                                          <p:spTgt spid="2744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74445"/>
                                        </p:tgtEl>
                                        <p:attrNameLst>
                                          <p:attrName>style.visibility</p:attrName>
                                        </p:attrNameLst>
                                      </p:cBhvr>
                                      <p:to>
                                        <p:strVal val="visible"/>
                                      </p:to>
                                    </p:set>
                                    <p:anim calcmode="lin" valueType="num">
                                      <p:cBhvr additive="base">
                                        <p:cTn id="41" dur="500" fill="hold"/>
                                        <p:tgtEl>
                                          <p:spTgt spid="274445"/>
                                        </p:tgtEl>
                                        <p:attrNameLst>
                                          <p:attrName>ppt_x</p:attrName>
                                        </p:attrNameLst>
                                      </p:cBhvr>
                                      <p:tavLst>
                                        <p:tav tm="0">
                                          <p:val>
                                            <p:strVal val="0-#ppt_w/2"/>
                                          </p:val>
                                        </p:tav>
                                        <p:tav tm="100000">
                                          <p:val>
                                            <p:strVal val="#ppt_x"/>
                                          </p:val>
                                        </p:tav>
                                      </p:tavLst>
                                    </p:anim>
                                    <p:anim calcmode="lin" valueType="num">
                                      <p:cBhvr additive="base">
                                        <p:cTn id="42" dur="500" fill="hold"/>
                                        <p:tgtEl>
                                          <p:spTgt spid="27444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grpId="1" nodeType="clickEffect">
                                  <p:stCondLst>
                                    <p:cond delay="0"/>
                                  </p:stCondLst>
                                  <p:childTnLst>
                                    <p:animMotion origin="layout" path="M 0.01064 -0.00185 L 0.62249 0.06289 " pathEditMode="relative" rAng="0" ptsTypes="AA">
                                      <p:cBhvr>
                                        <p:cTn id="46" dur="2000" fill="hold"/>
                                        <p:tgtEl>
                                          <p:spTgt spid="274442"/>
                                        </p:tgtEl>
                                        <p:attrNameLst>
                                          <p:attrName>ppt_x</p:attrName>
                                          <p:attrName>ppt_y</p:attrName>
                                        </p:attrNameLst>
                                      </p:cBhvr>
                                      <p:rCtr x="30592" y="3237"/>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ntr" presetSubtype="16" fill="hold" grpId="0" nodeType="clickEffect">
                                  <p:stCondLst>
                                    <p:cond delay="0"/>
                                  </p:stCondLst>
                                  <p:childTnLst>
                                    <p:set>
                                      <p:cBhvr>
                                        <p:cTn id="50" dur="1" fill="hold">
                                          <p:stCondLst>
                                            <p:cond delay="0"/>
                                          </p:stCondLst>
                                        </p:cTn>
                                        <p:tgtEl>
                                          <p:spTgt spid="274450"/>
                                        </p:tgtEl>
                                        <p:attrNameLst>
                                          <p:attrName>style.visibility</p:attrName>
                                        </p:attrNameLst>
                                      </p:cBhvr>
                                      <p:to>
                                        <p:strVal val="visible"/>
                                      </p:to>
                                    </p:set>
                                    <p:animEffect transition="in" filter="diamond(in)">
                                      <p:cBhvr>
                                        <p:cTn id="51" dur="2000"/>
                                        <p:tgtEl>
                                          <p:spTgt spid="2744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274446"/>
                                        </p:tgtEl>
                                        <p:attrNameLst>
                                          <p:attrName>style.visibility</p:attrName>
                                        </p:attrNameLst>
                                      </p:cBhvr>
                                      <p:to>
                                        <p:strVal val="visible"/>
                                      </p:to>
                                    </p:set>
                                    <p:anim calcmode="lin" valueType="num">
                                      <p:cBhvr additive="base">
                                        <p:cTn id="56" dur="500" fill="hold"/>
                                        <p:tgtEl>
                                          <p:spTgt spid="274446"/>
                                        </p:tgtEl>
                                        <p:attrNameLst>
                                          <p:attrName>ppt_x</p:attrName>
                                        </p:attrNameLst>
                                      </p:cBhvr>
                                      <p:tavLst>
                                        <p:tav tm="0">
                                          <p:val>
                                            <p:strVal val="1+#ppt_w/2"/>
                                          </p:val>
                                        </p:tav>
                                        <p:tav tm="100000">
                                          <p:val>
                                            <p:strVal val="#ppt_x"/>
                                          </p:val>
                                        </p:tav>
                                      </p:tavLst>
                                    </p:anim>
                                    <p:anim calcmode="lin" valueType="num">
                                      <p:cBhvr additive="base">
                                        <p:cTn id="57" dur="500" fill="hold"/>
                                        <p:tgtEl>
                                          <p:spTgt spid="274446"/>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35" presetClass="path" presetSubtype="0" accel="50000" decel="50000" fill="hold" grpId="1" nodeType="clickEffect">
                                  <p:stCondLst>
                                    <p:cond delay="0"/>
                                  </p:stCondLst>
                                  <p:childTnLst>
                                    <p:animMotion origin="layout" path="M -0.01018 6.93642E-7 L -0.65427 0.09988 " pathEditMode="relative" rAng="0" ptsTypes="AA">
                                      <p:cBhvr>
                                        <p:cTn id="61" dur="2000" fill="hold"/>
                                        <p:tgtEl>
                                          <p:spTgt spid="274450"/>
                                        </p:tgtEl>
                                        <p:attrNameLst>
                                          <p:attrName>ppt_x</p:attrName>
                                          <p:attrName>ppt_y</p:attrName>
                                        </p:attrNameLst>
                                      </p:cBhvr>
                                      <p:rCtr x="-32212" y="4994"/>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ntr" presetSubtype="16" fill="hold" grpId="0" nodeType="clickEffect">
                                  <p:stCondLst>
                                    <p:cond delay="0"/>
                                  </p:stCondLst>
                                  <p:childTnLst>
                                    <p:set>
                                      <p:cBhvr>
                                        <p:cTn id="65" dur="1" fill="hold">
                                          <p:stCondLst>
                                            <p:cond delay="0"/>
                                          </p:stCondLst>
                                        </p:cTn>
                                        <p:tgtEl>
                                          <p:spTgt spid="274452"/>
                                        </p:tgtEl>
                                        <p:attrNameLst>
                                          <p:attrName>style.visibility</p:attrName>
                                        </p:attrNameLst>
                                      </p:cBhvr>
                                      <p:to>
                                        <p:strVal val="visible"/>
                                      </p:to>
                                    </p:set>
                                    <p:animEffect transition="in" filter="diamond(in)">
                                      <p:cBhvr>
                                        <p:cTn id="66" dur="2000"/>
                                        <p:tgtEl>
                                          <p:spTgt spid="27445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274454"/>
                                        </p:tgtEl>
                                        <p:attrNameLst>
                                          <p:attrName>style.visibility</p:attrName>
                                        </p:attrNameLst>
                                      </p:cBhvr>
                                      <p:to>
                                        <p:strVal val="visible"/>
                                      </p:to>
                                    </p:set>
                                    <p:anim calcmode="lin" valueType="num">
                                      <p:cBhvr additive="base">
                                        <p:cTn id="71" dur="500" fill="hold"/>
                                        <p:tgtEl>
                                          <p:spTgt spid="274454"/>
                                        </p:tgtEl>
                                        <p:attrNameLst>
                                          <p:attrName>ppt_x</p:attrName>
                                        </p:attrNameLst>
                                      </p:cBhvr>
                                      <p:tavLst>
                                        <p:tav tm="0">
                                          <p:val>
                                            <p:strVal val="0-#ppt_w/2"/>
                                          </p:val>
                                        </p:tav>
                                        <p:tav tm="100000">
                                          <p:val>
                                            <p:strVal val="#ppt_x"/>
                                          </p:val>
                                        </p:tav>
                                      </p:tavLst>
                                    </p:anim>
                                    <p:anim calcmode="lin" valueType="num">
                                      <p:cBhvr additive="base">
                                        <p:cTn id="72" dur="500" fill="hold"/>
                                        <p:tgtEl>
                                          <p:spTgt spid="274454"/>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63" presetClass="path" presetSubtype="0" accel="50000" decel="50000" fill="hold" nodeType="clickEffect">
                                  <p:stCondLst>
                                    <p:cond delay="0"/>
                                  </p:stCondLst>
                                  <p:childTnLst>
                                    <p:animMotion origin="layout" path="M -0.01465 0.01295 L 0.63237 0.04809 " pathEditMode="relative" rAng="0" ptsTypes="AA">
                                      <p:cBhvr>
                                        <p:cTn id="76" dur="2000" fill="hold"/>
                                        <p:tgtEl>
                                          <p:spTgt spid="274452"/>
                                        </p:tgtEl>
                                        <p:attrNameLst>
                                          <p:attrName>ppt_x</p:attrName>
                                          <p:attrName>ppt_y</p:attrName>
                                        </p:attrNameLst>
                                      </p:cBhvr>
                                      <p:rCtr x="32351" y="1757"/>
                                    </p:animMotion>
                                  </p:childTnLst>
                                </p:cTn>
                              </p:par>
                            </p:childTnLst>
                          </p:cTn>
                        </p:par>
                      </p:childTnLst>
                    </p:cTn>
                  </p:par>
                  <p:par>
                    <p:cTn id="77" fill="hold" nodeType="clickPar">
                      <p:stCondLst>
                        <p:cond delay="indefinite"/>
                      </p:stCondLst>
                      <p:childTnLst>
                        <p:par>
                          <p:cTn id="78" fill="hold" nodeType="withGroup">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274455"/>
                                        </p:tgtEl>
                                        <p:attrNameLst>
                                          <p:attrName>style.visibility</p:attrName>
                                        </p:attrNameLst>
                                      </p:cBhvr>
                                      <p:to>
                                        <p:strVal val="visible"/>
                                      </p:to>
                                    </p:set>
                                    <p:animEffect transition="in" filter="diamond(in)">
                                      <p:cBhvr>
                                        <p:cTn id="81" dur="2000"/>
                                        <p:tgtEl>
                                          <p:spTgt spid="27445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nodeType="clickEffect">
                                  <p:stCondLst>
                                    <p:cond delay="0"/>
                                  </p:stCondLst>
                                  <p:childTnLst>
                                    <p:set>
                                      <p:cBhvr>
                                        <p:cTn id="85" dur="1" fill="hold">
                                          <p:stCondLst>
                                            <p:cond delay="0"/>
                                          </p:stCondLst>
                                        </p:cTn>
                                        <p:tgtEl>
                                          <p:spTgt spid="274456"/>
                                        </p:tgtEl>
                                        <p:attrNameLst>
                                          <p:attrName>style.visibility</p:attrName>
                                        </p:attrNameLst>
                                      </p:cBhvr>
                                      <p:to>
                                        <p:strVal val="visible"/>
                                      </p:to>
                                    </p:set>
                                    <p:anim calcmode="lin" valueType="num">
                                      <p:cBhvr additive="base">
                                        <p:cTn id="86" dur="500" fill="hold"/>
                                        <p:tgtEl>
                                          <p:spTgt spid="274456"/>
                                        </p:tgtEl>
                                        <p:attrNameLst>
                                          <p:attrName>ppt_x</p:attrName>
                                        </p:attrNameLst>
                                      </p:cBhvr>
                                      <p:tavLst>
                                        <p:tav tm="0">
                                          <p:val>
                                            <p:strVal val="1+#ppt_w/2"/>
                                          </p:val>
                                        </p:tav>
                                        <p:tav tm="100000">
                                          <p:val>
                                            <p:strVal val="#ppt_x"/>
                                          </p:val>
                                        </p:tav>
                                      </p:tavLst>
                                    </p:anim>
                                    <p:anim calcmode="lin" valueType="num">
                                      <p:cBhvr additive="base">
                                        <p:cTn id="87" dur="500" fill="hold"/>
                                        <p:tgtEl>
                                          <p:spTgt spid="27445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35" presetClass="path" presetSubtype="0" accel="50000" decel="50000" fill="hold" grpId="1" nodeType="clickEffect">
                                  <p:stCondLst>
                                    <p:cond delay="0"/>
                                  </p:stCondLst>
                                  <p:childTnLst>
                                    <p:animMotion origin="layout" path="M -4.38753E-6 8.67052E-7 L -0.62218 0.08485 " pathEditMode="relative" rAng="0" ptsTypes="AA">
                                      <p:cBhvr>
                                        <p:cTn id="91" dur="2000" fill="hold"/>
                                        <p:tgtEl>
                                          <p:spTgt spid="274455"/>
                                        </p:tgtEl>
                                        <p:attrNameLst>
                                          <p:attrName>ppt_x</p:attrName>
                                          <p:attrName>ppt_y</p:attrName>
                                        </p:attrNameLst>
                                      </p:cBhvr>
                                      <p:rCtr x="-31117" y="4231"/>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8" presetClass="entr" presetSubtype="16" fill="hold" grpId="1" nodeType="clickEffect">
                                  <p:stCondLst>
                                    <p:cond delay="0"/>
                                  </p:stCondLst>
                                  <p:childTnLst>
                                    <p:set>
                                      <p:cBhvr>
                                        <p:cTn id="95" dur="1" fill="hold">
                                          <p:stCondLst>
                                            <p:cond delay="0"/>
                                          </p:stCondLst>
                                        </p:cTn>
                                        <p:tgtEl>
                                          <p:spTgt spid="274458"/>
                                        </p:tgtEl>
                                        <p:attrNameLst>
                                          <p:attrName>style.visibility</p:attrName>
                                        </p:attrNameLst>
                                      </p:cBhvr>
                                      <p:to>
                                        <p:strVal val="visible"/>
                                      </p:to>
                                    </p:set>
                                    <p:animEffect transition="in" filter="diamond(in)">
                                      <p:cBhvr>
                                        <p:cTn id="96" dur="2000"/>
                                        <p:tgtEl>
                                          <p:spTgt spid="27445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nodeType="clickEffect">
                                  <p:stCondLst>
                                    <p:cond delay="0"/>
                                  </p:stCondLst>
                                  <p:childTnLst>
                                    <p:set>
                                      <p:cBhvr>
                                        <p:cTn id="100" dur="1" fill="hold">
                                          <p:stCondLst>
                                            <p:cond delay="0"/>
                                          </p:stCondLst>
                                        </p:cTn>
                                        <p:tgtEl>
                                          <p:spTgt spid="274459"/>
                                        </p:tgtEl>
                                        <p:attrNameLst>
                                          <p:attrName>style.visibility</p:attrName>
                                        </p:attrNameLst>
                                      </p:cBhvr>
                                      <p:to>
                                        <p:strVal val="visible"/>
                                      </p:to>
                                    </p:set>
                                    <p:anim calcmode="lin" valueType="num">
                                      <p:cBhvr additive="base">
                                        <p:cTn id="101" dur="500" fill="hold"/>
                                        <p:tgtEl>
                                          <p:spTgt spid="274459"/>
                                        </p:tgtEl>
                                        <p:attrNameLst>
                                          <p:attrName>ppt_x</p:attrName>
                                        </p:attrNameLst>
                                      </p:cBhvr>
                                      <p:tavLst>
                                        <p:tav tm="0">
                                          <p:val>
                                            <p:strVal val="0-#ppt_w/2"/>
                                          </p:val>
                                        </p:tav>
                                        <p:tav tm="100000">
                                          <p:val>
                                            <p:strVal val="#ppt_x"/>
                                          </p:val>
                                        </p:tav>
                                      </p:tavLst>
                                    </p:anim>
                                    <p:anim calcmode="lin" valueType="num">
                                      <p:cBhvr additive="base">
                                        <p:cTn id="102" dur="500" fill="hold"/>
                                        <p:tgtEl>
                                          <p:spTgt spid="274459"/>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63" presetClass="path" presetSubtype="0" accel="50000" decel="50000" fill="hold" grpId="0" nodeType="clickEffect">
                                  <p:stCondLst>
                                    <p:cond delay="0"/>
                                  </p:stCondLst>
                                  <p:childTnLst>
                                    <p:animMotion origin="layout" path="M -4.51095E-6 3.98844E-6 L 0.62944 0.06173 " pathEditMode="relative" rAng="0" ptsTypes="AA">
                                      <p:cBhvr>
                                        <p:cTn id="106" dur="2000" fill="hold"/>
                                        <p:tgtEl>
                                          <p:spTgt spid="274458"/>
                                        </p:tgtEl>
                                        <p:attrNameLst>
                                          <p:attrName>ppt_x</p:attrName>
                                          <p:attrName>ppt_y</p:attrName>
                                        </p:attrNameLst>
                                      </p:cBhvr>
                                      <p:rCtr x="31472" y="30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7" grpId="1" animBg="1"/>
      <p:bldP spid="274440" grpId="0" animBg="1"/>
      <p:bldP spid="274440" grpId="1" animBg="1"/>
      <p:bldP spid="274442" grpId="0" animBg="1"/>
      <p:bldP spid="274442" grpId="1" animBg="1"/>
      <p:bldP spid="274450" grpId="0" animBg="1"/>
      <p:bldP spid="274450" grpId="1" animBg="1"/>
      <p:bldP spid="274452" grpId="0" animBg="1"/>
      <p:bldP spid="274455" grpId="0" animBg="1"/>
      <p:bldP spid="274455" grpId="1" animBg="1"/>
      <p:bldP spid="274458" grpId="0" animBg="1"/>
      <p:bldP spid="274458"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Text Box 4">
            <a:extLst>
              <a:ext uri="{FF2B5EF4-FFF2-40B4-BE49-F238E27FC236}">
                <a16:creationId xmlns:a16="http://schemas.microsoft.com/office/drawing/2014/main" id="{87553454-17D7-45DD-AE57-E91BB7F50D61}"/>
              </a:ext>
            </a:extLst>
          </p:cNvPr>
          <p:cNvSpPr txBox="1">
            <a:spLocks noChangeArrowheads="1"/>
          </p:cNvSpPr>
          <p:nvPr/>
        </p:nvSpPr>
        <p:spPr bwMode="auto">
          <a:xfrm>
            <a:off x="1181100" y="533400"/>
            <a:ext cx="7772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300" dirty="0" err="1">
                <a:solidFill>
                  <a:srgbClr val="FF0000"/>
                </a:solidFill>
                <a:latin typeface="Arial" panose="020B0604020202020204" pitchFamily="34" charset="0"/>
                <a:cs typeface="Arial" panose="020B0604020202020204" pitchFamily="34" charset="0"/>
              </a:rPr>
              <a:t>Trạm</a:t>
            </a:r>
            <a:r>
              <a:rPr lang="en-US" altLang="en-US" sz="2300" dirty="0">
                <a:solidFill>
                  <a:srgbClr val="FF0000"/>
                </a:solidFill>
                <a:latin typeface="Arial" panose="020B0604020202020204" pitchFamily="34" charset="0"/>
                <a:cs typeface="Arial" panose="020B0604020202020204" pitchFamily="34" charset="0"/>
              </a:rPr>
              <a:t> A</a:t>
            </a:r>
            <a:r>
              <a:rPr lang="en-US" altLang="en-US" sz="2300" dirty="0">
                <a:solidFill>
                  <a:srgbClr val="FFFF66"/>
                </a:solidFill>
                <a:latin typeface="Arial" panose="020B0604020202020204" pitchFamily="34" charset="0"/>
                <a:cs typeface="Arial" panose="020B0604020202020204" pitchFamily="34" charset="0"/>
              </a:rPr>
              <a:t>                                                                    </a:t>
            </a:r>
            <a:r>
              <a:rPr lang="en-US" altLang="en-US" sz="2300" dirty="0" err="1">
                <a:solidFill>
                  <a:srgbClr val="33CC33"/>
                </a:solidFill>
                <a:latin typeface="Arial" panose="020B0604020202020204" pitchFamily="34" charset="0"/>
                <a:cs typeface="Arial" panose="020B0604020202020204" pitchFamily="34" charset="0"/>
              </a:rPr>
              <a:t>Trạm</a:t>
            </a:r>
            <a:r>
              <a:rPr lang="en-US" altLang="en-US" sz="2300" dirty="0">
                <a:solidFill>
                  <a:srgbClr val="33CC33"/>
                </a:solidFill>
                <a:latin typeface="Arial" panose="020B0604020202020204" pitchFamily="34" charset="0"/>
                <a:cs typeface="Arial" panose="020B0604020202020204" pitchFamily="34" charset="0"/>
              </a:rPr>
              <a:t> B</a:t>
            </a:r>
          </a:p>
        </p:txBody>
      </p:sp>
      <p:sp>
        <p:nvSpPr>
          <p:cNvPr id="17413" name="Text Box 5">
            <a:extLst>
              <a:ext uri="{FF2B5EF4-FFF2-40B4-BE49-F238E27FC236}">
                <a16:creationId xmlns:a16="http://schemas.microsoft.com/office/drawing/2014/main" id="{B154B358-5BF2-43B1-83D0-8DEFA820121E}"/>
              </a:ext>
            </a:extLst>
          </p:cNvPr>
          <p:cNvSpPr txBox="1">
            <a:spLocks noChangeArrowheads="1"/>
          </p:cNvSpPr>
          <p:nvPr/>
        </p:nvSpPr>
        <p:spPr bwMode="auto">
          <a:xfrm>
            <a:off x="1244600" y="1125538"/>
            <a:ext cx="920750" cy="482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enq</a:t>
            </a:r>
          </a:p>
        </p:txBody>
      </p:sp>
      <p:sp>
        <p:nvSpPr>
          <p:cNvPr id="17414" name="Line 6">
            <a:extLst>
              <a:ext uri="{FF2B5EF4-FFF2-40B4-BE49-F238E27FC236}">
                <a16:creationId xmlns:a16="http://schemas.microsoft.com/office/drawing/2014/main" id="{6CBCB507-F631-4572-BF46-AE19CCDEB6EA}"/>
              </a:ext>
            </a:extLst>
          </p:cNvPr>
          <p:cNvSpPr>
            <a:spLocks noChangeShapeType="1"/>
          </p:cNvSpPr>
          <p:nvPr/>
        </p:nvSpPr>
        <p:spPr bwMode="auto">
          <a:xfrm>
            <a:off x="2324100" y="1354138"/>
            <a:ext cx="5334000" cy="3810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7415" name="Text Box 7">
            <a:extLst>
              <a:ext uri="{FF2B5EF4-FFF2-40B4-BE49-F238E27FC236}">
                <a16:creationId xmlns:a16="http://schemas.microsoft.com/office/drawing/2014/main" id="{D8C2EB12-E1A1-46AC-AAEA-87C30E07414D}"/>
              </a:ext>
            </a:extLst>
          </p:cNvPr>
          <p:cNvSpPr txBox="1">
            <a:spLocks noChangeArrowheads="1"/>
          </p:cNvSpPr>
          <p:nvPr/>
        </p:nvSpPr>
        <p:spPr bwMode="auto">
          <a:xfrm>
            <a:off x="7734300" y="1524000"/>
            <a:ext cx="936625" cy="482600"/>
          </a:xfrm>
          <a:prstGeom prst="rect">
            <a:avLst/>
          </a:prstGeom>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17416" name="Text Box 8">
            <a:extLst>
              <a:ext uri="{FF2B5EF4-FFF2-40B4-BE49-F238E27FC236}">
                <a16:creationId xmlns:a16="http://schemas.microsoft.com/office/drawing/2014/main" id="{E0666933-5D21-4FE1-85EE-6672BD725401}"/>
              </a:ext>
            </a:extLst>
          </p:cNvPr>
          <p:cNvSpPr txBox="1">
            <a:spLocks noChangeArrowheads="1"/>
          </p:cNvSpPr>
          <p:nvPr/>
        </p:nvSpPr>
        <p:spPr bwMode="auto">
          <a:xfrm>
            <a:off x="1181100" y="2243138"/>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text1</a:t>
            </a:r>
          </a:p>
        </p:txBody>
      </p:sp>
      <p:sp>
        <p:nvSpPr>
          <p:cNvPr id="17417" name="Line 9">
            <a:extLst>
              <a:ext uri="{FF2B5EF4-FFF2-40B4-BE49-F238E27FC236}">
                <a16:creationId xmlns:a16="http://schemas.microsoft.com/office/drawing/2014/main" id="{B657632A-D598-4972-BA9D-A616FEF4C69C}"/>
              </a:ext>
            </a:extLst>
          </p:cNvPr>
          <p:cNvSpPr>
            <a:spLocks noChangeShapeType="1"/>
          </p:cNvSpPr>
          <p:nvPr/>
        </p:nvSpPr>
        <p:spPr bwMode="auto">
          <a:xfrm flipV="1">
            <a:off x="2324100" y="1905000"/>
            <a:ext cx="5334000" cy="5921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7418" name="Line 10">
            <a:extLst>
              <a:ext uri="{FF2B5EF4-FFF2-40B4-BE49-F238E27FC236}">
                <a16:creationId xmlns:a16="http://schemas.microsoft.com/office/drawing/2014/main" id="{F0926DBD-77D9-4FE1-B872-C1C11B803389}"/>
              </a:ext>
            </a:extLst>
          </p:cNvPr>
          <p:cNvSpPr>
            <a:spLocks noChangeShapeType="1"/>
          </p:cNvSpPr>
          <p:nvPr/>
        </p:nvSpPr>
        <p:spPr bwMode="auto">
          <a:xfrm>
            <a:off x="2552700" y="2497138"/>
            <a:ext cx="5029200" cy="398462"/>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419" name="Line 11">
            <a:extLst>
              <a:ext uri="{FF2B5EF4-FFF2-40B4-BE49-F238E27FC236}">
                <a16:creationId xmlns:a16="http://schemas.microsoft.com/office/drawing/2014/main" id="{61F514B6-B36F-4829-AFEF-E6224363CE98}"/>
              </a:ext>
            </a:extLst>
          </p:cNvPr>
          <p:cNvSpPr>
            <a:spLocks noChangeShapeType="1"/>
          </p:cNvSpPr>
          <p:nvPr/>
        </p:nvSpPr>
        <p:spPr bwMode="auto">
          <a:xfrm flipV="1">
            <a:off x="2324100" y="2895600"/>
            <a:ext cx="5486400" cy="668338"/>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7420" name="Text Box 12">
            <a:extLst>
              <a:ext uri="{FF2B5EF4-FFF2-40B4-BE49-F238E27FC236}">
                <a16:creationId xmlns:a16="http://schemas.microsoft.com/office/drawing/2014/main" id="{609182B5-2F61-421C-98ED-CA30F56F8C55}"/>
              </a:ext>
            </a:extLst>
          </p:cNvPr>
          <p:cNvSpPr txBox="1">
            <a:spLocks noChangeArrowheads="1"/>
          </p:cNvSpPr>
          <p:nvPr/>
        </p:nvSpPr>
        <p:spPr bwMode="auto">
          <a:xfrm>
            <a:off x="3924300" y="5576888"/>
            <a:ext cx="3276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Dạng hội thoại</a:t>
            </a:r>
          </a:p>
        </p:txBody>
      </p:sp>
      <p:sp>
        <p:nvSpPr>
          <p:cNvPr id="17421" name="Text Box 13">
            <a:extLst>
              <a:ext uri="{FF2B5EF4-FFF2-40B4-BE49-F238E27FC236}">
                <a16:creationId xmlns:a16="http://schemas.microsoft.com/office/drawing/2014/main" id="{5EAE9320-F19B-403A-9EAC-C395E120F35A}"/>
              </a:ext>
            </a:extLst>
          </p:cNvPr>
          <p:cNvSpPr txBox="1">
            <a:spLocks noChangeArrowheads="1"/>
          </p:cNvSpPr>
          <p:nvPr/>
        </p:nvSpPr>
        <p:spPr bwMode="auto">
          <a:xfrm>
            <a:off x="7734300" y="2667000"/>
            <a:ext cx="1371600" cy="45720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Text b</a:t>
            </a:r>
          </a:p>
        </p:txBody>
      </p:sp>
      <p:sp>
        <p:nvSpPr>
          <p:cNvPr id="17422" name="Text Box 14">
            <a:extLst>
              <a:ext uri="{FF2B5EF4-FFF2-40B4-BE49-F238E27FC236}">
                <a16:creationId xmlns:a16="http://schemas.microsoft.com/office/drawing/2014/main" id="{619CD0BE-D02E-4564-BF42-6AFEEB2B38E7}"/>
              </a:ext>
            </a:extLst>
          </p:cNvPr>
          <p:cNvSpPr txBox="1">
            <a:spLocks noChangeArrowheads="1"/>
          </p:cNvSpPr>
          <p:nvPr/>
        </p:nvSpPr>
        <p:spPr bwMode="auto">
          <a:xfrm>
            <a:off x="1200150" y="3251200"/>
            <a:ext cx="12763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text2</a:t>
            </a:r>
          </a:p>
        </p:txBody>
      </p:sp>
      <p:sp>
        <p:nvSpPr>
          <p:cNvPr id="17423" name="Line 15">
            <a:extLst>
              <a:ext uri="{FF2B5EF4-FFF2-40B4-BE49-F238E27FC236}">
                <a16:creationId xmlns:a16="http://schemas.microsoft.com/office/drawing/2014/main" id="{F7B15D2E-DAAE-4279-86DA-0ED3AE3189E5}"/>
              </a:ext>
            </a:extLst>
          </p:cNvPr>
          <p:cNvSpPr>
            <a:spLocks noChangeShapeType="1"/>
          </p:cNvSpPr>
          <p:nvPr/>
        </p:nvSpPr>
        <p:spPr bwMode="auto">
          <a:xfrm>
            <a:off x="2400300" y="3581400"/>
            <a:ext cx="5410200" cy="3048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7424" name="Text Box 16">
            <a:extLst>
              <a:ext uri="{FF2B5EF4-FFF2-40B4-BE49-F238E27FC236}">
                <a16:creationId xmlns:a16="http://schemas.microsoft.com/office/drawing/2014/main" id="{70414252-6377-4108-B56B-753DC3D52577}"/>
              </a:ext>
            </a:extLst>
          </p:cNvPr>
          <p:cNvSpPr txBox="1">
            <a:spLocks noChangeArrowheads="1"/>
          </p:cNvSpPr>
          <p:nvPr/>
        </p:nvSpPr>
        <p:spPr bwMode="auto">
          <a:xfrm>
            <a:off x="7734300" y="3581400"/>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ACK</a:t>
            </a:r>
          </a:p>
        </p:txBody>
      </p:sp>
      <p:sp>
        <p:nvSpPr>
          <p:cNvPr id="17425" name="Line 17">
            <a:extLst>
              <a:ext uri="{FF2B5EF4-FFF2-40B4-BE49-F238E27FC236}">
                <a16:creationId xmlns:a16="http://schemas.microsoft.com/office/drawing/2014/main" id="{CAD2B64D-64B1-43F3-A49B-6833778AACB5}"/>
              </a:ext>
            </a:extLst>
          </p:cNvPr>
          <p:cNvSpPr>
            <a:spLocks noChangeShapeType="1"/>
          </p:cNvSpPr>
          <p:nvPr/>
        </p:nvSpPr>
        <p:spPr bwMode="auto">
          <a:xfrm flipV="1">
            <a:off x="2476500" y="3962400"/>
            <a:ext cx="5105400" cy="457200"/>
          </a:xfrm>
          <a:prstGeom prst="line">
            <a:avLst/>
          </a:prstGeom>
          <a:noFill/>
          <a:ln w="38100" cap="rnd">
            <a:solidFill>
              <a:srgbClr val="33CC33"/>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7426" name="Text Box 18">
            <a:extLst>
              <a:ext uri="{FF2B5EF4-FFF2-40B4-BE49-F238E27FC236}">
                <a16:creationId xmlns:a16="http://schemas.microsoft.com/office/drawing/2014/main" id="{FE00D3C1-C60C-44E0-AE56-4FDB18A2B917}"/>
              </a:ext>
            </a:extLst>
          </p:cNvPr>
          <p:cNvSpPr txBox="1">
            <a:spLocks noChangeArrowheads="1"/>
          </p:cNvSpPr>
          <p:nvPr/>
        </p:nvSpPr>
        <p:spPr bwMode="auto">
          <a:xfrm>
            <a:off x="1422400" y="4267200"/>
            <a:ext cx="871538" cy="482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eOT</a:t>
            </a:r>
          </a:p>
        </p:txBody>
      </p:sp>
      <p:sp>
        <p:nvSpPr>
          <p:cNvPr id="17427" name="Line 19">
            <a:extLst>
              <a:ext uri="{FF2B5EF4-FFF2-40B4-BE49-F238E27FC236}">
                <a16:creationId xmlns:a16="http://schemas.microsoft.com/office/drawing/2014/main" id="{2C0A22B6-4617-468A-AB6A-A3BEFCB514B9}"/>
              </a:ext>
            </a:extLst>
          </p:cNvPr>
          <p:cNvSpPr>
            <a:spLocks noChangeShapeType="1"/>
          </p:cNvSpPr>
          <p:nvPr/>
        </p:nvSpPr>
        <p:spPr bwMode="auto">
          <a:xfrm>
            <a:off x="2476500" y="4572000"/>
            <a:ext cx="5410200" cy="304800"/>
          </a:xfrm>
          <a:prstGeom prst="line">
            <a:avLst/>
          </a:prstGeom>
          <a:noFill/>
          <a:ln w="38100"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05-04">
            <a:extLst>
              <a:ext uri="{FF2B5EF4-FFF2-40B4-BE49-F238E27FC236}">
                <a16:creationId xmlns:a16="http://schemas.microsoft.com/office/drawing/2014/main" id="{44B0B00D-63AF-45FA-9A29-F1B150645FF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66700" y="563563"/>
            <a:ext cx="9601200" cy="5380037"/>
          </a:xfrm>
          <a:noFill/>
          <a:extLst>
            <a:ext uri="{909E8E84-426E-40DD-AFC4-6F175D3DCCD1}">
              <a14:hiddenFill xmlns:a14="http://schemas.microsoft.com/office/drawing/2010/main">
                <a:solidFill>
                  <a:srgbClr val="FFFFFF"/>
                </a:solidFill>
              </a14:hiddenFill>
            </a:ext>
          </a:extLst>
        </p:spPr>
      </p:pic>
      <p:sp>
        <p:nvSpPr>
          <p:cNvPr id="18435" name="Text Box 3">
            <a:extLst>
              <a:ext uri="{FF2B5EF4-FFF2-40B4-BE49-F238E27FC236}">
                <a16:creationId xmlns:a16="http://schemas.microsoft.com/office/drawing/2014/main" id="{88FF54FE-E8FD-4C37-A16A-733E139C234F}"/>
              </a:ext>
            </a:extLst>
          </p:cNvPr>
          <p:cNvSpPr txBox="1">
            <a:spLocks noChangeArrowheads="1"/>
          </p:cNvSpPr>
          <p:nvPr/>
        </p:nvSpPr>
        <p:spPr bwMode="auto">
          <a:xfrm>
            <a:off x="2247900" y="6172200"/>
            <a:ext cx="6248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Trường hợp xảy ra lỗi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E1827F39-B475-419A-8F62-8B95EFA69391}"/>
              </a:ext>
            </a:extLst>
          </p:cNvPr>
          <p:cNvSpPr txBox="1">
            <a:spLocks noChangeArrowheads="1"/>
          </p:cNvSpPr>
          <p:nvPr/>
        </p:nvSpPr>
        <p:spPr bwMode="auto">
          <a:xfrm>
            <a:off x="2171700" y="5957888"/>
            <a:ext cx="6248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200">
                <a:latin typeface="Arial" panose="020B0604020202020204" pitchFamily="34" charset="0"/>
                <a:cs typeface="Arial" panose="020B0604020202020204" pitchFamily="34" charset="0"/>
              </a:rPr>
              <a:t>Truyền lại Packet B</a:t>
            </a:r>
          </a:p>
        </p:txBody>
      </p:sp>
      <p:pic>
        <p:nvPicPr>
          <p:cNvPr id="4" name="Picture 3">
            <a:extLst>
              <a:ext uri="{FF2B5EF4-FFF2-40B4-BE49-F238E27FC236}">
                <a16:creationId xmlns:a16="http://schemas.microsoft.com/office/drawing/2014/main" id="{AA08142F-3C87-4165-AD34-B201A39CDBE8}"/>
              </a:ext>
            </a:extLst>
          </p:cNvPr>
          <p:cNvPicPr>
            <a:picLocks noChangeAspect="1"/>
          </p:cNvPicPr>
          <p:nvPr/>
        </p:nvPicPr>
        <p:blipFill>
          <a:blip r:embed="rId2"/>
          <a:stretch>
            <a:fillRect/>
          </a:stretch>
        </p:blipFill>
        <p:spPr>
          <a:xfrm>
            <a:off x="266700" y="333157"/>
            <a:ext cx="9563100" cy="5591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82" name="Text Box 2">
            <a:extLst>
              <a:ext uri="{FF2B5EF4-FFF2-40B4-BE49-F238E27FC236}">
                <a16:creationId xmlns:a16="http://schemas.microsoft.com/office/drawing/2014/main" id="{366373D2-5726-4918-82A0-D007FADE7200}"/>
              </a:ext>
            </a:extLst>
          </p:cNvPr>
          <p:cNvSpPr txBox="1">
            <a:spLocks noChangeArrowheads="1"/>
          </p:cNvSpPr>
          <p:nvPr/>
        </p:nvSpPr>
        <p:spPr bwMode="auto">
          <a:xfrm>
            <a:off x="571500" y="852488"/>
            <a:ext cx="9239250" cy="563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000" dirty="0">
                <a:solidFill>
                  <a:srgbClr val="66FF66"/>
                </a:solidFill>
                <a:latin typeface="Arial" panose="020B0604020202020204" pitchFamily="34" charset="0"/>
                <a:cs typeface="Arial" panose="020B0604020202020204" pitchFamily="34" charset="0"/>
              </a:rPr>
              <a:t>HDLC </a:t>
            </a:r>
            <a:r>
              <a:rPr lang="vi-VN" altLang="en-US" sz="2000" b="0" dirty="0">
                <a:latin typeface="Arial" panose="020B0604020202020204" pitchFamily="34" charset="0"/>
                <a:cs typeface="Arial" panose="020B0604020202020204" pitchFamily="34" charset="0"/>
              </a:rPr>
              <a:t>Là giao thức chuẩn cho tầng liên kết dữ liệu có vị trí quan trọng nhất được phát triển bởi ISO (ISO 3309, ISO 4335) để sử dụng trong cả hai trường hợp: điểm-điểm và nhiều điểm. Nó cho phép khai thác hai chiều đồng thời (full -duplex). </a:t>
            </a:r>
            <a:r>
              <a:rPr lang="vi-VN" altLang="en-US" sz="2000" dirty="0">
                <a:solidFill>
                  <a:srgbClr val="66FF66"/>
                </a:solidFill>
                <a:latin typeface="Arial" panose="020B0604020202020204" pitchFamily="34" charset="0"/>
                <a:cs typeface="Arial" panose="020B0604020202020204" pitchFamily="34" charset="0"/>
              </a:rPr>
              <a:t>HDLC</a:t>
            </a:r>
            <a:r>
              <a:rPr lang="vi-VN" altLang="en-US" sz="2000" b="0" dirty="0">
                <a:latin typeface="Arial" panose="020B0604020202020204" pitchFamily="34" charset="0"/>
                <a:cs typeface="Arial" panose="020B0604020202020204" pitchFamily="34" charset="0"/>
              </a:rPr>
              <a:t> là giao thức hướng bit , các phần tử của nó được xây dựng theo cấu trúc nhị phân và khi nhận dữ liệu sẽ được tiếp nhận từng bit một, ở đây các đơn vị dữ liệu được gọi là Frame – khung truyền.</a:t>
            </a:r>
          </a:p>
          <a:p>
            <a:pPr>
              <a:spcBef>
                <a:spcPct val="0"/>
              </a:spcBef>
              <a:buClrTx/>
              <a:buSzTx/>
              <a:buFontTx/>
              <a:buNone/>
            </a:pPr>
            <a:endParaRPr lang="en-US" altLang="en-US" sz="2000" b="0" dirty="0">
              <a:latin typeface="Arial" panose="020B0604020202020204" pitchFamily="34" charset="0"/>
              <a:cs typeface="Arial" panose="020B0604020202020204" pitchFamily="34" charset="0"/>
            </a:endParaRPr>
          </a:p>
          <a:p>
            <a:pPr>
              <a:spcBef>
                <a:spcPct val="0"/>
              </a:spcBef>
              <a:buClrTx/>
              <a:buSzTx/>
              <a:buFontTx/>
              <a:buNone/>
            </a:pPr>
            <a:r>
              <a:rPr lang="vi-VN" altLang="en-US" sz="2000" b="0" dirty="0">
                <a:latin typeface="Arial" panose="020B0604020202020204" pitchFamily="34" charset="0"/>
                <a:cs typeface="Arial" panose="020B0604020202020204" pitchFamily="34" charset="0"/>
              </a:rPr>
              <a:t>Một Frame của HDLC có khuôn dạng tổng quát như sau:</a:t>
            </a: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dirty="0">
              <a:latin typeface="Arial" panose="020B0604020202020204" pitchFamily="34" charset="0"/>
              <a:cs typeface="Arial" panose="020B0604020202020204" pitchFamily="34" charset="0"/>
            </a:endParaRPr>
          </a:p>
          <a:p>
            <a:pPr>
              <a:spcBef>
                <a:spcPct val="0"/>
              </a:spcBef>
              <a:buClrTx/>
              <a:buSzTx/>
              <a:buFontTx/>
              <a:buNone/>
            </a:pPr>
            <a:endParaRPr kumimoji="1" lang="en-US" altLang="en-US" sz="2000" b="0" i="1" u="sng" dirty="0">
              <a:latin typeface="Arial" panose="020B0604020202020204" pitchFamily="34" charset="0"/>
              <a:cs typeface="Arial" panose="020B0604020202020204" pitchFamily="34" charset="0"/>
            </a:endParaRPr>
          </a:p>
          <a:p>
            <a:pPr>
              <a:spcBef>
                <a:spcPct val="0"/>
              </a:spcBef>
              <a:buClrTx/>
              <a:buSzTx/>
              <a:buFontTx/>
              <a:buNone/>
            </a:pPr>
            <a:r>
              <a:rPr kumimoji="1" lang="en-US" altLang="en-US" sz="2000" b="0" i="1" u="sng" dirty="0" err="1">
                <a:latin typeface="Arial" panose="020B0604020202020204" pitchFamily="34" charset="0"/>
                <a:cs typeface="Arial" panose="020B0604020202020204" pitchFamily="34" charset="0"/>
              </a:rPr>
              <a:t>Lưu</a:t>
            </a:r>
            <a:r>
              <a:rPr kumimoji="1" lang="en-US" altLang="en-US" sz="2000" b="0" i="1" u="sng" dirty="0">
                <a:latin typeface="Arial" panose="020B0604020202020204" pitchFamily="34" charset="0"/>
                <a:cs typeface="Arial" panose="020B0604020202020204" pitchFamily="34" charset="0"/>
              </a:rPr>
              <a:t> ý.</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Trong</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các</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bài</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tập</a:t>
            </a:r>
            <a:r>
              <a:rPr kumimoji="1" lang="en-US" altLang="en-US" sz="2000" b="0" dirty="0">
                <a:latin typeface="Arial" panose="020B0604020202020204" pitchFamily="34" charset="0"/>
                <a:cs typeface="Arial" panose="020B0604020202020204" pitchFamily="34" charset="0"/>
              </a:rPr>
              <a:t> ở </a:t>
            </a:r>
            <a:r>
              <a:rPr kumimoji="1" lang="en-US" altLang="en-US" sz="2000" b="0" dirty="0" err="1">
                <a:latin typeface="Arial" panose="020B0604020202020204" pitchFamily="34" charset="0"/>
                <a:cs typeface="Arial" panose="020B0604020202020204" pitchFamily="34" charset="0"/>
              </a:rPr>
              <a:t>phần</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sau</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chỉ</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mang</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tính</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mô</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phỏng</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nên</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phần</a:t>
            </a:r>
            <a:r>
              <a:rPr kumimoji="1" lang="en-US" altLang="en-US" sz="2000" b="0" dirty="0">
                <a:latin typeface="Arial" panose="020B0604020202020204" pitchFamily="34" charset="0"/>
                <a:cs typeface="Arial" panose="020B0604020202020204" pitchFamily="34" charset="0"/>
              </a:rPr>
              <a:t> </a:t>
            </a:r>
            <a:r>
              <a:rPr kumimoji="1" lang="en-US" altLang="en-US" sz="2000" dirty="0">
                <a:solidFill>
                  <a:srgbClr val="FF0000"/>
                </a:solidFill>
                <a:latin typeface="Arial" panose="020B0604020202020204" pitchFamily="34" charset="0"/>
                <a:cs typeface="Arial" panose="020B0604020202020204" pitchFamily="34" charset="0"/>
              </a:rPr>
              <a:t>FSC</a:t>
            </a:r>
            <a:r>
              <a:rPr kumimoji="1" lang="en-US" altLang="en-US" sz="2000" b="0" dirty="0">
                <a:solidFill>
                  <a:srgbClr val="FF0000"/>
                </a:solidFill>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chỉ</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có</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độ</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dài</a:t>
            </a:r>
            <a:r>
              <a:rPr kumimoji="1" lang="en-US" altLang="en-US" sz="2000" b="0" dirty="0">
                <a:latin typeface="Arial" panose="020B0604020202020204" pitchFamily="34" charset="0"/>
                <a:cs typeface="Arial" panose="020B0604020202020204" pitchFamily="34" charset="0"/>
              </a:rPr>
              <a:t> </a:t>
            </a:r>
            <a:r>
              <a:rPr kumimoji="1" lang="en-US" altLang="en-US" sz="2000" dirty="0">
                <a:solidFill>
                  <a:srgbClr val="00FF00"/>
                </a:solidFill>
                <a:latin typeface="Arial" panose="020B0604020202020204" pitchFamily="34" charset="0"/>
                <a:cs typeface="Arial" panose="020B0604020202020204" pitchFamily="34" charset="0"/>
              </a:rPr>
              <a:t>8</a:t>
            </a:r>
            <a:r>
              <a:rPr kumimoji="1" lang="en-US" altLang="en-US" sz="2000" b="0" dirty="0">
                <a:latin typeface="Arial" panose="020B0604020202020204" pitchFamily="34" charset="0"/>
                <a:cs typeface="Arial" panose="020B0604020202020204" pitchFamily="34" charset="0"/>
              </a:rPr>
              <a:t> bits </a:t>
            </a:r>
            <a:r>
              <a:rPr kumimoji="1" lang="en-US" altLang="en-US" sz="2000" b="0" dirty="0" err="1">
                <a:latin typeface="Arial" panose="020B0604020202020204" pitchFamily="34" charset="0"/>
                <a:cs typeface="Arial" panose="020B0604020202020204" pitchFamily="34" charset="0"/>
              </a:rPr>
              <a:t>chẵn</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lẻ</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bỏ</a:t>
            </a:r>
            <a:r>
              <a:rPr kumimoji="1" lang="en-US" altLang="en-US" sz="2000" b="0" dirty="0">
                <a:latin typeface="Arial" panose="020B0604020202020204" pitchFamily="34" charset="0"/>
                <a:cs typeface="Arial" panose="020B0604020202020204" pitchFamily="34" charset="0"/>
              </a:rPr>
              <a:t> qua </a:t>
            </a:r>
            <a:r>
              <a:rPr kumimoji="1" lang="en-US" altLang="en-US" sz="2000" dirty="0">
                <a:latin typeface="Arial" panose="020B0604020202020204" pitchFamily="34" charset="0"/>
                <a:cs typeface="Arial" panose="020B0604020202020204" pitchFamily="34" charset="0"/>
              </a:rPr>
              <a:t>8</a:t>
            </a:r>
            <a:r>
              <a:rPr kumimoji="1" lang="en-US" altLang="en-US" sz="2000" b="0" dirty="0">
                <a:latin typeface="Arial" panose="020B0604020202020204" pitchFamily="34" charset="0"/>
                <a:cs typeface="Arial" panose="020B0604020202020204" pitchFamily="34" charset="0"/>
              </a:rPr>
              <a:t> bits </a:t>
            </a:r>
            <a:r>
              <a:rPr kumimoji="1" lang="en-US" altLang="en-US" sz="2000" b="0" dirty="0" err="1">
                <a:latin typeface="Arial" panose="020B0604020202020204" pitchFamily="34" charset="0"/>
                <a:cs typeface="Arial" panose="020B0604020202020204" pitchFamily="34" charset="0"/>
              </a:rPr>
              <a:t>đầu</a:t>
            </a:r>
            <a:r>
              <a:rPr kumimoji="1" lang="en-US" altLang="en-US" sz="2000" b="0" dirty="0">
                <a:latin typeface="Arial" panose="020B0604020202020204" pitchFamily="34" charset="0"/>
                <a:cs typeface="Arial" panose="020B0604020202020204" pitchFamily="34" charset="0"/>
              </a:rPr>
              <a:t> </a:t>
            </a:r>
            <a:r>
              <a:rPr kumimoji="1" lang="en-US" altLang="en-US" sz="2000" b="0" dirty="0" err="1">
                <a:latin typeface="Arial" panose="020B0604020202020204" pitchFamily="34" charset="0"/>
                <a:cs typeface="Arial" panose="020B0604020202020204" pitchFamily="34" charset="0"/>
              </a:rPr>
              <a:t>là</a:t>
            </a:r>
            <a:r>
              <a:rPr kumimoji="1" lang="en-US" altLang="en-US" sz="2000" b="0" dirty="0">
                <a:latin typeface="Arial" panose="020B0604020202020204" pitchFamily="34" charset="0"/>
                <a:cs typeface="Arial" panose="020B0604020202020204" pitchFamily="34" charset="0"/>
              </a:rPr>
              <a:t> </a:t>
            </a:r>
            <a:r>
              <a:rPr kumimoji="1" lang="en-US" altLang="en-US" sz="2000" dirty="0">
                <a:solidFill>
                  <a:srgbClr val="FF0000"/>
                </a:solidFill>
                <a:latin typeface="Arial" panose="020B0604020202020204" pitchFamily="34" charset="0"/>
                <a:cs typeface="Arial" panose="020B0604020202020204" pitchFamily="34" charset="0"/>
              </a:rPr>
              <a:t>0</a:t>
            </a:r>
            <a:endParaRPr kumimoji="1" lang="en-US" altLang="en-US" sz="2300" i="1" u="sng" dirty="0">
              <a:solidFill>
                <a:srgbClr val="FF0000"/>
              </a:solidFill>
              <a:latin typeface=".VnArial Narrow" panose="020B7200000000000000" pitchFamily="34" charset="0"/>
            </a:endParaRPr>
          </a:p>
        </p:txBody>
      </p:sp>
      <p:sp>
        <p:nvSpPr>
          <p:cNvPr id="276483" name="Text Box 3">
            <a:extLst>
              <a:ext uri="{FF2B5EF4-FFF2-40B4-BE49-F238E27FC236}">
                <a16:creationId xmlns:a16="http://schemas.microsoft.com/office/drawing/2014/main" id="{B92ED9DE-B1B0-42BA-B591-DF060AEF79D1}"/>
              </a:ext>
            </a:extLst>
          </p:cNvPr>
          <p:cNvSpPr txBox="1">
            <a:spLocks noChangeArrowheads="1"/>
          </p:cNvSpPr>
          <p:nvPr/>
        </p:nvSpPr>
        <p:spPr bwMode="auto">
          <a:xfrm>
            <a:off x="419100" y="457200"/>
            <a:ext cx="952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400">
                <a:solidFill>
                  <a:srgbClr val="FFFF00"/>
                </a:solidFill>
                <a:latin typeface="Arial" panose="020B0604020202020204" pitchFamily="34" charset="0"/>
                <a:cs typeface="Arial" panose="020B0604020202020204" pitchFamily="34" charset="0"/>
              </a:rPr>
              <a:t>II.2. Giao thức hướng bit ( HDLC–High–Level Data Link Control)</a:t>
            </a:r>
          </a:p>
        </p:txBody>
      </p:sp>
      <p:graphicFrame>
        <p:nvGraphicFramePr>
          <p:cNvPr id="276531" name="Group 51">
            <a:extLst>
              <a:ext uri="{FF2B5EF4-FFF2-40B4-BE49-F238E27FC236}">
                <a16:creationId xmlns:a16="http://schemas.microsoft.com/office/drawing/2014/main" id="{58A43454-CFCB-4C06-9D7E-DB9F994A1806}"/>
              </a:ext>
            </a:extLst>
          </p:cNvPr>
          <p:cNvGraphicFramePr>
            <a:graphicFrameLocks noGrp="1"/>
          </p:cNvGraphicFramePr>
          <p:nvPr>
            <p:ph/>
          </p:nvPr>
        </p:nvGraphicFramePr>
        <p:xfrm>
          <a:off x="723900" y="3962400"/>
          <a:ext cx="9220200" cy="1524000"/>
        </p:xfrm>
        <a:graphic>
          <a:graphicData uri="http://schemas.openxmlformats.org/drawingml/2006/table">
            <a:tbl>
              <a:tblPr/>
              <a:tblGrid>
                <a:gridCol w="1219200">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400175">
                  <a:extLst>
                    <a:ext uri="{9D8B030D-6E8A-4147-A177-3AD203B41FA5}">
                      <a16:colId xmlns:a16="http://schemas.microsoft.com/office/drawing/2014/main" val="20002"/>
                    </a:ext>
                  </a:extLst>
                </a:gridCol>
                <a:gridCol w="2357437">
                  <a:extLst>
                    <a:ext uri="{9D8B030D-6E8A-4147-A177-3AD203B41FA5}">
                      <a16:colId xmlns:a16="http://schemas.microsoft.com/office/drawing/2014/main" val="20003"/>
                    </a:ext>
                  </a:extLst>
                </a:gridCol>
                <a:gridCol w="158115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66FFFF"/>
                          </a:solidFill>
                          <a:effectLst/>
                          <a:latin typeface=".VnArial Narrow"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rgbClr val="FF0000"/>
                          </a:solidFill>
                          <a:effectLst/>
                          <a:latin typeface=".VnArial Narrow"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FF0000"/>
                          </a:solidFill>
                          <a:effectLst/>
                          <a:latin typeface=".VnArial Narrow" pitchFamily="34" charset="0"/>
                        </a:rPr>
                        <a:t>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FSC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rgbClr val="66FFFF"/>
                          </a:solidFill>
                          <a:effectLst/>
                          <a:latin typeface=".VnArial Narrow" pitchFamily="34" charset="0"/>
                        </a:rPr>
                        <a:t>Flag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8</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8/16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8/16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 . . . </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16/32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8</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rgbClr val="66FFFF"/>
                          </a:solidFill>
                          <a:effectLst/>
                          <a:latin typeface=".VnArial Narrow" pitchFamily="34" charset="0"/>
                        </a:rPr>
                        <a:t>01111110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rgbClr val="FF0000"/>
                          </a:solidFill>
                          <a:effectLst/>
                          <a:latin typeface=".VnArial Narrow" pitchFamily="34" charset="0"/>
                        </a:rPr>
                        <a:t>10110110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10010111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rgbClr val="FF0000"/>
                          </a:solidFill>
                          <a:effectLst/>
                          <a:latin typeface=".VnArial Narrow" pitchFamily="34" charset="0"/>
                        </a:rPr>
                        <a:t>101000110111010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VnArial Narrow" pitchFamily="34" charset="0"/>
                        </a:rPr>
                        <a:t>1001101 . . .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66FFFF"/>
                          </a:solidFill>
                          <a:effectLst/>
                          <a:latin typeface=".VnArial Narrow" pitchFamily="34" charset="0"/>
                        </a:rPr>
                        <a:t>01111110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45">
            <a:extLst>
              <a:ext uri="{FF2B5EF4-FFF2-40B4-BE49-F238E27FC236}">
                <a16:creationId xmlns:a16="http://schemas.microsoft.com/office/drawing/2014/main" id="{04ECC044-3F38-4EA3-854B-52209BF0C55D}"/>
              </a:ext>
            </a:extLst>
          </p:cNvPr>
          <p:cNvGrpSpPr>
            <a:grpSpLocks/>
          </p:cNvGrpSpPr>
          <p:nvPr/>
        </p:nvGrpSpPr>
        <p:grpSpPr bwMode="auto">
          <a:xfrm>
            <a:off x="166688" y="4183063"/>
            <a:ext cx="533400" cy="1033462"/>
            <a:chOff x="120" y="2304"/>
            <a:chExt cx="336" cy="651"/>
          </a:xfrm>
        </p:grpSpPr>
        <p:sp>
          <p:nvSpPr>
            <p:cNvPr id="20524" name="Line 46">
              <a:extLst>
                <a:ext uri="{FF2B5EF4-FFF2-40B4-BE49-F238E27FC236}">
                  <a16:creationId xmlns:a16="http://schemas.microsoft.com/office/drawing/2014/main" id="{EB41855A-EA06-420B-80AF-BB1324801EA6}"/>
                </a:ext>
              </a:extLst>
            </p:cNvPr>
            <p:cNvSpPr>
              <a:spLocks noChangeShapeType="1"/>
            </p:cNvSpPr>
            <p:nvPr/>
          </p:nvSpPr>
          <p:spPr bwMode="auto">
            <a:xfrm>
              <a:off x="120" y="2304"/>
              <a:ext cx="336" cy="0"/>
            </a:xfrm>
            <a:prstGeom prst="line">
              <a:avLst/>
            </a:prstGeom>
            <a:noFill/>
            <a:ln w="57150">
              <a:solidFill>
                <a:srgbClr val="00FF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25" name="Line 47">
              <a:extLst>
                <a:ext uri="{FF2B5EF4-FFF2-40B4-BE49-F238E27FC236}">
                  <a16:creationId xmlns:a16="http://schemas.microsoft.com/office/drawing/2014/main" id="{82B4D35B-4377-4486-976E-A7ED64474244}"/>
                </a:ext>
              </a:extLst>
            </p:cNvPr>
            <p:cNvSpPr>
              <a:spLocks noChangeShapeType="1"/>
            </p:cNvSpPr>
            <p:nvPr/>
          </p:nvSpPr>
          <p:spPr bwMode="auto">
            <a:xfrm>
              <a:off x="120" y="2955"/>
              <a:ext cx="336" cy="0"/>
            </a:xfrm>
            <a:prstGeom prst="line">
              <a:avLst/>
            </a:prstGeom>
            <a:noFill/>
            <a:ln w="57150">
              <a:solidFill>
                <a:srgbClr val="00FF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checkerboard(across)">
                                      <p:cBhvr>
                                        <p:cTn id="7" dur="500"/>
                                        <p:tgtEl>
                                          <p:spTgt spid="27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76482">
                                            <p:txEl>
                                              <p:pRg st="0" end="0"/>
                                            </p:txEl>
                                          </p:spTgt>
                                        </p:tgtEl>
                                        <p:attrNameLst>
                                          <p:attrName>style.visibility</p:attrName>
                                        </p:attrNameLst>
                                      </p:cBhvr>
                                      <p:to>
                                        <p:strVal val="visible"/>
                                      </p:to>
                                    </p:set>
                                    <p:anim calcmode="lin" valueType="num">
                                      <p:cBhvr additive="base">
                                        <p:cTn id="12" dur="500" fill="hold"/>
                                        <p:tgtEl>
                                          <p:spTgt spid="276482">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76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76482">
                                            <p:txEl>
                                              <p:pRg st="2" end="2"/>
                                            </p:txEl>
                                          </p:spTgt>
                                        </p:tgtEl>
                                        <p:attrNameLst>
                                          <p:attrName>style.visibility</p:attrName>
                                        </p:attrNameLst>
                                      </p:cBhvr>
                                      <p:to>
                                        <p:strVal val="visible"/>
                                      </p:to>
                                    </p:set>
                                    <p:anim calcmode="lin" valueType="num">
                                      <p:cBhvr additive="base">
                                        <p:cTn id="18" dur="500" fill="hold"/>
                                        <p:tgtEl>
                                          <p:spTgt spid="276482">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76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1+#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nodeType="afterEffect">
                                  <p:stCondLst>
                                    <p:cond delay="0"/>
                                  </p:stCondLst>
                                  <p:childTnLst>
                                    <p:set>
                                      <p:cBhvr>
                                        <p:cTn id="28" dur="1" fill="hold">
                                          <p:stCondLst>
                                            <p:cond delay="0"/>
                                          </p:stCondLst>
                                        </p:cTn>
                                        <p:tgtEl>
                                          <p:spTgt spid="276531"/>
                                        </p:tgtEl>
                                        <p:attrNameLst>
                                          <p:attrName>style.visibility</p:attrName>
                                        </p:attrNameLst>
                                      </p:cBhvr>
                                      <p:to>
                                        <p:strVal val="visible"/>
                                      </p:to>
                                    </p:set>
                                    <p:anim calcmode="lin" valueType="num">
                                      <p:cBhvr additive="base">
                                        <p:cTn id="29" dur="500" fill="hold"/>
                                        <p:tgtEl>
                                          <p:spTgt spid="276531"/>
                                        </p:tgtEl>
                                        <p:attrNameLst>
                                          <p:attrName>ppt_x</p:attrName>
                                        </p:attrNameLst>
                                      </p:cBhvr>
                                      <p:tavLst>
                                        <p:tav tm="0">
                                          <p:val>
                                            <p:strVal val="1+#ppt_w/2"/>
                                          </p:val>
                                        </p:tav>
                                        <p:tav tm="100000">
                                          <p:val>
                                            <p:strVal val="#ppt_x"/>
                                          </p:val>
                                        </p:tav>
                                      </p:tavLst>
                                    </p:anim>
                                    <p:anim calcmode="lin" valueType="num">
                                      <p:cBhvr additive="base">
                                        <p:cTn id="30" dur="500" fill="hold"/>
                                        <p:tgtEl>
                                          <p:spTgt spid="27653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6482">
                                            <p:txEl>
                                              <p:pRg st="11" end="11"/>
                                            </p:txEl>
                                          </p:spTgt>
                                        </p:tgtEl>
                                        <p:attrNameLst>
                                          <p:attrName>style.visibility</p:attrName>
                                        </p:attrNameLst>
                                      </p:cBhvr>
                                      <p:to>
                                        <p:strVal val="visible"/>
                                      </p:to>
                                    </p:set>
                                    <p:anim calcmode="lin" valueType="num">
                                      <p:cBhvr additive="base">
                                        <p:cTn id="35" dur="500" fill="hold"/>
                                        <p:tgtEl>
                                          <p:spTgt spid="276482">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48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uiExpand="1" build="p" autoUpdateAnimBg="0"/>
      <p:bldP spid="27648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C970B98-779A-4C93-A4B5-038688605A80}"/>
              </a:ext>
            </a:extLst>
          </p:cNvPr>
          <p:cNvSpPr txBox="1"/>
          <p:nvPr/>
        </p:nvSpPr>
        <p:spPr>
          <a:xfrm>
            <a:off x="647700" y="328136"/>
            <a:ext cx="8458200" cy="2401363"/>
          </a:xfrm>
          <a:prstGeom prst="rect">
            <a:avLst/>
          </a:prstGeom>
          <a:noFill/>
        </p:spPr>
        <p:txBody>
          <a:bodyPr wrap="square">
            <a:spAutoFit/>
          </a:bodyPr>
          <a:lstStyle/>
          <a:p>
            <a:pPr algn="just">
              <a:lnSpc>
                <a:spcPts val="2600"/>
              </a:lnSpc>
            </a:pPr>
            <a:r>
              <a:rPr lang="vi-VN" sz="2000" dirty="0">
                <a:latin typeface="Arial" panose="020B0604020202020204" pitchFamily="34" charset="0"/>
                <a:cs typeface="Arial" panose="020B0604020202020204" pitchFamily="34" charset="0"/>
              </a:rPr>
              <a:t>Triển khai trên các nút mạng</a:t>
            </a:r>
            <a:endParaRPr lang="en-US" sz="2000" dirty="0">
              <a:latin typeface="Arial" panose="020B0604020202020204" pitchFamily="34" charset="0"/>
              <a:cs typeface="Arial" panose="020B0604020202020204" pitchFamily="34" charset="0"/>
            </a:endParaRPr>
          </a:p>
          <a:p>
            <a:pPr algn="just">
              <a:lnSpc>
                <a:spcPts val="2600"/>
              </a:lnSpc>
            </a:pPr>
            <a:r>
              <a:rPr lang="vi-VN" sz="2000" b="0" dirty="0">
                <a:latin typeface="Arial" panose="020B0604020202020204" pitchFamily="34" charset="0"/>
                <a:cs typeface="Arial" panose="020B0604020202020204" pitchFamily="34" charset="0"/>
              </a:rPr>
              <a:t>• Tầng liên kết dữ liệu được đặt trên c</a:t>
            </a:r>
            <a:r>
              <a:rPr lang="en-US" sz="2000" b="0">
                <a:latin typeface="Arial" panose="020B0604020202020204" pitchFamily="34" charset="0"/>
                <a:cs typeface="Arial" panose="020B0604020202020204" pitchFamily="34" charset="0"/>
              </a:rPr>
              <a:t>ard</a:t>
            </a:r>
            <a:r>
              <a:rPr lang="vi-VN" sz="2000" b="0">
                <a:latin typeface="Arial" panose="020B0604020202020204" pitchFamily="34" charset="0"/>
                <a:cs typeface="Arial" panose="020B0604020202020204" pitchFamily="34" charset="0"/>
              </a:rPr>
              <a:t> </a:t>
            </a:r>
            <a:r>
              <a:rPr lang="vi-VN" sz="2000" b="0" dirty="0">
                <a:latin typeface="Arial" panose="020B0604020202020204" pitchFamily="34" charset="0"/>
                <a:cs typeface="Arial" panose="020B0604020202020204" pitchFamily="34" charset="0"/>
              </a:rPr>
              <a:t>mạng (NICNetwork Interface Card) hoặc trên chip tích hợp </a:t>
            </a:r>
            <a:endParaRPr lang="en-US" sz="2000" b="0" dirty="0">
              <a:latin typeface="Arial" panose="020B0604020202020204" pitchFamily="34" charset="0"/>
              <a:cs typeface="Arial" panose="020B0604020202020204" pitchFamily="34" charset="0"/>
            </a:endParaRPr>
          </a:p>
          <a:p>
            <a:pPr algn="just">
              <a:lnSpc>
                <a:spcPts val="2600"/>
              </a:lnSpc>
            </a:pPr>
            <a:r>
              <a:rPr lang="vi-VN" sz="2000" b="0" dirty="0">
                <a:latin typeface="Arial" panose="020B0604020202020204" pitchFamily="34" charset="0"/>
                <a:cs typeface="Arial" panose="020B0604020202020204" pitchFamily="34" charset="0"/>
              </a:rPr>
              <a:t>• Cùng với tầng vật lý </a:t>
            </a:r>
            <a:endParaRPr lang="en-US" sz="2000" b="0" dirty="0">
              <a:latin typeface="Arial" panose="020B0604020202020204" pitchFamily="34" charset="0"/>
              <a:cs typeface="Arial" panose="020B0604020202020204" pitchFamily="34" charset="0"/>
            </a:endParaRPr>
          </a:p>
          <a:p>
            <a:pPr algn="just">
              <a:lnSpc>
                <a:spcPts val="2600"/>
              </a:lnSpc>
            </a:pPr>
            <a:r>
              <a:rPr lang="vi-VN" sz="2000" b="0" dirty="0">
                <a:latin typeface="Arial" panose="020B0604020202020204" pitchFamily="34" charset="0"/>
                <a:cs typeface="Arial" panose="020B0604020202020204" pitchFamily="34" charset="0"/>
              </a:rPr>
              <a:t>• NIC được kết nối với hệ thống bus</a:t>
            </a:r>
            <a:endParaRPr lang="en-US" sz="2000" b="0" dirty="0">
              <a:latin typeface="Arial" panose="020B0604020202020204" pitchFamily="34" charset="0"/>
              <a:cs typeface="Arial" panose="020B0604020202020204" pitchFamily="34" charset="0"/>
            </a:endParaRPr>
          </a:p>
          <a:p>
            <a:pPr algn="just">
              <a:lnSpc>
                <a:spcPts val="2600"/>
              </a:lnSpc>
            </a:pPr>
            <a:r>
              <a:rPr lang="vi-VN" sz="2000" b="0" dirty="0">
                <a:latin typeface="Arial" panose="020B0604020202020204" pitchFamily="34" charset="0"/>
                <a:cs typeface="Arial" panose="020B0604020202020204" pitchFamily="34" charset="0"/>
              </a:rPr>
              <a:t>•</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Làm</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việc</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trực</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tiếp</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thông</a:t>
            </a:r>
            <a:r>
              <a:rPr lang="en-US" sz="2000" b="0" dirty="0">
                <a:latin typeface="Arial" panose="020B0604020202020204" pitchFamily="34" charset="0"/>
                <a:cs typeface="Arial" panose="020B0604020202020204" pitchFamily="34" charset="0"/>
              </a:rPr>
              <a:t> qua </a:t>
            </a:r>
            <a:r>
              <a:rPr lang="en-US" sz="2000" b="0" dirty="0" err="1">
                <a:latin typeface="Arial" panose="020B0604020202020204" pitchFamily="34" charset="0"/>
                <a:cs typeface="Arial" panose="020B0604020202020204" pitchFamily="34" charset="0"/>
              </a:rPr>
              <a:t>địa</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chỉ</a:t>
            </a:r>
            <a:r>
              <a:rPr lang="en-US" sz="2000" b="0" dirty="0">
                <a:latin typeface="Arial" panose="020B0604020202020204" pitchFamily="34" charset="0"/>
                <a:cs typeface="Arial" panose="020B0604020202020204" pitchFamily="34" charset="0"/>
              </a:rPr>
              <a:t> MAC</a:t>
            </a:r>
          </a:p>
          <a:p>
            <a:pPr algn="just">
              <a:lnSpc>
                <a:spcPts val="2600"/>
              </a:lnSpc>
            </a:pPr>
            <a:endParaRPr lang="en-US" sz="2000" b="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E82D1B-9DC5-4580-A170-0DC12CD7AB89}"/>
              </a:ext>
            </a:extLst>
          </p:cNvPr>
          <p:cNvPicPr>
            <a:picLocks noChangeAspect="1"/>
          </p:cNvPicPr>
          <p:nvPr/>
        </p:nvPicPr>
        <p:blipFill>
          <a:blip r:embed="rId2"/>
          <a:stretch>
            <a:fillRect/>
          </a:stretch>
        </p:blipFill>
        <p:spPr>
          <a:xfrm>
            <a:off x="5753100" y="2133600"/>
            <a:ext cx="3352800" cy="4299284"/>
          </a:xfrm>
          <a:prstGeom prst="rect">
            <a:avLst/>
          </a:prstGeom>
        </p:spPr>
      </p:pic>
    </p:spTree>
    <p:extLst>
      <p:ext uri="{BB962C8B-B14F-4D97-AF65-F5344CB8AC3E}">
        <p14:creationId xmlns:p14="http://schemas.microsoft.com/office/powerpoint/2010/main" val="277666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Text Box 2">
            <a:extLst>
              <a:ext uri="{FF2B5EF4-FFF2-40B4-BE49-F238E27FC236}">
                <a16:creationId xmlns:a16="http://schemas.microsoft.com/office/drawing/2014/main" id="{0451021D-C9DB-460C-934C-09055B465166}"/>
              </a:ext>
            </a:extLst>
          </p:cNvPr>
          <p:cNvSpPr txBox="1">
            <a:spLocks noChangeArrowheads="1"/>
          </p:cNvSpPr>
          <p:nvPr/>
        </p:nvSpPr>
        <p:spPr bwMode="auto">
          <a:xfrm>
            <a:off x="571500" y="838200"/>
            <a:ext cx="923925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FLAG</a:t>
            </a:r>
            <a:r>
              <a:rPr lang="vi-VN" altLang="en-US" sz="2000" b="0">
                <a:latin typeface="Arial" panose="020B0604020202020204" pitchFamily="34" charset="0"/>
                <a:cs typeface="Arial" panose="020B0604020202020204" pitchFamily="34" charset="0"/>
              </a:rPr>
              <a:t> Là vùng mã đóng khung cho Frame, đánh dấu sự bắt đầu và kết thúc của Frame. Để tránh sự xuất hiện của Flag trong nội dung của frame người gài cơ chế (cứng) có chức năng như sau:</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Khi truyền đi, cứ phát hiện một đoạn có 5 bit 1 đi liền nhau thì tự động chèn thêm một bit 0.</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Khi nhận,nếu phát hiện có bit 0 sau 5 bit 1 liên tiếp thì tự động loại bỏ bit 0 đó.  </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ADDRESS </a:t>
            </a:r>
            <a:r>
              <a:rPr lang="vi-VN" altLang="en-US" sz="2000" b="0">
                <a:latin typeface="Arial" panose="020B0604020202020204" pitchFamily="34" charset="0"/>
                <a:cs typeface="Arial" panose="020B0604020202020204" pitchFamily="34" charset="0"/>
              </a:rPr>
              <a:t>Là vùng ghi địa chỉ trạm đích của Frame</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CONTROL</a:t>
            </a:r>
            <a:r>
              <a:rPr lang="vi-VN" altLang="en-US" sz="2000" b="0">
                <a:latin typeface="Arial" panose="020B0604020202020204" pitchFamily="34" charset="0"/>
                <a:cs typeface="Arial" panose="020B0604020202020204" pitchFamily="34" charset="0"/>
              </a:rPr>
              <a:t> Là vùng để định danh các loại Frame khác nhau.</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INFORMATION</a:t>
            </a:r>
            <a:r>
              <a:rPr lang="vi-VN" altLang="en-US" sz="2000" b="0">
                <a:latin typeface="Arial" panose="020B0604020202020204" pitchFamily="34" charset="0"/>
                <a:cs typeface="Arial" panose="020B0604020202020204" pitchFamily="34" charset="0"/>
              </a:rPr>
              <a:t> Là vùng để ghi thông cần truyền đi.</a:t>
            </a:r>
          </a:p>
          <a:p>
            <a:pPr>
              <a:lnSpc>
                <a:spcPct val="120000"/>
              </a:lnSpc>
              <a:spcBef>
                <a:spcPct val="0"/>
              </a:spcBef>
              <a:buClrTx/>
              <a:buSzTx/>
              <a:buFontTx/>
              <a:buNone/>
            </a:pPr>
            <a:r>
              <a:rPr lang="en-US" altLang="en-US" sz="2000">
                <a:solidFill>
                  <a:srgbClr val="FFFF00"/>
                </a:solidFill>
                <a:latin typeface="Arial" panose="020B0604020202020204" pitchFamily="34" charset="0"/>
                <a:cs typeface="Arial" panose="020B0604020202020204" pitchFamily="34" charset="0"/>
              </a:rPr>
              <a:t>FCS </a:t>
            </a:r>
            <a:r>
              <a:rPr lang="en-US" altLang="en-US" sz="2000" b="0">
                <a:latin typeface="Arial" panose="020B0604020202020204" pitchFamily="34" charset="0"/>
                <a:cs typeface="Arial" panose="020B0604020202020204" pitchFamily="34" charset="0"/>
              </a:rPr>
              <a:t>(Frame Check Sequence) Là vùng ghi mã kiểm soát lỗi cho nội dung nằm giữa hai Flag.</a:t>
            </a: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r>
              <a:rPr lang="vi-VN" altLang="en-US" sz="2000" i="1" u="sng">
                <a:solidFill>
                  <a:srgbClr val="66FF33"/>
                </a:solidFill>
                <a:latin typeface="Arial" panose="020B0604020202020204" pitchFamily="34" charset="0"/>
                <a:cs typeface="Arial" panose="020B0604020202020204" pitchFamily="34" charset="0"/>
              </a:rPr>
              <a:t>Lưu ý</a:t>
            </a:r>
            <a:r>
              <a:rPr lang="vi-VN" altLang="en-US" sz="2000" b="0" i="1" u="sng">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HDLC có dạng, một dạng chuẩn và dạng mở rộng, kích thước lớn hơn</a:t>
            </a:r>
            <a:r>
              <a:rPr kumimoji="1" lang="en-US" altLang="en-US" sz="2000" b="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7506">
                                            <p:txEl>
                                              <p:pRg st="8" end="8"/>
                                            </p:txEl>
                                          </p:spTgt>
                                        </p:tgtEl>
                                        <p:attrNameLst>
                                          <p:attrName>style.visibility</p:attrName>
                                        </p:attrNameLst>
                                      </p:cBhvr>
                                      <p:to>
                                        <p:strVal val="visible"/>
                                      </p:to>
                                    </p:set>
                                    <p:anim calcmode="lin" valueType="num">
                                      <p:cBhvr additive="base">
                                        <p:cTn id="49" dur="500" fill="hold"/>
                                        <p:tgtEl>
                                          <p:spTgt spid="277506">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750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Text Box 2">
            <a:extLst>
              <a:ext uri="{FF2B5EF4-FFF2-40B4-BE49-F238E27FC236}">
                <a16:creationId xmlns:a16="http://schemas.microsoft.com/office/drawing/2014/main" id="{8AE4D3B8-9475-4038-8563-551687971D36}"/>
              </a:ext>
            </a:extLst>
          </p:cNvPr>
          <p:cNvSpPr txBox="1">
            <a:spLocks noChangeArrowheads="1"/>
          </p:cNvSpPr>
          <p:nvPr/>
        </p:nvSpPr>
        <p:spPr bwMode="auto">
          <a:xfrm>
            <a:off x="571500" y="9144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00FF00"/>
                </a:solidFill>
                <a:latin typeface="Arial" panose="020B0604020202020204" pitchFamily="34" charset="0"/>
                <a:cs typeface="Arial" panose="020B0604020202020204" pitchFamily="34" charset="0"/>
              </a:rPr>
              <a:t>Ví dụ 4.</a:t>
            </a:r>
            <a:r>
              <a:rPr lang="en-US" altLang="en-US" sz="2200" b="0">
                <a:solidFill>
                  <a:srgbClr val="00FF00"/>
                </a:solidFill>
                <a:latin typeface="Arial" panose="020B0604020202020204" pitchFamily="34" charset="0"/>
                <a:cs typeface="Arial" panose="020B0604020202020204" pitchFamily="34" charset="0"/>
              </a:rPr>
              <a:t> Chèn các bít 0</a:t>
            </a:r>
          </a:p>
        </p:txBody>
      </p:sp>
      <p:sp>
        <p:nvSpPr>
          <p:cNvPr id="278533" name="Text Box 5">
            <a:extLst>
              <a:ext uri="{FF2B5EF4-FFF2-40B4-BE49-F238E27FC236}">
                <a16:creationId xmlns:a16="http://schemas.microsoft.com/office/drawing/2014/main" id="{3E799A08-4E9B-4765-8FB4-A524E2A627FD}"/>
              </a:ext>
            </a:extLst>
          </p:cNvPr>
          <p:cNvSpPr txBox="1">
            <a:spLocks noChangeArrowheads="1"/>
          </p:cNvSpPr>
          <p:nvPr/>
        </p:nvSpPr>
        <p:spPr bwMode="auto">
          <a:xfrm>
            <a:off x="1181100" y="1524000"/>
            <a:ext cx="7772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sz="2200" b="0">
                <a:latin typeface="Arial" panose="020B0604020202020204" pitchFamily="34" charset="0"/>
                <a:cs typeface="Arial" panose="020B0604020202020204" pitchFamily="34" charset="0"/>
              </a:rPr>
              <a:t>Giả sử các bít dữ liệu cần gửi</a:t>
            </a:r>
          </a:p>
          <a:p>
            <a:pPr algn="ctr">
              <a:spcBef>
                <a:spcPct val="50000"/>
              </a:spcBef>
              <a:buClrTx/>
              <a:buSzTx/>
              <a:buFontTx/>
              <a:buNone/>
            </a:pPr>
            <a:r>
              <a:rPr lang="en-US" altLang="en-US" sz="2400">
                <a:solidFill>
                  <a:srgbClr val="FFFF00"/>
                </a:solidFill>
                <a:latin typeface=".VnBlackH" panose="020B7200000000000000" pitchFamily="34" charset="0"/>
              </a:rPr>
              <a:t>. . .111111111111011111101111110. . .</a:t>
            </a:r>
          </a:p>
          <a:p>
            <a:pPr>
              <a:spcBef>
                <a:spcPct val="0"/>
              </a:spcBef>
              <a:buClrTx/>
              <a:buSzTx/>
              <a:buFontTx/>
              <a:buNone/>
            </a:pPr>
            <a:r>
              <a:rPr lang="en-US" altLang="en-US" sz="2200" b="0">
                <a:latin typeface="Arial" panose="020B0604020202020204" pitchFamily="34" charset="0"/>
                <a:cs typeface="Arial" panose="020B0604020202020204" pitchFamily="34" charset="0"/>
              </a:rPr>
              <a:t>Chèn các bít 0 vào giữa và gửi đi</a:t>
            </a:r>
          </a:p>
          <a:p>
            <a:pPr>
              <a:spcBef>
                <a:spcPct val="0"/>
              </a:spcBef>
              <a:buClrTx/>
              <a:buSzTx/>
              <a:buFontTx/>
              <a:buNone/>
            </a:pPr>
            <a:endParaRPr lang="en-US" altLang="en-US" sz="2300">
              <a:latin typeface=".VnArial Narrow" panose="020B7200000000000000" pitchFamily="34" charset="0"/>
            </a:endParaRPr>
          </a:p>
          <a:p>
            <a:pPr algn="ctr">
              <a:spcBef>
                <a:spcPct val="0"/>
              </a:spcBef>
              <a:buClrTx/>
              <a:buSzTx/>
              <a:buFontTx/>
              <a:buNone/>
            </a:pPr>
            <a:r>
              <a:rPr lang="en-US" altLang="en-US" sz="2400">
                <a:solidFill>
                  <a:srgbClr val="FFFF00"/>
                </a:solidFill>
                <a:latin typeface=".VnBlackH" panose="020B7200000000000000" pitchFamily="34" charset="0"/>
              </a:rPr>
              <a:t>. . .11111</a:t>
            </a:r>
            <a:r>
              <a:rPr lang="en-US" altLang="en-US" sz="2400">
                <a:solidFill>
                  <a:srgbClr val="00FF00"/>
                </a:solidFill>
                <a:latin typeface=".VnBlackH" panose="020B7200000000000000" pitchFamily="34" charset="0"/>
              </a:rPr>
              <a:t>0</a:t>
            </a:r>
            <a:r>
              <a:rPr lang="en-US" altLang="en-US" sz="2400">
                <a:solidFill>
                  <a:srgbClr val="FFFF00"/>
                </a:solidFill>
                <a:latin typeface=".VnBlackH" panose="020B7200000000000000" pitchFamily="34" charset="0"/>
              </a:rPr>
              <a:t>11111</a:t>
            </a:r>
            <a:r>
              <a:rPr lang="en-US" altLang="en-US" sz="2400">
                <a:solidFill>
                  <a:srgbClr val="00FF00"/>
                </a:solidFill>
                <a:latin typeface=".VnBlackH" panose="020B7200000000000000" pitchFamily="34" charset="0"/>
              </a:rPr>
              <a:t>0</a:t>
            </a:r>
            <a:r>
              <a:rPr lang="en-US" altLang="en-US" sz="2400">
                <a:solidFill>
                  <a:srgbClr val="FFFF00"/>
                </a:solidFill>
                <a:latin typeface=".VnBlackH" panose="020B7200000000000000" pitchFamily="34" charset="0"/>
              </a:rPr>
              <a:t>11011111</a:t>
            </a:r>
            <a:r>
              <a:rPr lang="en-US" altLang="en-US" sz="2400">
                <a:solidFill>
                  <a:srgbClr val="00FF00"/>
                </a:solidFill>
                <a:latin typeface=".VnBlackH" panose="020B7200000000000000" pitchFamily="34" charset="0"/>
              </a:rPr>
              <a:t>0</a:t>
            </a:r>
            <a:r>
              <a:rPr lang="en-US" altLang="en-US" sz="2400">
                <a:solidFill>
                  <a:srgbClr val="FFFF00"/>
                </a:solidFill>
                <a:latin typeface=".VnBlackH" panose="020B7200000000000000" pitchFamily="34" charset="0"/>
              </a:rPr>
              <a:t>1011111</a:t>
            </a:r>
            <a:r>
              <a:rPr lang="en-US" altLang="en-US" sz="2400">
                <a:solidFill>
                  <a:srgbClr val="00FF00"/>
                </a:solidFill>
                <a:latin typeface=".VnBlackH" panose="020B7200000000000000" pitchFamily="34" charset="0"/>
              </a:rPr>
              <a:t>0</a:t>
            </a:r>
            <a:r>
              <a:rPr lang="en-US" altLang="en-US" sz="2400">
                <a:solidFill>
                  <a:srgbClr val="FFFF00"/>
                </a:solidFill>
                <a:latin typeface=".VnBlackH" panose="020B7200000000000000" pitchFamily="34" charset="0"/>
              </a:rPr>
              <a:t>10 . . .</a:t>
            </a:r>
          </a:p>
        </p:txBody>
      </p:sp>
      <p:sp>
        <p:nvSpPr>
          <p:cNvPr id="278534" name="Text Box 6">
            <a:extLst>
              <a:ext uri="{FF2B5EF4-FFF2-40B4-BE49-F238E27FC236}">
                <a16:creationId xmlns:a16="http://schemas.microsoft.com/office/drawing/2014/main" id="{8E544361-A269-4E4D-A2E2-47DD45B1DEF0}"/>
              </a:ext>
            </a:extLst>
          </p:cNvPr>
          <p:cNvSpPr txBox="1">
            <a:spLocks noChangeArrowheads="1"/>
          </p:cNvSpPr>
          <p:nvPr/>
        </p:nvSpPr>
        <p:spPr bwMode="auto">
          <a:xfrm>
            <a:off x="1104900" y="3671888"/>
            <a:ext cx="784860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200" b="0">
                <a:latin typeface="Arial" panose="020B0604020202020204" pitchFamily="34" charset="0"/>
                <a:cs typeface="Arial" panose="020B0604020202020204" pitchFamily="34" charset="0"/>
              </a:rPr>
              <a:t>Các bít dữ liệu nhận được</a:t>
            </a:r>
          </a:p>
          <a:p>
            <a:pPr>
              <a:spcBef>
                <a:spcPct val="0"/>
              </a:spcBef>
              <a:buClrTx/>
              <a:buSzTx/>
              <a:buFontTx/>
              <a:buNone/>
            </a:pPr>
            <a:endParaRPr lang="en-US" altLang="en-US" sz="2300">
              <a:latin typeface=".VnArial Narrow" panose="020B7200000000000000" pitchFamily="34" charset="0"/>
            </a:endParaRPr>
          </a:p>
          <a:p>
            <a:pPr algn="ctr">
              <a:spcBef>
                <a:spcPct val="0"/>
              </a:spcBef>
              <a:buClrTx/>
              <a:buSzTx/>
              <a:buFontTx/>
              <a:buNone/>
            </a:pPr>
            <a:r>
              <a:rPr lang="en-US" altLang="en-US" sz="2400">
                <a:solidFill>
                  <a:srgbClr val="FF0000"/>
                </a:solidFill>
                <a:latin typeface=".VnBlackH" panose="020B7200000000000000" pitchFamily="34" charset="0"/>
              </a:rPr>
              <a:t>. . .11111</a:t>
            </a:r>
            <a:r>
              <a:rPr lang="en-US" altLang="en-US" sz="2400">
                <a:solidFill>
                  <a:srgbClr val="00FF00"/>
                </a:solidFill>
                <a:latin typeface=".VnBlackH" panose="020B7200000000000000" pitchFamily="34" charset="0"/>
              </a:rPr>
              <a:t>0</a:t>
            </a:r>
            <a:r>
              <a:rPr lang="en-US" altLang="en-US" sz="2400">
                <a:solidFill>
                  <a:srgbClr val="FF0000"/>
                </a:solidFill>
                <a:latin typeface=".VnBlackH" panose="020B7200000000000000" pitchFamily="34" charset="0"/>
              </a:rPr>
              <a:t>11111</a:t>
            </a:r>
            <a:r>
              <a:rPr lang="en-US" altLang="en-US" sz="2400">
                <a:solidFill>
                  <a:srgbClr val="00FF00"/>
                </a:solidFill>
                <a:latin typeface=".VnBlackH" panose="020B7200000000000000" pitchFamily="34" charset="0"/>
              </a:rPr>
              <a:t>0</a:t>
            </a:r>
            <a:r>
              <a:rPr lang="en-US" altLang="en-US" sz="2400">
                <a:solidFill>
                  <a:srgbClr val="FF0000"/>
                </a:solidFill>
                <a:latin typeface=".VnBlackH" panose="020B7200000000000000" pitchFamily="34" charset="0"/>
              </a:rPr>
              <a:t>11011111</a:t>
            </a:r>
            <a:r>
              <a:rPr lang="en-US" altLang="en-US" sz="2400">
                <a:solidFill>
                  <a:srgbClr val="00FF00"/>
                </a:solidFill>
                <a:latin typeface=".VnBlackH" panose="020B7200000000000000" pitchFamily="34" charset="0"/>
              </a:rPr>
              <a:t>0</a:t>
            </a:r>
            <a:r>
              <a:rPr lang="en-US" altLang="en-US" sz="2400">
                <a:solidFill>
                  <a:srgbClr val="FF0000"/>
                </a:solidFill>
                <a:latin typeface=".VnBlackH" panose="020B7200000000000000" pitchFamily="34" charset="0"/>
              </a:rPr>
              <a:t>1011111</a:t>
            </a:r>
            <a:r>
              <a:rPr lang="en-US" altLang="en-US" sz="2400">
                <a:solidFill>
                  <a:srgbClr val="00FF00"/>
                </a:solidFill>
                <a:latin typeface=".VnBlackH" panose="020B7200000000000000" pitchFamily="34" charset="0"/>
              </a:rPr>
              <a:t>0</a:t>
            </a:r>
            <a:r>
              <a:rPr lang="en-US" altLang="en-US" sz="2400">
                <a:solidFill>
                  <a:srgbClr val="FF0000"/>
                </a:solidFill>
                <a:latin typeface=".VnBlackH" panose="020B7200000000000000" pitchFamily="34" charset="0"/>
              </a:rPr>
              <a:t>10 . . .</a:t>
            </a:r>
            <a:r>
              <a:rPr lang="en-US" altLang="en-US" sz="2400">
                <a:solidFill>
                  <a:srgbClr val="FFFF00"/>
                </a:solidFill>
                <a:latin typeface=".VnArial Narrow" panose="020B7200000000000000" pitchFamily="34" charset="0"/>
              </a:rPr>
              <a:t> </a:t>
            </a:r>
          </a:p>
          <a:p>
            <a:pPr>
              <a:spcBef>
                <a:spcPct val="0"/>
              </a:spcBef>
              <a:buClrTx/>
              <a:buSzTx/>
              <a:buFontTx/>
              <a:buNone/>
            </a:pPr>
            <a:endParaRPr lang="en-US" altLang="en-US" sz="2300">
              <a:latin typeface=".VnArial Narrow" panose="020B7200000000000000" pitchFamily="34" charset="0"/>
            </a:endParaRPr>
          </a:p>
          <a:p>
            <a:pPr>
              <a:spcBef>
                <a:spcPct val="0"/>
              </a:spcBef>
              <a:buClrTx/>
              <a:buSzTx/>
              <a:buFontTx/>
              <a:buNone/>
            </a:pPr>
            <a:r>
              <a:rPr lang="en-US" altLang="en-US" sz="2200" b="0">
                <a:latin typeface="Arial" panose="020B0604020202020204" pitchFamily="34" charset="0"/>
                <a:cs typeface="Arial" panose="020B0604020202020204" pitchFamily="34" charset="0"/>
              </a:rPr>
              <a:t>Loại bỏ các bít 0 đã chèn</a:t>
            </a:r>
          </a:p>
          <a:p>
            <a:pPr>
              <a:spcBef>
                <a:spcPct val="0"/>
              </a:spcBef>
              <a:buClrTx/>
              <a:buSzTx/>
              <a:buFontTx/>
              <a:buNone/>
            </a:pPr>
            <a:endParaRPr lang="en-US" altLang="en-US" sz="2300">
              <a:latin typeface=".VnArial Narrow" panose="020B7200000000000000" pitchFamily="34" charset="0"/>
            </a:endParaRPr>
          </a:p>
          <a:p>
            <a:pPr algn="ctr">
              <a:spcBef>
                <a:spcPct val="0"/>
              </a:spcBef>
              <a:buClrTx/>
              <a:buSzTx/>
              <a:buFontTx/>
              <a:buNone/>
            </a:pPr>
            <a:r>
              <a:rPr lang="en-US" altLang="en-US" sz="2400">
                <a:solidFill>
                  <a:srgbClr val="FF0000"/>
                </a:solidFill>
                <a:latin typeface=".VnBlackH" panose="020B7200000000000000" pitchFamily="34" charset="0"/>
              </a:rPr>
              <a:t>. . .111111111111011111101111110.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checkerboard(across)">
                                      <p:cBhvr>
                                        <p:cTn id="7" dur="5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Effect transition="in" filter="diamond(in)">
                                      <p:cBhvr>
                                        <p:cTn id="12" dur="2000"/>
                                        <p:tgtEl>
                                          <p:spTgt spid="27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78534"/>
                                        </p:tgtEl>
                                        <p:attrNameLst>
                                          <p:attrName>style.visibility</p:attrName>
                                        </p:attrNameLst>
                                      </p:cBhvr>
                                      <p:to>
                                        <p:strVal val="visible"/>
                                      </p:to>
                                    </p:set>
                                    <p:anim calcmode="lin" valueType="num">
                                      <p:cBhvr>
                                        <p:cTn id="17" dur="1000" fill="hold"/>
                                        <p:tgtEl>
                                          <p:spTgt spid="278534"/>
                                        </p:tgtEl>
                                        <p:attrNameLst>
                                          <p:attrName>ppt_w</p:attrName>
                                        </p:attrNameLst>
                                      </p:cBhvr>
                                      <p:tavLst>
                                        <p:tav tm="0">
                                          <p:val>
                                            <p:strVal val="#ppt_w*0.70"/>
                                          </p:val>
                                        </p:tav>
                                        <p:tav tm="100000">
                                          <p:val>
                                            <p:strVal val="#ppt_w"/>
                                          </p:val>
                                        </p:tav>
                                      </p:tavLst>
                                    </p:anim>
                                    <p:anim calcmode="lin" valueType="num">
                                      <p:cBhvr>
                                        <p:cTn id="18" dur="1000" fill="hold"/>
                                        <p:tgtEl>
                                          <p:spTgt spid="278534"/>
                                        </p:tgtEl>
                                        <p:attrNameLst>
                                          <p:attrName>ppt_h</p:attrName>
                                        </p:attrNameLst>
                                      </p:cBhvr>
                                      <p:tavLst>
                                        <p:tav tm="0">
                                          <p:val>
                                            <p:strVal val="#ppt_h"/>
                                          </p:val>
                                        </p:tav>
                                        <p:tav tm="100000">
                                          <p:val>
                                            <p:strVal val="#ppt_h"/>
                                          </p:val>
                                        </p:tav>
                                      </p:tavLst>
                                    </p:anim>
                                    <p:animEffect transition="in" filter="fade">
                                      <p:cBhvr>
                                        <p:cTn id="19" dur="10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3" grpId="0"/>
      <p:bldP spid="27853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Text Box 2">
            <a:extLst>
              <a:ext uri="{FF2B5EF4-FFF2-40B4-BE49-F238E27FC236}">
                <a16:creationId xmlns:a16="http://schemas.microsoft.com/office/drawing/2014/main" id="{70CC9F4B-D51E-451C-9BD7-940641D7BA5B}"/>
              </a:ext>
            </a:extLst>
          </p:cNvPr>
          <p:cNvSpPr txBox="1">
            <a:spLocks noChangeArrowheads="1"/>
          </p:cNvSpPr>
          <p:nvPr/>
        </p:nvSpPr>
        <p:spPr bwMode="auto">
          <a:xfrm>
            <a:off x="571500" y="885825"/>
            <a:ext cx="923925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200" dirty="0">
                <a:solidFill>
                  <a:srgbClr val="FFFF00"/>
                </a:solidFill>
                <a:latin typeface="Arial" panose="020B0604020202020204" pitchFamily="34" charset="0"/>
                <a:cs typeface="Arial" panose="020B0604020202020204" pitchFamily="34" charset="0"/>
              </a:rPr>
              <a:t>HDLC </a:t>
            </a:r>
            <a:r>
              <a:rPr lang="en-US" altLang="en-US" sz="2200" dirty="0" err="1">
                <a:solidFill>
                  <a:srgbClr val="FFFF00"/>
                </a:solidFill>
                <a:latin typeface="Arial" panose="020B0604020202020204" pitchFamily="34" charset="0"/>
                <a:cs typeface="Arial" panose="020B0604020202020204" pitchFamily="34" charset="0"/>
              </a:rPr>
              <a:t>có</a:t>
            </a:r>
            <a:r>
              <a:rPr lang="en-US" altLang="en-US" sz="2200" dirty="0">
                <a:solidFill>
                  <a:srgbClr val="FFFF00"/>
                </a:solidFill>
                <a:latin typeface="Arial" panose="020B0604020202020204" pitchFamily="34" charset="0"/>
                <a:cs typeface="Arial" panose="020B0604020202020204" pitchFamily="34" charset="0"/>
              </a:rPr>
              <a:t> 3 </a:t>
            </a:r>
            <a:r>
              <a:rPr lang="en-US" altLang="en-US" sz="2200" dirty="0" err="1">
                <a:solidFill>
                  <a:srgbClr val="FFFF00"/>
                </a:solidFill>
                <a:latin typeface="Arial" panose="020B0604020202020204" pitchFamily="34" charset="0"/>
                <a:cs typeface="Arial" panose="020B0604020202020204" pitchFamily="34" charset="0"/>
              </a:rPr>
              <a:t>loại</a:t>
            </a:r>
            <a:r>
              <a:rPr lang="en-US" altLang="en-US" sz="2200" dirty="0">
                <a:solidFill>
                  <a:srgbClr val="FFFF00"/>
                </a:solidFill>
                <a:latin typeface="Arial" panose="020B0604020202020204" pitchFamily="34" charset="0"/>
                <a:cs typeface="Arial" panose="020B0604020202020204" pitchFamily="34" charset="0"/>
              </a:rPr>
              <a:t> </a:t>
            </a:r>
            <a:r>
              <a:rPr lang="en-US" altLang="en-US" sz="2200" dirty="0" err="1">
                <a:solidFill>
                  <a:srgbClr val="FFFF00"/>
                </a:solidFill>
                <a:latin typeface="Arial" panose="020B0604020202020204" pitchFamily="34" charset="0"/>
                <a:cs typeface="Arial" panose="020B0604020202020204" pitchFamily="34" charset="0"/>
              </a:rPr>
              <a:t>Fremes</a:t>
            </a:r>
            <a:r>
              <a:rPr lang="en-US" altLang="en-US" sz="2200" dirty="0">
                <a:solidFill>
                  <a:srgbClr val="FFFF00"/>
                </a:solidFill>
                <a:latin typeface="Arial" panose="020B0604020202020204" pitchFamily="34" charset="0"/>
                <a:cs typeface="Arial" panose="020B0604020202020204" pitchFamily="34" charset="0"/>
              </a:rPr>
              <a:t> </a:t>
            </a:r>
            <a:r>
              <a:rPr lang="en-US" altLang="en-US" sz="2200" dirty="0" err="1">
                <a:solidFill>
                  <a:srgbClr val="FFFF00"/>
                </a:solidFill>
                <a:latin typeface="Arial" panose="020B0604020202020204" pitchFamily="34" charset="0"/>
                <a:cs typeface="Arial" panose="020B0604020202020204" pitchFamily="34" charset="0"/>
              </a:rPr>
              <a:t>chính</a:t>
            </a:r>
            <a:r>
              <a:rPr lang="en-US" altLang="en-US" sz="2200" dirty="0">
                <a:solidFill>
                  <a:srgbClr val="FFFF00"/>
                </a:solidFill>
                <a:latin typeface="Arial" panose="020B0604020202020204" pitchFamily="34" charset="0"/>
                <a:cs typeface="Arial" panose="020B0604020202020204" pitchFamily="34" charset="0"/>
              </a:rPr>
              <a:t>:</a:t>
            </a:r>
          </a:p>
          <a:p>
            <a:pPr>
              <a:lnSpc>
                <a:spcPct val="120000"/>
              </a:lnSpc>
              <a:spcBef>
                <a:spcPts val="1200"/>
              </a:spcBef>
              <a:buClrTx/>
              <a:buSzTx/>
              <a:buFontTx/>
              <a:buNone/>
            </a:pPr>
            <a:r>
              <a:rPr lang="vi-VN" altLang="en-US" sz="2000" dirty="0">
                <a:solidFill>
                  <a:srgbClr val="66FF33"/>
                </a:solidFill>
                <a:latin typeface="Arial" panose="020B0604020202020204" pitchFamily="34" charset="0"/>
                <a:cs typeface="Arial" panose="020B0604020202020204" pitchFamily="34" charset="0"/>
              </a:rPr>
              <a:t> Loại U (Unnumbered frame) </a:t>
            </a:r>
            <a:r>
              <a:rPr lang="vi-VN" altLang="en-US" sz="2000" b="0" dirty="0">
                <a:latin typeface="Arial" panose="020B0604020202020204" pitchFamily="34" charset="0"/>
                <a:cs typeface="Arial" panose="020B0604020202020204" pitchFamily="34" charset="0"/>
              </a:rPr>
              <a:t>dùng để thiết lập liên kết theo các phương thức hoạt động khác nhau và để giaỉ phóng liên kết khi cần thiết. Đây là loại Frame điều khiển.</a:t>
            </a:r>
          </a:p>
          <a:p>
            <a:pPr>
              <a:lnSpc>
                <a:spcPct val="120000"/>
              </a:lnSpc>
              <a:spcBef>
                <a:spcPts val="1200"/>
              </a:spcBef>
              <a:buClrTx/>
              <a:buSzTx/>
              <a:buFontTx/>
              <a:buNone/>
            </a:pPr>
            <a:r>
              <a:rPr lang="vi-VN" altLang="en-US" sz="2000" dirty="0">
                <a:solidFill>
                  <a:srgbClr val="66FF33"/>
                </a:solidFill>
                <a:latin typeface="Arial" panose="020B0604020202020204" pitchFamily="34" charset="0"/>
                <a:cs typeface="Arial" panose="020B0604020202020204" pitchFamily="34" charset="0"/>
              </a:rPr>
              <a:t> Loại I (Information frame) </a:t>
            </a:r>
            <a:r>
              <a:rPr lang="vi-VN" altLang="en-US" sz="2000" b="0" dirty="0">
                <a:latin typeface="Arial" panose="020B0604020202020204" pitchFamily="34" charset="0"/>
                <a:cs typeface="Arial" panose="020B0604020202020204" pitchFamily="34" charset="0"/>
              </a:rPr>
              <a:t>dùng để chứa thông tin cần truyền đi của người sử dụng và được đánh số thứ tự để kiểm soát.</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Loại S (Supervisory) đây cũng là frame điều khiển được sử dụng để kiểm soát lỗi và kiểm soát luồng dữ liệu trong quá trình truyền tin. </a:t>
            </a:r>
          </a:p>
          <a:p>
            <a:pPr>
              <a:lnSpc>
                <a:spcPct val="120000"/>
              </a:lnSpc>
              <a:spcBef>
                <a:spcPts val="1200"/>
              </a:spcBef>
              <a:buClrTx/>
              <a:buSzTx/>
              <a:buFontTx/>
              <a:buNone/>
            </a:pPr>
            <a:r>
              <a:rPr lang="vi-VN" altLang="en-US" sz="2000" b="0" dirty="0">
                <a:latin typeface="Arial" panose="020B0604020202020204" pitchFamily="34" charset="0"/>
                <a:cs typeface="Arial" panose="020B0604020202020204" pitchFamily="34" charset="0"/>
              </a:rPr>
              <a:t>  Các frames thuộc loại khác nhau được định danh trong vùng “Control” chiếm 8/16 bits. Sau đây ta sẽ chỉ ra một số loại frames chính, phân tích cấu trúc và chức năng chính của chúng: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 calcmode="lin" valueType="num">
                                      <p:cBhvr additive="base">
                                        <p:cTn id="7" dur="500" fill="hold"/>
                                        <p:tgtEl>
                                          <p:spTgt spid="27955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9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554">
                                            <p:txEl>
                                              <p:pRg st="1" end="1"/>
                                            </p:txEl>
                                          </p:spTgt>
                                        </p:tgtEl>
                                        <p:attrNameLst>
                                          <p:attrName>style.visibility</p:attrName>
                                        </p:attrNameLst>
                                      </p:cBhvr>
                                      <p:to>
                                        <p:strVal val="visible"/>
                                      </p:to>
                                    </p:set>
                                    <p:anim calcmode="lin" valueType="num">
                                      <p:cBhvr additive="base">
                                        <p:cTn id="13" dur="500" fill="hold"/>
                                        <p:tgtEl>
                                          <p:spTgt spid="27955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95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9554">
                                            <p:txEl>
                                              <p:pRg st="2" end="2"/>
                                            </p:txEl>
                                          </p:spTgt>
                                        </p:tgtEl>
                                        <p:attrNameLst>
                                          <p:attrName>style.visibility</p:attrName>
                                        </p:attrNameLst>
                                      </p:cBhvr>
                                      <p:to>
                                        <p:strVal val="visible"/>
                                      </p:to>
                                    </p:set>
                                    <p:anim calcmode="lin" valueType="num">
                                      <p:cBhvr additive="base">
                                        <p:cTn id="19" dur="500" fill="hold"/>
                                        <p:tgtEl>
                                          <p:spTgt spid="27955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95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9554">
                                            <p:txEl>
                                              <p:pRg st="3" end="3"/>
                                            </p:txEl>
                                          </p:spTgt>
                                        </p:tgtEl>
                                        <p:attrNameLst>
                                          <p:attrName>style.visibility</p:attrName>
                                        </p:attrNameLst>
                                      </p:cBhvr>
                                      <p:to>
                                        <p:strVal val="visible"/>
                                      </p:to>
                                    </p:set>
                                    <p:anim calcmode="lin" valueType="num">
                                      <p:cBhvr additive="base">
                                        <p:cTn id="25" dur="500" fill="hold"/>
                                        <p:tgtEl>
                                          <p:spTgt spid="27955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95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9554">
                                            <p:txEl>
                                              <p:pRg st="4" end="4"/>
                                            </p:txEl>
                                          </p:spTgt>
                                        </p:tgtEl>
                                        <p:attrNameLst>
                                          <p:attrName>style.visibility</p:attrName>
                                        </p:attrNameLst>
                                      </p:cBhvr>
                                      <p:to>
                                        <p:strVal val="visible"/>
                                      </p:to>
                                    </p:set>
                                    <p:anim calcmode="lin" valueType="num">
                                      <p:cBhvr additive="base">
                                        <p:cTn id="31" dur="500" fill="hold"/>
                                        <p:tgtEl>
                                          <p:spTgt spid="27955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955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75182" name="Group 78">
            <a:extLst>
              <a:ext uri="{FF2B5EF4-FFF2-40B4-BE49-F238E27FC236}">
                <a16:creationId xmlns:a16="http://schemas.microsoft.com/office/drawing/2014/main" id="{35174FB0-146C-46C4-8644-7115B398522E}"/>
              </a:ext>
            </a:extLst>
          </p:cNvPr>
          <p:cNvGraphicFramePr>
            <a:graphicFrameLocks noGrp="1"/>
          </p:cNvGraphicFramePr>
          <p:nvPr>
            <p:ph sz="half" idx="1"/>
          </p:nvPr>
        </p:nvGraphicFramePr>
        <p:xfrm>
          <a:off x="1714500" y="838200"/>
          <a:ext cx="6400800" cy="2270125"/>
        </p:xfrm>
        <a:graphic>
          <a:graphicData uri="http://schemas.openxmlformats.org/drawingml/2006/table">
            <a:tbl>
              <a:tblPr/>
              <a:tblGrid>
                <a:gridCol w="1600200">
                  <a:extLst>
                    <a:ext uri="{9D8B030D-6E8A-4147-A177-3AD203B41FA5}">
                      <a16:colId xmlns:a16="http://schemas.microsoft.com/office/drawing/2014/main" val="20000"/>
                    </a:ext>
                  </a:extLst>
                </a:gridCol>
                <a:gridCol w="712788">
                  <a:extLst>
                    <a:ext uri="{9D8B030D-6E8A-4147-A177-3AD203B41FA5}">
                      <a16:colId xmlns:a16="http://schemas.microsoft.com/office/drawing/2014/main" val="20001"/>
                    </a:ext>
                  </a:extLst>
                </a:gridCol>
                <a:gridCol w="531812">
                  <a:extLst>
                    <a:ext uri="{9D8B030D-6E8A-4147-A177-3AD203B41FA5}">
                      <a16:colId xmlns:a16="http://schemas.microsoft.com/office/drawing/2014/main" val="20002"/>
                    </a:ext>
                  </a:extLst>
                </a:gridCol>
                <a:gridCol w="182563">
                  <a:extLst>
                    <a:ext uri="{9D8B030D-6E8A-4147-A177-3AD203B41FA5}">
                      <a16:colId xmlns:a16="http://schemas.microsoft.com/office/drawing/2014/main" val="20003"/>
                    </a:ext>
                  </a:extLst>
                </a:gridCol>
                <a:gridCol w="452437">
                  <a:extLst>
                    <a:ext uri="{9D8B030D-6E8A-4147-A177-3AD203B41FA5}">
                      <a16:colId xmlns:a16="http://schemas.microsoft.com/office/drawing/2014/main" val="20004"/>
                    </a:ext>
                  </a:extLst>
                </a:gridCol>
                <a:gridCol w="593725">
                  <a:extLst>
                    <a:ext uri="{9D8B030D-6E8A-4147-A177-3AD203B41FA5}">
                      <a16:colId xmlns:a16="http://schemas.microsoft.com/office/drawing/2014/main" val="20005"/>
                    </a:ext>
                  </a:extLst>
                </a:gridCol>
                <a:gridCol w="650875">
                  <a:extLst>
                    <a:ext uri="{9D8B030D-6E8A-4147-A177-3AD203B41FA5}">
                      <a16:colId xmlns:a16="http://schemas.microsoft.com/office/drawing/2014/main" val="20006"/>
                    </a:ext>
                  </a:extLst>
                </a:gridCol>
                <a:gridCol w="595313">
                  <a:extLst>
                    <a:ext uri="{9D8B030D-6E8A-4147-A177-3AD203B41FA5}">
                      <a16:colId xmlns:a16="http://schemas.microsoft.com/office/drawing/2014/main" val="20007"/>
                    </a:ext>
                  </a:extLst>
                </a:gridCol>
                <a:gridCol w="649287">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tblGrid>
              <a:tr h="4572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00FF00"/>
                          </a:solidFill>
                          <a:effectLst/>
                          <a:latin typeface="Arial" pitchFamily="34" charset="0"/>
                          <a:cs typeface="Arial" pitchFamily="34" charset="0"/>
                        </a:rPr>
                        <a:t>LOẠI FRAMES</a:t>
                      </a:r>
                      <a:endParaRPr kumimoji="0" lang="en-US" sz="2000" b="1" i="0" u="none" strike="noStrike" cap="none" normalizeH="0" baseline="0" dirty="0">
                        <a:ln>
                          <a:noFill/>
                        </a:ln>
                        <a:solidFill>
                          <a:srgbClr val="00FF00"/>
                        </a:solidFill>
                        <a:effectLst/>
                        <a:latin typeface=".VnArial NarrowH"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9">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rgbClr val="00FF00"/>
                          </a:solidFill>
                          <a:latin typeface="Arial" pitchFamily="34" charset="0"/>
                          <a:ea typeface="+mn-ea"/>
                          <a:cs typeface="Arial" pitchFamily="34" charset="0"/>
                        </a:rPr>
                        <a:t>CÁC BITS CỦA VÙNG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13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err="1">
                          <a:ln>
                            <a:noFill/>
                          </a:ln>
                          <a:solidFill>
                            <a:srgbClr val="FFFF66"/>
                          </a:solidFill>
                          <a:effectLst/>
                          <a:latin typeface="Arial" pitchFamily="34" charset="0"/>
                          <a:cs typeface="Arial" pitchFamily="34" charset="0"/>
                        </a:rPr>
                        <a:t>Loại</a:t>
                      </a:r>
                      <a:r>
                        <a:rPr kumimoji="0" lang="en-US" sz="2200" b="1" i="0" u="none" strike="noStrike" cap="none" normalizeH="0" baseline="0" dirty="0">
                          <a:ln>
                            <a:noFill/>
                          </a:ln>
                          <a:solidFill>
                            <a:srgbClr val="FFFF66"/>
                          </a:solidFill>
                          <a:effectLst/>
                          <a:latin typeface="Arial" pitchFamily="34" charset="0"/>
                          <a:cs typeface="Arial" pitchFamily="34" charset="0"/>
                        </a:rPr>
                        <a:t> U</a:t>
                      </a:r>
                      <a:endParaRPr kumimoji="0" lang="en-US" sz="2200" b="1" i="0" u="none" strike="noStrike" cap="none" normalizeH="0" baseline="0" dirty="0">
                        <a:ln>
                          <a:noFill/>
                        </a:ln>
                        <a:solidFill>
                          <a:srgbClr val="FFFF66"/>
                        </a:solidFill>
                        <a:effectLst/>
                        <a:latin typeface=".Vn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err="1">
                          <a:ln>
                            <a:noFill/>
                          </a:ln>
                          <a:solidFill>
                            <a:srgbClr val="FFFF66"/>
                          </a:solidFill>
                          <a:effectLst/>
                          <a:latin typeface="Arial" pitchFamily="34" charset="0"/>
                          <a:cs typeface="Arial" pitchFamily="34" charset="0"/>
                        </a:rPr>
                        <a:t>Loại</a:t>
                      </a:r>
                      <a:r>
                        <a:rPr kumimoji="0" lang="en-US" sz="2200" b="1" i="0" u="none" strike="noStrike" cap="none" normalizeH="0" baseline="0" dirty="0">
                          <a:ln>
                            <a:noFill/>
                          </a:ln>
                          <a:solidFill>
                            <a:srgbClr val="FFFF66"/>
                          </a:solidFill>
                          <a:effectLst/>
                          <a:latin typeface="Arial" pitchFamily="34" charset="0"/>
                          <a:cs typeface="Arial" pitchFamily="34" charset="0"/>
                        </a:rPr>
                        <a:t>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N(R)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err="1">
                          <a:ln>
                            <a:noFill/>
                          </a:ln>
                          <a:solidFill>
                            <a:srgbClr val="FFFF66"/>
                          </a:solidFill>
                          <a:effectLst/>
                          <a:latin typeface="Arial" pitchFamily="34" charset="0"/>
                          <a:cs typeface="Arial" pitchFamily="34" charset="0"/>
                        </a:rPr>
                        <a:t>Loại</a:t>
                      </a:r>
                      <a:r>
                        <a:rPr kumimoji="0" lang="en-US" sz="2200" b="1" i="0" u="none" strike="noStrike" cap="none" normalizeH="0" baseline="0" dirty="0">
                          <a:ln>
                            <a:noFill/>
                          </a:ln>
                          <a:solidFill>
                            <a:srgbClr val="FFFF66"/>
                          </a:solidFill>
                          <a:effectLst/>
                          <a:latin typeface="Arial" pitchFamily="34" charset="0"/>
                          <a:cs typeface="Arial" pitchFamily="34" charset="0"/>
                        </a:rPr>
                        <a: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00FF00"/>
                          </a:solidFill>
                          <a:effectLst/>
                          <a:latin typeface=".VnArial Narrow"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N(R)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75159" name="Text Box 55">
            <a:extLst>
              <a:ext uri="{FF2B5EF4-FFF2-40B4-BE49-F238E27FC236}">
                <a16:creationId xmlns:a16="http://schemas.microsoft.com/office/drawing/2014/main" id="{F452EE52-D365-45CB-BC1A-74467B1DECAA}"/>
              </a:ext>
            </a:extLst>
          </p:cNvPr>
          <p:cNvSpPr txBox="1">
            <a:spLocks noChangeArrowheads="1"/>
          </p:cNvSpPr>
          <p:nvPr/>
        </p:nvSpPr>
        <p:spPr bwMode="auto">
          <a:xfrm>
            <a:off x="1473200" y="3235325"/>
            <a:ext cx="6253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Loại U: </a:t>
            </a:r>
            <a:r>
              <a:rPr lang="vi-VN" altLang="en-US" sz="2000" b="0">
                <a:latin typeface="Arial" panose="020B0604020202020204" pitchFamily="34" charset="0"/>
                <a:cs typeface="Arial" panose="020B0604020202020204" pitchFamily="34" charset="0"/>
              </a:rPr>
              <a:t>Có 5 bits định danh nên có 32 loại khác nhau</a:t>
            </a:r>
          </a:p>
          <a:p>
            <a:pPr>
              <a:spcBef>
                <a:spcPct val="0"/>
              </a:spcBef>
              <a:buClrTx/>
              <a:buSzTx/>
              <a:buFontTx/>
              <a:buNone/>
            </a:pPr>
            <a:r>
              <a:rPr lang="en-US" altLang="en-US" sz="2000">
                <a:solidFill>
                  <a:srgbClr val="FFFF00"/>
                </a:solidFill>
                <a:latin typeface="Arial" panose="020B0604020202020204" pitchFamily="34" charset="0"/>
                <a:cs typeface="Arial" panose="020B0604020202020204" pitchFamily="34" charset="0"/>
              </a:rPr>
              <a:t>Loại I : </a:t>
            </a:r>
            <a:r>
              <a:rPr lang="en-US" altLang="en-US" sz="2000" b="0">
                <a:latin typeface="Arial" panose="020B0604020202020204" pitchFamily="34" charset="0"/>
                <a:cs typeface="Arial" panose="020B0604020202020204" pitchFamily="34" charset="0"/>
              </a:rPr>
              <a:t>Chỉ có một kiểu Frame</a:t>
            </a:r>
          </a:p>
          <a:p>
            <a:pPr>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Loại S:</a:t>
            </a:r>
            <a:r>
              <a:rPr lang="vi-VN" altLang="en-US" sz="2000" b="0">
                <a:latin typeface="Arial" panose="020B0604020202020204" pitchFamily="34" charset="0"/>
                <a:cs typeface="Arial" panose="020B0604020202020204" pitchFamily="34" charset="0"/>
              </a:rPr>
              <a:t> Có 2 bit định danh nên có 4 loại khác nhau </a:t>
            </a:r>
          </a:p>
        </p:txBody>
      </p:sp>
      <p:sp>
        <p:nvSpPr>
          <p:cNvPr id="175160" name="Text Box 56">
            <a:extLst>
              <a:ext uri="{FF2B5EF4-FFF2-40B4-BE49-F238E27FC236}">
                <a16:creationId xmlns:a16="http://schemas.microsoft.com/office/drawing/2014/main" id="{2B24E784-B102-486F-BB33-6809C7266E3D}"/>
              </a:ext>
            </a:extLst>
          </p:cNvPr>
          <p:cNvSpPr txBox="1">
            <a:spLocks noChangeArrowheads="1"/>
          </p:cNvSpPr>
          <p:nvPr/>
        </p:nvSpPr>
        <p:spPr bwMode="auto">
          <a:xfrm>
            <a:off x="1481929" y="354013"/>
            <a:ext cx="66976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dirty="0">
                <a:solidFill>
                  <a:srgbClr val="66FF33"/>
                </a:solidFill>
                <a:latin typeface="Arial" panose="020B0604020202020204" pitchFamily="34" charset="0"/>
                <a:cs typeface="Arial" panose="020B0604020202020204" pitchFamily="34" charset="0"/>
              </a:rPr>
              <a:t>PHÂN LOẠI FRAMES HDLC VỚI 8 BÍT CONTROL</a:t>
            </a:r>
          </a:p>
        </p:txBody>
      </p:sp>
      <p:pic>
        <p:nvPicPr>
          <p:cNvPr id="175163" name="Picture 59">
            <a:extLst>
              <a:ext uri="{FF2B5EF4-FFF2-40B4-BE49-F238E27FC236}">
                <a16:creationId xmlns:a16="http://schemas.microsoft.com/office/drawing/2014/main" id="{FBB7DD86-00BE-483C-8464-73C82D24544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57300" y="4800600"/>
            <a:ext cx="7848600" cy="1524000"/>
          </a:xfrm>
          <a:noFill/>
          <a:extLst>
            <a:ext uri="{909E8E84-426E-40DD-AFC4-6F175D3DCCD1}">
              <a14:hiddenFill xmlns:a14="http://schemas.microsoft.com/office/drawing/2010/main">
                <a:solidFill>
                  <a:srgbClr val="FFFFFF"/>
                </a:solidFill>
              </a14:hiddenFill>
            </a:ext>
          </a:extLst>
        </p:spPr>
      </p:pic>
      <p:sp>
        <p:nvSpPr>
          <p:cNvPr id="175180" name="Text Box 76">
            <a:extLst>
              <a:ext uri="{FF2B5EF4-FFF2-40B4-BE49-F238E27FC236}">
                <a16:creationId xmlns:a16="http://schemas.microsoft.com/office/drawing/2014/main" id="{E8DC2F4F-F637-4A27-9635-91BB204FB98B}"/>
              </a:ext>
            </a:extLst>
          </p:cNvPr>
          <p:cNvSpPr txBox="1">
            <a:spLocks noChangeArrowheads="1"/>
          </p:cNvSpPr>
          <p:nvPr/>
        </p:nvSpPr>
        <p:spPr bwMode="auto">
          <a:xfrm>
            <a:off x="1319244" y="4324350"/>
            <a:ext cx="6854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dirty="0">
                <a:solidFill>
                  <a:srgbClr val="66FF33"/>
                </a:solidFill>
                <a:latin typeface="Arial" panose="020B0604020202020204" pitchFamily="34" charset="0"/>
                <a:cs typeface="Arial" panose="020B0604020202020204" pitchFamily="34" charset="0"/>
              </a:rPr>
              <a:t>PHÂN LOẠI FRAMES HDLC VỚI 16 BÍT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60"/>
                                        </p:tgtEl>
                                        <p:attrNameLst>
                                          <p:attrName>style.visibility</p:attrName>
                                        </p:attrNameLst>
                                      </p:cBhvr>
                                      <p:to>
                                        <p:strVal val="visible"/>
                                      </p:to>
                                    </p:set>
                                    <p:anim calcmode="lin" valueType="num">
                                      <p:cBhvr additive="base">
                                        <p:cTn id="7" dur="500" fill="hold"/>
                                        <p:tgtEl>
                                          <p:spTgt spid="175160"/>
                                        </p:tgtEl>
                                        <p:attrNameLst>
                                          <p:attrName>ppt_x</p:attrName>
                                        </p:attrNameLst>
                                      </p:cBhvr>
                                      <p:tavLst>
                                        <p:tav tm="0">
                                          <p:val>
                                            <p:strVal val="1+#ppt_w/2"/>
                                          </p:val>
                                        </p:tav>
                                        <p:tav tm="100000">
                                          <p:val>
                                            <p:strVal val="#ppt_x"/>
                                          </p:val>
                                        </p:tav>
                                      </p:tavLst>
                                    </p:anim>
                                    <p:anim calcmode="lin" valueType="num">
                                      <p:cBhvr additive="base">
                                        <p:cTn id="8" dur="500" fill="hold"/>
                                        <p:tgtEl>
                                          <p:spTgt spid="1751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751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59"/>
                                        </p:tgtEl>
                                        <p:attrNameLst>
                                          <p:attrName>style.visibility</p:attrName>
                                        </p:attrNameLst>
                                      </p:cBhvr>
                                      <p:to>
                                        <p:strVal val="visible"/>
                                      </p:to>
                                    </p:set>
                                    <p:anim calcmode="lin" valueType="num">
                                      <p:cBhvr additive="base">
                                        <p:cTn id="17" dur="500" fill="hold"/>
                                        <p:tgtEl>
                                          <p:spTgt spid="175159"/>
                                        </p:tgtEl>
                                        <p:attrNameLst>
                                          <p:attrName>ppt_x</p:attrName>
                                        </p:attrNameLst>
                                      </p:cBhvr>
                                      <p:tavLst>
                                        <p:tav tm="0">
                                          <p:val>
                                            <p:strVal val="0-#ppt_w/2"/>
                                          </p:val>
                                        </p:tav>
                                        <p:tav tm="100000">
                                          <p:val>
                                            <p:strVal val="#ppt_x"/>
                                          </p:val>
                                        </p:tav>
                                      </p:tavLst>
                                    </p:anim>
                                    <p:anim calcmode="lin" valueType="num">
                                      <p:cBhvr additive="base">
                                        <p:cTn id="18" dur="500" fill="hold"/>
                                        <p:tgtEl>
                                          <p:spTgt spid="1751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5180"/>
                                        </p:tgtEl>
                                        <p:attrNameLst>
                                          <p:attrName>style.visibility</p:attrName>
                                        </p:attrNameLst>
                                      </p:cBhvr>
                                      <p:to>
                                        <p:strVal val="visible"/>
                                      </p:to>
                                    </p:set>
                                    <p:anim calcmode="lin" valueType="num">
                                      <p:cBhvr additive="base">
                                        <p:cTn id="23" dur="500" fill="hold"/>
                                        <p:tgtEl>
                                          <p:spTgt spid="175180"/>
                                        </p:tgtEl>
                                        <p:attrNameLst>
                                          <p:attrName>ppt_x</p:attrName>
                                        </p:attrNameLst>
                                      </p:cBhvr>
                                      <p:tavLst>
                                        <p:tav tm="0">
                                          <p:val>
                                            <p:strVal val="1+#ppt_w/2"/>
                                          </p:val>
                                        </p:tav>
                                        <p:tav tm="100000">
                                          <p:val>
                                            <p:strVal val="#ppt_x"/>
                                          </p:val>
                                        </p:tav>
                                      </p:tavLst>
                                    </p:anim>
                                    <p:anim calcmode="lin" valueType="num">
                                      <p:cBhvr additive="base">
                                        <p:cTn id="24" dur="500" fill="hold"/>
                                        <p:tgtEl>
                                          <p:spTgt spid="17518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75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59" grpId="0" autoUpdateAnimBg="0"/>
      <p:bldP spid="175160" grpId="0" autoUpdateAnimBg="0"/>
      <p:bldP spid="17518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AFF0AF87-3282-476C-A376-691E605FD15E}"/>
              </a:ext>
            </a:extLst>
          </p:cNvPr>
          <p:cNvSpPr txBox="1">
            <a:spLocks noChangeArrowheads="1"/>
          </p:cNvSpPr>
          <p:nvPr/>
        </p:nvSpPr>
        <p:spPr bwMode="auto">
          <a:xfrm>
            <a:off x="647700" y="990600"/>
            <a:ext cx="88392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Trong đó:</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 N(S)</a:t>
            </a:r>
            <a:r>
              <a:rPr lang="vi-VN" altLang="en-US" sz="2000" b="0">
                <a:latin typeface="Arial" panose="020B0604020202020204" pitchFamily="34" charset="0"/>
                <a:cs typeface="Arial" panose="020B0604020202020204" pitchFamily="34" charset="0"/>
              </a:rPr>
              <a:t> là số thứ tự của Frame Information được gửi đi.</a:t>
            </a:r>
          </a:p>
          <a:p>
            <a:pPr>
              <a:lnSpc>
                <a:spcPct val="120000"/>
              </a:lnSpc>
              <a:spcBef>
                <a:spcPts val="120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N(R)</a:t>
            </a:r>
            <a:r>
              <a:rPr lang="vi-VN" altLang="en-US" sz="2000" b="0">
                <a:latin typeface="Arial" panose="020B0604020202020204" pitchFamily="34" charset="0"/>
                <a:cs typeface="Arial" panose="020B0604020202020204" pitchFamily="34" charset="0"/>
              </a:rPr>
              <a:t> là số thứ tự của Frame Information mà trạm gửi đang chờ để nhận, đồng thời ám chỉ rằng đã nhận tốt tất cả Frames Information cho tới số thứ tự</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N(R)-1.</a:t>
            </a:r>
          </a:p>
          <a:p>
            <a:pPr>
              <a:lnSpc>
                <a:spcPct val="120000"/>
              </a:lnSpc>
              <a:spcBef>
                <a:spcPts val="120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Bit P/F</a:t>
            </a:r>
            <a:r>
              <a:rPr lang="vi-VN" altLang="en-US" sz="2000" b="0">
                <a:latin typeface="Arial" panose="020B0604020202020204" pitchFamily="34" charset="0"/>
                <a:cs typeface="Arial" panose="020B0604020202020204" pitchFamily="34" charset="0"/>
              </a:rPr>
              <a:t> (Poll/Final) có nghĩa P nếu đó là frame yêu cầu và F nếu đó là Frame trả lời được dùng để trả quyền truyền tin (P=1) cho trạm đích. Riêng đối với phương thức trả lời chuẩn (SNRM) thì F=1 còn để chỉ đây Frame cuối cùng trong dãy Frame của trạm “tớ”. Sau đó trạm “tớ “ sẽ ngừng việc truyền tin cho đến khi được sự cho phép của trạm “chủ”.</a:t>
            </a:r>
            <a:endParaRPr kumimoji="1" lang="en-US" altLang="en-US" sz="2000" b="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AutoShape 2">
            <a:hlinkClick r:id="" action="ppaction://hlinkshowjump?jump=nextslide" highlightClick="1"/>
            <a:extLst>
              <a:ext uri="{FF2B5EF4-FFF2-40B4-BE49-F238E27FC236}">
                <a16:creationId xmlns:a16="http://schemas.microsoft.com/office/drawing/2014/main" id="{0B88EA9F-6C6B-4B85-87E9-84C96DC817E5}"/>
              </a:ext>
            </a:extLst>
          </p:cNvPr>
          <p:cNvSpPr>
            <a:spLocks noChangeArrowheads="1"/>
          </p:cNvSpPr>
          <p:nvPr/>
        </p:nvSpPr>
        <p:spPr bwMode="auto">
          <a:xfrm>
            <a:off x="92392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26627" name="AutoShape 3">
            <a:hlinkClick r:id="" action="ppaction://hlinkshowjump?jump=previousslide" highlightClick="1"/>
            <a:extLst>
              <a:ext uri="{FF2B5EF4-FFF2-40B4-BE49-F238E27FC236}">
                <a16:creationId xmlns:a16="http://schemas.microsoft.com/office/drawing/2014/main" id="{C5DA2437-940F-4309-AC2A-FEE1A7E7E97A}"/>
              </a:ext>
            </a:extLst>
          </p:cNvPr>
          <p:cNvSpPr>
            <a:spLocks noChangeArrowheads="1"/>
          </p:cNvSpPr>
          <p:nvPr/>
        </p:nvSpPr>
        <p:spPr bwMode="auto">
          <a:xfrm>
            <a:off x="87249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26628" name="Text Box 4">
            <a:extLst>
              <a:ext uri="{FF2B5EF4-FFF2-40B4-BE49-F238E27FC236}">
                <a16:creationId xmlns:a16="http://schemas.microsoft.com/office/drawing/2014/main" id="{6A1FCC9F-8002-4271-844A-A1FDD34F04C9}"/>
              </a:ext>
            </a:extLst>
          </p:cNvPr>
          <p:cNvSpPr txBox="1">
            <a:spLocks noChangeArrowheads="1"/>
          </p:cNvSpPr>
          <p:nvPr/>
        </p:nvSpPr>
        <p:spPr bwMode="auto">
          <a:xfrm>
            <a:off x="1485900" y="332702"/>
            <a:ext cx="69733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200" dirty="0">
                <a:solidFill>
                  <a:srgbClr val="66FF33"/>
                </a:solidFill>
                <a:latin typeface="Arial" panose="020B0604020202020204" pitchFamily="34" charset="0"/>
                <a:cs typeface="Arial" panose="020B0604020202020204" pitchFamily="34" charset="0"/>
              </a:rPr>
              <a:t>MỘT SỐ LOẠI FRAMES DẠNG U PHỔ DỤNG NHẤT</a:t>
            </a:r>
          </a:p>
        </p:txBody>
      </p:sp>
      <p:graphicFrame>
        <p:nvGraphicFramePr>
          <p:cNvPr id="177230" name="Group 78">
            <a:extLst>
              <a:ext uri="{FF2B5EF4-FFF2-40B4-BE49-F238E27FC236}">
                <a16:creationId xmlns:a16="http://schemas.microsoft.com/office/drawing/2014/main" id="{4BB987B3-F5D4-4000-969E-9D5C62679CB5}"/>
              </a:ext>
            </a:extLst>
          </p:cNvPr>
          <p:cNvGraphicFramePr>
            <a:graphicFrameLocks noGrp="1"/>
          </p:cNvGraphicFramePr>
          <p:nvPr>
            <p:ph/>
          </p:nvPr>
        </p:nvGraphicFramePr>
        <p:xfrm>
          <a:off x="495300" y="990600"/>
          <a:ext cx="9525000" cy="5183189"/>
        </p:xfrm>
        <a:graphic>
          <a:graphicData uri="http://schemas.openxmlformats.org/drawingml/2006/table">
            <a:tbl>
              <a:tblPr/>
              <a:tblGrid>
                <a:gridCol w="63976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5105400">
                  <a:extLst>
                    <a:ext uri="{9D8B030D-6E8A-4147-A177-3AD203B41FA5}">
                      <a16:colId xmlns:a16="http://schemas.microsoft.com/office/drawing/2014/main" val="20006"/>
                    </a:ext>
                  </a:extLst>
                </a:gridCol>
              </a:tblGrid>
              <a:tr h="533400">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err="1">
                          <a:ln>
                            <a:noFill/>
                          </a:ln>
                          <a:solidFill>
                            <a:srgbClr val="00FF00"/>
                          </a:solidFill>
                          <a:effectLst/>
                          <a:latin typeface="Arial" pitchFamily="34" charset="0"/>
                          <a:cs typeface="Arial" pitchFamily="34" charset="0"/>
                        </a:rPr>
                        <a:t>Các</a:t>
                      </a:r>
                      <a:r>
                        <a:rPr kumimoji="0" lang="en-US" sz="2000" b="1" i="0" u="none" strike="noStrike" cap="none" normalizeH="0" baseline="0" dirty="0">
                          <a:ln>
                            <a:noFill/>
                          </a:ln>
                          <a:solidFill>
                            <a:srgbClr val="00FF00"/>
                          </a:solidFill>
                          <a:effectLst/>
                          <a:latin typeface="Arial" pitchFamily="34" charset="0"/>
                          <a:cs typeface="Arial" pitchFamily="34" charset="0"/>
                        </a:rPr>
                        <a:t> bits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50000"/>
                        </a:lnSpc>
                        <a:spcBef>
                          <a:spcPct val="5000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rgbClr val="00FF00"/>
                        </a:solidFill>
                        <a:effectLst/>
                        <a:latin typeface="Arial" pitchFamily="34" charset="0"/>
                        <a:cs typeface="Arial" pitchFamily="34" charset="0"/>
                      </a:endParaRPr>
                    </a:p>
                    <a:p>
                      <a:pPr marL="0" marR="0" lvl="0" indent="0" algn="ctr" defTabSz="914400" rtl="0" eaLnBrk="1" fontAlgn="base" latinLnBrk="0" hangingPunct="1">
                        <a:lnSpc>
                          <a:spcPct val="50000"/>
                        </a:lnSpc>
                        <a:spcBef>
                          <a:spcPct val="50000"/>
                        </a:spcBef>
                        <a:spcAft>
                          <a:spcPct val="0"/>
                        </a:spcAft>
                        <a:buClr>
                          <a:schemeClr val="hlink"/>
                        </a:buClr>
                        <a:buSzPct val="70000"/>
                        <a:buFont typeface="Wingdings" pitchFamily="2" charset="2"/>
                        <a:buNone/>
                        <a:tabLst/>
                      </a:pPr>
                      <a:r>
                        <a:rPr kumimoji="0" lang="en-US" sz="2000" b="1" i="0" u="none" strike="noStrike" cap="none" normalizeH="0" baseline="0" dirty="0" err="1">
                          <a:ln>
                            <a:noFill/>
                          </a:ln>
                          <a:solidFill>
                            <a:srgbClr val="00FF00"/>
                          </a:solidFill>
                          <a:effectLst/>
                          <a:latin typeface="Arial" pitchFamily="34" charset="0"/>
                          <a:cs typeface="Arial" pitchFamily="34" charset="0"/>
                        </a:rPr>
                        <a:t>Tên</a:t>
                      </a:r>
                      <a:endParaRPr kumimoji="0" lang="en-US" sz="2000" b="1" i="0" u="none" strike="noStrike" cap="none" normalizeH="0" baseline="0" dirty="0">
                        <a:ln>
                          <a:noFill/>
                        </a:ln>
                        <a:solidFill>
                          <a:srgbClr val="00FF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50000"/>
                        </a:lnSpc>
                        <a:spcBef>
                          <a:spcPct val="5000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rgbClr val="00FF00"/>
                        </a:solidFill>
                        <a:effectLst/>
                        <a:latin typeface=".VnArial NarrowH" pitchFamily="34" charset="0"/>
                      </a:endParaRPr>
                    </a:p>
                    <a:p>
                      <a:pPr marL="0" marR="0" lvl="0" indent="0" algn="ctr" defTabSz="914400" rtl="0" eaLnBrk="1" fontAlgn="base" latinLnBrk="0" hangingPunct="1">
                        <a:lnSpc>
                          <a:spcPct val="50000"/>
                        </a:lnSpc>
                        <a:spcBef>
                          <a:spcPct val="5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00FF00"/>
                          </a:solidFill>
                          <a:effectLst/>
                          <a:latin typeface="Arial" pitchFamily="34" charset="0"/>
                          <a:cs typeface="Arial" pitchFamily="34" charset="0"/>
                        </a:rPr>
                        <a:t>Ý </a:t>
                      </a:r>
                      <a:r>
                        <a:rPr kumimoji="0" lang="en-US" sz="2000" b="1" i="0" u="none" strike="noStrike" cap="none" normalizeH="0" baseline="0" dirty="0" err="1">
                          <a:ln>
                            <a:noFill/>
                          </a:ln>
                          <a:solidFill>
                            <a:srgbClr val="00FF00"/>
                          </a:solidFill>
                          <a:effectLst/>
                          <a:latin typeface="Arial" pitchFamily="34" charset="0"/>
                          <a:cs typeface="Arial" pitchFamily="34" charset="0"/>
                        </a:rPr>
                        <a:t>nghĩa</a:t>
                      </a:r>
                      <a:endParaRPr kumimoji="0" lang="en-US" sz="2000" b="1" i="0" u="none" strike="noStrike" cap="none" normalizeH="0" baseline="0" dirty="0">
                        <a:ln>
                          <a:noFill/>
                        </a:ln>
                        <a:solidFill>
                          <a:srgbClr val="00FF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792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SNRM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cs typeface="Arial" pitchFamily="34" charset="0"/>
                        </a:rPr>
                        <a:t>Set Normal Response Mode </a:t>
                      </a:r>
                      <a:r>
                        <a:rPr kumimoji="0" lang="en-US" sz="2000" b="0" i="0" u="none" strike="noStrike" cap="none" normalizeH="0" baseline="0" dirty="0" err="1">
                          <a:ln>
                            <a:noFill/>
                          </a:ln>
                          <a:solidFill>
                            <a:schemeClr val="tx1"/>
                          </a:solidFill>
                          <a:effectLst/>
                          <a:latin typeface="Arial" pitchFamily="34" charset="0"/>
                          <a:cs typeface="Arial" pitchFamily="34" charset="0"/>
                        </a:rPr>
                        <a:t>thiết</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lập</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phương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thức</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trả</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lời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chuẩn</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SARM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cs typeface="Arial" pitchFamily="34" charset="0"/>
                        </a:rPr>
                        <a:t>Set</a:t>
                      </a:r>
                      <a:r>
                        <a:rPr kumimoji="0" lang="en-US" sz="2000" b="1"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Asynchronous Response Mode </a:t>
                      </a:r>
                      <a:r>
                        <a:rPr kumimoji="0" lang="en-US" sz="2000" b="0" i="0" u="none" strike="noStrike" cap="none" normalizeH="0" baseline="0" dirty="0" err="1">
                          <a:ln>
                            <a:noFill/>
                          </a:ln>
                          <a:solidFill>
                            <a:schemeClr val="tx1"/>
                          </a:solidFill>
                          <a:effectLst/>
                          <a:latin typeface="Arial" pitchFamily="34" charset="0"/>
                          <a:cs typeface="Arial" pitchFamily="34" charset="0"/>
                        </a:rPr>
                        <a:t>thiết</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lập</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phương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thức</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trả</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lời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dị</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bộ</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3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SABM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Set Asynchronous Balanced Response Mode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thiết</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lập</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phương</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thức</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trả</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lời</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dị</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bộ</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cân</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bằng</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3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DISC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Disconnect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giải</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phóng</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liên</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kết</a:t>
                      </a:r>
                      <a:endParaRPr kumimoji="0" lang="en-US" sz="2000" b="0" i="0" u="none" strike="noStrike" kern="1200" cap="none" normalizeH="0" baseline="0" dirty="0">
                        <a:ln>
                          <a:noFill/>
                        </a:ln>
                        <a:solidFill>
                          <a:schemeClr val="tx1"/>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2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UA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Unnumbered Acknowledgement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dùng</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để</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trả</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lời</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cho</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các</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 Frame U </a:t>
                      </a:r>
                      <a:r>
                        <a:rPr kumimoji="0" lang="en-US" sz="2000" b="0" i="0" u="none" strike="noStrike" kern="1200" cap="none" normalizeH="0" baseline="0" dirty="0" err="1">
                          <a:ln>
                            <a:noFill/>
                          </a:ln>
                          <a:solidFill>
                            <a:schemeClr val="tx1"/>
                          </a:solidFill>
                          <a:effectLst/>
                          <a:latin typeface="Arial" pitchFamily="34" charset="0"/>
                          <a:ea typeface="+mn-ea"/>
                          <a:cs typeface="Arial" pitchFamily="34" charset="0"/>
                        </a:rPr>
                        <a:t>khác</a:t>
                      </a:r>
                      <a:endParaRPr kumimoji="0" lang="en-US" sz="2000" b="0" i="0" u="none" strike="noStrike" kern="1200" cap="none" normalizeH="0" baseline="0" dirty="0">
                        <a:ln>
                          <a:noFill/>
                        </a:ln>
                        <a:solidFill>
                          <a:schemeClr val="tx1"/>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Text Box 2">
            <a:extLst>
              <a:ext uri="{FF2B5EF4-FFF2-40B4-BE49-F238E27FC236}">
                <a16:creationId xmlns:a16="http://schemas.microsoft.com/office/drawing/2014/main" id="{8895DB5F-F33D-4821-9B54-3CCB4D90988E}"/>
              </a:ext>
            </a:extLst>
          </p:cNvPr>
          <p:cNvSpPr txBox="1">
            <a:spLocks noChangeArrowheads="1"/>
          </p:cNvSpPr>
          <p:nvPr/>
        </p:nvSpPr>
        <p:spPr bwMode="auto">
          <a:xfrm>
            <a:off x="571500" y="457200"/>
            <a:ext cx="92392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kumimoji="1" lang="en-US" altLang="en-US" sz="2200" b="0" dirty="0">
                <a:solidFill>
                  <a:srgbClr val="00FF00"/>
                </a:solidFill>
                <a:latin typeface="Arial" panose="020B0604020202020204" pitchFamily="34" charset="0"/>
                <a:cs typeface="Arial" panose="020B0604020202020204" pitchFamily="34" charset="0"/>
              </a:rPr>
              <a:t> </a:t>
            </a:r>
            <a:r>
              <a:rPr lang="vi-VN" altLang="en-US" sz="2000" dirty="0">
                <a:solidFill>
                  <a:srgbClr val="66FF33"/>
                </a:solidFill>
                <a:latin typeface="Arial" panose="020B0604020202020204" pitchFamily="34" charset="0"/>
                <a:cs typeface="Arial" panose="020B0604020202020204" pitchFamily="34" charset="0"/>
              </a:rPr>
              <a:t>Phương thức trả lời chuẩn SNRM</a:t>
            </a:r>
            <a:r>
              <a:rPr lang="vi-VN" altLang="en-US" sz="2000" b="0" dirty="0">
                <a:latin typeface="Arial" panose="020B0604020202020204" pitchFamily="34" charset="0"/>
                <a:cs typeface="Arial" panose="020B0604020202020204" pitchFamily="34" charset="0"/>
              </a:rPr>
              <a:t> được sử dụng trong trường hợp cấu hình không cân bằng, nghĩa là có chỉ định một trạm điều khiển chung ( gọi là “</a:t>
            </a:r>
            <a:r>
              <a:rPr lang="vi-VN" altLang="en-US" sz="2000" b="0" i="1" dirty="0">
                <a:latin typeface="Arial" panose="020B0604020202020204" pitchFamily="34" charset="0"/>
                <a:cs typeface="Arial" panose="020B0604020202020204" pitchFamily="34" charset="0"/>
              </a:rPr>
              <a:t>trạm chủ ”), các trạm bị điều khiển còn lại gọi là trạm “Tớ ”. Các trạm tớ chỉ được truyền tin khi trạm chủ cho phép.</a:t>
            </a:r>
          </a:p>
          <a:p>
            <a:pPr>
              <a:lnSpc>
                <a:spcPct val="120000"/>
              </a:lnSpc>
              <a:spcBef>
                <a:spcPts val="120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33"/>
                </a:solidFill>
                <a:latin typeface="Arial" panose="020B0604020202020204" pitchFamily="34" charset="0"/>
                <a:cs typeface="Arial" panose="020B0604020202020204" pitchFamily="34" charset="0"/>
              </a:rPr>
              <a:t>Phương thức trả lời dị bộ SARM </a:t>
            </a:r>
            <a:r>
              <a:rPr lang="vi-VN" altLang="en-US" sz="2000" b="0" dirty="0">
                <a:latin typeface="Arial" panose="020B0604020202020204" pitchFamily="34" charset="0"/>
                <a:cs typeface="Arial" panose="020B0604020202020204" pitchFamily="34" charset="0"/>
              </a:rPr>
              <a:t>cũng sử dụng trong trường hợp cấu hình không cân bằng như trên, nhưng nới rộng quyền của trạm “Tớ” hơn. Các trạm tớ được phép tiến hành truyền tin mà không cần đợi sự cho phép của trạm “Chủ”.</a:t>
            </a:r>
          </a:p>
          <a:p>
            <a:pPr>
              <a:lnSpc>
                <a:spcPct val="120000"/>
              </a:lnSpc>
              <a:spcBef>
                <a:spcPts val="120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33"/>
                </a:solidFill>
                <a:latin typeface="Arial" panose="020B0604020202020204" pitchFamily="34" charset="0"/>
                <a:cs typeface="Arial" panose="020B0604020202020204" pitchFamily="34" charset="0"/>
              </a:rPr>
              <a:t>Phương thức dị bộ cân bằng SABM </a:t>
            </a:r>
            <a:r>
              <a:rPr lang="vi-VN" altLang="en-US" sz="2000" b="0" dirty="0">
                <a:latin typeface="Arial" panose="020B0604020202020204" pitchFamily="34" charset="0"/>
                <a:cs typeface="Arial" panose="020B0604020202020204" pitchFamily="34" charset="0"/>
              </a:rPr>
              <a:t>được sử dụng trong trường hợp điểm-điểm, hai chiều, trong đó các trạm đều đóng vai trò tương đương, không có “Chủ/Tớ”. </a:t>
            </a:r>
          </a:p>
          <a:p>
            <a:pPr>
              <a:lnSpc>
                <a:spcPct val="120000"/>
              </a:lnSpc>
              <a:spcBef>
                <a:spcPts val="1200"/>
              </a:spcBef>
              <a:buClrTx/>
              <a:buSzTx/>
              <a:buFontTx/>
              <a:buNone/>
            </a:pPr>
            <a:r>
              <a:rPr lang="vi-VN" altLang="en-US" sz="2000" dirty="0">
                <a:solidFill>
                  <a:srgbClr val="66FF33"/>
                </a:solidFill>
                <a:latin typeface="Arial" panose="020B0604020202020204" pitchFamily="34" charset="0"/>
                <a:cs typeface="Arial" panose="020B0604020202020204" pitchFamily="34" charset="0"/>
              </a:rPr>
              <a:t> Frame DISC </a:t>
            </a:r>
            <a:r>
              <a:rPr lang="vi-VN" altLang="en-US" sz="2000" b="0" dirty="0">
                <a:latin typeface="Arial" panose="020B0604020202020204" pitchFamily="34" charset="0"/>
                <a:cs typeface="Arial" panose="020B0604020202020204" pitchFamily="34" charset="0"/>
              </a:rPr>
              <a:t>được sử dụng để giải phóng liên kết khi cần thiết. </a:t>
            </a:r>
          </a:p>
          <a:p>
            <a:pPr>
              <a:lnSpc>
                <a:spcPct val="120000"/>
              </a:lnSpc>
              <a:spcBef>
                <a:spcPts val="1200"/>
              </a:spcBef>
              <a:buClrTx/>
              <a:buSzTx/>
              <a:buFontTx/>
              <a:buNone/>
            </a:pPr>
            <a:r>
              <a:rPr lang="vi-VN" altLang="en-US" sz="2000" dirty="0">
                <a:solidFill>
                  <a:srgbClr val="66FF33"/>
                </a:solidFill>
                <a:latin typeface="Arial" panose="020B0604020202020204" pitchFamily="34" charset="0"/>
                <a:cs typeface="Arial" panose="020B0604020202020204" pitchFamily="34" charset="0"/>
              </a:rPr>
              <a:t> Frame UA </a:t>
            </a:r>
            <a:r>
              <a:rPr lang="vi-VN" altLang="en-US" sz="2000" b="0" dirty="0">
                <a:latin typeface="Arial" panose="020B0604020202020204" pitchFamily="34" charset="0"/>
                <a:cs typeface="Arial" panose="020B0604020202020204" pitchFamily="34" charset="0"/>
              </a:rPr>
              <a:t>được dùng để trả lời các loại Frame U khác.</a:t>
            </a:r>
          </a:p>
        </p:txBody>
      </p:sp>
      <p:sp>
        <p:nvSpPr>
          <p:cNvPr id="27651" name="AutoShape 3">
            <a:hlinkClick r:id="" action="ppaction://hlinkshowjump?jump=nextslide" highlightClick="1"/>
            <a:extLst>
              <a:ext uri="{FF2B5EF4-FFF2-40B4-BE49-F238E27FC236}">
                <a16:creationId xmlns:a16="http://schemas.microsoft.com/office/drawing/2014/main" id="{15B731FE-9380-4942-8B09-895B5E5C724F}"/>
              </a:ext>
            </a:extLst>
          </p:cNvPr>
          <p:cNvSpPr>
            <a:spLocks noChangeArrowheads="1"/>
          </p:cNvSpPr>
          <p:nvPr/>
        </p:nvSpPr>
        <p:spPr bwMode="auto">
          <a:xfrm>
            <a:off x="9239250"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27652" name="AutoShape 4">
            <a:hlinkClick r:id="" action="ppaction://hlinkshowjump?jump=previousslide" highlightClick="1"/>
            <a:extLst>
              <a:ext uri="{FF2B5EF4-FFF2-40B4-BE49-F238E27FC236}">
                <a16:creationId xmlns:a16="http://schemas.microsoft.com/office/drawing/2014/main" id="{17148B17-FCCF-435B-81D7-8512C080EE50}"/>
              </a:ext>
            </a:extLst>
          </p:cNvPr>
          <p:cNvSpPr>
            <a:spLocks noChangeArrowheads="1"/>
          </p:cNvSpPr>
          <p:nvPr/>
        </p:nvSpPr>
        <p:spPr bwMode="auto">
          <a:xfrm>
            <a:off x="8724900" y="63246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anim calcmode="lin" valueType="num">
                                      <p:cBhvr additive="base">
                                        <p:cTn id="7" dur="500" fill="hold"/>
                                        <p:tgtEl>
                                          <p:spTgt spid="17817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8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8178">
                                            <p:txEl>
                                              <p:pRg st="1" end="1"/>
                                            </p:txEl>
                                          </p:spTgt>
                                        </p:tgtEl>
                                        <p:attrNameLst>
                                          <p:attrName>style.visibility</p:attrName>
                                        </p:attrNameLst>
                                      </p:cBhvr>
                                      <p:to>
                                        <p:strVal val="visible"/>
                                      </p:to>
                                    </p:set>
                                    <p:anim calcmode="lin" valueType="num">
                                      <p:cBhvr additive="base">
                                        <p:cTn id="13" dur="500" fill="hold"/>
                                        <p:tgtEl>
                                          <p:spTgt spid="17817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8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8178">
                                            <p:txEl>
                                              <p:pRg st="2" end="2"/>
                                            </p:txEl>
                                          </p:spTgt>
                                        </p:tgtEl>
                                        <p:attrNameLst>
                                          <p:attrName>style.visibility</p:attrName>
                                        </p:attrNameLst>
                                      </p:cBhvr>
                                      <p:to>
                                        <p:strVal val="visible"/>
                                      </p:to>
                                    </p:set>
                                    <p:anim calcmode="lin" valueType="num">
                                      <p:cBhvr additive="base">
                                        <p:cTn id="19" dur="500" fill="hold"/>
                                        <p:tgtEl>
                                          <p:spTgt spid="17817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78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8178">
                                            <p:txEl>
                                              <p:pRg st="3" end="3"/>
                                            </p:txEl>
                                          </p:spTgt>
                                        </p:tgtEl>
                                        <p:attrNameLst>
                                          <p:attrName>style.visibility</p:attrName>
                                        </p:attrNameLst>
                                      </p:cBhvr>
                                      <p:to>
                                        <p:strVal val="visible"/>
                                      </p:to>
                                    </p:set>
                                    <p:anim calcmode="lin" valueType="num">
                                      <p:cBhvr additive="base">
                                        <p:cTn id="25" dur="500" fill="hold"/>
                                        <p:tgtEl>
                                          <p:spTgt spid="17817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81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8178">
                                            <p:txEl>
                                              <p:pRg st="4" end="4"/>
                                            </p:txEl>
                                          </p:spTgt>
                                        </p:tgtEl>
                                        <p:attrNameLst>
                                          <p:attrName>style.visibility</p:attrName>
                                        </p:attrNameLst>
                                      </p:cBhvr>
                                      <p:to>
                                        <p:strVal val="visible"/>
                                      </p:to>
                                    </p:set>
                                    <p:anim calcmode="lin" valueType="num">
                                      <p:cBhvr additive="base">
                                        <p:cTn id="31" dur="500" fill="hold"/>
                                        <p:tgtEl>
                                          <p:spTgt spid="17817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817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AutoShape 2">
            <a:hlinkClick r:id="" action="ppaction://hlinkshowjump?jump=nextslide" highlightClick="1"/>
            <a:extLst>
              <a:ext uri="{FF2B5EF4-FFF2-40B4-BE49-F238E27FC236}">
                <a16:creationId xmlns:a16="http://schemas.microsoft.com/office/drawing/2014/main" id="{BB4041E1-5E85-483B-93C5-71D91613975E}"/>
              </a:ext>
            </a:extLst>
          </p:cNvPr>
          <p:cNvSpPr>
            <a:spLocks noChangeArrowheads="1"/>
          </p:cNvSpPr>
          <p:nvPr/>
        </p:nvSpPr>
        <p:spPr bwMode="auto">
          <a:xfrm>
            <a:off x="92392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28675" name="AutoShape 3">
            <a:hlinkClick r:id="" action="ppaction://hlinkshowjump?jump=previousslide" highlightClick="1"/>
            <a:extLst>
              <a:ext uri="{FF2B5EF4-FFF2-40B4-BE49-F238E27FC236}">
                <a16:creationId xmlns:a16="http://schemas.microsoft.com/office/drawing/2014/main" id="{5E0D32F1-6F28-44D8-8B89-927E7853CDA7}"/>
              </a:ext>
            </a:extLst>
          </p:cNvPr>
          <p:cNvSpPr>
            <a:spLocks noChangeArrowheads="1"/>
          </p:cNvSpPr>
          <p:nvPr/>
        </p:nvSpPr>
        <p:spPr bwMode="auto">
          <a:xfrm>
            <a:off x="87249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28676" name="Text Box 4">
            <a:extLst>
              <a:ext uri="{FF2B5EF4-FFF2-40B4-BE49-F238E27FC236}">
                <a16:creationId xmlns:a16="http://schemas.microsoft.com/office/drawing/2014/main" id="{981BA9A4-4DDB-4F10-B840-AB5955D923EF}"/>
              </a:ext>
            </a:extLst>
          </p:cNvPr>
          <p:cNvSpPr txBox="1">
            <a:spLocks noChangeArrowheads="1"/>
          </p:cNvSpPr>
          <p:nvPr/>
        </p:nvSpPr>
        <p:spPr bwMode="auto">
          <a:xfrm>
            <a:off x="2705100" y="228600"/>
            <a:ext cx="39934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pt-BR" altLang="en-US" sz="2200" dirty="0">
                <a:solidFill>
                  <a:srgbClr val="66FF33"/>
                </a:solidFill>
                <a:latin typeface="Arial" panose="020B0604020202020204" pitchFamily="34" charset="0"/>
                <a:cs typeface="Arial" panose="020B0604020202020204" pitchFamily="34" charset="0"/>
              </a:rPr>
              <a:t>CÁC LOẠI FRAMES DẠNG S</a:t>
            </a:r>
          </a:p>
        </p:txBody>
      </p:sp>
      <p:graphicFrame>
        <p:nvGraphicFramePr>
          <p:cNvPr id="179236" name="Group 36">
            <a:extLst>
              <a:ext uri="{FF2B5EF4-FFF2-40B4-BE49-F238E27FC236}">
                <a16:creationId xmlns:a16="http://schemas.microsoft.com/office/drawing/2014/main" id="{98CC24A6-1071-4FDB-9C2E-B5DE93B6C8C2}"/>
              </a:ext>
            </a:extLst>
          </p:cNvPr>
          <p:cNvGraphicFramePr>
            <a:graphicFrameLocks noGrp="1"/>
          </p:cNvGraphicFramePr>
          <p:nvPr>
            <p:ph/>
          </p:nvPr>
        </p:nvGraphicFramePr>
        <p:xfrm>
          <a:off x="419100" y="914400"/>
          <a:ext cx="9525000" cy="5178431"/>
        </p:xfrm>
        <a:graphic>
          <a:graphicData uri="http://schemas.openxmlformats.org/drawingml/2006/table">
            <a:tbl>
              <a:tblPr/>
              <a:tblGrid>
                <a:gridCol w="1587500">
                  <a:extLst>
                    <a:ext uri="{9D8B030D-6E8A-4147-A177-3AD203B41FA5}">
                      <a16:colId xmlns:a16="http://schemas.microsoft.com/office/drawing/2014/main" val="20000"/>
                    </a:ext>
                  </a:extLst>
                </a:gridCol>
                <a:gridCol w="2589213">
                  <a:extLst>
                    <a:ext uri="{9D8B030D-6E8A-4147-A177-3AD203B41FA5}">
                      <a16:colId xmlns:a16="http://schemas.microsoft.com/office/drawing/2014/main" val="20001"/>
                    </a:ext>
                  </a:extLst>
                </a:gridCol>
                <a:gridCol w="5348287">
                  <a:extLst>
                    <a:ext uri="{9D8B030D-6E8A-4147-A177-3AD203B41FA5}">
                      <a16:colId xmlns:a16="http://schemas.microsoft.com/office/drawing/2014/main" val="20002"/>
                    </a:ext>
                  </a:extLst>
                </a:gridCol>
              </a:tblGrid>
              <a:tr h="57620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err="1">
                          <a:ln>
                            <a:noFill/>
                          </a:ln>
                          <a:solidFill>
                            <a:srgbClr val="00FF00"/>
                          </a:solidFill>
                          <a:effectLst/>
                          <a:latin typeface="Arial" pitchFamily="34" charset="0"/>
                          <a:cs typeface="Arial" pitchFamily="34" charset="0"/>
                        </a:rPr>
                        <a:t>Các</a:t>
                      </a:r>
                      <a:r>
                        <a:rPr kumimoji="0" lang="en-US" sz="2000" b="1" i="0" u="none" strike="noStrike" cap="none" normalizeH="0" baseline="0" dirty="0">
                          <a:ln>
                            <a:noFill/>
                          </a:ln>
                          <a:solidFill>
                            <a:srgbClr val="00FF00"/>
                          </a:solidFill>
                          <a:effectLst/>
                          <a:latin typeface="Arial" pitchFamily="34" charset="0"/>
                          <a:cs typeface="Arial" pitchFamily="34" charset="0"/>
                        </a:rPr>
                        <a:t> bits-S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err="1">
                          <a:ln>
                            <a:noFill/>
                          </a:ln>
                          <a:solidFill>
                            <a:srgbClr val="00FF00"/>
                          </a:solidFill>
                          <a:effectLst/>
                          <a:latin typeface="Arial" pitchFamily="34" charset="0"/>
                          <a:cs typeface="Arial" pitchFamily="34" charset="0"/>
                        </a:rPr>
                        <a:t>Tên</a:t>
                      </a:r>
                      <a:r>
                        <a:rPr kumimoji="0" lang="en-US" sz="2000" b="1" i="0" u="none" strike="noStrike" cap="none" normalizeH="0" baseline="0" dirty="0">
                          <a:ln>
                            <a:noFill/>
                          </a:ln>
                          <a:solidFill>
                            <a:srgbClr val="00FF00"/>
                          </a:solidFill>
                          <a:effectLst/>
                          <a:latin typeface="Arial" pitchFamily="34" charset="0"/>
                          <a:cs typeface="Arial" pitchFamily="34" charset="0"/>
                        </a:rPr>
                        <a:t> Frames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00FF00"/>
                          </a:solidFill>
                          <a:effectLst/>
                          <a:latin typeface="Arial" pitchFamily="34" charset="0"/>
                          <a:cs typeface="Arial" pitchFamily="34" charset="0"/>
                        </a:rPr>
                        <a:t>Ý </a:t>
                      </a:r>
                      <a:r>
                        <a:rPr kumimoji="0" lang="en-US" sz="2000" b="1" i="0" u="none" strike="noStrike" cap="none" normalizeH="0" baseline="0" dirty="0" err="1">
                          <a:ln>
                            <a:noFill/>
                          </a:ln>
                          <a:solidFill>
                            <a:srgbClr val="00FF00"/>
                          </a:solidFill>
                          <a:effectLst/>
                          <a:latin typeface="Arial" pitchFamily="34" charset="0"/>
                          <a:cs typeface="Arial" pitchFamily="34" charset="0"/>
                        </a:rPr>
                        <a:t>nghĩa</a:t>
                      </a:r>
                      <a:endParaRPr kumimoji="0" lang="en-US" sz="2000" b="1" i="0" u="none" strike="noStrike" cap="none" normalizeH="0" baseline="0" dirty="0">
                        <a:ln>
                          <a:noFill/>
                        </a:ln>
                        <a:solidFill>
                          <a:srgbClr val="00FF00"/>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2882">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00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RR</a:t>
                      </a:r>
                    </a:p>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Receive Ready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dirty="0" err="1">
                          <a:ln>
                            <a:noFill/>
                          </a:ln>
                          <a:solidFill>
                            <a:schemeClr val="tx1"/>
                          </a:solidFill>
                          <a:effectLst/>
                          <a:latin typeface="Arial" pitchFamily="34" charset="0"/>
                          <a:cs typeface="Arial" pitchFamily="34" charset="0"/>
                        </a:rPr>
                        <a:t>Dùng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để</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thông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báo</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cho</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trạm</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gửi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biết</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sẵn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sàng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nhận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đồng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thời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thông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báo</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đã</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nhận</a:t>
                      </a:r>
                      <a:r>
                        <a:rPr kumimoji="0" lang="en-US" sz="2000" b="0" i="0" u="none" strike="noStrike" cap="none" normalizeH="0" baseline="0" dirty="0">
                          <a:ln>
                            <a:noFill/>
                          </a:ln>
                          <a:solidFill>
                            <a:schemeClr val="tx1"/>
                          </a:solidFill>
                          <a:effectLst/>
                          <a:latin typeface="Arial" pitchFamily="34" charset="0"/>
                          <a:cs typeface="Arial" pitchFamily="34" charset="0"/>
                        </a:rPr>
                        <a:t> N(R)-1 </a:t>
                      </a:r>
                      <a:r>
                        <a:rPr kumimoji="0" lang="en-US" sz="2000" b="0" i="0" u="none" strike="noStrike" cap="none" normalizeH="0" baseline="0" dirty="0" err="1">
                          <a:ln>
                            <a:noFill/>
                          </a:ln>
                          <a:solidFill>
                            <a:schemeClr val="tx1"/>
                          </a:solidFill>
                          <a:effectLst/>
                          <a:latin typeface="Arial" pitchFamily="34" charset="0"/>
                          <a:cs typeface="Arial" pitchFamily="34" charset="0"/>
                        </a:rPr>
                        <a:t>tốt</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gói</a:t>
                      </a:r>
                      <a:r>
                        <a:rPr kumimoji="0" lang="en-US" sz="2000" b="0" i="0" u="none" strike="noStrike" cap="none" normalizeH="0" baseline="0" dirty="0">
                          <a:ln>
                            <a:noFill/>
                          </a:ln>
                          <a:solidFill>
                            <a:schemeClr val="tx1"/>
                          </a:solidFill>
                          <a:effectLst/>
                          <a:latin typeface="Arial" pitchFamily="34" charset="0"/>
                          <a:cs typeface="Arial" pitchFamily="34" charset="0"/>
                        </a:rPr>
                        <a:t> tin </a:t>
                      </a:r>
                      <a:r>
                        <a:rPr kumimoji="0" lang="en-US" sz="2000" b="0" i="0" u="none" strike="noStrike" cap="none" normalizeH="0" baseline="0" dirty="0" err="1">
                          <a:ln>
                            <a:noFill/>
                          </a:ln>
                          <a:solidFill>
                            <a:schemeClr val="tx1"/>
                          </a:solidFill>
                          <a:effectLst/>
                          <a:latin typeface="Arial" pitchFamily="34" charset="0"/>
                          <a:cs typeface="Arial" pitchFamily="34" charset="0"/>
                        </a:rPr>
                        <a:t>trước</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đó</a:t>
                      </a:r>
                      <a:r>
                        <a:rPr kumimoji="0" lang="en-US" sz="2000" b="0" i="0" u="none" strike="noStrike" cap="none" normalizeH="0" baseline="0" dirty="0">
                          <a:ln>
                            <a:noFill/>
                          </a:ln>
                          <a:solidFill>
                            <a:schemeClr val="tx1"/>
                          </a:solidFill>
                          <a:effectLst/>
                          <a:latin typeface="Arial" pitchFamily="34" charset="0"/>
                          <a:cs typeface="Arial"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0629">
                <a:tc>
                  <a:txBody>
                    <a:bodyPr/>
                    <a:lstStyle/>
                    <a:p>
                      <a:pPr marL="0" marR="0" lvl="0" indent="0" algn="ct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01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REJ</a:t>
                      </a:r>
                    </a:p>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Reject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dirty="0" err="1">
                          <a:ln>
                            <a:noFill/>
                          </a:ln>
                          <a:solidFill>
                            <a:schemeClr val="tx1"/>
                          </a:solidFill>
                          <a:effectLst/>
                          <a:latin typeface="Arial" pitchFamily="34" charset="0"/>
                          <a:cs typeface="Arial" pitchFamily="34" charset="0"/>
                        </a:rPr>
                        <a:t>Yêu</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cầu</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truyền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hoặc</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truyền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lại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các</a:t>
                      </a:r>
                      <a:r>
                        <a:rPr kumimoji="0" lang="en-US" sz="2000" b="0" i="0" u="none" strike="noStrike" cap="none" normalizeH="0" baseline="0" dirty="0">
                          <a:ln>
                            <a:noFill/>
                          </a:ln>
                          <a:solidFill>
                            <a:schemeClr val="tx1"/>
                          </a:solidFill>
                          <a:effectLst/>
                          <a:latin typeface="Arial" pitchFamily="34" charset="0"/>
                          <a:cs typeface="Arial" pitchFamily="34" charset="0"/>
                        </a:rPr>
                        <a:t> Frames </a:t>
                      </a:r>
                      <a:r>
                        <a:rPr kumimoji="0" lang="en-US" sz="2000" b="0" i="0" u="none" strike="noStrike" cap="none" normalizeH="0" baseline="0" dirty="0" err="1">
                          <a:ln>
                            <a:noFill/>
                          </a:ln>
                          <a:solidFill>
                            <a:schemeClr val="tx1"/>
                          </a:solidFill>
                          <a:effectLst/>
                          <a:latin typeface="Arial" pitchFamily="34" charset="0"/>
                          <a:cs typeface="Arial" pitchFamily="34" charset="0"/>
                        </a:rPr>
                        <a:t>dạng</a:t>
                      </a:r>
                      <a:r>
                        <a:rPr kumimoji="0" lang="en-US" sz="2000" b="0" i="0" u="none" strike="noStrike" cap="none" normalizeH="0" baseline="0" dirty="0">
                          <a:ln>
                            <a:noFill/>
                          </a:ln>
                          <a:solidFill>
                            <a:schemeClr val="tx1"/>
                          </a:solidFill>
                          <a:effectLst/>
                          <a:latin typeface="Arial" pitchFamily="34" charset="0"/>
                          <a:cs typeface="Arial" pitchFamily="34" charset="0"/>
                        </a:rPr>
                        <a:t> I </a:t>
                      </a:r>
                      <a:r>
                        <a:rPr kumimoji="0" lang="en-US" sz="2000" b="0" i="0" u="none" strike="noStrike" cap="none" normalizeH="0" baseline="0" dirty="0" err="1">
                          <a:ln>
                            <a:noFill/>
                          </a:ln>
                          <a:solidFill>
                            <a:schemeClr val="tx1"/>
                          </a:solidFill>
                          <a:effectLst/>
                          <a:latin typeface="Arial" pitchFamily="34" charset="0"/>
                          <a:cs typeface="Arial" pitchFamily="34" charset="0"/>
                        </a:rPr>
                        <a:t>có</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số</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hiệu</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bắt</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đầu</a:t>
                      </a:r>
                      <a:r>
                        <a:rPr kumimoji="0" lang="en-US" sz="2000" b="0" i="0" u="none" strike="noStrike" cap="none" normalizeH="0" baseline="0" dirty="0">
                          <a:ln>
                            <a:noFill/>
                          </a:ln>
                          <a:solidFill>
                            <a:schemeClr val="tx1"/>
                          </a:solidFill>
                          <a:effectLst/>
                          <a:latin typeface="Arial" pitchFamily="34" charset="0"/>
                          <a:cs typeface="Arial" pitchFamily="34" charset="0"/>
                        </a:rPr>
                        <a:t> N(R) </a:t>
                      </a:r>
                      <a:r>
                        <a:rPr kumimoji="0" lang="en-US" sz="2000" b="0" i="0" u="none" strike="noStrike" cap="none" normalizeH="0" baseline="0" dirty="0" err="1">
                          <a:ln>
                            <a:noFill/>
                          </a:ln>
                          <a:solidFill>
                            <a:schemeClr val="tx1"/>
                          </a:solidFill>
                          <a:effectLst/>
                          <a:latin typeface="Arial" pitchFamily="34" charset="0"/>
                          <a:cs typeface="Arial" pitchFamily="34" charset="0"/>
                        </a:rPr>
                        <a:t>trở</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đồng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thời</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thông</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báo</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đã</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nhận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được</a:t>
                      </a:r>
                      <a:r>
                        <a:rPr kumimoji="0" lang="en-US" sz="2000" b="0" i="0" u="none" strike="noStrike" cap="none" normalizeH="0" baseline="0" dirty="0">
                          <a:ln>
                            <a:noFill/>
                          </a:ln>
                          <a:solidFill>
                            <a:schemeClr val="tx1"/>
                          </a:solidFill>
                          <a:effectLst/>
                          <a:latin typeface="Arial" pitchFamily="34" charset="0"/>
                          <a:cs typeface="Arial" pitchFamily="34" charset="0"/>
                        </a:rPr>
                        <a:t> N(R)-1 </a:t>
                      </a:r>
                      <a:r>
                        <a:rPr kumimoji="0" lang="en-US" sz="2000" b="0" i="0" u="none" strike="noStrike" cap="none" normalizeH="0" baseline="0" dirty="0" err="1">
                          <a:ln>
                            <a:noFill/>
                          </a:ln>
                          <a:solidFill>
                            <a:schemeClr val="tx1"/>
                          </a:solidFill>
                          <a:effectLst/>
                          <a:latin typeface="Arial" pitchFamily="34" charset="0"/>
                          <a:cs typeface="Arial" pitchFamily="34" charset="0"/>
                        </a:rPr>
                        <a:t>đã</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nhận</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tốt</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2882">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10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RNR</a:t>
                      </a:r>
                    </a:p>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Receive Not Ready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Thông báo cho trạm gửi biết tạm thời chưa sẵn sàng nhận, đồng thời báo cho đến N(R)-1 nhận tốt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830">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7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11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SRJ</a:t>
                      </a:r>
                    </a:p>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Selective reject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Yêu cầu truyền hoặc truyền lại F</a:t>
                      </a:r>
                      <a:r>
                        <a:rPr lang="en-US" sz="2000" b="0" kern="1200" baseline="0" dirty="0" err="1">
                          <a:solidFill>
                            <a:schemeClr val="tx1"/>
                          </a:solidFill>
                          <a:latin typeface="Arial" pitchFamily="34" charset="0"/>
                          <a:ea typeface="+mn-ea"/>
                          <a:cs typeface="Arial" pitchFamily="34" charset="0"/>
                        </a:rPr>
                        <a:t>rame</a:t>
                      </a:r>
                      <a:r>
                        <a:rPr lang="vi-VN" sz="2000" b="0" kern="1200" baseline="0" dirty="0">
                          <a:solidFill>
                            <a:schemeClr val="tx1"/>
                          </a:solidFill>
                          <a:latin typeface="Arial" pitchFamily="34" charset="0"/>
                          <a:ea typeface="+mn-ea"/>
                          <a:cs typeface="Arial" pitchFamily="34" charset="0"/>
                        </a:rPr>
                        <a:t> có số hiệu</a:t>
                      </a:r>
                      <a:r>
                        <a:rPr lang="en-US" sz="2000" b="0" kern="1200" baseline="0" dirty="0">
                          <a:solidFill>
                            <a:schemeClr val="tx1"/>
                          </a:solidFill>
                          <a:latin typeface="Arial" pitchFamily="34" charset="0"/>
                          <a:ea typeface="+mn-ea"/>
                          <a:cs typeface="Arial" pitchFamily="34" charset="0"/>
                        </a:rPr>
                        <a:t> </a:t>
                      </a:r>
                      <a:r>
                        <a:rPr lang="vi-VN" sz="2000" b="0" kern="1200" baseline="0" dirty="0">
                          <a:solidFill>
                            <a:schemeClr val="tx1"/>
                          </a:solidFill>
                          <a:latin typeface="Arial" pitchFamily="34" charset="0"/>
                          <a:ea typeface="+mn-ea"/>
                          <a:cs typeface="Arial" pitchFamily="34" charset="0"/>
                        </a:rPr>
                        <a:t>N(R), đồng thời báo</a:t>
                      </a:r>
                      <a:r>
                        <a:rPr lang="en-US" sz="2000" b="0" kern="1200" baseline="0" dirty="0">
                          <a:solidFill>
                            <a:schemeClr val="tx1"/>
                          </a:solidFill>
                          <a:latin typeface="Arial" pitchFamily="34" charset="0"/>
                          <a:ea typeface="+mn-ea"/>
                          <a:cs typeface="Arial" pitchFamily="34" charset="0"/>
                        </a:rPr>
                        <a:t> </a:t>
                      </a:r>
                      <a:r>
                        <a:rPr lang="vi-VN" sz="2000" b="0" kern="1200" baseline="0" dirty="0">
                          <a:solidFill>
                            <a:schemeClr val="tx1"/>
                          </a:solidFill>
                          <a:latin typeface="Arial" pitchFamily="34" charset="0"/>
                          <a:ea typeface="+mn-ea"/>
                          <a:cs typeface="Arial" pitchFamily="34" charset="0"/>
                        </a:rPr>
                        <a:t>cho đến N(R)-1 nhận tốt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414FD92D-0A0F-4CB2-80F8-5F2F670CB8C3}"/>
              </a:ext>
            </a:extLst>
          </p:cNvPr>
          <p:cNvSpPr>
            <a:spLocks noChangeArrowheads="1"/>
          </p:cNvSpPr>
          <p:nvPr/>
        </p:nvSpPr>
        <p:spPr bwMode="auto">
          <a:xfrm>
            <a:off x="800100" y="762000"/>
            <a:ext cx="90678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66"/>
                </a:solidFill>
                <a:latin typeface="Arial" panose="020B0604020202020204" pitchFamily="34" charset="0"/>
                <a:cs typeface="Arial" panose="020B0604020202020204" pitchFamily="34" charset="0"/>
              </a:rPr>
              <a:t>Bài tập 2:</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Cho các địa chỉ IP sau:</a:t>
            </a:r>
          </a:p>
          <a:p>
            <a:pPr>
              <a:lnSpc>
                <a:spcPct val="120000"/>
              </a:lnSpc>
              <a:spcBef>
                <a:spcPct val="0"/>
              </a:spcBef>
              <a:buClrTx/>
              <a:buSzTx/>
              <a:buFontTx/>
              <a:buNone/>
            </a:pPr>
            <a:r>
              <a:rPr lang="en-US" altLang="en-US" sz="2000" b="0">
                <a:latin typeface=".VnArial Narrow" panose="020B7200000000000000" pitchFamily="34" charset="0"/>
              </a:rPr>
              <a:t>192.168.21.101,  </a:t>
            </a:r>
            <a:r>
              <a:rPr lang="en-US" altLang="en-US" sz="2000">
                <a:solidFill>
                  <a:srgbClr val="FF0000"/>
                </a:solidFill>
                <a:latin typeface=".VnArial Narrow" panose="020B7200000000000000" pitchFamily="34" charset="0"/>
              </a:rPr>
              <a:t>120.30.196.25</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a- Hãy đổi sang dạng nhị phân</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b- Địa chỉ trên thuộc lớp nào?</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c- Lớp đó có tối đa bao nhiêu mạng con, bao nhiêu hosts?</a:t>
            </a: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lnSpc>
                <a:spcPct val="120000"/>
              </a:lnSpc>
              <a:spcBef>
                <a:spcPct val="0"/>
              </a:spcBef>
              <a:buClrTx/>
              <a:buSzTx/>
              <a:buFontTx/>
              <a:buNone/>
            </a:pPr>
            <a:r>
              <a:rPr lang="en-US" altLang="en-US" sz="2000">
                <a:solidFill>
                  <a:srgbClr val="66FF66"/>
                </a:solidFill>
                <a:latin typeface="Arial" panose="020B0604020202020204" pitchFamily="34" charset="0"/>
                <a:cs typeface="Arial" panose="020B0604020202020204" pitchFamily="34" charset="0"/>
              </a:rPr>
              <a:t>Bài tập 3</a:t>
            </a:r>
            <a:r>
              <a:rPr lang="en-US" altLang="en-US" sz="2000">
                <a:solidFill>
                  <a:srgbClr val="66FF66"/>
                </a:solidFill>
                <a:latin typeface=".VnArial Narrow" panose="020B7200000000000000" pitchFamily="34" charset="0"/>
              </a:rPr>
              <a:t>:</a:t>
            </a:r>
          </a:p>
          <a:p>
            <a:pPr>
              <a:lnSpc>
                <a:spcPct val="120000"/>
              </a:lnSpc>
              <a:spcBef>
                <a:spcPct val="0"/>
              </a:spcBef>
              <a:buClrTx/>
              <a:buSzTx/>
              <a:buFontTx/>
              <a:buNone/>
            </a:pPr>
            <a:r>
              <a:rPr lang="en-US" altLang="en-US" sz="2000">
                <a:solidFill>
                  <a:srgbClr val="66FF66"/>
                </a:solidFill>
                <a:latin typeface=".VnArial Narrow" panose="020B7200000000000000" pitchFamily="34" charset="0"/>
              </a:rPr>
              <a:t> </a:t>
            </a:r>
            <a:r>
              <a:rPr lang="en-US" altLang="en-US" sz="2000" b="0">
                <a:latin typeface="Arial" panose="020B0604020202020204" pitchFamily="34" charset="0"/>
                <a:cs typeface="Arial" panose="020B0604020202020204" pitchFamily="34" charset="0"/>
              </a:rPr>
              <a:t>Cho các địa chị dạng nhị phân:</a:t>
            </a:r>
          </a:p>
          <a:p>
            <a:pPr>
              <a:lnSpc>
                <a:spcPct val="120000"/>
              </a:lnSpc>
              <a:spcBef>
                <a:spcPct val="0"/>
              </a:spcBef>
              <a:buClrTx/>
              <a:buSzTx/>
              <a:buFontTx/>
              <a:buNone/>
            </a:pPr>
            <a:r>
              <a:rPr lang="en-US" altLang="en-US" sz="2000">
                <a:latin typeface=".VnArial Narrow" panose="020B7200000000000000" pitchFamily="34" charset="0"/>
              </a:rPr>
              <a:t>11000010  </a:t>
            </a:r>
            <a:r>
              <a:rPr lang="en-US" altLang="en-US" sz="2000">
                <a:solidFill>
                  <a:srgbClr val="FF0000"/>
                </a:solidFill>
                <a:latin typeface=".VnArial Narrow" panose="020B7200000000000000" pitchFamily="34" charset="0"/>
              </a:rPr>
              <a:t>10101000</a:t>
            </a:r>
            <a:r>
              <a:rPr lang="en-US" altLang="en-US" sz="2000">
                <a:latin typeface=".VnArial Narrow" panose="020B7200000000000000" pitchFamily="34" charset="0"/>
              </a:rPr>
              <a:t>  10010101  </a:t>
            </a:r>
            <a:r>
              <a:rPr lang="en-US" altLang="en-US" sz="2000">
                <a:solidFill>
                  <a:srgbClr val="66FF33"/>
                </a:solidFill>
                <a:latin typeface=".VnArial Narrow" panose="020B7200000000000000" pitchFamily="34" charset="0"/>
              </a:rPr>
              <a:t>01100111</a:t>
            </a:r>
          </a:p>
          <a:p>
            <a:pPr>
              <a:lnSpc>
                <a:spcPct val="120000"/>
              </a:lnSpc>
              <a:spcBef>
                <a:spcPct val="0"/>
              </a:spcBef>
              <a:buClrTx/>
              <a:buSzTx/>
              <a:buFontTx/>
              <a:buNone/>
            </a:pPr>
            <a:r>
              <a:rPr lang="en-US" altLang="en-US" sz="2000">
                <a:latin typeface=".VnArial Narrow" panose="020B7200000000000000" pitchFamily="34" charset="0"/>
              </a:rPr>
              <a:t>11100001  </a:t>
            </a:r>
            <a:r>
              <a:rPr lang="en-US" altLang="en-US" sz="2000">
                <a:solidFill>
                  <a:srgbClr val="FF0000"/>
                </a:solidFill>
                <a:latin typeface=".VnArial Narrow" panose="020B7200000000000000" pitchFamily="34" charset="0"/>
              </a:rPr>
              <a:t>11100011</a:t>
            </a:r>
            <a:r>
              <a:rPr lang="en-US" altLang="en-US" sz="2000">
                <a:latin typeface=".VnArial Narrow" panose="020B7200000000000000" pitchFamily="34" charset="0"/>
              </a:rPr>
              <a:t>  01111101  </a:t>
            </a:r>
            <a:r>
              <a:rPr lang="en-US" altLang="en-US" sz="2000">
                <a:solidFill>
                  <a:srgbClr val="66FF33"/>
                </a:solidFill>
                <a:latin typeface=".VnArial Narrow" panose="020B7200000000000000" pitchFamily="34" charset="0"/>
              </a:rPr>
              <a:t>10101000</a:t>
            </a:r>
          </a:p>
          <a:p>
            <a:pPr>
              <a:lnSpc>
                <a:spcPct val="120000"/>
              </a:lnSpc>
              <a:spcBef>
                <a:spcPct val="0"/>
              </a:spcBef>
              <a:buClrTx/>
              <a:buSzTx/>
              <a:buFontTx/>
              <a:buNone/>
            </a:pPr>
            <a:r>
              <a:rPr lang="en-US" altLang="en-US" sz="2000">
                <a:latin typeface=".VnArial Narrow" panose="020B7200000000000000" pitchFamily="34" charset="0"/>
              </a:rPr>
              <a:t> </a:t>
            </a:r>
            <a:r>
              <a:rPr lang="en-US" altLang="en-US" sz="2000" b="0">
                <a:latin typeface=".VnArial Narrow" panose="020B7200000000000000" pitchFamily="34" charset="0"/>
              </a:rPr>
              <a:t>a- </a:t>
            </a:r>
            <a:r>
              <a:rPr lang="en-US" altLang="en-US" sz="2000" b="0">
                <a:latin typeface="Arial" panose="020B0604020202020204" pitchFamily="34" charset="0"/>
                <a:cs typeface="Arial" panose="020B0604020202020204" pitchFamily="34" charset="0"/>
              </a:rPr>
              <a:t>Địa chỉ trên thuộc lớp nào?</a:t>
            </a:r>
            <a:endParaRPr lang="en-US" altLang="en-US" sz="2000" b="0">
              <a:latin typeface=".VnArial Narrow" panose="020B7200000000000000" pitchFamily="34" charset="0"/>
            </a:endParaRPr>
          </a:p>
          <a:p>
            <a:pPr>
              <a:lnSpc>
                <a:spcPct val="120000"/>
              </a:lnSpc>
              <a:spcBef>
                <a:spcPct val="0"/>
              </a:spcBef>
              <a:buClrTx/>
              <a:buSzTx/>
              <a:buFontTx/>
              <a:buNone/>
            </a:pPr>
            <a:r>
              <a:rPr lang="en-US" altLang="en-US" sz="2000" b="0">
                <a:latin typeface=".VnArial Narrow" panose="020B7200000000000000" pitchFamily="34" charset="0"/>
              </a:rPr>
              <a:t> b- H</a:t>
            </a:r>
            <a:r>
              <a:rPr lang="en-US" altLang="en-US" sz="2000" b="0">
                <a:latin typeface="Arial" panose="020B0604020202020204" pitchFamily="34" charset="0"/>
                <a:cs typeface="Arial" panose="020B0604020202020204" pitchFamily="34" charset="0"/>
              </a:rPr>
              <a:t>ãy đổi sang dạng thập phân</a:t>
            </a:r>
          </a:p>
          <a:p>
            <a:pPr>
              <a:lnSpc>
                <a:spcPct val="120000"/>
              </a:lnSpc>
              <a:spcBef>
                <a:spcPct val="0"/>
              </a:spcBef>
              <a:buClrTx/>
              <a:buSzTx/>
              <a:buFontTx/>
              <a:buNone/>
            </a:pPr>
            <a:r>
              <a:rPr lang="en-US" altLang="en-US" sz="2000" b="0">
                <a:latin typeface=".VnArial Narrow" panose="020B7200000000000000" pitchFamily="34" charset="0"/>
              </a:rPr>
              <a:t> c- Địa chỉ mạng con, địa chỉ host?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06B0EBB9-2A8B-4F9E-B630-35499BBF7D80}"/>
              </a:ext>
            </a:extLst>
          </p:cNvPr>
          <p:cNvSpPr>
            <a:spLocks noChangeArrowheads="1"/>
          </p:cNvSpPr>
          <p:nvPr/>
        </p:nvSpPr>
        <p:spPr bwMode="auto">
          <a:xfrm>
            <a:off x="800100" y="838200"/>
            <a:ext cx="906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66"/>
                </a:solidFill>
                <a:latin typeface="Arial" panose="020B0604020202020204" pitchFamily="34" charset="0"/>
                <a:cs typeface="Arial" panose="020B0604020202020204" pitchFamily="34" charset="0"/>
              </a:rPr>
              <a:t>Ví dụ 4</a:t>
            </a:r>
            <a:r>
              <a:rPr lang="en-US" altLang="en-US" sz="2000">
                <a:solidFill>
                  <a:srgbClr val="66FF66"/>
                </a:solidFill>
                <a:latin typeface=".VnArial Narrow" panose="020B7200000000000000" pitchFamily="34" charset="0"/>
              </a:rPr>
              <a:t>:</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Cho một Frame của HDLC dạng thông thường như sau (mô tả 8 bits một để dễ phân biệt) :</a:t>
            </a: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r>
              <a:rPr lang="en-US" altLang="en-US" sz="2000" b="0">
                <a:latin typeface="Arial" panose="020B0604020202020204" pitchFamily="34" charset="0"/>
                <a:cs typeface="Arial" panose="020B0604020202020204" pitchFamily="34" charset="0"/>
              </a:rPr>
              <a:t>Hãy cho biết và giải thích : </a:t>
            </a:r>
          </a:p>
          <a:p>
            <a:pPr>
              <a:spcBef>
                <a:spcPct val="0"/>
              </a:spcBef>
              <a:buClrTx/>
              <a:buSzTx/>
              <a:buFontTx/>
              <a:buNone/>
            </a:pPr>
            <a:r>
              <a:rPr lang="vi-VN" altLang="en-US" sz="2000" b="0">
                <a:latin typeface="Arial" panose="020B0604020202020204" pitchFamily="34" charset="0"/>
                <a:cs typeface="Arial" panose="020B0604020202020204" pitchFamily="34" charset="0"/>
              </a:rPr>
              <a:t>- ý nghĩa của các phần trong Frame đó</a:t>
            </a:r>
          </a:p>
          <a:p>
            <a:pPr>
              <a:spcBef>
                <a:spcPct val="0"/>
              </a:spcBef>
              <a:buClrTx/>
              <a:buSzTx/>
              <a:buFontTx/>
              <a:buNone/>
            </a:pPr>
            <a:r>
              <a:rPr lang="fr-FR" altLang="en-US" sz="2000" b="0">
                <a:latin typeface="Arial" panose="020B0604020202020204" pitchFamily="34" charset="0"/>
                <a:cs typeface="Arial" panose="020B0604020202020204" pitchFamily="34" charset="0"/>
              </a:rPr>
              <a:t>- Đây là loại Frame gì ? </a:t>
            </a:r>
          </a:p>
          <a:p>
            <a:pPr>
              <a:spcBef>
                <a:spcPct val="0"/>
              </a:spcBef>
              <a:buClrTx/>
              <a:buSzTx/>
              <a:buFontTx/>
              <a:buNone/>
            </a:pPr>
            <a:r>
              <a:rPr lang="en-US" altLang="en-US" sz="2000" b="0">
                <a:latin typeface="Arial" panose="020B0604020202020204" pitchFamily="34" charset="0"/>
                <a:cs typeface="Arial" panose="020B0604020202020204" pitchFamily="34" charset="0"/>
              </a:rPr>
              <a:t>- Tính giá trị N(S), N(R) và giải thích ý nghĩa của nó.</a:t>
            </a:r>
          </a:p>
          <a:p>
            <a:pPr>
              <a:spcBef>
                <a:spcPct val="0"/>
              </a:spcBef>
              <a:buClrTx/>
              <a:buSzTx/>
              <a:buFontTx/>
              <a:buNone/>
            </a:pPr>
            <a:r>
              <a:rPr lang="en-US" altLang="en-US" sz="2000" b="0">
                <a:latin typeface="Arial" panose="020B0604020202020204" pitchFamily="34" charset="0"/>
                <a:cs typeface="Arial" panose="020B0604020202020204" pitchFamily="34" charset="0"/>
              </a:rPr>
              <a:t>- Nội dung d</a:t>
            </a:r>
            <a:r>
              <a:rPr lang="vi-VN" altLang="en-US" sz="2000" b="0">
                <a:latin typeface="Arial" panose="020B0604020202020204" pitchFamily="34" charset="0"/>
                <a:cs typeface="Arial" panose="020B0604020202020204" pitchFamily="34" charset="0"/>
              </a:rPr>
              <a:t>ữ liệu </a:t>
            </a:r>
            <a:r>
              <a:rPr lang="en-US" altLang="en-US" sz="2000" b="0">
                <a:latin typeface="Arial" panose="020B0604020202020204" pitchFamily="34" charset="0"/>
                <a:cs typeface="Arial" panose="020B0604020202020204" pitchFamily="34" charset="0"/>
              </a:rPr>
              <a:t>là gì</a:t>
            </a:r>
            <a:r>
              <a:rPr lang="vi-VN" altLang="en-US" sz="2000" b="0">
                <a:latin typeface="Arial" panose="020B0604020202020204" pitchFamily="34" charset="0"/>
                <a:cs typeface="Arial" panose="020B0604020202020204" pitchFamily="34" charset="0"/>
              </a:rPr>
              <a:t> ?</a:t>
            </a:r>
          </a:p>
          <a:p>
            <a:pPr>
              <a:spcBef>
                <a:spcPct val="0"/>
              </a:spcBef>
              <a:buClrTx/>
              <a:buSzTx/>
              <a:buFontTx/>
              <a:buNone/>
            </a:pPr>
            <a:r>
              <a:rPr lang="en-US" altLang="en-US" sz="2000" b="0">
                <a:latin typeface="Arial" panose="020B0604020202020204" pitchFamily="34" charset="0"/>
                <a:cs typeface="Arial" panose="020B0604020202020204" pitchFamily="34" charset="0"/>
              </a:rPr>
              <a:t> </a:t>
            </a:r>
            <a:endParaRPr lang="en-US" altLang="en-US" sz="2000">
              <a:latin typeface=".VnArial Narrow" panose="020B7200000000000000" pitchFamily="34" charset="0"/>
            </a:endParaRPr>
          </a:p>
        </p:txBody>
      </p:sp>
      <p:graphicFrame>
        <p:nvGraphicFramePr>
          <p:cNvPr id="3" name="Table 2">
            <a:extLst>
              <a:ext uri="{FF2B5EF4-FFF2-40B4-BE49-F238E27FC236}">
                <a16:creationId xmlns:a16="http://schemas.microsoft.com/office/drawing/2014/main" id="{4FE552D3-EE5B-46F8-A397-8484C3F6669A}"/>
              </a:ext>
            </a:extLst>
          </p:cNvPr>
          <p:cNvGraphicFramePr>
            <a:graphicFrameLocks noGrp="1"/>
          </p:cNvGraphicFramePr>
          <p:nvPr/>
        </p:nvGraphicFramePr>
        <p:xfrm>
          <a:off x="1028700" y="2057400"/>
          <a:ext cx="9067800" cy="1371600"/>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3475">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gridCol w="1133475">
                  <a:extLst>
                    <a:ext uri="{9D8B030D-6E8A-4147-A177-3AD203B41FA5}">
                      <a16:colId xmlns:a16="http://schemas.microsoft.com/office/drawing/2014/main" val="20006"/>
                    </a:ext>
                  </a:extLst>
                </a:gridCol>
                <a:gridCol w="1133475">
                  <a:extLst>
                    <a:ext uri="{9D8B030D-6E8A-4147-A177-3AD203B41FA5}">
                      <a16:colId xmlns:a16="http://schemas.microsoft.com/office/drawing/2014/main" val="20007"/>
                    </a:ext>
                  </a:extLst>
                </a:gridCol>
              </a:tblGrid>
              <a:tr h="685800">
                <a:tc>
                  <a:txBody>
                    <a:bodyPr/>
                    <a:lstStyle/>
                    <a:p>
                      <a:pPr algn="ctr" fontAlgn="b"/>
                      <a:r>
                        <a:rPr lang="en-US" sz="2000" b="1" i="0" u="none" strike="noStrike" dirty="0">
                          <a:solidFill>
                            <a:srgbClr val="000000"/>
                          </a:solidFill>
                          <a:latin typeface="Calibri"/>
                        </a:rPr>
                        <a:t>01111110</a:t>
                      </a:r>
                    </a:p>
                  </a:txBody>
                  <a:tcPr marL="9525" marR="9525" marT="9525" marB="0" anchor="ctr"/>
                </a:tc>
                <a:tc>
                  <a:txBody>
                    <a:bodyPr/>
                    <a:lstStyle/>
                    <a:p>
                      <a:pPr algn="ctr" fontAlgn="b"/>
                      <a:r>
                        <a:rPr lang="en-US" sz="2000" b="1" i="0" u="none" strike="noStrike" dirty="0">
                          <a:solidFill>
                            <a:srgbClr val="FF0000"/>
                          </a:solidFill>
                          <a:latin typeface="Calibri"/>
                        </a:rPr>
                        <a:t>11111000</a:t>
                      </a:r>
                    </a:p>
                  </a:txBody>
                  <a:tcPr marL="9525" marR="9525" marT="9525" marB="0" anchor="ctr"/>
                </a:tc>
                <a:tc>
                  <a:txBody>
                    <a:bodyPr/>
                    <a:lstStyle/>
                    <a:p>
                      <a:pPr algn="ctr" fontAlgn="b"/>
                      <a:r>
                        <a:rPr lang="en-US" sz="2000" b="1" i="0" u="none" strike="noStrike" dirty="0">
                          <a:solidFill>
                            <a:srgbClr val="000000"/>
                          </a:solidFill>
                          <a:latin typeface="Calibri"/>
                        </a:rPr>
                        <a:t>00100110</a:t>
                      </a:r>
                    </a:p>
                  </a:txBody>
                  <a:tcPr marL="9525" marR="9525" marT="9525" marB="0" anchor="ctr"/>
                </a:tc>
                <a:tc>
                  <a:txBody>
                    <a:bodyPr/>
                    <a:lstStyle/>
                    <a:p>
                      <a:pPr algn="ctr" fontAlgn="b"/>
                      <a:r>
                        <a:rPr lang="en-US" sz="2000" b="1" i="0" u="none" strike="noStrike" dirty="0">
                          <a:solidFill>
                            <a:srgbClr val="FF0000"/>
                          </a:solidFill>
                          <a:latin typeface="Calibri"/>
                        </a:rPr>
                        <a:t>11010100</a:t>
                      </a:r>
                    </a:p>
                  </a:txBody>
                  <a:tcPr marL="9525" marR="9525" marT="9525" marB="0" anchor="ctr"/>
                </a:tc>
                <a:tc>
                  <a:txBody>
                    <a:bodyPr/>
                    <a:lstStyle/>
                    <a:p>
                      <a:pPr algn="ctr" fontAlgn="b"/>
                      <a:r>
                        <a:rPr lang="en-US" sz="2000" b="1" i="0" u="none" strike="noStrike" dirty="0">
                          <a:solidFill>
                            <a:srgbClr val="000000"/>
                          </a:solidFill>
                          <a:latin typeface="Calibri"/>
                        </a:rPr>
                        <a:t>11100101</a:t>
                      </a:r>
                    </a:p>
                  </a:txBody>
                  <a:tcPr marL="9525" marR="9525" marT="9525" marB="0" anchor="ctr"/>
                </a:tc>
                <a:tc>
                  <a:txBody>
                    <a:bodyPr/>
                    <a:lstStyle/>
                    <a:p>
                      <a:pPr algn="ctr" fontAlgn="b"/>
                      <a:r>
                        <a:rPr lang="en-US" sz="2000" b="1" i="0" u="none" strike="noStrike" dirty="0">
                          <a:solidFill>
                            <a:srgbClr val="FF0000"/>
                          </a:solidFill>
                          <a:latin typeface="Calibri"/>
                        </a:rPr>
                        <a:t>01100001</a:t>
                      </a:r>
                    </a:p>
                  </a:txBody>
                  <a:tcPr marL="9525" marR="9525" marT="9525" marB="0" anchor="ctr"/>
                </a:tc>
                <a:tc>
                  <a:txBody>
                    <a:bodyPr/>
                    <a:lstStyle/>
                    <a:p>
                      <a:pPr algn="ctr" fontAlgn="b"/>
                      <a:r>
                        <a:rPr lang="en-US" sz="2000" b="1" i="0" u="none" strike="noStrike" dirty="0">
                          <a:solidFill>
                            <a:srgbClr val="000000"/>
                          </a:solidFill>
                          <a:latin typeface="Calibri"/>
                        </a:rPr>
                        <a:t>11101101</a:t>
                      </a:r>
                    </a:p>
                  </a:txBody>
                  <a:tcPr marL="9525" marR="9525" marT="9525" marB="0" anchor="ctr"/>
                </a:tc>
                <a:tc>
                  <a:txBody>
                    <a:bodyPr/>
                    <a:lstStyle/>
                    <a:p>
                      <a:pPr algn="ctr" fontAlgn="b"/>
                      <a:r>
                        <a:rPr lang="en-US" sz="2000" b="1" i="0" u="none" strike="noStrike" dirty="0">
                          <a:solidFill>
                            <a:srgbClr val="FF0000"/>
                          </a:solidFill>
                          <a:latin typeface="Calibri"/>
                        </a:rPr>
                        <a:t>10100000</a:t>
                      </a:r>
                    </a:p>
                  </a:txBody>
                  <a:tcPr marL="9525" marR="9525" marT="9525" marB="0" anchor="ctr"/>
                </a:tc>
                <a:extLst>
                  <a:ext uri="{0D108BD9-81ED-4DB2-BD59-A6C34878D82A}">
                    <a16:rowId xmlns:a16="http://schemas.microsoft.com/office/drawing/2014/main" val="10000"/>
                  </a:ext>
                </a:extLst>
              </a:tr>
              <a:tr h="685800">
                <a:tc>
                  <a:txBody>
                    <a:bodyPr/>
                    <a:lstStyle/>
                    <a:p>
                      <a:pPr algn="ctr" fontAlgn="b"/>
                      <a:r>
                        <a:rPr lang="en-US" sz="2000" b="1" i="0" u="none" strike="noStrike" dirty="0">
                          <a:solidFill>
                            <a:srgbClr val="000000"/>
                          </a:solidFill>
                          <a:latin typeface="Calibri"/>
                        </a:rPr>
                        <a:t>11110111</a:t>
                      </a:r>
                    </a:p>
                  </a:txBody>
                  <a:tcPr marL="9525" marR="9525" marT="9525" marB="0" anchor="ctr"/>
                </a:tc>
                <a:tc>
                  <a:txBody>
                    <a:bodyPr/>
                    <a:lstStyle/>
                    <a:p>
                      <a:pPr algn="ctr" fontAlgn="b"/>
                      <a:r>
                        <a:rPr lang="en-US" sz="2000" b="1" i="0" u="none" strike="noStrike" dirty="0">
                          <a:solidFill>
                            <a:srgbClr val="FF0000"/>
                          </a:solidFill>
                          <a:latin typeface="Calibri"/>
                        </a:rPr>
                        <a:t>01101111</a:t>
                      </a:r>
                    </a:p>
                  </a:txBody>
                  <a:tcPr marL="9525" marR="9525" marT="9525" marB="0" anchor="ctr"/>
                </a:tc>
                <a:tc>
                  <a:txBody>
                    <a:bodyPr/>
                    <a:lstStyle/>
                    <a:p>
                      <a:pPr algn="ctr" fontAlgn="b"/>
                      <a:r>
                        <a:rPr lang="en-US" sz="2000" b="1" i="0" u="none" strike="noStrike" dirty="0">
                          <a:solidFill>
                            <a:srgbClr val="000000"/>
                          </a:solidFill>
                          <a:latin typeface="Calibri"/>
                        </a:rPr>
                        <a:t>01110010</a:t>
                      </a:r>
                    </a:p>
                  </a:txBody>
                  <a:tcPr marL="9525" marR="9525" marT="9525" marB="0" anchor="ctr"/>
                </a:tc>
                <a:tc>
                  <a:txBody>
                    <a:bodyPr/>
                    <a:lstStyle/>
                    <a:p>
                      <a:pPr algn="ctr" fontAlgn="b"/>
                      <a:r>
                        <a:rPr lang="en-US" sz="2000" b="1" i="0" u="none" strike="noStrike" dirty="0">
                          <a:solidFill>
                            <a:srgbClr val="FF0000"/>
                          </a:solidFill>
                          <a:latin typeface="Calibri"/>
                        </a:rPr>
                        <a:t>01101011</a:t>
                      </a:r>
                    </a:p>
                  </a:txBody>
                  <a:tcPr marL="9525" marR="9525" marT="9525" marB="0" anchor="ctr"/>
                </a:tc>
                <a:tc>
                  <a:txBody>
                    <a:bodyPr/>
                    <a:lstStyle/>
                    <a:p>
                      <a:pPr algn="ctr" fontAlgn="b"/>
                      <a:r>
                        <a:rPr lang="en-US" sz="2000" b="1" i="0" u="none" strike="noStrike" dirty="0">
                          <a:solidFill>
                            <a:srgbClr val="000000"/>
                          </a:solidFill>
                          <a:latin typeface="Calibri"/>
                        </a:rPr>
                        <a:t>11000110</a:t>
                      </a:r>
                    </a:p>
                  </a:txBody>
                  <a:tcPr marL="9525" marR="9525" marT="9525" marB="0" anchor="ctr"/>
                </a:tc>
                <a:tc>
                  <a:txBody>
                    <a:bodyPr/>
                    <a:lstStyle/>
                    <a:p>
                      <a:pPr algn="ctr" fontAlgn="b"/>
                      <a:r>
                        <a:rPr lang="en-US" sz="2000" b="1" i="0" u="none" strike="noStrike" dirty="0">
                          <a:solidFill>
                            <a:srgbClr val="FF0000"/>
                          </a:solidFill>
                          <a:latin typeface="Calibri"/>
                        </a:rPr>
                        <a:t>00111111</a:t>
                      </a:r>
                    </a:p>
                  </a:txBody>
                  <a:tcPr marL="9525" marR="9525" marT="9525" marB="0" anchor="ctr"/>
                </a:tc>
                <a:tc>
                  <a:txBody>
                    <a:bodyPr/>
                    <a:lstStyle/>
                    <a:p>
                      <a:pPr algn="ctr" fontAlgn="b"/>
                      <a:r>
                        <a:rPr lang="en-US" sz="2000" b="1" i="0" u="none" strike="noStrike" dirty="0">
                          <a:solidFill>
                            <a:srgbClr val="000000"/>
                          </a:solidFill>
                          <a:latin typeface="Calibri"/>
                        </a:rPr>
                        <a:t>0</a:t>
                      </a:r>
                    </a:p>
                  </a:txBody>
                  <a:tcPr marL="9525" marR="9525" marT="9525" marB="0" anchor="ctr"/>
                </a:tc>
                <a:tc>
                  <a:txBody>
                    <a:bodyPr/>
                    <a:lstStyle/>
                    <a:p>
                      <a:endParaRPr lang="en-US" sz="2000" dirty="0"/>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7266" name="Text Box 2">
            <a:extLst>
              <a:ext uri="{FF2B5EF4-FFF2-40B4-BE49-F238E27FC236}">
                <a16:creationId xmlns:a16="http://schemas.microsoft.com/office/drawing/2014/main" id="{A412C207-52AA-497F-9FED-85874A1933FA}"/>
              </a:ext>
            </a:extLst>
          </p:cNvPr>
          <p:cNvSpPr txBox="1">
            <a:spLocks noChangeArrowheads="1"/>
          </p:cNvSpPr>
          <p:nvPr/>
        </p:nvSpPr>
        <p:spPr bwMode="auto">
          <a:xfrm>
            <a:off x="571500" y="295275"/>
            <a:ext cx="92392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buClrTx/>
              <a:buSzTx/>
              <a:buFontTx/>
              <a:buNone/>
            </a:pPr>
            <a:r>
              <a:rPr lang="vi-VN" altLang="en-US" sz="2000">
                <a:solidFill>
                  <a:srgbClr val="66FF33"/>
                </a:solidFill>
                <a:latin typeface=".VnArial Narrow" panose="020B7200000000000000" pitchFamily="34" charset="0"/>
              </a:rPr>
              <a:t> </a:t>
            </a:r>
            <a:r>
              <a:rPr lang="vi-VN" altLang="en-US" sz="2000">
                <a:solidFill>
                  <a:srgbClr val="66FF33"/>
                </a:solidFill>
                <a:latin typeface="Arial" panose="020B0604020202020204" pitchFamily="34" charset="0"/>
                <a:cs typeface="Arial" panose="020B0604020202020204" pitchFamily="34" charset="0"/>
              </a:rPr>
              <a:t>a- DLP dị bộ.</a:t>
            </a:r>
            <a:r>
              <a:rPr lang="vi-VN" altLang="en-US" sz="2000" b="0">
                <a:solidFill>
                  <a:srgbClr val="66FF33"/>
                </a:solidFill>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Các DLP dị bộ thường sử dụng phương thức truyền dị bộ, trong đó các bit đặc biệt START và STOP được dùng để tách các xâu bit biểu diễn các ký tự trong dòng bit cần truyền đi. Phương thức này được gọi là “dị bộ” vì không cần sự đồng bộ liên tục giữa người gửi và người nhận tin. Nó cho phép một ký tự dữ liệu được truyền đi bất kỳ lúc nào mà không cần quan tâm  đến các tín hiệu đồng bộ trước đó.</a:t>
            </a:r>
            <a:endParaRPr kumimoji="1" lang="en-US" altLang="en-US" sz="2000" b="0">
              <a:latin typeface="Arial" panose="020B0604020202020204" pitchFamily="34" charset="0"/>
              <a:cs typeface="Arial" panose="020B0604020202020204" pitchFamily="34" charset="0"/>
            </a:endParaRPr>
          </a:p>
        </p:txBody>
      </p:sp>
      <p:graphicFrame>
        <p:nvGraphicFramePr>
          <p:cNvPr id="267295" name="Group 31">
            <a:extLst>
              <a:ext uri="{FF2B5EF4-FFF2-40B4-BE49-F238E27FC236}">
                <a16:creationId xmlns:a16="http://schemas.microsoft.com/office/drawing/2014/main" id="{05A6BFBE-E6E5-49AF-828C-7BD00BA78140}"/>
              </a:ext>
            </a:extLst>
          </p:cNvPr>
          <p:cNvGraphicFramePr>
            <a:graphicFrameLocks noGrp="1"/>
          </p:cNvGraphicFramePr>
          <p:nvPr>
            <p:ph sz="half" idx="1"/>
          </p:nvPr>
        </p:nvGraphicFramePr>
        <p:xfrm>
          <a:off x="495300" y="2286000"/>
          <a:ext cx="8382000" cy="457200"/>
        </p:xfrm>
        <a:graphic>
          <a:graphicData uri="http://schemas.openxmlformats.org/drawingml/2006/table">
            <a:tbl>
              <a:tblPr/>
              <a:tblGrid>
                <a:gridCol w="762000">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817562">
                  <a:extLst>
                    <a:ext uri="{9D8B030D-6E8A-4147-A177-3AD203B41FA5}">
                      <a16:colId xmlns:a16="http://schemas.microsoft.com/office/drawing/2014/main" val="20003"/>
                    </a:ext>
                  </a:extLst>
                </a:gridCol>
                <a:gridCol w="798513">
                  <a:extLst>
                    <a:ext uri="{9D8B030D-6E8A-4147-A177-3AD203B41FA5}">
                      <a16:colId xmlns:a16="http://schemas.microsoft.com/office/drawing/2014/main" val="20004"/>
                    </a:ext>
                  </a:extLst>
                </a:gridCol>
                <a:gridCol w="846137">
                  <a:extLst>
                    <a:ext uri="{9D8B030D-6E8A-4147-A177-3AD203B41FA5}">
                      <a16:colId xmlns:a16="http://schemas.microsoft.com/office/drawing/2014/main" val="20005"/>
                    </a:ext>
                  </a:extLst>
                </a:gridCol>
                <a:gridCol w="846138">
                  <a:extLst>
                    <a:ext uri="{9D8B030D-6E8A-4147-A177-3AD203B41FA5}">
                      <a16:colId xmlns:a16="http://schemas.microsoft.com/office/drawing/2014/main" val="20006"/>
                    </a:ext>
                  </a:extLst>
                </a:gridCol>
                <a:gridCol w="847725">
                  <a:extLst>
                    <a:ext uri="{9D8B030D-6E8A-4147-A177-3AD203B41FA5}">
                      <a16:colId xmlns:a16="http://schemas.microsoft.com/office/drawing/2014/main" val="20007"/>
                    </a:ext>
                  </a:extLst>
                </a:gridCol>
                <a:gridCol w="844550">
                  <a:extLst>
                    <a:ext uri="{9D8B030D-6E8A-4147-A177-3AD203B41FA5}">
                      <a16:colId xmlns:a16="http://schemas.microsoft.com/office/drawing/2014/main" val="20008"/>
                    </a:ext>
                  </a:extLst>
                </a:gridCol>
                <a:gridCol w="922337">
                  <a:extLst>
                    <a:ext uri="{9D8B030D-6E8A-4147-A177-3AD203B41FA5}">
                      <a16:colId xmlns:a16="http://schemas.microsoft.com/office/drawing/2014/main" val="20009"/>
                    </a:ext>
                  </a:extLst>
                </a:gridCol>
              </a:tblGrid>
              <a:tr h="457200">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rgbClr val="FF0000"/>
                          </a:solidFill>
                          <a:effectLst/>
                          <a:latin typeface="Black"/>
                        </a:rPr>
                        <a:t>Stop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chemeClr val="tx1"/>
                          </a:solidFill>
                          <a:effectLst/>
                          <a:latin typeface="Black"/>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tabLst/>
                      </a:pPr>
                      <a:r>
                        <a:rPr kumimoji="0" lang="en-US" sz="2000" b="1" i="0" u="none" strike="noStrike" cap="none" normalizeH="0" baseline="0" dirty="0">
                          <a:ln>
                            <a:noFill/>
                          </a:ln>
                          <a:solidFill>
                            <a:srgbClr val="FF0000"/>
                          </a:solidFill>
                          <a:effectLst/>
                          <a:latin typeface="Black"/>
                        </a:rPr>
                        <a:t>Start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7291" name="Line 27">
            <a:extLst>
              <a:ext uri="{FF2B5EF4-FFF2-40B4-BE49-F238E27FC236}">
                <a16:creationId xmlns:a16="http://schemas.microsoft.com/office/drawing/2014/main" id="{B77719AC-5941-4DA9-A226-F033C10B6D13}"/>
              </a:ext>
            </a:extLst>
          </p:cNvPr>
          <p:cNvSpPr>
            <a:spLocks noChangeShapeType="1"/>
          </p:cNvSpPr>
          <p:nvPr/>
        </p:nvSpPr>
        <p:spPr bwMode="auto">
          <a:xfrm>
            <a:off x="8877300" y="25146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67294" name="Picture 30">
            <a:extLst>
              <a:ext uri="{FF2B5EF4-FFF2-40B4-BE49-F238E27FC236}">
                <a16:creationId xmlns:a16="http://schemas.microsoft.com/office/drawing/2014/main" id="{91DC0895-B42C-4546-8D0B-866BBED2630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9627"/>
          <a:stretch>
            <a:fillRect/>
          </a:stretch>
        </p:blipFill>
        <p:spPr>
          <a:xfrm>
            <a:off x="800100" y="2895600"/>
            <a:ext cx="7924800" cy="37338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box(out)">
                                      <p:cBhvr>
                                        <p:cTn id="7" dur="500"/>
                                        <p:tgtEl>
                                          <p:spTgt spid="26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67291"/>
                                        </p:tgtEl>
                                        <p:attrNameLst>
                                          <p:attrName>style.visibility</p:attrName>
                                        </p:attrNameLst>
                                      </p:cBhvr>
                                      <p:to>
                                        <p:strVal val="visible"/>
                                      </p:to>
                                    </p:set>
                                    <p:anim calcmode="lin" valueType="num">
                                      <p:cBhvr additive="base">
                                        <p:cTn id="12" dur="500" fill="hold"/>
                                        <p:tgtEl>
                                          <p:spTgt spid="267291"/>
                                        </p:tgtEl>
                                        <p:attrNameLst>
                                          <p:attrName>ppt_x</p:attrName>
                                        </p:attrNameLst>
                                      </p:cBhvr>
                                      <p:tavLst>
                                        <p:tav tm="0">
                                          <p:val>
                                            <p:strVal val="0-#ppt_w/2"/>
                                          </p:val>
                                        </p:tav>
                                        <p:tav tm="100000">
                                          <p:val>
                                            <p:strVal val="#ppt_x"/>
                                          </p:val>
                                        </p:tav>
                                      </p:tavLst>
                                    </p:anim>
                                    <p:anim calcmode="lin" valueType="num">
                                      <p:cBhvr additive="base">
                                        <p:cTn id="13" dur="500" fill="hold"/>
                                        <p:tgtEl>
                                          <p:spTgt spid="26729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267295"/>
                                        </p:tgtEl>
                                        <p:attrNameLst>
                                          <p:attrName>style.visibility</p:attrName>
                                        </p:attrNameLst>
                                      </p:cBhvr>
                                      <p:to>
                                        <p:strVal val="visible"/>
                                      </p:to>
                                    </p:set>
                                    <p:anim calcmode="lin" valueType="num">
                                      <p:cBhvr additive="base">
                                        <p:cTn id="17" dur="500" fill="hold"/>
                                        <p:tgtEl>
                                          <p:spTgt spid="267295"/>
                                        </p:tgtEl>
                                        <p:attrNameLst>
                                          <p:attrName>ppt_x</p:attrName>
                                        </p:attrNameLst>
                                      </p:cBhvr>
                                      <p:tavLst>
                                        <p:tav tm="0">
                                          <p:val>
                                            <p:strVal val="0-#ppt_w/2"/>
                                          </p:val>
                                        </p:tav>
                                        <p:tav tm="100000">
                                          <p:val>
                                            <p:strVal val="#ppt_x"/>
                                          </p:val>
                                        </p:tav>
                                      </p:tavLst>
                                    </p:anim>
                                    <p:anim calcmode="lin" valueType="num">
                                      <p:cBhvr additive="base">
                                        <p:cTn id="18" dur="500" fill="hold"/>
                                        <p:tgtEl>
                                          <p:spTgt spid="26729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7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8E3768D0-A615-4DE2-952F-A7DF3E8C5B89}"/>
              </a:ext>
            </a:extLst>
          </p:cNvPr>
          <p:cNvSpPr>
            <a:spLocks noChangeArrowheads="1"/>
          </p:cNvSpPr>
          <p:nvPr/>
        </p:nvSpPr>
        <p:spPr bwMode="auto">
          <a:xfrm>
            <a:off x="800100" y="304800"/>
            <a:ext cx="9067800"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66"/>
                </a:solidFill>
                <a:latin typeface="Arial" panose="020B0604020202020204" pitchFamily="34" charset="0"/>
                <a:cs typeface="Arial" panose="020B0604020202020204" pitchFamily="34" charset="0"/>
              </a:rPr>
              <a:t>Giải ví dụ 4</a:t>
            </a:r>
            <a:r>
              <a:rPr lang="en-US" altLang="en-US" sz="2000">
                <a:solidFill>
                  <a:srgbClr val="66FF66"/>
                </a:solidFill>
                <a:latin typeface=".VnArial Narrow" panose="020B7200000000000000" pitchFamily="34" charset="0"/>
              </a:rPr>
              <a:t>:</a:t>
            </a:r>
            <a:endParaRPr lang="en-US" altLang="en-US" sz="2000">
              <a:solidFill>
                <a:srgbClr val="FF0000"/>
              </a:solidFill>
              <a:latin typeface=".VnArial Narrow" panose="020B7200000000000000" pitchFamily="34" charset="0"/>
            </a:endParaRPr>
          </a:p>
          <a:p>
            <a:pPr>
              <a:lnSpc>
                <a:spcPct val="120000"/>
              </a:lnSpc>
              <a:spcBef>
                <a:spcPct val="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1. </a:t>
            </a:r>
            <a:r>
              <a:rPr lang="en-US" altLang="en-US" sz="2000" b="0">
                <a:latin typeface="Arial" panose="020B0604020202020204" pitchFamily="34" charset="0"/>
                <a:cs typeface="Arial" panose="020B0604020202020204" pitchFamily="34" charset="0"/>
              </a:rPr>
              <a:t>Tách cờ</a:t>
            </a: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lnSpc>
                <a:spcPct val="120000"/>
              </a:lnSpc>
              <a:spcBef>
                <a:spcPct val="0"/>
              </a:spcBef>
              <a:buClrTx/>
              <a:buSzTx/>
              <a:buFontTx/>
              <a:buNone/>
            </a:pPr>
            <a:endParaRPr lang="en-US" altLang="en-US" sz="2000">
              <a:solidFill>
                <a:srgbClr val="66FF66"/>
              </a:solidFill>
              <a:latin typeface=".VnArial Narrow" panose="020B7200000000000000"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2. </a:t>
            </a:r>
            <a:r>
              <a:rPr lang="en-US" altLang="en-US" sz="2000" b="0">
                <a:latin typeface="Arial" panose="020B0604020202020204" pitchFamily="34" charset="0"/>
                <a:cs typeface="Arial" panose="020B0604020202020204" pitchFamily="34" charset="0"/>
              </a:rPr>
              <a:t>Loại bỏ các bit “0” chèn:</a:t>
            </a: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ct val="0"/>
              </a:spcBef>
              <a:buClrTx/>
              <a:buSzTx/>
              <a:buFontTx/>
              <a:buNone/>
            </a:pPr>
            <a:endParaRPr lang="en-US" altLang="en-US" sz="2000" b="0">
              <a:latin typeface="Arial" panose="020B0604020202020204" pitchFamily="34" charset="0"/>
              <a:cs typeface="Arial" panose="020B0604020202020204" pitchFamily="34" charset="0"/>
            </a:endParaRPr>
          </a:p>
          <a:p>
            <a:pPr>
              <a:spcBef>
                <a:spcPts val="600"/>
              </a:spcBef>
              <a:buClrTx/>
              <a:buSzTx/>
              <a:buFontTx/>
              <a:buNone/>
            </a:pPr>
            <a:endParaRPr lang="en-US" altLang="en-US" sz="2000">
              <a:solidFill>
                <a:srgbClr val="FF0000"/>
              </a:solidFill>
              <a:latin typeface="Arial" panose="020B0604020202020204" pitchFamily="34" charset="0"/>
              <a:cs typeface="Arial" panose="020B0604020202020204" pitchFamily="34" charset="0"/>
            </a:endParaRPr>
          </a:p>
          <a:p>
            <a:pPr>
              <a:spcBef>
                <a:spcPts val="60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3. </a:t>
            </a:r>
            <a:r>
              <a:rPr lang="en-US" altLang="en-US" sz="2000" b="0">
                <a:latin typeface="Arial" panose="020B0604020202020204" pitchFamily="34" charset="0"/>
                <a:cs typeface="Arial" panose="020B0604020202020204" pitchFamily="34" charset="0"/>
              </a:rPr>
              <a:t>Tách các phần:  </a:t>
            </a:r>
            <a:r>
              <a:rPr lang="en-US" altLang="en-US" sz="2000" b="0">
                <a:solidFill>
                  <a:srgbClr val="00FF00"/>
                </a:solidFill>
                <a:latin typeface="Arial" panose="020B0604020202020204" pitchFamily="34" charset="0"/>
                <a:cs typeface="Arial" panose="020B0604020202020204" pitchFamily="34" charset="0"/>
              </a:rPr>
              <a:t>Address: </a:t>
            </a:r>
            <a:r>
              <a:rPr lang="en-US" altLang="en-US" sz="2000">
                <a:solidFill>
                  <a:srgbClr val="FF0000"/>
                </a:solidFill>
                <a:latin typeface="Calibri" panose="020F0502020204030204" pitchFamily="34" charset="0"/>
              </a:rPr>
              <a:t>11111000 ; </a:t>
            </a:r>
            <a:r>
              <a:rPr lang="en-US" altLang="en-US" sz="2000" b="0">
                <a:solidFill>
                  <a:srgbClr val="00FF00"/>
                </a:solidFill>
                <a:latin typeface="Arial" panose="020B0604020202020204" pitchFamily="34" charset="0"/>
                <a:cs typeface="Arial" panose="020B0604020202020204" pitchFamily="34" charset="0"/>
              </a:rPr>
              <a:t>Control: </a:t>
            </a:r>
            <a:r>
              <a:rPr lang="en-US" altLang="en-US" sz="2000">
                <a:latin typeface="Calibri" panose="020F0502020204030204" pitchFamily="34" charset="0"/>
              </a:rPr>
              <a:t>01001101</a:t>
            </a:r>
          </a:p>
          <a:p>
            <a:pPr>
              <a:spcBef>
                <a:spcPts val="600"/>
              </a:spcBef>
              <a:buClrTx/>
              <a:buSzTx/>
              <a:buFontTx/>
              <a:buNone/>
            </a:pPr>
            <a:r>
              <a:rPr lang="en-US" altLang="en-US" sz="2000" b="0">
                <a:latin typeface="Arial" panose="020B0604020202020204" pitchFamily="34" charset="0"/>
                <a:cs typeface="Arial" panose="020B0604020202020204" pitchFamily="34" charset="0"/>
              </a:rPr>
              <a:t>- Bit đầu tiên là “0” vậy đây là frame lại </a:t>
            </a:r>
            <a:r>
              <a:rPr lang="en-US" altLang="en-US" sz="2000">
                <a:solidFill>
                  <a:srgbClr val="FFC000"/>
                </a:solidFill>
                <a:latin typeface="Arial" panose="020B0604020202020204" pitchFamily="34" charset="0"/>
                <a:cs typeface="Arial" panose="020B0604020202020204" pitchFamily="34" charset="0"/>
              </a:rPr>
              <a:t>I - Information</a:t>
            </a:r>
            <a:r>
              <a:rPr lang="en-US" altLang="en-US" sz="2000" b="0">
                <a:solidFill>
                  <a:srgbClr val="00FF00"/>
                </a:solidFill>
                <a:latin typeface="Arial" panose="020B0604020202020204" pitchFamily="34" charset="0"/>
                <a:cs typeface="Arial" panose="020B0604020202020204" pitchFamily="34" charset="0"/>
              </a:rPr>
              <a:t> </a:t>
            </a:r>
            <a:endParaRPr lang="en-US" altLang="en-US" sz="2000" b="0">
              <a:latin typeface="Arial" panose="020B0604020202020204" pitchFamily="34" charset="0"/>
              <a:cs typeface="Arial" panose="020B0604020202020204" pitchFamily="34" charset="0"/>
            </a:endParaRPr>
          </a:p>
          <a:p>
            <a:pPr>
              <a:spcBef>
                <a:spcPct val="0"/>
              </a:spcBef>
              <a:buClrTx/>
              <a:buSzTx/>
              <a:buFontTx/>
              <a:buChar char="-"/>
            </a:pPr>
            <a:r>
              <a:rPr lang="en-US" altLang="en-US" sz="2000" b="0">
                <a:latin typeface="Arial" panose="020B0604020202020204" pitchFamily="34" charset="0"/>
                <a:cs typeface="Arial" panose="020B0604020202020204" pitchFamily="34" charset="0"/>
              </a:rPr>
              <a:t>Tham số </a:t>
            </a:r>
            <a:r>
              <a:rPr lang="en-US" altLang="en-US" sz="2000">
                <a:solidFill>
                  <a:srgbClr val="FFC000"/>
                </a:solidFill>
                <a:latin typeface="Arial" panose="020B0604020202020204" pitchFamily="34" charset="0"/>
                <a:cs typeface="Arial" panose="020B0604020202020204" pitchFamily="34" charset="0"/>
              </a:rPr>
              <a:t>N(S) = 100 -&gt; </a:t>
            </a:r>
            <a:r>
              <a:rPr lang="en-US" altLang="en-US" sz="2000" b="0">
                <a:latin typeface="Arial" panose="020B0604020202020204" pitchFamily="34" charset="0"/>
                <a:cs typeface="Arial" panose="020B0604020202020204" pitchFamily="34" charset="0"/>
              </a:rPr>
              <a:t>chỉ số frame gửi là </a:t>
            </a:r>
            <a:r>
              <a:rPr lang="en-US" altLang="en-US" sz="2000">
                <a:solidFill>
                  <a:srgbClr val="FFC000"/>
                </a:solidFill>
                <a:latin typeface="Arial" panose="020B0604020202020204" pitchFamily="34" charset="0"/>
                <a:cs typeface="Arial" panose="020B0604020202020204" pitchFamily="34" charset="0"/>
              </a:rPr>
              <a:t>4</a:t>
            </a:r>
            <a:r>
              <a:rPr lang="en-US" altLang="en-US" sz="2000" b="0">
                <a:latin typeface="Arial" panose="020B0604020202020204" pitchFamily="34" charset="0"/>
                <a:cs typeface="Arial" panose="020B0604020202020204" pitchFamily="34" charset="0"/>
              </a:rPr>
              <a:t>; </a:t>
            </a:r>
            <a:r>
              <a:rPr lang="en-US" altLang="en-US" sz="2000">
                <a:solidFill>
                  <a:srgbClr val="FFC000"/>
                </a:solidFill>
                <a:latin typeface="Arial" panose="020B0604020202020204" pitchFamily="34" charset="0"/>
                <a:cs typeface="Arial" panose="020B0604020202020204" pitchFamily="34" charset="0"/>
              </a:rPr>
              <a:t>P/F = 1</a:t>
            </a:r>
            <a:r>
              <a:rPr lang="en-US" altLang="en-US" sz="2000" b="0">
                <a:latin typeface="Arial" panose="020B0604020202020204" pitchFamily="34" charset="0"/>
                <a:cs typeface="Arial" panose="020B0604020202020204" pitchFamily="34" charset="0"/>
              </a:rPr>
              <a:t> đây là frame cuối cùng và </a:t>
            </a:r>
            <a:r>
              <a:rPr lang="en-US" altLang="en-US" sz="2000">
                <a:solidFill>
                  <a:srgbClr val="FFC000"/>
                </a:solidFill>
                <a:latin typeface="Arial" panose="020B0604020202020204" pitchFamily="34" charset="0"/>
                <a:cs typeface="Arial" panose="020B0604020202020204" pitchFamily="34" charset="0"/>
              </a:rPr>
              <a:t>N(R) = 101 -&gt; </a:t>
            </a:r>
            <a:r>
              <a:rPr lang="en-US" altLang="en-US" sz="2000" b="0">
                <a:latin typeface="Arial" panose="020B0604020202020204" pitchFamily="34" charset="0"/>
                <a:cs typeface="Arial" panose="020B0604020202020204" pitchFamily="34" charset="0"/>
              </a:rPr>
              <a:t>chỉ số frame chờ nhận là </a:t>
            </a:r>
            <a:r>
              <a:rPr lang="en-US" altLang="en-US" sz="2000">
                <a:solidFill>
                  <a:srgbClr val="FFC000"/>
                </a:solidFill>
                <a:latin typeface="Arial" panose="020B0604020202020204" pitchFamily="34" charset="0"/>
                <a:cs typeface="Arial" panose="020B0604020202020204" pitchFamily="34" charset="0"/>
              </a:rPr>
              <a:t>5</a:t>
            </a:r>
          </a:p>
        </p:txBody>
      </p:sp>
      <p:graphicFrame>
        <p:nvGraphicFramePr>
          <p:cNvPr id="3" name="Table 2">
            <a:extLst>
              <a:ext uri="{FF2B5EF4-FFF2-40B4-BE49-F238E27FC236}">
                <a16:creationId xmlns:a16="http://schemas.microsoft.com/office/drawing/2014/main" id="{654EE165-A123-43EC-9BEA-B27933A6197F}"/>
              </a:ext>
            </a:extLst>
          </p:cNvPr>
          <p:cNvGraphicFramePr>
            <a:graphicFrameLocks noGrp="1"/>
          </p:cNvGraphicFramePr>
          <p:nvPr/>
        </p:nvGraphicFramePr>
        <p:xfrm>
          <a:off x="952500" y="1295400"/>
          <a:ext cx="7934325" cy="1371600"/>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3475">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gridCol w="1133475">
                  <a:extLst>
                    <a:ext uri="{9D8B030D-6E8A-4147-A177-3AD203B41FA5}">
                      <a16:colId xmlns:a16="http://schemas.microsoft.com/office/drawing/2014/main" val="20006"/>
                    </a:ext>
                  </a:extLst>
                </a:gridCol>
              </a:tblGrid>
              <a:tr h="685800">
                <a:tc>
                  <a:txBody>
                    <a:bodyPr/>
                    <a:lstStyle/>
                    <a:p>
                      <a:pPr algn="ctr" fontAlgn="b"/>
                      <a:r>
                        <a:rPr lang="en-US" sz="2000" b="1" i="0" u="none" strike="noStrike" dirty="0">
                          <a:solidFill>
                            <a:srgbClr val="FF0000"/>
                          </a:solidFill>
                          <a:latin typeface="Calibri"/>
                        </a:rPr>
                        <a:t>11111</a:t>
                      </a:r>
                      <a:r>
                        <a:rPr lang="en-US" sz="2000" b="1" i="0" u="none" strike="noStrike" dirty="0">
                          <a:solidFill>
                            <a:srgbClr val="FFC000"/>
                          </a:solidFill>
                          <a:latin typeface="Calibri"/>
                        </a:rPr>
                        <a:t>0</a:t>
                      </a:r>
                      <a:r>
                        <a:rPr lang="en-US" sz="2000" b="1" i="0" u="none" strike="noStrike" dirty="0">
                          <a:solidFill>
                            <a:srgbClr val="FF0000"/>
                          </a:solidFill>
                          <a:latin typeface="Calibri"/>
                        </a:rPr>
                        <a:t>00</a:t>
                      </a:r>
                    </a:p>
                  </a:txBody>
                  <a:tcPr marL="9525" marR="9525" marT="9525" marB="0" anchor="ctr"/>
                </a:tc>
                <a:tc>
                  <a:txBody>
                    <a:bodyPr/>
                    <a:lstStyle/>
                    <a:p>
                      <a:pPr algn="ctr" fontAlgn="b"/>
                      <a:r>
                        <a:rPr lang="en-US" sz="2000" b="1" i="0" u="none" strike="noStrike" dirty="0">
                          <a:solidFill>
                            <a:srgbClr val="000000"/>
                          </a:solidFill>
                          <a:latin typeface="Calibri"/>
                        </a:rPr>
                        <a:t>00100110</a:t>
                      </a:r>
                    </a:p>
                  </a:txBody>
                  <a:tcPr marL="9525" marR="9525" marT="9525" marB="0" anchor="ctr"/>
                </a:tc>
                <a:tc>
                  <a:txBody>
                    <a:bodyPr/>
                    <a:lstStyle/>
                    <a:p>
                      <a:pPr algn="ctr" fontAlgn="b"/>
                      <a:r>
                        <a:rPr lang="en-US" sz="2000" b="1" i="0" u="none" strike="noStrike" dirty="0">
                          <a:solidFill>
                            <a:srgbClr val="FF0000"/>
                          </a:solidFill>
                          <a:latin typeface="Calibri"/>
                        </a:rPr>
                        <a:t>11010100</a:t>
                      </a:r>
                    </a:p>
                  </a:txBody>
                  <a:tcPr marL="9525" marR="9525" marT="9525" marB="0" anchor="ctr"/>
                </a:tc>
                <a:tc>
                  <a:txBody>
                    <a:bodyPr/>
                    <a:lstStyle/>
                    <a:p>
                      <a:pPr algn="ctr" fontAlgn="b"/>
                      <a:r>
                        <a:rPr lang="en-US" sz="2000" b="1" i="0" u="none" strike="noStrike" dirty="0">
                          <a:solidFill>
                            <a:srgbClr val="000000"/>
                          </a:solidFill>
                          <a:latin typeface="Calibri"/>
                        </a:rPr>
                        <a:t>11100101</a:t>
                      </a:r>
                    </a:p>
                  </a:txBody>
                  <a:tcPr marL="9525" marR="9525" marT="9525" marB="0" anchor="ctr"/>
                </a:tc>
                <a:tc>
                  <a:txBody>
                    <a:bodyPr/>
                    <a:lstStyle/>
                    <a:p>
                      <a:pPr algn="ctr" fontAlgn="b"/>
                      <a:r>
                        <a:rPr lang="en-US" sz="2000" b="1" i="0" u="none" strike="noStrike" dirty="0">
                          <a:solidFill>
                            <a:srgbClr val="FF0000"/>
                          </a:solidFill>
                          <a:latin typeface="Calibri"/>
                        </a:rPr>
                        <a:t>01100001</a:t>
                      </a:r>
                    </a:p>
                  </a:txBody>
                  <a:tcPr marL="9525" marR="9525" marT="9525" marB="0" anchor="ctr"/>
                </a:tc>
                <a:tc>
                  <a:txBody>
                    <a:bodyPr/>
                    <a:lstStyle/>
                    <a:p>
                      <a:pPr algn="ctr" fontAlgn="b"/>
                      <a:r>
                        <a:rPr lang="en-US" sz="2000" b="1" i="0" u="none" strike="noStrike" dirty="0">
                          <a:solidFill>
                            <a:srgbClr val="000000"/>
                          </a:solidFill>
                          <a:latin typeface="Calibri"/>
                        </a:rPr>
                        <a:t>11101101</a:t>
                      </a:r>
                    </a:p>
                  </a:txBody>
                  <a:tcPr marL="9525" marR="9525" marT="9525" marB="0" anchor="ctr"/>
                </a:tc>
                <a:tc>
                  <a:txBody>
                    <a:bodyPr/>
                    <a:lstStyle/>
                    <a:p>
                      <a:pPr algn="ctr" fontAlgn="b"/>
                      <a:r>
                        <a:rPr lang="en-US" sz="2000" b="1" i="0" u="none" strike="noStrike" dirty="0">
                          <a:solidFill>
                            <a:srgbClr val="FF0000"/>
                          </a:solidFill>
                          <a:latin typeface="Calibri"/>
                        </a:rPr>
                        <a:t>10100000</a:t>
                      </a:r>
                    </a:p>
                  </a:txBody>
                  <a:tcPr marL="9525" marR="9525" marT="9525" marB="0" anchor="ctr"/>
                </a:tc>
                <a:extLst>
                  <a:ext uri="{0D108BD9-81ED-4DB2-BD59-A6C34878D82A}">
                    <a16:rowId xmlns:a16="http://schemas.microsoft.com/office/drawing/2014/main" val="10000"/>
                  </a:ext>
                </a:extLst>
              </a:tr>
              <a:tr h="685800">
                <a:tc>
                  <a:txBody>
                    <a:bodyPr/>
                    <a:lstStyle/>
                    <a:p>
                      <a:pPr algn="ctr" fontAlgn="b"/>
                      <a:r>
                        <a:rPr lang="en-US" sz="2000" b="1" i="0" u="none" strike="noStrike" dirty="0">
                          <a:solidFill>
                            <a:srgbClr val="000000"/>
                          </a:solidFill>
                          <a:latin typeface="Calibri"/>
                        </a:rPr>
                        <a:t>11110111</a:t>
                      </a:r>
                    </a:p>
                  </a:txBody>
                  <a:tcPr marL="9525" marR="9525" marT="9525" marB="0" anchor="ctr"/>
                </a:tc>
                <a:tc>
                  <a:txBody>
                    <a:bodyPr/>
                    <a:lstStyle/>
                    <a:p>
                      <a:pPr algn="ctr" fontAlgn="b"/>
                      <a:r>
                        <a:rPr lang="en-US" sz="2000" b="1" i="0" u="none" strike="noStrike" dirty="0">
                          <a:solidFill>
                            <a:srgbClr val="FF0000"/>
                          </a:solidFill>
                          <a:latin typeface="Calibri"/>
                        </a:rPr>
                        <a:t>01101111</a:t>
                      </a:r>
                    </a:p>
                  </a:txBody>
                  <a:tcPr marL="9525" marR="9525" marT="9525" marB="0" anchor="ctr"/>
                </a:tc>
                <a:tc>
                  <a:txBody>
                    <a:bodyPr/>
                    <a:lstStyle/>
                    <a:p>
                      <a:pPr algn="ctr" fontAlgn="b"/>
                      <a:r>
                        <a:rPr lang="en-US" sz="2000" b="1" i="0" u="none" strike="noStrike" dirty="0">
                          <a:solidFill>
                            <a:srgbClr val="000000"/>
                          </a:solidFill>
                          <a:latin typeface="Calibri"/>
                        </a:rPr>
                        <a:t>01110010</a:t>
                      </a:r>
                    </a:p>
                  </a:txBody>
                  <a:tcPr marL="9525" marR="9525" marT="9525" marB="0" anchor="ctr"/>
                </a:tc>
                <a:tc>
                  <a:txBody>
                    <a:bodyPr/>
                    <a:lstStyle/>
                    <a:p>
                      <a:pPr algn="ctr" fontAlgn="b"/>
                      <a:r>
                        <a:rPr lang="en-US" sz="2000" b="1" i="0" u="none" strike="noStrike" dirty="0">
                          <a:solidFill>
                            <a:srgbClr val="FF0000"/>
                          </a:solidFill>
                          <a:latin typeface="Calibri"/>
                        </a:rPr>
                        <a:t>01101011</a:t>
                      </a:r>
                    </a:p>
                  </a:txBody>
                  <a:tcPr marL="9525" marR="9525" marT="9525" marB="0" anchor="ctr"/>
                </a:tc>
                <a:tc>
                  <a:txBody>
                    <a:bodyPr/>
                    <a:lstStyle/>
                    <a:p>
                      <a:pPr algn="ctr" fontAlgn="b"/>
                      <a:r>
                        <a:rPr lang="en-US" sz="2000" b="1" i="0" u="none" strike="noStrike" dirty="0">
                          <a:solidFill>
                            <a:srgbClr val="000000"/>
                          </a:solidFill>
                          <a:latin typeface="Calibri"/>
                        </a:rPr>
                        <a:t>11000110</a:t>
                      </a:r>
                    </a:p>
                  </a:txBody>
                  <a:tcPr marL="9525" marR="9525" marT="9525" marB="0" anchor="ctr"/>
                </a:tc>
                <a:tc>
                  <a:txBody>
                    <a:bodyPr/>
                    <a:lstStyle/>
                    <a:p>
                      <a:pPr algn="ctr" fontAlgn="b"/>
                      <a:r>
                        <a:rPr lang="en-US" sz="2000" b="1" i="0" u="none" strike="noStrike" dirty="0">
                          <a:solidFill>
                            <a:srgbClr val="FF0000"/>
                          </a:solidFill>
                          <a:latin typeface="Calibri"/>
                        </a:rPr>
                        <a:t>0</a:t>
                      </a:r>
                    </a:p>
                  </a:txBody>
                  <a:tcPr marL="9525" marR="9525" marT="9525" marB="0" anchor="ctr"/>
                </a:tc>
                <a:tc>
                  <a:txBody>
                    <a:bodyPr/>
                    <a:lstStyle/>
                    <a:p>
                      <a:pPr algn="ctr" fontAlgn="b"/>
                      <a:endParaRPr lang="en-US" sz="2000" b="1"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A436003-97DF-47AC-9C13-1597976183AA}"/>
              </a:ext>
            </a:extLst>
          </p:cNvPr>
          <p:cNvGraphicFramePr>
            <a:graphicFrameLocks noGrp="1"/>
          </p:cNvGraphicFramePr>
          <p:nvPr/>
        </p:nvGraphicFramePr>
        <p:xfrm>
          <a:off x="1714500" y="3352800"/>
          <a:ext cx="6800850" cy="1371600"/>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3475">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tblGrid>
              <a:tr h="685800">
                <a:tc>
                  <a:txBody>
                    <a:bodyPr/>
                    <a:lstStyle/>
                    <a:p>
                      <a:pPr algn="ctr" fontAlgn="b"/>
                      <a:r>
                        <a:rPr lang="en-US" sz="2000" b="1" i="0" u="none" strike="noStrike" dirty="0">
                          <a:solidFill>
                            <a:srgbClr val="FF0000"/>
                          </a:solidFill>
                          <a:latin typeface="Calibri"/>
                        </a:rPr>
                        <a:t>11111000</a:t>
                      </a:r>
                    </a:p>
                  </a:txBody>
                  <a:tcPr marL="9525" marR="9525" marT="9525" marB="0" anchor="ctr"/>
                </a:tc>
                <a:tc>
                  <a:txBody>
                    <a:bodyPr/>
                    <a:lstStyle/>
                    <a:p>
                      <a:pPr algn="ctr" fontAlgn="b"/>
                      <a:r>
                        <a:rPr lang="en-US" sz="2000" b="1" i="0" u="none" strike="noStrike" dirty="0">
                          <a:solidFill>
                            <a:srgbClr val="000000"/>
                          </a:solidFill>
                          <a:latin typeface="Calibri"/>
                        </a:rPr>
                        <a:t>01001101</a:t>
                      </a:r>
                    </a:p>
                  </a:txBody>
                  <a:tcPr marL="9525" marR="9525" marT="9525" marB="0" anchor="ctr"/>
                </a:tc>
                <a:tc>
                  <a:txBody>
                    <a:bodyPr/>
                    <a:lstStyle/>
                    <a:p>
                      <a:pPr algn="ctr" fontAlgn="b"/>
                      <a:r>
                        <a:rPr lang="en-US" sz="2000" b="1" i="0" u="none" strike="noStrike" dirty="0">
                          <a:solidFill>
                            <a:srgbClr val="FF0000"/>
                          </a:solidFill>
                          <a:latin typeface="Calibri"/>
                        </a:rPr>
                        <a:t>10101001</a:t>
                      </a:r>
                    </a:p>
                  </a:txBody>
                  <a:tcPr marL="9525" marR="9525" marT="9525" marB="0" anchor="ctr"/>
                </a:tc>
                <a:tc>
                  <a:txBody>
                    <a:bodyPr/>
                    <a:lstStyle/>
                    <a:p>
                      <a:pPr algn="ctr" fontAlgn="b"/>
                      <a:r>
                        <a:rPr lang="en-US" sz="2000" b="1" i="0" u="none" strike="noStrike" dirty="0">
                          <a:solidFill>
                            <a:srgbClr val="000000"/>
                          </a:solidFill>
                          <a:latin typeface="Calibri"/>
                        </a:rPr>
                        <a:t>11001010</a:t>
                      </a:r>
                    </a:p>
                  </a:txBody>
                  <a:tcPr marL="9525" marR="9525" marT="9525" marB="0" anchor="ctr"/>
                </a:tc>
                <a:tc>
                  <a:txBody>
                    <a:bodyPr/>
                    <a:lstStyle/>
                    <a:p>
                      <a:pPr algn="ctr" fontAlgn="b"/>
                      <a:r>
                        <a:rPr lang="en-US" sz="2000" b="1" i="0" u="none" strike="noStrike" dirty="0">
                          <a:solidFill>
                            <a:srgbClr val="FF0000"/>
                          </a:solidFill>
                          <a:latin typeface="Calibri"/>
                        </a:rPr>
                        <a:t>11000011</a:t>
                      </a:r>
                    </a:p>
                  </a:txBody>
                  <a:tcPr marL="9525" marR="9525" marT="9525" marB="0" anchor="ctr"/>
                </a:tc>
                <a:tc>
                  <a:txBody>
                    <a:bodyPr/>
                    <a:lstStyle/>
                    <a:p>
                      <a:pPr algn="ctr" fontAlgn="b"/>
                      <a:r>
                        <a:rPr lang="en-US" sz="2000" b="1" i="0" u="none" strike="noStrike" dirty="0">
                          <a:solidFill>
                            <a:srgbClr val="000000"/>
                          </a:solidFill>
                          <a:latin typeface="Calibri"/>
                        </a:rPr>
                        <a:t>11011011</a:t>
                      </a:r>
                    </a:p>
                  </a:txBody>
                  <a:tcPr marL="9525" marR="9525" marT="9525" marB="0" anchor="ctr"/>
                </a:tc>
                <a:extLst>
                  <a:ext uri="{0D108BD9-81ED-4DB2-BD59-A6C34878D82A}">
                    <a16:rowId xmlns:a16="http://schemas.microsoft.com/office/drawing/2014/main" val="10000"/>
                  </a:ext>
                </a:extLst>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rgbClr val="FF0000"/>
                          </a:solidFill>
                          <a:latin typeface="Calibri"/>
                        </a:rPr>
                        <a:t>01000001</a:t>
                      </a:r>
                    </a:p>
                  </a:txBody>
                  <a:tcPr marL="9525" marR="9525" marT="9525" marB="0" anchor="ctr"/>
                </a:tc>
                <a:tc>
                  <a:txBody>
                    <a:bodyPr/>
                    <a:lstStyle/>
                    <a:p>
                      <a:pPr algn="ctr" fontAlgn="b"/>
                      <a:r>
                        <a:rPr lang="en-US" sz="2000" b="1" i="0" u="none" strike="noStrike" dirty="0">
                          <a:solidFill>
                            <a:srgbClr val="000000"/>
                          </a:solidFill>
                          <a:latin typeface="Calibri"/>
                        </a:rPr>
                        <a:t>11101110</a:t>
                      </a:r>
                    </a:p>
                  </a:txBody>
                  <a:tcPr marL="9525" marR="9525" marT="9525" marB="0" anchor="ctr"/>
                </a:tc>
                <a:tc>
                  <a:txBody>
                    <a:bodyPr/>
                    <a:lstStyle/>
                    <a:p>
                      <a:pPr algn="ctr" fontAlgn="b"/>
                      <a:r>
                        <a:rPr lang="en-US" sz="2000" b="1" i="0" u="none" strike="noStrike" dirty="0">
                          <a:solidFill>
                            <a:srgbClr val="FF0000"/>
                          </a:solidFill>
                          <a:latin typeface="Calibri"/>
                        </a:rPr>
                        <a:t>11011110</a:t>
                      </a:r>
                    </a:p>
                  </a:txBody>
                  <a:tcPr marL="9525" marR="9525" marT="9525" marB="0" anchor="ctr"/>
                </a:tc>
                <a:tc>
                  <a:txBody>
                    <a:bodyPr/>
                    <a:lstStyle/>
                    <a:p>
                      <a:pPr algn="ctr" fontAlgn="b"/>
                      <a:r>
                        <a:rPr lang="en-US" sz="2000" b="1" i="0" u="none" strike="noStrike" dirty="0">
                          <a:solidFill>
                            <a:srgbClr val="000000"/>
                          </a:solidFill>
                          <a:latin typeface="Calibri"/>
                        </a:rPr>
                        <a:t>11100100</a:t>
                      </a:r>
                    </a:p>
                  </a:txBody>
                  <a:tcPr marL="9525" marR="9525" marT="9525" marB="0" anchor="ctr"/>
                </a:tc>
                <a:tc>
                  <a:txBody>
                    <a:bodyPr/>
                    <a:lstStyle/>
                    <a:p>
                      <a:pPr algn="ctr" fontAlgn="b"/>
                      <a:r>
                        <a:rPr lang="en-US" sz="2000" b="1" i="0" u="none" strike="noStrike" dirty="0">
                          <a:solidFill>
                            <a:srgbClr val="FF0000"/>
                          </a:solidFill>
                          <a:latin typeface="Calibri"/>
                        </a:rPr>
                        <a:t>11010111</a:t>
                      </a:r>
                    </a:p>
                  </a:txBody>
                  <a:tcPr marL="9525" marR="9525" marT="9525" marB="0" anchor="ctr"/>
                </a:tc>
                <a:tc>
                  <a:txBody>
                    <a:bodyPr/>
                    <a:lstStyle/>
                    <a:p>
                      <a:pPr algn="ctr" fontAlgn="b"/>
                      <a:r>
                        <a:rPr lang="en-US" sz="2000" b="1" i="0" u="none" strike="noStrike" dirty="0">
                          <a:solidFill>
                            <a:srgbClr val="000000"/>
                          </a:solidFill>
                          <a:latin typeface="Calibri"/>
                        </a:rPr>
                        <a:t>10001100</a:t>
                      </a:r>
                    </a:p>
                  </a:txBody>
                  <a:tcPr marL="9525" marR="9525" marT="9525" marB="0" anchor="ctr"/>
                </a:tc>
                <a:extLst>
                  <a:ext uri="{0D108BD9-81ED-4DB2-BD59-A6C34878D82A}">
                    <a16:rowId xmlns:a16="http://schemas.microsoft.com/office/drawing/2014/main" val="10001"/>
                  </a:ext>
                </a:extLst>
              </a:tr>
            </a:tbl>
          </a:graphicData>
        </a:graphic>
      </p:graphicFrame>
      <p:cxnSp>
        <p:nvCxnSpPr>
          <p:cNvPr id="31796" name="Straight Connector 5">
            <a:extLst>
              <a:ext uri="{FF2B5EF4-FFF2-40B4-BE49-F238E27FC236}">
                <a16:creationId xmlns:a16="http://schemas.microsoft.com/office/drawing/2014/main" id="{2F5CC23C-4305-4259-9C53-4A1EB815AF1A}"/>
              </a:ext>
            </a:extLst>
          </p:cNvPr>
          <p:cNvCxnSpPr>
            <a:cxnSpLocks noChangeShapeType="1"/>
          </p:cNvCxnSpPr>
          <p:nvPr/>
        </p:nvCxnSpPr>
        <p:spPr bwMode="auto">
          <a:xfrm>
            <a:off x="1333500" y="3733800"/>
            <a:ext cx="3810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1797" name="Straight Connector 7">
            <a:extLst>
              <a:ext uri="{FF2B5EF4-FFF2-40B4-BE49-F238E27FC236}">
                <a16:creationId xmlns:a16="http://schemas.microsoft.com/office/drawing/2014/main" id="{926BBFDA-DAE7-44CE-ACA7-A0EA3F3BE663}"/>
              </a:ext>
            </a:extLst>
          </p:cNvPr>
          <p:cNvCxnSpPr>
            <a:cxnSpLocks noChangeShapeType="1"/>
          </p:cNvCxnSpPr>
          <p:nvPr/>
        </p:nvCxnSpPr>
        <p:spPr bwMode="auto">
          <a:xfrm rot="5400000">
            <a:off x="762001" y="4305300"/>
            <a:ext cx="1143000" cy="3175"/>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1798" name="Straight Arrow Connector 10">
            <a:extLst>
              <a:ext uri="{FF2B5EF4-FFF2-40B4-BE49-F238E27FC236}">
                <a16:creationId xmlns:a16="http://schemas.microsoft.com/office/drawing/2014/main" id="{3CC7C027-A172-4056-AC22-AD2BF5067407}"/>
              </a:ext>
            </a:extLst>
          </p:cNvPr>
          <p:cNvCxnSpPr>
            <a:cxnSpLocks noChangeShapeType="1"/>
          </p:cNvCxnSpPr>
          <p:nvPr/>
        </p:nvCxnSpPr>
        <p:spPr bwMode="auto">
          <a:xfrm>
            <a:off x="1333500" y="4876800"/>
            <a:ext cx="3810000" cy="228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99" name="Straight Arrow Connector 14">
            <a:extLst>
              <a:ext uri="{FF2B5EF4-FFF2-40B4-BE49-F238E27FC236}">
                <a16:creationId xmlns:a16="http://schemas.microsoft.com/office/drawing/2014/main" id="{EB1FC4E9-CB19-4684-A530-48581395BC84}"/>
              </a:ext>
            </a:extLst>
          </p:cNvPr>
          <p:cNvCxnSpPr>
            <a:cxnSpLocks noChangeShapeType="1"/>
          </p:cNvCxnSpPr>
          <p:nvPr/>
        </p:nvCxnSpPr>
        <p:spPr bwMode="auto">
          <a:xfrm>
            <a:off x="3771900" y="3810000"/>
            <a:ext cx="3581400" cy="1295400"/>
          </a:xfrm>
          <a:prstGeom prst="straightConnector1">
            <a:avLst/>
          </a:prstGeom>
          <a:noFill/>
          <a:ln w="25400" algn="ctr">
            <a:solidFill>
              <a:srgbClr val="00FF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81D435C6-4E5D-4AEF-B4AD-446C55F39BB4}"/>
              </a:ext>
            </a:extLst>
          </p:cNvPr>
          <p:cNvSpPr>
            <a:spLocks noChangeArrowheads="1"/>
          </p:cNvSpPr>
          <p:nvPr/>
        </p:nvSpPr>
        <p:spPr bwMode="auto">
          <a:xfrm>
            <a:off x="800100" y="304800"/>
            <a:ext cx="9067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ts val="60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4. </a:t>
            </a:r>
            <a:r>
              <a:rPr lang="en-US" altLang="en-US" sz="2000" b="0">
                <a:latin typeface="Arial" panose="020B0604020202020204" pitchFamily="34" charset="0"/>
                <a:cs typeface="Arial" panose="020B0604020202020204" pitchFamily="34" charset="0"/>
              </a:rPr>
              <a:t>Kiểm soát lỗi và giải nội dung</a:t>
            </a:r>
          </a:p>
          <a:p>
            <a:pPr>
              <a:spcBef>
                <a:spcPts val="600"/>
              </a:spcBef>
              <a:buClrTx/>
              <a:buSzTx/>
              <a:buFontTx/>
              <a:buChar char="-"/>
            </a:pPr>
            <a:r>
              <a:rPr lang="en-US" altLang="en-US" sz="2000" b="0">
                <a:latin typeface="Arial" panose="020B0604020202020204" pitchFamily="34" charset="0"/>
                <a:cs typeface="Arial" panose="020B0604020202020204" pitchFamily="34" charset="0"/>
              </a:rPr>
              <a:t>Phần information:</a:t>
            </a:r>
          </a:p>
          <a:p>
            <a:pPr>
              <a:spcBef>
                <a:spcPts val="600"/>
              </a:spcBef>
              <a:buClrTx/>
              <a:buSzTx/>
              <a:buFontTx/>
              <a:buChar char="-"/>
            </a:pPr>
            <a:endParaRPr lang="en-US" altLang="en-US" sz="2000" b="0">
              <a:latin typeface="Arial" panose="020B0604020202020204" pitchFamily="34" charset="0"/>
              <a:cs typeface="Arial" panose="020B0604020202020204" pitchFamily="34" charset="0"/>
            </a:endParaRPr>
          </a:p>
          <a:p>
            <a:pPr>
              <a:spcBef>
                <a:spcPts val="600"/>
              </a:spcBef>
              <a:buClrTx/>
              <a:buSzTx/>
              <a:buFontTx/>
              <a:buNone/>
            </a:pPr>
            <a:endParaRPr lang="en-US" altLang="en-US" sz="2000" b="0">
              <a:latin typeface="Arial" panose="020B0604020202020204" pitchFamily="34" charset="0"/>
              <a:cs typeface="Arial" panose="020B0604020202020204" pitchFamily="34" charset="0"/>
            </a:endParaRPr>
          </a:p>
          <a:p>
            <a:pPr>
              <a:spcBef>
                <a:spcPts val="600"/>
              </a:spcBef>
              <a:buClrTx/>
              <a:buSzTx/>
              <a:buFontTx/>
              <a:buNone/>
            </a:pPr>
            <a:r>
              <a:rPr lang="en-US" altLang="en-US" sz="2000" b="0">
                <a:latin typeface="Arial" panose="020B0604020202020204" pitchFamily="34" charset="0"/>
                <a:cs typeface="Arial" panose="020B0604020202020204" pitchFamily="34" charset="0"/>
              </a:rPr>
              <a:t>Kiểm tra bít chẵn – lẻ:</a:t>
            </a:r>
            <a:r>
              <a:rPr lang="en-US" altLang="en-US" sz="2000">
                <a:solidFill>
                  <a:srgbClr val="FFC000"/>
                </a:solidFill>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FSC: </a:t>
            </a:r>
            <a:r>
              <a:rPr lang="en-US" altLang="en-US" sz="2000">
                <a:solidFill>
                  <a:srgbClr val="FFC000"/>
                </a:solidFill>
                <a:latin typeface="Calibri" panose="020F0502020204030204" pitchFamily="34" charset="0"/>
              </a:rPr>
              <a:t>10001100</a:t>
            </a:r>
            <a:r>
              <a:rPr lang="en-US" altLang="en-US" sz="2000">
                <a:latin typeface="Arial" panose="020B0604020202020204" pitchFamily="34" charset="0"/>
                <a:cs typeface="Arial" panose="020B0604020202020204" pitchFamily="34" charset="0"/>
              </a:rPr>
              <a:t> </a:t>
            </a: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-&gt;  (Address 8 bits)</a:t>
            </a: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0</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1 </a:t>
            </a:r>
            <a:r>
              <a:rPr lang="en-US" altLang="en-US" sz="2000" b="0">
                <a:latin typeface="Arial" panose="020B0604020202020204" pitchFamily="34" charset="0"/>
                <a:cs typeface="Arial" panose="020B0604020202020204" pitchFamily="34" charset="0"/>
              </a:rPr>
              <a:t>-&gt;    (Control 8 bits)</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1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  -&gt;  T</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b="0">
                <a:latin typeface="Arial" panose="020B0604020202020204" pitchFamily="34" charset="0"/>
                <a:cs typeface="Arial" panose="020B0604020202020204" pitchFamily="34" charset="0"/>
              </a:rPr>
              <a:t>  -&gt;  e</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1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  -&gt;  a</a:t>
            </a:r>
            <a:endParaRPr lang="en-US" altLang="en-US" sz="2000">
              <a:solidFill>
                <a:srgbClr val="FF3300"/>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-&gt;  không lỗi -&gt; </a:t>
            </a:r>
            <a:r>
              <a:rPr lang="en-US" altLang="en-US" sz="2000" b="0">
                <a:solidFill>
                  <a:srgbClr val="FF00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1   -&gt; m</a:t>
            </a:r>
          </a:p>
          <a:p>
            <a:pPr eaLnBrk="1"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0</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1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0</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  -&gt;</a:t>
            </a:r>
            <a:endParaRPr lang="en-US" altLang="en-US" sz="2000" b="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  -&gt;  w</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  -&gt;  o</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0 -&gt; r</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ct val="0"/>
              </a:spcBef>
              <a:buClrTx/>
              <a:buSzTx/>
              <a:buFontTx/>
              <a:buNone/>
            </a:pP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a:t>
            </a:r>
            <a:r>
              <a:rPr lang="en-US" altLang="en-US" sz="2000">
                <a:solidFill>
                  <a:srgbClr val="FF3300"/>
                </a:solidFill>
                <a:latin typeface="Arial" panose="020B0604020202020204" pitchFamily="34" charset="0"/>
                <a:cs typeface="Arial" panose="020B0604020202020204" pitchFamily="34" charset="0"/>
              </a:rPr>
              <a:t>1 </a:t>
            </a:r>
            <a:r>
              <a:rPr lang="en-US" altLang="en-US" sz="2000" b="0">
                <a:latin typeface="Arial" panose="020B0604020202020204" pitchFamily="34" charset="0"/>
                <a:cs typeface="Arial" panose="020B0604020202020204" pitchFamily="34" charset="0"/>
              </a:rPr>
              <a:t>-&gt;  không lỗi -&gt; </a:t>
            </a:r>
            <a:r>
              <a:rPr lang="en-US" altLang="en-US" sz="2000">
                <a:solidFill>
                  <a:srgbClr val="FF33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1</a:t>
            </a:r>
            <a:r>
              <a:rPr lang="en-US" altLang="en-US" sz="2000">
                <a:solidFill>
                  <a:srgbClr val="FFC000"/>
                </a:solidFill>
                <a:latin typeface="Arial" panose="020B0604020202020204" pitchFamily="34" charset="0"/>
                <a:cs typeface="Arial" panose="020B0604020202020204" pitchFamily="34" charset="0"/>
              </a:rPr>
              <a:t>0</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1 -&gt;  k</a:t>
            </a:r>
            <a:endParaRPr lang="en-US" altLang="en-US" sz="2000">
              <a:solidFill>
                <a:srgbClr val="FF3300"/>
              </a:solidFill>
              <a:latin typeface="Arial" panose="020B0604020202020204" pitchFamily="34" charset="0"/>
              <a:cs typeface="Arial" panose="020B0604020202020204" pitchFamily="34" charset="0"/>
            </a:endParaRPr>
          </a:p>
          <a:p>
            <a:pPr eaLnBrk="1" fontAlgn="b" hangingPunct="1">
              <a:spcBef>
                <a:spcPts val="1200"/>
              </a:spcBef>
              <a:buClrTx/>
              <a:buSzTx/>
              <a:buFontTx/>
              <a:buNone/>
            </a:pPr>
            <a:r>
              <a:rPr lang="en-US" altLang="en-US" sz="2000">
                <a:solidFill>
                  <a:srgbClr val="FF0000"/>
                </a:solidFill>
                <a:latin typeface="Arial" panose="020B0604020202020204" pitchFamily="34" charset="0"/>
                <a:cs typeface="Arial" panose="020B0604020202020204" pitchFamily="34" charset="0"/>
              </a:rPr>
              <a:t>1</a:t>
            </a:r>
            <a:r>
              <a:rPr lang="en-US" altLang="en-US" sz="2000">
                <a:solidFill>
                  <a:srgbClr val="00FF00"/>
                </a:solidFill>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0</a:t>
            </a:r>
            <a:r>
              <a:rPr lang="en-US" altLang="en-US" sz="2000">
                <a:solidFill>
                  <a:srgbClr val="00B0F0"/>
                </a:solidFill>
                <a:latin typeface="Arial" panose="020B0604020202020204" pitchFamily="34" charset="0"/>
                <a:cs typeface="Arial" panose="020B0604020202020204" pitchFamily="34" charset="0"/>
              </a:rPr>
              <a:t>0</a:t>
            </a:r>
            <a:r>
              <a:rPr lang="en-US" altLang="en-US" sz="2000">
                <a:solidFill>
                  <a:srgbClr val="FFC000"/>
                </a:solidFill>
                <a:latin typeface="Arial" panose="020B0604020202020204" pitchFamily="34" charset="0"/>
                <a:cs typeface="Arial" panose="020B0604020202020204" pitchFamily="34" charset="0"/>
              </a:rPr>
              <a:t>1</a:t>
            </a:r>
            <a:r>
              <a:rPr lang="en-US" altLang="en-US" sz="2000">
                <a:solidFill>
                  <a:srgbClr val="14EC14"/>
                </a:solidFill>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0</a:t>
            </a:r>
            <a:r>
              <a:rPr lang="en-US" altLang="en-US" sz="2000">
                <a:solidFill>
                  <a:srgbClr val="FF3300"/>
                </a:solidFill>
                <a:latin typeface="Arial" panose="020B0604020202020204" pitchFamily="34" charset="0"/>
                <a:cs typeface="Arial" panose="020B0604020202020204" pitchFamily="34" charset="0"/>
              </a:rPr>
              <a:t>0   </a:t>
            </a:r>
            <a:r>
              <a:rPr lang="en-US" altLang="en-US" sz="2000" b="0">
                <a:latin typeface="Arial" panose="020B0604020202020204" pitchFamily="34" charset="0"/>
                <a:cs typeface="Arial" panose="020B0604020202020204" pitchFamily="34" charset="0"/>
              </a:rPr>
              <a:t>so sánh với FSC, trùng nhau vậy </a:t>
            </a:r>
            <a:r>
              <a:rPr lang="en-US" altLang="en-US" sz="2000">
                <a:solidFill>
                  <a:srgbClr val="FFC000"/>
                </a:solidFill>
                <a:latin typeface="Arial" panose="020B0604020202020204" pitchFamily="34" charset="0"/>
                <a:cs typeface="Arial" panose="020B0604020202020204" pitchFamily="34" charset="0"/>
              </a:rPr>
              <a:t>Không lỗi</a:t>
            </a:r>
          </a:p>
          <a:p>
            <a:pPr eaLnBrk="1" fontAlgn="b" hangingPunct="1">
              <a:spcBef>
                <a:spcPts val="1200"/>
              </a:spcBef>
              <a:buClrTx/>
              <a:buSzTx/>
              <a:buFontTx/>
              <a:buNone/>
            </a:pPr>
            <a:r>
              <a:rPr lang="en-US" altLang="en-US" sz="2000" b="0">
                <a:latin typeface="Arial" panose="020B0604020202020204" pitchFamily="34" charset="0"/>
                <a:cs typeface="Arial" panose="020B0604020202020204" pitchFamily="34" charset="0"/>
              </a:rPr>
              <a:t>- Nội dung dữ liệu: </a:t>
            </a:r>
            <a:r>
              <a:rPr lang="en-US" altLang="en-US" sz="2000">
                <a:solidFill>
                  <a:srgbClr val="66FF66"/>
                </a:solidFill>
                <a:latin typeface="Arial" panose="020B0604020202020204" pitchFamily="34" charset="0"/>
                <a:cs typeface="Arial" panose="020B0604020202020204" pitchFamily="34" charset="0"/>
              </a:rPr>
              <a:t>Team work</a:t>
            </a:r>
            <a:endParaRPr lang="en-US" altLang="en-US" sz="2000" b="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F3A7E48A-B1E3-41ED-8D45-DE2BC7B4F39A}"/>
              </a:ext>
            </a:extLst>
          </p:cNvPr>
          <p:cNvGraphicFramePr>
            <a:graphicFrameLocks noGrp="1"/>
          </p:cNvGraphicFramePr>
          <p:nvPr/>
        </p:nvGraphicFramePr>
        <p:xfrm>
          <a:off x="3314700" y="838200"/>
          <a:ext cx="5667375" cy="990600"/>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3475">
                  <a:extLst>
                    <a:ext uri="{9D8B030D-6E8A-4147-A177-3AD203B41FA5}">
                      <a16:colId xmlns:a16="http://schemas.microsoft.com/office/drawing/2014/main" val="20004"/>
                    </a:ext>
                  </a:extLst>
                </a:gridCol>
              </a:tblGrid>
              <a:tr h="495300">
                <a:tc>
                  <a:txBody>
                    <a:bodyPr/>
                    <a:lstStyle/>
                    <a:p>
                      <a:pPr algn="ctr" fontAlgn="b"/>
                      <a:r>
                        <a:rPr lang="en-US" sz="2000" b="1" i="0" u="none" strike="noStrike" dirty="0">
                          <a:solidFill>
                            <a:srgbClr val="FF0000"/>
                          </a:solidFill>
                          <a:latin typeface="Calibri"/>
                        </a:rPr>
                        <a:t>10101001</a:t>
                      </a:r>
                    </a:p>
                  </a:txBody>
                  <a:tcPr marL="9525" marR="9525" marT="9525" marB="0" anchor="ctr"/>
                </a:tc>
                <a:tc>
                  <a:txBody>
                    <a:bodyPr/>
                    <a:lstStyle/>
                    <a:p>
                      <a:pPr algn="ctr" fontAlgn="b"/>
                      <a:r>
                        <a:rPr lang="en-US" sz="2000" b="1" i="0" u="none" strike="noStrike" dirty="0">
                          <a:solidFill>
                            <a:srgbClr val="000000"/>
                          </a:solidFill>
                          <a:latin typeface="Calibri"/>
                        </a:rPr>
                        <a:t>11001010</a:t>
                      </a:r>
                    </a:p>
                  </a:txBody>
                  <a:tcPr marL="9525" marR="9525" marT="9525" marB="0" anchor="ctr"/>
                </a:tc>
                <a:tc>
                  <a:txBody>
                    <a:bodyPr/>
                    <a:lstStyle/>
                    <a:p>
                      <a:pPr algn="ctr" fontAlgn="b"/>
                      <a:r>
                        <a:rPr lang="en-US" sz="2000" b="1" i="0" u="none" strike="noStrike" dirty="0">
                          <a:solidFill>
                            <a:srgbClr val="FF0000"/>
                          </a:solidFill>
                          <a:latin typeface="Calibri"/>
                        </a:rPr>
                        <a:t>11000011</a:t>
                      </a:r>
                    </a:p>
                  </a:txBody>
                  <a:tcPr marL="9525" marR="9525" marT="9525" marB="0" anchor="ctr"/>
                </a:tc>
                <a:tc>
                  <a:txBody>
                    <a:bodyPr/>
                    <a:lstStyle/>
                    <a:p>
                      <a:pPr algn="ctr" fontAlgn="b"/>
                      <a:r>
                        <a:rPr lang="en-US" sz="2000" b="1" i="0" u="none" strike="noStrike" dirty="0">
                          <a:solidFill>
                            <a:srgbClr val="000000"/>
                          </a:solidFill>
                          <a:latin typeface="Calibri"/>
                        </a:rPr>
                        <a:t>11011011</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rgbClr val="FF0000"/>
                          </a:solidFill>
                          <a:latin typeface="Calibri"/>
                        </a:rPr>
                        <a:t>01000001</a:t>
                      </a:r>
                    </a:p>
                  </a:txBody>
                  <a:tcPr marL="9525" marR="9525" marT="9525" marB="0" anchor="ctr"/>
                </a:tc>
                <a:extLst>
                  <a:ext uri="{0D108BD9-81ED-4DB2-BD59-A6C34878D82A}">
                    <a16:rowId xmlns:a16="http://schemas.microsoft.com/office/drawing/2014/main" val="10000"/>
                  </a:ext>
                </a:extLst>
              </a:tr>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rgbClr val="000000"/>
                          </a:solidFill>
                          <a:latin typeface="Calibri" pitchFamily="34" charset="0"/>
                          <a:cs typeface="Calibri" pitchFamily="34" charset="0"/>
                        </a:rPr>
                        <a:t>11101110</a:t>
                      </a:r>
                    </a:p>
                  </a:txBody>
                  <a:tcPr marL="9525" marR="9525" marT="9525" marB="0" anchor="ctr"/>
                </a:tc>
                <a:tc>
                  <a:txBody>
                    <a:bodyPr/>
                    <a:lstStyle/>
                    <a:p>
                      <a:pPr algn="ctr" fontAlgn="b"/>
                      <a:r>
                        <a:rPr lang="en-US" sz="2000" b="1" i="0" u="none" strike="noStrike" dirty="0">
                          <a:solidFill>
                            <a:srgbClr val="FF0000"/>
                          </a:solidFill>
                          <a:latin typeface="Calibri"/>
                        </a:rPr>
                        <a:t>11011110</a:t>
                      </a:r>
                    </a:p>
                  </a:txBody>
                  <a:tcPr marL="9525" marR="9525" marT="9525" marB="0" anchor="ctr"/>
                </a:tc>
                <a:tc>
                  <a:txBody>
                    <a:bodyPr/>
                    <a:lstStyle/>
                    <a:p>
                      <a:pPr algn="ctr" fontAlgn="b"/>
                      <a:r>
                        <a:rPr lang="en-US" sz="2000" b="1" i="0" u="none" strike="noStrike" dirty="0">
                          <a:solidFill>
                            <a:srgbClr val="000000"/>
                          </a:solidFill>
                          <a:latin typeface="Calibri"/>
                        </a:rPr>
                        <a:t>11100100</a:t>
                      </a:r>
                    </a:p>
                  </a:txBody>
                  <a:tcPr marL="9525" marR="9525" marT="9525" marB="0" anchor="ctr"/>
                </a:tc>
                <a:tc>
                  <a:txBody>
                    <a:bodyPr/>
                    <a:lstStyle/>
                    <a:p>
                      <a:pPr algn="ctr" fontAlgn="b"/>
                      <a:r>
                        <a:rPr lang="en-US" sz="2000" b="1" i="0" u="none" strike="noStrike" dirty="0">
                          <a:solidFill>
                            <a:srgbClr val="FF0000"/>
                          </a:solidFill>
                          <a:latin typeface="Calibri"/>
                        </a:rPr>
                        <a:t>11010111</a:t>
                      </a:r>
                    </a:p>
                  </a:txBody>
                  <a:tcPr marL="9525" marR="9525" marT="9525" marB="0" anchor="ctr"/>
                </a:tc>
                <a:tc>
                  <a:txBody>
                    <a:bodyPr/>
                    <a:lstStyle/>
                    <a:p>
                      <a:endParaRPr lang="en-US" dirty="0"/>
                    </a:p>
                  </a:txBody>
                  <a:tcPr marL="9525" marR="9525" marT="9525" marB="0" anchor="ctr"/>
                </a:tc>
                <a:extLst>
                  <a:ext uri="{0D108BD9-81ED-4DB2-BD59-A6C34878D82A}">
                    <a16:rowId xmlns:a16="http://schemas.microsoft.com/office/drawing/2014/main" val="10001"/>
                  </a:ext>
                </a:extLst>
              </a:tr>
            </a:tbl>
          </a:graphicData>
        </a:graphic>
      </p:graphicFrame>
      <p:cxnSp>
        <p:nvCxnSpPr>
          <p:cNvPr id="32791" name="Straight Connector 11">
            <a:extLst>
              <a:ext uri="{FF2B5EF4-FFF2-40B4-BE49-F238E27FC236}">
                <a16:creationId xmlns:a16="http://schemas.microsoft.com/office/drawing/2014/main" id="{79D4468E-F1F6-48F9-AACB-3564646EFBB4}"/>
              </a:ext>
            </a:extLst>
          </p:cNvPr>
          <p:cNvCxnSpPr>
            <a:cxnSpLocks noChangeShapeType="1"/>
          </p:cNvCxnSpPr>
          <p:nvPr/>
        </p:nvCxnSpPr>
        <p:spPr bwMode="auto">
          <a:xfrm>
            <a:off x="723900" y="5638800"/>
            <a:ext cx="17526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DACE8E5-796E-4CCC-80E9-F39D4B4B75FD}"/>
              </a:ext>
            </a:extLst>
          </p:cNvPr>
          <p:cNvSpPr>
            <a:spLocks noChangeArrowheads="1"/>
          </p:cNvSpPr>
          <p:nvPr/>
        </p:nvSpPr>
        <p:spPr bwMode="auto">
          <a:xfrm>
            <a:off x="800100" y="838200"/>
            <a:ext cx="9067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66"/>
                </a:solidFill>
                <a:latin typeface="Arial" panose="020B0604020202020204" pitchFamily="34" charset="0"/>
                <a:cs typeface="Arial" panose="020B0604020202020204" pitchFamily="34" charset="0"/>
              </a:rPr>
              <a:t>Ví dụ 5</a:t>
            </a:r>
            <a:r>
              <a:rPr lang="en-US" altLang="en-US" sz="2000" b="0">
                <a:solidFill>
                  <a:srgbClr val="66FF66"/>
                </a:solidFill>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Cho Add: 11011111; N(S)=3; P/F= 0,; N(R) = 4 và phần nội dung là</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a:t>
            </a:r>
            <a:r>
              <a:rPr lang="en-US" altLang="en-US" sz="2000">
                <a:solidFill>
                  <a:srgbClr val="FFC000"/>
                </a:solidFill>
                <a:latin typeface="Arial" panose="020B0604020202020204" pitchFamily="34" charset="0"/>
                <a:cs typeface="Arial" panose="020B0604020202020204" pitchFamily="34" charset="0"/>
              </a:rPr>
              <a:t>Working day</a:t>
            </a:r>
            <a:r>
              <a:rPr lang="en-US" altLang="en-US" sz="2000" b="0">
                <a:latin typeface="Arial" panose="020B0604020202020204" pitchFamily="34" charset="0"/>
                <a:cs typeface="Arial" panose="020B0604020202020204" pitchFamily="34" charset="0"/>
              </a:rPr>
              <a:t>”. Hãy lập frame truyền theo protocol hướng bít, dạng thông thường.</a:t>
            </a: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r>
              <a:rPr lang="en-US" altLang="en-US" sz="2000">
                <a:solidFill>
                  <a:srgbClr val="14EC14"/>
                </a:solidFill>
                <a:latin typeface="Arial" panose="020B0604020202020204" pitchFamily="34" charset="0"/>
                <a:cs typeface="Arial" panose="020B0604020202020204" pitchFamily="34" charset="0"/>
              </a:rPr>
              <a:t>Giải. </a:t>
            </a:r>
            <a:r>
              <a:rPr lang="en-US" altLang="en-US" sz="2000" b="0">
                <a:latin typeface="Arial" panose="020B0604020202020204" pitchFamily="34" charset="0"/>
                <a:cs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rPr>
              <a:t>Bước 1. </a:t>
            </a:r>
            <a:r>
              <a:rPr lang="en-US" altLang="en-US" sz="2000">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Lập phần Control: Bit 1 là “0” vì frame Information, N(S)= 3 -&gt; 011, P/F = 0; N(R) = 4 -&gt; 100 , suy ra </a:t>
            </a:r>
            <a:r>
              <a:rPr lang="en-US" altLang="en-US" sz="2000">
                <a:solidFill>
                  <a:srgbClr val="FFC000"/>
                </a:solidFill>
                <a:latin typeface="Arial" panose="020B0604020202020204" pitchFamily="34" charset="0"/>
                <a:cs typeface="Arial" panose="020B0604020202020204" pitchFamily="34" charset="0"/>
              </a:rPr>
              <a:t>00110100</a:t>
            </a:r>
          </a:p>
          <a:p>
            <a:pPr>
              <a:lnSpc>
                <a:spcPct val="120000"/>
              </a:lnSpc>
              <a:spcBef>
                <a:spcPct val="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2. </a:t>
            </a:r>
            <a:r>
              <a:rPr lang="en-US" altLang="en-US" sz="2000">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Tra mã ASCII và tính chẵn lẻ ngang</a:t>
            </a: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r>
              <a:rPr lang="en-US" altLang="en-US" sz="2000">
                <a:solidFill>
                  <a:srgbClr val="FF0000"/>
                </a:solidFill>
                <a:latin typeface="Arial" panose="020B0604020202020204" pitchFamily="34" charset="0"/>
                <a:cs typeface="Arial" panose="020B0604020202020204" pitchFamily="34" charset="0"/>
              </a:rPr>
              <a:t>Bước 3. </a:t>
            </a:r>
            <a:r>
              <a:rPr lang="en-US" altLang="en-US" sz="2000">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Tính FSC của phần </a:t>
            </a:r>
            <a:r>
              <a:rPr lang="en-US" altLang="en-US" sz="2000">
                <a:solidFill>
                  <a:srgbClr val="FFC000"/>
                </a:solidFill>
                <a:latin typeface="Arial" panose="020B0604020202020204" pitchFamily="34" charset="0"/>
                <a:cs typeface="Arial" panose="020B0604020202020204" pitchFamily="34" charset="0"/>
              </a:rPr>
              <a:t>Add + Ctrl + Information</a:t>
            </a:r>
          </a:p>
          <a:p>
            <a:pPr>
              <a:lnSpc>
                <a:spcPct val="120000"/>
              </a:lnSpc>
              <a:spcBef>
                <a:spcPct val="0"/>
              </a:spcBef>
              <a:buClrTx/>
              <a:buSzTx/>
              <a:buFontTx/>
              <a:buNone/>
            </a:pPr>
            <a:endParaRPr lang="en-US" altLang="en-US" sz="20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C1DA00D-515C-4A25-B4A6-72225A4DE995}"/>
              </a:ext>
            </a:extLst>
          </p:cNvPr>
          <p:cNvGraphicFramePr>
            <a:graphicFrameLocks noGrp="1"/>
          </p:cNvGraphicFramePr>
          <p:nvPr/>
        </p:nvGraphicFramePr>
        <p:xfrm>
          <a:off x="1028700" y="3657600"/>
          <a:ext cx="7924800" cy="160020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320800">
                  <a:extLst>
                    <a:ext uri="{9D8B030D-6E8A-4147-A177-3AD203B41FA5}">
                      <a16:colId xmlns:a16="http://schemas.microsoft.com/office/drawing/2014/main" val="20005"/>
                    </a:ext>
                  </a:extLst>
                </a:gridCol>
              </a:tblGrid>
              <a:tr h="400050">
                <a:tc>
                  <a:txBody>
                    <a:bodyPr/>
                    <a:lstStyle/>
                    <a:p>
                      <a:pPr algn="ctr"/>
                      <a:r>
                        <a:rPr lang="en-US" sz="2000" b="1" dirty="0">
                          <a:latin typeface="Arial" pitchFamily="34" charset="0"/>
                          <a:cs typeface="Arial" pitchFamily="34" charset="0"/>
                        </a:rPr>
                        <a:t>W</a:t>
                      </a:r>
                    </a:p>
                  </a:txBody>
                  <a:tcPr anchor="ctr"/>
                </a:tc>
                <a:tc>
                  <a:txBody>
                    <a:bodyPr/>
                    <a:lstStyle/>
                    <a:p>
                      <a:pPr algn="ctr"/>
                      <a:r>
                        <a:rPr lang="en-US" sz="2000" b="1" dirty="0">
                          <a:latin typeface="Arial" pitchFamily="34" charset="0"/>
                          <a:cs typeface="Arial" pitchFamily="34" charset="0"/>
                        </a:rPr>
                        <a:t>o</a:t>
                      </a:r>
                    </a:p>
                  </a:txBody>
                  <a:tcPr anchor="ctr"/>
                </a:tc>
                <a:tc>
                  <a:txBody>
                    <a:bodyPr/>
                    <a:lstStyle/>
                    <a:p>
                      <a:pPr algn="ctr"/>
                      <a:r>
                        <a:rPr lang="en-US" sz="2000" b="1" dirty="0">
                          <a:latin typeface="Arial" pitchFamily="34" charset="0"/>
                          <a:cs typeface="Arial" pitchFamily="34" charset="0"/>
                        </a:rPr>
                        <a:t>r</a:t>
                      </a:r>
                    </a:p>
                  </a:txBody>
                  <a:tcPr anchor="ctr"/>
                </a:tc>
                <a:tc>
                  <a:txBody>
                    <a:bodyPr/>
                    <a:lstStyle/>
                    <a:p>
                      <a:pPr algn="ctr"/>
                      <a:r>
                        <a:rPr lang="en-US" sz="2000" b="1" dirty="0">
                          <a:latin typeface="Arial" pitchFamily="34" charset="0"/>
                          <a:cs typeface="Arial" pitchFamily="34" charset="0"/>
                        </a:rPr>
                        <a:t>k</a:t>
                      </a:r>
                    </a:p>
                  </a:txBody>
                  <a:tcPr anchor="ctr"/>
                </a:tc>
                <a:tc>
                  <a:txBody>
                    <a:bodyPr/>
                    <a:lstStyle/>
                    <a:p>
                      <a:pPr algn="ctr"/>
                      <a:r>
                        <a:rPr lang="en-US" sz="2000" b="1" dirty="0" err="1">
                          <a:latin typeface="Arial" pitchFamily="34" charset="0"/>
                          <a:cs typeface="Arial" pitchFamily="34" charset="0"/>
                        </a:rPr>
                        <a:t>i</a:t>
                      </a:r>
                      <a:endParaRPr lang="en-US" sz="2000" b="1" dirty="0">
                        <a:latin typeface="Arial" pitchFamily="34" charset="0"/>
                        <a:cs typeface="Arial" pitchFamily="34" charset="0"/>
                      </a:endParaRPr>
                    </a:p>
                  </a:txBody>
                  <a:tcPr anchor="ctr"/>
                </a:tc>
                <a:tc>
                  <a:txBody>
                    <a:bodyPr/>
                    <a:lstStyle/>
                    <a:p>
                      <a:pPr algn="ctr"/>
                      <a:r>
                        <a:rPr lang="en-US" sz="2000" b="1" dirty="0">
                          <a:latin typeface="Arial" pitchFamily="34" charset="0"/>
                          <a:cs typeface="Arial" pitchFamily="34" charset="0"/>
                        </a:rPr>
                        <a:t>n</a:t>
                      </a:r>
                    </a:p>
                  </a:txBody>
                  <a:tcPr anchor="ctr"/>
                </a:tc>
                <a:extLst>
                  <a:ext uri="{0D108BD9-81ED-4DB2-BD59-A6C34878D82A}">
                    <a16:rowId xmlns:a16="http://schemas.microsoft.com/office/drawing/2014/main" val="10000"/>
                  </a:ext>
                </a:extLst>
              </a:tr>
              <a:tr h="400050">
                <a:tc>
                  <a:txBody>
                    <a:bodyPr/>
                    <a:lstStyle/>
                    <a:p>
                      <a:pPr algn="ctr"/>
                      <a:r>
                        <a:rPr lang="en-US" sz="2000" b="1" dirty="0">
                          <a:latin typeface="Arial" pitchFamily="34" charset="0"/>
                          <a:cs typeface="Arial" pitchFamily="34" charset="0"/>
                        </a:rPr>
                        <a:t>1010111</a:t>
                      </a:r>
                      <a:r>
                        <a:rPr lang="en-US" sz="2000" b="1" dirty="0">
                          <a:solidFill>
                            <a:srgbClr val="FF0000"/>
                          </a:solidFill>
                          <a:latin typeface="Arial" pitchFamily="34" charset="0"/>
                          <a:cs typeface="Arial" pitchFamily="34" charset="0"/>
                        </a:rPr>
                        <a:t>1</a:t>
                      </a:r>
                      <a:endParaRPr lang="en-US" sz="2000" b="1" dirty="0">
                        <a:latin typeface="Arial" pitchFamily="34" charset="0"/>
                        <a:cs typeface="Arial" pitchFamily="34" charset="0"/>
                      </a:endParaRPr>
                    </a:p>
                  </a:txBody>
                  <a:tcPr anchor="ctr"/>
                </a:tc>
                <a:tc>
                  <a:txBody>
                    <a:bodyPr/>
                    <a:lstStyle/>
                    <a:p>
                      <a:pPr algn="ctr"/>
                      <a:r>
                        <a:rPr lang="en-US" sz="2000" b="1" dirty="0">
                          <a:latin typeface="Arial" pitchFamily="34" charset="0"/>
                          <a:cs typeface="Arial" pitchFamily="34" charset="0"/>
                        </a:rPr>
                        <a:t>1101111</a:t>
                      </a:r>
                      <a:r>
                        <a:rPr lang="en-US" sz="2000" b="1" dirty="0">
                          <a:solidFill>
                            <a:srgbClr val="FF0000"/>
                          </a:solidFill>
                          <a:latin typeface="Arial" pitchFamily="34" charset="0"/>
                          <a:cs typeface="Arial" pitchFamily="34" charset="0"/>
                        </a:rPr>
                        <a:t>0</a:t>
                      </a:r>
                    </a:p>
                  </a:txBody>
                  <a:tcPr anchor="ctr"/>
                </a:tc>
                <a:tc>
                  <a:txBody>
                    <a:bodyPr/>
                    <a:lstStyle/>
                    <a:p>
                      <a:pPr algn="ctr"/>
                      <a:r>
                        <a:rPr lang="en-US" sz="2000" b="1" dirty="0">
                          <a:latin typeface="Arial" pitchFamily="34" charset="0"/>
                          <a:cs typeface="Arial" pitchFamily="34" charset="0"/>
                        </a:rPr>
                        <a:t>1110010</a:t>
                      </a:r>
                      <a:r>
                        <a:rPr lang="en-US" sz="2000" b="1" dirty="0">
                          <a:solidFill>
                            <a:srgbClr val="FF0000"/>
                          </a:solidFill>
                          <a:latin typeface="Arial" pitchFamily="34" charset="0"/>
                          <a:cs typeface="Arial" pitchFamily="34" charset="0"/>
                        </a:rPr>
                        <a:t>0</a:t>
                      </a:r>
                    </a:p>
                  </a:txBody>
                  <a:tcPr anchor="ctr"/>
                </a:tc>
                <a:tc>
                  <a:txBody>
                    <a:bodyPr/>
                    <a:lstStyle/>
                    <a:p>
                      <a:pPr algn="ctr"/>
                      <a:r>
                        <a:rPr lang="en-US" sz="2000" b="1" dirty="0">
                          <a:latin typeface="Arial" pitchFamily="34" charset="0"/>
                          <a:cs typeface="Arial" pitchFamily="34" charset="0"/>
                        </a:rPr>
                        <a:t>1101011</a:t>
                      </a:r>
                      <a:r>
                        <a:rPr lang="en-US" sz="2000" b="1" dirty="0">
                          <a:solidFill>
                            <a:srgbClr val="FF0000"/>
                          </a:solidFill>
                          <a:latin typeface="Arial" pitchFamily="34" charset="0"/>
                          <a:cs typeface="Arial" pitchFamily="34" charset="0"/>
                        </a:rPr>
                        <a:t>1</a:t>
                      </a:r>
                    </a:p>
                  </a:txBody>
                  <a:tcPr anchor="ctr"/>
                </a:tc>
                <a:tc>
                  <a:txBody>
                    <a:bodyPr/>
                    <a:lstStyle/>
                    <a:p>
                      <a:pPr algn="ctr"/>
                      <a:r>
                        <a:rPr lang="en-US" sz="2000" b="1" dirty="0">
                          <a:latin typeface="Arial" pitchFamily="34" charset="0"/>
                          <a:cs typeface="Arial" pitchFamily="34" charset="0"/>
                        </a:rPr>
                        <a:t>1101001</a:t>
                      </a:r>
                      <a:r>
                        <a:rPr lang="en-US" sz="2000" b="1" dirty="0">
                          <a:solidFill>
                            <a:srgbClr val="FF0000"/>
                          </a:solidFill>
                          <a:latin typeface="Arial" pitchFamily="34" charset="0"/>
                          <a:cs typeface="Arial" pitchFamily="34" charset="0"/>
                        </a:rPr>
                        <a:t>0</a:t>
                      </a:r>
                    </a:p>
                  </a:txBody>
                  <a:tcPr anchor="ctr"/>
                </a:tc>
                <a:tc>
                  <a:txBody>
                    <a:bodyPr/>
                    <a:lstStyle/>
                    <a:p>
                      <a:pPr algn="ctr"/>
                      <a:r>
                        <a:rPr lang="en-US" sz="2000" b="1" dirty="0">
                          <a:latin typeface="Arial" pitchFamily="34" charset="0"/>
                          <a:cs typeface="Arial" pitchFamily="34" charset="0"/>
                        </a:rPr>
                        <a:t>1101110</a:t>
                      </a:r>
                      <a:r>
                        <a:rPr lang="en-US" sz="2000" b="1" dirty="0">
                          <a:solidFill>
                            <a:srgbClr val="FF0000"/>
                          </a:solidFill>
                          <a:latin typeface="Arial" pitchFamily="34" charset="0"/>
                          <a:cs typeface="Arial" pitchFamily="34" charset="0"/>
                        </a:rPr>
                        <a:t>1</a:t>
                      </a:r>
                    </a:p>
                  </a:txBody>
                  <a:tcPr anchor="ctr"/>
                </a:tc>
                <a:extLst>
                  <a:ext uri="{0D108BD9-81ED-4DB2-BD59-A6C34878D82A}">
                    <a16:rowId xmlns:a16="http://schemas.microsoft.com/office/drawing/2014/main" val="10001"/>
                  </a:ext>
                </a:extLst>
              </a:tr>
              <a:tr h="400050">
                <a:tc>
                  <a:txBody>
                    <a:bodyPr/>
                    <a:lstStyle/>
                    <a:p>
                      <a:pPr algn="ctr"/>
                      <a:r>
                        <a:rPr lang="en-US" sz="2000" b="1" dirty="0">
                          <a:solidFill>
                            <a:schemeClr val="tx1"/>
                          </a:solidFill>
                          <a:latin typeface="Arial" pitchFamily="34" charset="0"/>
                          <a:cs typeface="Arial" pitchFamily="34" charset="0"/>
                        </a:rPr>
                        <a:t>g</a:t>
                      </a:r>
                    </a:p>
                  </a:txBody>
                  <a:tcPr anchor="ctr">
                    <a:solidFill>
                      <a:schemeClr val="accent1">
                        <a:lumMod val="75000"/>
                      </a:schemeClr>
                    </a:solidFill>
                  </a:tcPr>
                </a:tc>
                <a:tc>
                  <a:txBody>
                    <a:bodyPr/>
                    <a:lstStyle/>
                    <a:p>
                      <a:pPr algn="ctr"/>
                      <a:endParaRPr lang="en-US" sz="2000" b="1" dirty="0">
                        <a:solidFill>
                          <a:schemeClr val="tx1"/>
                        </a:solidFill>
                        <a:latin typeface="Arial" pitchFamily="34" charset="0"/>
                        <a:cs typeface="Arial" pitchFamily="34" charset="0"/>
                      </a:endParaRPr>
                    </a:p>
                  </a:txBody>
                  <a:tcPr anchor="ctr">
                    <a:solidFill>
                      <a:schemeClr val="accent1">
                        <a:lumMod val="75000"/>
                      </a:schemeClr>
                    </a:solidFill>
                  </a:tcPr>
                </a:tc>
                <a:tc>
                  <a:txBody>
                    <a:bodyPr/>
                    <a:lstStyle/>
                    <a:p>
                      <a:pPr algn="ctr"/>
                      <a:r>
                        <a:rPr lang="en-US" sz="2000" b="1" dirty="0">
                          <a:solidFill>
                            <a:schemeClr val="tx1"/>
                          </a:solidFill>
                          <a:latin typeface="Arial" pitchFamily="34" charset="0"/>
                          <a:cs typeface="Arial" pitchFamily="34" charset="0"/>
                        </a:rPr>
                        <a:t>d</a:t>
                      </a:r>
                    </a:p>
                  </a:txBody>
                  <a:tcPr anchor="ctr">
                    <a:solidFill>
                      <a:schemeClr val="accent1">
                        <a:lumMod val="75000"/>
                      </a:schemeClr>
                    </a:solidFill>
                  </a:tcPr>
                </a:tc>
                <a:tc>
                  <a:txBody>
                    <a:bodyPr/>
                    <a:lstStyle/>
                    <a:p>
                      <a:pPr algn="ctr"/>
                      <a:r>
                        <a:rPr lang="en-US" sz="2000" b="1" dirty="0">
                          <a:solidFill>
                            <a:schemeClr val="tx1"/>
                          </a:solidFill>
                          <a:latin typeface="Arial" pitchFamily="34" charset="0"/>
                          <a:cs typeface="Arial" pitchFamily="34" charset="0"/>
                        </a:rPr>
                        <a:t>a</a:t>
                      </a:r>
                    </a:p>
                  </a:txBody>
                  <a:tcPr anchor="ctr">
                    <a:solidFill>
                      <a:schemeClr val="accent1">
                        <a:lumMod val="75000"/>
                      </a:schemeClr>
                    </a:solidFill>
                  </a:tcPr>
                </a:tc>
                <a:tc>
                  <a:txBody>
                    <a:bodyPr/>
                    <a:lstStyle/>
                    <a:p>
                      <a:pPr algn="ctr"/>
                      <a:r>
                        <a:rPr lang="en-US" sz="2000" b="1" dirty="0">
                          <a:solidFill>
                            <a:schemeClr val="tx1"/>
                          </a:solidFill>
                          <a:latin typeface="Arial" pitchFamily="34" charset="0"/>
                          <a:cs typeface="Arial" pitchFamily="34" charset="0"/>
                        </a:rPr>
                        <a:t>y</a:t>
                      </a:r>
                    </a:p>
                  </a:txBody>
                  <a:tcPr anchor="ctr">
                    <a:solidFill>
                      <a:schemeClr val="accent1">
                        <a:lumMod val="75000"/>
                      </a:schemeClr>
                    </a:solidFill>
                  </a:tcPr>
                </a:tc>
                <a:tc>
                  <a:txBody>
                    <a:bodyPr/>
                    <a:lstStyle/>
                    <a:p>
                      <a:pPr algn="ctr"/>
                      <a:endParaRPr lang="en-US" sz="2000" b="1" dirty="0">
                        <a:solidFill>
                          <a:schemeClr val="tx1"/>
                        </a:solidFill>
                        <a:latin typeface="Arial" pitchFamily="34" charset="0"/>
                        <a:cs typeface="Arial" pitchFamily="34" charset="0"/>
                      </a:endParaRPr>
                    </a:p>
                  </a:txBody>
                  <a:tcPr anchor="ctr">
                    <a:solidFill>
                      <a:schemeClr val="accent1">
                        <a:lumMod val="75000"/>
                      </a:schemeClr>
                    </a:solidFill>
                  </a:tcPr>
                </a:tc>
                <a:extLst>
                  <a:ext uri="{0D108BD9-81ED-4DB2-BD59-A6C34878D82A}">
                    <a16:rowId xmlns:a16="http://schemas.microsoft.com/office/drawing/2014/main" val="10002"/>
                  </a:ext>
                </a:extLst>
              </a:tr>
              <a:tr h="400050">
                <a:tc>
                  <a:txBody>
                    <a:bodyPr/>
                    <a:lstStyle/>
                    <a:p>
                      <a:pPr algn="ctr"/>
                      <a:r>
                        <a:rPr lang="en-US" sz="2000" b="1" dirty="0">
                          <a:latin typeface="Arial" pitchFamily="34" charset="0"/>
                          <a:cs typeface="Arial" pitchFamily="34" charset="0"/>
                        </a:rPr>
                        <a:t>1100111</a:t>
                      </a:r>
                      <a:r>
                        <a:rPr lang="en-US" sz="2000" b="1" dirty="0">
                          <a:solidFill>
                            <a:srgbClr val="FF0000"/>
                          </a:solidFill>
                          <a:latin typeface="Arial" pitchFamily="34" charset="0"/>
                          <a:cs typeface="Arial" pitchFamily="34" charset="0"/>
                        </a:rPr>
                        <a:t>1</a:t>
                      </a:r>
                    </a:p>
                  </a:txBody>
                  <a:tcPr anchor="ctr"/>
                </a:tc>
                <a:tc>
                  <a:txBody>
                    <a:bodyPr/>
                    <a:lstStyle/>
                    <a:p>
                      <a:pPr algn="ctr"/>
                      <a:r>
                        <a:rPr lang="en-US" sz="2000" b="1" dirty="0">
                          <a:latin typeface="Arial" pitchFamily="34" charset="0"/>
                          <a:cs typeface="Arial" pitchFamily="34" charset="0"/>
                        </a:rPr>
                        <a:t>0100000</a:t>
                      </a:r>
                      <a:r>
                        <a:rPr lang="en-US" sz="2000" b="1" dirty="0">
                          <a:solidFill>
                            <a:srgbClr val="FF0000"/>
                          </a:solidFill>
                          <a:latin typeface="Arial" pitchFamily="34" charset="0"/>
                          <a:cs typeface="Arial" pitchFamily="34" charset="0"/>
                        </a:rPr>
                        <a:t>1</a:t>
                      </a:r>
                    </a:p>
                  </a:txBody>
                  <a:tcPr anchor="ctr"/>
                </a:tc>
                <a:tc>
                  <a:txBody>
                    <a:bodyPr/>
                    <a:lstStyle/>
                    <a:p>
                      <a:pPr algn="ctr"/>
                      <a:r>
                        <a:rPr lang="en-US" sz="2000" b="1" dirty="0">
                          <a:latin typeface="Arial" pitchFamily="34" charset="0"/>
                          <a:cs typeface="Arial" pitchFamily="34" charset="0"/>
                        </a:rPr>
                        <a:t>1100100</a:t>
                      </a:r>
                      <a:r>
                        <a:rPr lang="en-US" sz="2000" b="1" dirty="0">
                          <a:solidFill>
                            <a:srgbClr val="FF0000"/>
                          </a:solidFill>
                          <a:latin typeface="Arial" pitchFamily="34" charset="0"/>
                          <a:cs typeface="Arial" pitchFamily="34" charset="0"/>
                        </a:rPr>
                        <a:t>1</a:t>
                      </a:r>
                    </a:p>
                  </a:txBody>
                  <a:tcPr anchor="ctr"/>
                </a:tc>
                <a:tc>
                  <a:txBody>
                    <a:bodyPr/>
                    <a:lstStyle/>
                    <a:p>
                      <a:pPr algn="ctr"/>
                      <a:r>
                        <a:rPr lang="en-US" sz="2000" b="1" dirty="0">
                          <a:latin typeface="Arial" pitchFamily="34" charset="0"/>
                          <a:cs typeface="Arial" pitchFamily="34" charset="0"/>
                        </a:rPr>
                        <a:t>1100001</a:t>
                      </a:r>
                      <a:r>
                        <a:rPr lang="en-US" sz="2000" b="1" dirty="0">
                          <a:solidFill>
                            <a:srgbClr val="FF0000"/>
                          </a:solidFill>
                          <a:latin typeface="Arial" pitchFamily="34" charset="0"/>
                          <a:cs typeface="Arial" pitchFamily="34" charset="0"/>
                        </a:rPr>
                        <a:t>1</a:t>
                      </a:r>
                    </a:p>
                  </a:txBody>
                  <a:tcPr anchor="ctr"/>
                </a:tc>
                <a:tc>
                  <a:txBody>
                    <a:bodyPr/>
                    <a:lstStyle/>
                    <a:p>
                      <a:pPr algn="ctr"/>
                      <a:r>
                        <a:rPr lang="en-US" sz="2000" b="1" dirty="0">
                          <a:latin typeface="Arial" pitchFamily="34" charset="0"/>
                          <a:cs typeface="Arial" pitchFamily="34" charset="0"/>
                        </a:rPr>
                        <a:t>1111001</a:t>
                      </a:r>
                      <a:r>
                        <a:rPr lang="en-US" sz="2000" b="1" dirty="0">
                          <a:solidFill>
                            <a:srgbClr val="FF0000"/>
                          </a:solidFill>
                          <a:latin typeface="Arial" pitchFamily="34" charset="0"/>
                          <a:cs typeface="Arial" pitchFamily="34" charset="0"/>
                        </a:rPr>
                        <a:t>1</a:t>
                      </a:r>
                    </a:p>
                  </a:txBody>
                  <a:tcPr anchor="ctr"/>
                </a:tc>
                <a:tc>
                  <a:txBody>
                    <a:bodyPr/>
                    <a:lstStyle/>
                    <a:p>
                      <a:pPr algn="ctr"/>
                      <a:endParaRPr lang="en-US" sz="2000" b="1" dirty="0">
                        <a:latin typeface="Arial" pitchFamily="34" charset="0"/>
                        <a:cs typeface="Arial"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EE22D34F-36CC-410E-A656-553FEC4612BD}"/>
              </a:ext>
            </a:extLst>
          </p:cNvPr>
          <p:cNvSpPr>
            <a:spLocks noChangeArrowheads="1"/>
          </p:cNvSpPr>
          <p:nvPr/>
        </p:nvSpPr>
        <p:spPr bwMode="auto">
          <a:xfrm>
            <a:off x="419100" y="381000"/>
            <a:ext cx="89916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1800">
                <a:solidFill>
                  <a:srgbClr val="FF0000"/>
                </a:solidFill>
                <a:latin typeface="Arial" panose="020B0604020202020204" pitchFamily="34" charset="0"/>
                <a:cs typeface="Arial" panose="020B0604020202020204" pitchFamily="34" charset="0"/>
              </a:rPr>
              <a:t>Bước 3. </a:t>
            </a:r>
            <a:r>
              <a:rPr lang="en-US" altLang="en-US" sz="1800">
                <a:latin typeface="Arial" panose="020B0604020202020204" pitchFamily="34" charset="0"/>
                <a:cs typeface="Arial" panose="020B0604020202020204" pitchFamily="34" charset="0"/>
              </a:rPr>
              <a:t> </a:t>
            </a:r>
            <a:r>
              <a:rPr lang="en-US" altLang="en-US" sz="1800" b="0">
                <a:latin typeface="Arial" panose="020B0604020202020204" pitchFamily="34" charset="0"/>
                <a:cs typeface="Arial" panose="020B0604020202020204" pitchFamily="34" charset="0"/>
              </a:rPr>
              <a:t>Tính FSC của phần </a:t>
            </a:r>
            <a:r>
              <a:rPr lang="en-US" altLang="en-US" sz="1800">
                <a:solidFill>
                  <a:srgbClr val="FFC000"/>
                </a:solidFill>
                <a:latin typeface="Arial" panose="020B0604020202020204" pitchFamily="34" charset="0"/>
                <a:cs typeface="Arial" panose="020B0604020202020204" pitchFamily="34" charset="0"/>
              </a:rPr>
              <a:t>Add + Ctrl + Information</a:t>
            </a:r>
          </a:p>
          <a:p>
            <a:pPr>
              <a:lnSpc>
                <a:spcPct val="120000"/>
              </a:lnSpc>
              <a:spcBef>
                <a:spcPct val="0"/>
              </a:spcBef>
              <a:buClrTx/>
              <a:buSzTx/>
              <a:buFontTx/>
              <a:buNone/>
            </a:pPr>
            <a:endParaRPr lang="en-US" altLang="en-US" sz="1800">
              <a:solidFill>
                <a:srgbClr val="FFC000"/>
              </a:solidFill>
              <a:latin typeface="Arial" panose="020B0604020202020204" pitchFamily="34" charset="0"/>
              <a:cs typeface="Arial" panose="020B0604020202020204" pitchFamily="34" charset="0"/>
            </a:endParaRPr>
          </a:p>
          <a:p>
            <a:pPr eaLnBrk="1" fontAlgn="ctr" hangingPunct="1">
              <a:spcBef>
                <a:spcPct val="0"/>
              </a:spcBef>
              <a:buClrTx/>
              <a:buSzTx/>
              <a:buFontTx/>
              <a:buNone/>
            </a:pPr>
            <a:endParaRPr lang="en-US" altLang="en-US" sz="1800">
              <a:latin typeface=".VnArial Narrow" panose="020B7200000000000000" pitchFamily="34" charset="0"/>
            </a:endParaRPr>
          </a:p>
          <a:p>
            <a:pPr eaLnBrk="1" fontAlgn="ctr" hangingPunct="1">
              <a:spcBef>
                <a:spcPct val="0"/>
              </a:spcBef>
              <a:buClrTx/>
              <a:buSzTx/>
              <a:buFontTx/>
              <a:buNone/>
            </a:pPr>
            <a:r>
              <a:rPr lang="en-US" altLang="en-US" sz="2000">
                <a:solidFill>
                  <a:srgbClr val="66FFFF"/>
                </a:solidFill>
                <a:latin typeface="Arial" panose="020B0604020202020204" pitchFamily="34" charset="0"/>
                <a:cs typeface="Arial" panose="020B0604020202020204" pitchFamily="34" charset="0"/>
              </a:rPr>
              <a:t>Add : </a:t>
            </a:r>
            <a:r>
              <a:rPr lang="en-US" altLang="en-US" sz="2000">
                <a:latin typeface="Arial" panose="020B0604020202020204" pitchFamily="34" charset="0"/>
                <a:cs typeface="Arial" panose="020B0604020202020204" pitchFamily="34" charset="0"/>
              </a:rPr>
              <a:t> 1101 1111             </a:t>
            </a:r>
            <a:r>
              <a:rPr lang="en-US" altLang="en-US" sz="2000">
                <a:solidFill>
                  <a:srgbClr val="FF0000"/>
                </a:solidFill>
                <a:latin typeface="Arial" panose="020B0604020202020204" pitchFamily="34" charset="0"/>
                <a:cs typeface="Arial" panose="020B0604020202020204" pitchFamily="34" charset="0"/>
              </a:rPr>
              <a:t>Bước 4. </a:t>
            </a:r>
            <a:r>
              <a:rPr lang="en-US" altLang="en-US" sz="2000" b="0">
                <a:latin typeface="Arial" panose="020B0604020202020204" pitchFamily="34" charset="0"/>
                <a:cs typeface="Arial" panose="020B0604020202020204" pitchFamily="34" charset="0"/>
              </a:rPr>
              <a:t>Ghép frame và chèn bít “0” (nếu có)</a:t>
            </a:r>
            <a:endParaRPr lang="en-US" altLang="en-US" sz="2000">
              <a:latin typeface="Arial" panose="020B0604020202020204" pitchFamily="34" charset="0"/>
              <a:cs typeface="Arial" panose="020B0604020202020204" pitchFamily="34" charset="0"/>
            </a:endParaRPr>
          </a:p>
          <a:p>
            <a:pPr eaLnBrk="1" fontAlgn="ctr" hangingPunct="1">
              <a:spcBef>
                <a:spcPct val="0"/>
              </a:spcBef>
              <a:buClrTx/>
              <a:buSzTx/>
              <a:buFontTx/>
              <a:buNone/>
            </a:pPr>
            <a:r>
              <a:rPr lang="en-US" altLang="en-US" sz="2000">
                <a:solidFill>
                  <a:srgbClr val="FF0000"/>
                </a:solidFill>
                <a:latin typeface="Arial" panose="020B0604020202020204" pitchFamily="34" charset="0"/>
                <a:cs typeface="Arial" panose="020B0604020202020204" pitchFamily="34" charset="0"/>
              </a:rPr>
              <a:t>Ctrl: </a:t>
            </a:r>
            <a:r>
              <a:rPr lang="en-US" altLang="en-US" sz="2000">
                <a:solidFill>
                  <a:srgbClr val="FFC000"/>
                </a:solidFill>
                <a:latin typeface="Arial" panose="020B0604020202020204" pitchFamily="34" charset="0"/>
                <a:cs typeface="Arial" panose="020B0604020202020204" pitchFamily="34" charset="0"/>
              </a:rPr>
              <a:t>   0011 0100</a:t>
            </a:r>
            <a:endParaRPr lang="en-US" altLang="en-US" sz="2000">
              <a:latin typeface="Arial" panose="020B0604020202020204" pitchFamily="34" charset="0"/>
              <a:cs typeface="Arial" panose="020B0604020202020204" pitchFamily="34" charset="0"/>
            </a:endParaRPr>
          </a:p>
          <a:p>
            <a:pPr eaLnBrk="1" fontAlgn="ctr" hangingPunct="1">
              <a:spcBef>
                <a:spcPct val="0"/>
              </a:spcBef>
              <a:buClrTx/>
              <a:buSzTx/>
              <a:buFontTx/>
              <a:buNone/>
            </a:pPr>
            <a:r>
              <a:rPr lang="en-US" altLang="en-US" sz="2000">
                <a:solidFill>
                  <a:srgbClr val="00FF00"/>
                </a:solidFill>
                <a:latin typeface="Arial" panose="020B0604020202020204" pitchFamily="34" charset="0"/>
                <a:cs typeface="Arial" panose="020B0604020202020204" pitchFamily="34" charset="0"/>
              </a:rPr>
              <a:t>Infor: </a:t>
            </a:r>
            <a:r>
              <a:rPr lang="en-US" altLang="en-US" sz="2000">
                <a:latin typeface="Arial" panose="020B0604020202020204" pitchFamily="34" charset="0"/>
                <a:cs typeface="Arial" panose="020B0604020202020204" pitchFamily="34" charset="0"/>
              </a:rPr>
              <a:t> 1010 1111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1101 1110</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1110 0100</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1101 0111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1101 0010       </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1101 1101        </a:t>
            </a:r>
            <a:r>
              <a:rPr lang="en-US" altLang="en-US" sz="2000">
                <a:solidFill>
                  <a:srgbClr val="FF0000"/>
                </a:solidFill>
                <a:latin typeface="Arial" panose="020B0604020202020204" pitchFamily="34" charset="0"/>
                <a:cs typeface="Arial" panose="020B0604020202020204" pitchFamily="34" charset="0"/>
              </a:rPr>
              <a:t>Bước 5. </a:t>
            </a:r>
            <a:r>
              <a:rPr lang="en-US" altLang="en-US" sz="2000" b="0">
                <a:latin typeface="Arial" panose="020B0604020202020204" pitchFamily="34" charset="0"/>
                <a:cs typeface="Arial" panose="020B0604020202020204" pitchFamily="34" charset="0"/>
              </a:rPr>
              <a:t>Đóng cờ</a:t>
            </a:r>
            <a:endParaRPr lang="en-US" altLang="en-US" sz="2000">
              <a:latin typeface="Arial" panose="020B0604020202020204" pitchFamily="34" charset="0"/>
              <a:cs typeface="Arial" panose="020B0604020202020204" pitchFamily="34" charset="0"/>
            </a:endParaRP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1100 1111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0100 0001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1100 1001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1100 0011</a:t>
            </a: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1111 0011</a:t>
            </a:r>
          </a:p>
          <a:p>
            <a:pPr eaLnBrk="1" fontAlgn="ctr" hangingPunct="1">
              <a:spcBef>
                <a:spcPct val="0"/>
              </a:spcBef>
              <a:buClrTx/>
              <a:buSzTx/>
              <a:buFontTx/>
              <a:buNone/>
            </a:pPr>
            <a:endParaRPr lang="en-US" altLang="en-US" sz="2000">
              <a:latin typeface="Arial" panose="020B0604020202020204" pitchFamily="34" charset="0"/>
              <a:cs typeface="Arial" panose="020B0604020202020204" pitchFamily="34" charset="0"/>
            </a:endParaRPr>
          </a:p>
          <a:p>
            <a:pPr eaLnBrk="1" fontAlgn="ctr" hangingPunct="1">
              <a:spcBef>
                <a:spcPct val="0"/>
              </a:spcBef>
              <a:buClrTx/>
              <a:buSzTx/>
              <a:buFontTx/>
              <a:buNone/>
            </a:pPr>
            <a:r>
              <a:rPr lang="en-US" altLang="en-US" sz="2000">
                <a:latin typeface="Arial" panose="020B0604020202020204" pitchFamily="34" charset="0"/>
                <a:cs typeface="Arial" panose="020B0604020202020204" pitchFamily="34" charset="0"/>
              </a:rPr>
              <a:t>           </a:t>
            </a:r>
            <a:r>
              <a:rPr lang="en-US" altLang="en-US" sz="2000">
                <a:solidFill>
                  <a:srgbClr val="FFC000"/>
                </a:solidFill>
                <a:latin typeface="Arial" panose="020B0604020202020204" pitchFamily="34" charset="0"/>
                <a:cs typeface="Arial" panose="020B0604020202020204" pitchFamily="34" charset="0"/>
              </a:rPr>
              <a:t>1101 0001</a:t>
            </a:r>
            <a:endParaRPr lang="en-US" altLang="en-US" sz="1800">
              <a:solidFill>
                <a:srgbClr val="FFC000"/>
              </a:solidFill>
              <a:latin typeface="Arial" panose="020B0604020202020204" pitchFamily="34" charset="0"/>
              <a:cs typeface="Arial" panose="020B0604020202020204" pitchFamily="34" charset="0"/>
            </a:endParaRPr>
          </a:p>
        </p:txBody>
      </p:sp>
      <p:cxnSp>
        <p:nvCxnSpPr>
          <p:cNvPr id="34819" name="Straight Connector 7">
            <a:extLst>
              <a:ext uri="{FF2B5EF4-FFF2-40B4-BE49-F238E27FC236}">
                <a16:creationId xmlns:a16="http://schemas.microsoft.com/office/drawing/2014/main" id="{A65AF958-0825-40B8-9330-E8ECE382834B}"/>
              </a:ext>
            </a:extLst>
          </p:cNvPr>
          <p:cNvCxnSpPr>
            <a:cxnSpLocks noChangeShapeType="1"/>
          </p:cNvCxnSpPr>
          <p:nvPr/>
        </p:nvCxnSpPr>
        <p:spPr bwMode="auto">
          <a:xfrm>
            <a:off x="800100" y="5410200"/>
            <a:ext cx="23622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B90204A3-5567-4C69-8D21-598E90701B6F}"/>
              </a:ext>
            </a:extLst>
          </p:cNvPr>
          <p:cNvGraphicFramePr>
            <a:graphicFrameLocks noGrp="1"/>
          </p:cNvGraphicFramePr>
          <p:nvPr/>
        </p:nvGraphicFramePr>
        <p:xfrm>
          <a:off x="3009900" y="2057400"/>
          <a:ext cx="6858000" cy="11128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946">
                <a:tc>
                  <a:txBody>
                    <a:bodyPr/>
                    <a:lstStyle/>
                    <a:p>
                      <a:pPr algn="ctr" fontAlgn="ctr"/>
                      <a:r>
                        <a:rPr lang="en-US" sz="2000" b="0" i="0" u="none" strike="noStrike" dirty="0">
                          <a:solidFill>
                            <a:srgbClr val="000000"/>
                          </a:solidFill>
                          <a:latin typeface="Arial" pitchFamily="34" charset="0"/>
                          <a:cs typeface="Arial" pitchFamily="34" charset="0"/>
                        </a:rPr>
                        <a:t>11011111</a:t>
                      </a:r>
                    </a:p>
                  </a:txBody>
                  <a:tcPr marL="9525" marR="9525" marT="9528" marB="0" anchor="ctr"/>
                </a:tc>
                <a:tc>
                  <a:txBody>
                    <a:bodyPr/>
                    <a:lstStyle/>
                    <a:p>
                      <a:pPr algn="ctr" fontAlgn="ct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0011010</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a:t>
                      </a:r>
                      <a:r>
                        <a:rPr lang="en-US" sz="2000" b="0" i="0" u="none" strike="noStrike">
                          <a:solidFill>
                            <a:srgbClr val="000000"/>
                          </a:solidFill>
                          <a:latin typeface="Arial" pitchFamily="34" charset="0"/>
                          <a:cs typeface="Arial" pitchFamily="34" charset="0"/>
                        </a:rPr>
                        <a:t>1010111</a:t>
                      </a:r>
                      <a:endParaRPr lang="en-US" sz="2000" b="0" i="0" u="none" strike="noStrike" dirty="0">
                        <a:solidFill>
                          <a:srgbClr val="000000"/>
                        </a:solidFill>
                        <a:latin typeface="Arial" pitchFamily="34" charset="0"/>
                        <a:cs typeface="Arial" pitchFamily="34" charset="0"/>
                      </a:endParaRP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10111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10111001</a:t>
                      </a:r>
                    </a:p>
                  </a:txBody>
                  <a:tcPr marL="9525" marR="9525" marT="9528" marB="0" anchor="ctr"/>
                </a:tc>
                <a:extLst>
                  <a:ext uri="{0D108BD9-81ED-4DB2-BD59-A6C34878D82A}">
                    <a16:rowId xmlns:a16="http://schemas.microsoft.com/office/drawing/2014/main" val="10000"/>
                  </a:ext>
                </a:extLst>
              </a:tr>
              <a:tr h="370946">
                <a:tc>
                  <a:txBody>
                    <a:bodyPr/>
                    <a:lstStyle/>
                    <a:p>
                      <a:pPr algn="ctr" fontAlgn="ctr"/>
                      <a:r>
                        <a:rPr lang="en-US" sz="2000" b="0" i="0" u="none" strike="noStrike" dirty="0">
                          <a:solidFill>
                            <a:srgbClr val="000000"/>
                          </a:solidFill>
                          <a:latin typeface="Arial" pitchFamily="34" charset="0"/>
                          <a:cs typeface="Arial" pitchFamily="34" charset="0"/>
                        </a:rPr>
                        <a:t>00110101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1111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010</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01011011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10111001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11101000</a:t>
                      </a:r>
                    </a:p>
                  </a:txBody>
                  <a:tcPr marL="9525" marR="9525" marT="9528" marB="0" anchor="ctr"/>
                </a:tc>
                <a:extLst>
                  <a:ext uri="{0D108BD9-81ED-4DB2-BD59-A6C34878D82A}">
                    <a16:rowId xmlns:a16="http://schemas.microsoft.com/office/drawing/2014/main" val="10001"/>
                  </a:ext>
                </a:extLst>
              </a:tr>
              <a:tr h="370946">
                <a:tc>
                  <a:txBody>
                    <a:bodyPr/>
                    <a:lstStyle/>
                    <a:p>
                      <a:pPr algn="ctr" fontAlgn="ctr"/>
                      <a:r>
                        <a:rPr lang="en-US" sz="2000" b="0" i="0" u="none" strike="noStrike" dirty="0">
                          <a:solidFill>
                            <a:srgbClr val="000000"/>
                          </a:solidFill>
                          <a:latin typeface="Arial" pitchFamily="34" charset="0"/>
                          <a:cs typeface="Arial" pitchFamily="34" charset="0"/>
                        </a:rPr>
                        <a:t>00111001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00111000</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011111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00111101</a:t>
                      </a:r>
                    </a:p>
                  </a:txBody>
                  <a:tcPr marL="9525" marR="9525" marT="9528" marB="0" anchor="ctr"/>
                </a:tc>
                <a:tc>
                  <a:txBody>
                    <a:bodyPr/>
                    <a:lstStyle/>
                    <a:p>
                      <a:pPr algn="ctr" fontAlgn="ctr"/>
                      <a:r>
                        <a:rPr lang="en-US" sz="2000" b="0" i="0" u="none" strike="noStrike" dirty="0">
                          <a:solidFill>
                            <a:srgbClr val="000000"/>
                          </a:solidFill>
                          <a:latin typeface="Arial" pitchFamily="34" charset="0"/>
                          <a:cs typeface="Arial" pitchFamily="34" charset="0"/>
                        </a:rPr>
                        <a:t>0001</a:t>
                      </a:r>
                    </a:p>
                  </a:txBody>
                  <a:tcPr marL="9525" marR="9525" marT="9528" marB="0" anchor="ct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C9198FCC-B730-4BCF-BCA9-5636287C3289}"/>
              </a:ext>
            </a:extLst>
          </p:cNvPr>
          <p:cNvGraphicFramePr>
            <a:graphicFrameLocks noGrp="1"/>
          </p:cNvGraphicFramePr>
          <p:nvPr/>
        </p:nvGraphicFramePr>
        <p:xfrm>
          <a:off x="3162300" y="4038600"/>
          <a:ext cx="6858000" cy="14827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681">
                <a:tc>
                  <a:txBody>
                    <a:bodyPr/>
                    <a:lstStyle/>
                    <a:p>
                      <a:pPr algn="ctr"/>
                      <a:r>
                        <a:rPr lang="en-US" sz="2000" dirty="0">
                          <a:solidFill>
                            <a:srgbClr val="FFC000"/>
                          </a:solidFill>
                          <a:latin typeface="Arial" pitchFamily="34" charset="0"/>
                          <a:cs typeface="Arial" pitchFamily="34" charset="0"/>
                        </a:rPr>
                        <a:t>01111110</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11011111</a:t>
                      </a:r>
                    </a:p>
                  </a:txBody>
                  <a:tcPr marL="9525" marR="9525" marT="9521" marB="0" anchor="ctr"/>
                </a:tc>
                <a:tc>
                  <a:txBody>
                    <a:bodyPr/>
                    <a:lstStyle/>
                    <a:p>
                      <a:pPr algn="ctr" fontAlgn="ct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0011010</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11010111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10111</a:t>
                      </a:r>
                    </a:p>
                  </a:txBody>
                  <a:tcPr marL="9525" marR="9525" marT="9521" marB="0" anchor="ctr"/>
                </a:tc>
                <a:extLst>
                  <a:ext uri="{0D108BD9-81ED-4DB2-BD59-A6C34878D82A}">
                    <a16:rowId xmlns:a16="http://schemas.microsoft.com/office/drawing/2014/main" val="10000"/>
                  </a:ext>
                </a:extLst>
              </a:tr>
              <a:tr h="370681">
                <a:tc>
                  <a:txBody>
                    <a:bodyPr/>
                    <a:lstStyle/>
                    <a:p>
                      <a:pPr algn="ctr" fontAlgn="ctr"/>
                      <a:r>
                        <a:rPr lang="en-US" sz="2000" b="0" i="0" u="none" strike="noStrike" dirty="0">
                          <a:solidFill>
                            <a:srgbClr val="000000"/>
                          </a:solidFill>
                          <a:latin typeface="Arial" pitchFamily="34" charset="0"/>
                          <a:cs typeface="Arial" pitchFamily="34" charset="0"/>
                        </a:rPr>
                        <a:t>10111001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00110101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1111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010</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01011011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10111001</a:t>
                      </a:r>
                    </a:p>
                  </a:txBody>
                  <a:tcPr marL="9525" marR="9525" marT="9521" marB="0" anchor="ctr"/>
                </a:tc>
                <a:extLst>
                  <a:ext uri="{0D108BD9-81ED-4DB2-BD59-A6C34878D82A}">
                    <a16:rowId xmlns:a16="http://schemas.microsoft.com/office/drawing/2014/main" val="10001"/>
                  </a:ext>
                </a:extLst>
              </a:tr>
              <a:tr h="370681">
                <a:tc>
                  <a:txBody>
                    <a:bodyPr/>
                    <a:lstStyle/>
                    <a:p>
                      <a:pPr algn="ctr" fontAlgn="ctr"/>
                      <a:r>
                        <a:rPr lang="en-US" sz="2000" b="0" i="0" u="none" strike="noStrike" dirty="0">
                          <a:solidFill>
                            <a:srgbClr val="000000"/>
                          </a:solidFill>
                          <a:latin typeface="Arial" pitchFamily="34" charset="0"/>
                          <a:cs typeface="Arial" pitchFamily="34" charset="0"/>
                        </a:rPr>
                        <a:t>11101000</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00111001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00111000</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011111</a:t>
                      </a:r>
                      <a:r>
                        <a:rPr lang="en-US" sz="2000" b="1" i="0" u="none" strike="noStrike" dirty="0">
                          <a:solidFill>
                            <a:srgbClr val="FF0000"/>
                          </a:solidFill>
                          <a:latin typeface="Arial" pitchFamily="34" charset="0"/>
                          <a:cs typeface="Arial" pitchFamily="34" charset="0"/>
                        </a:rPr>
                        <a:t>0</a:t>
                      </a:r>
                      <a:r>
                        <a:rPr lang="en-US" sz="2000" b="0" i="0" u="none" strike="noStrike" dirty="0">
                          <a:solidFill>
                            <a:srgbClr val="000000"/>
                          </a:solidFill>
                          <a:latin typeface="Arial" pitchFamily="34" charset="0"/>
                          <a:cs typeface="Arial" pitchFamily="34" charset="0"/>
                        </a:rPr>
                        <a:t>1</a:t>
                      </a:r>
                    </a:p>
                  </a:txBody>
                  <a:tcPr marL="9525" marR="9525" marT="9521" marB="0" anchor="ctr"/>
                </a:tc>
                <a:tc>
                  <a:txBody>
                    <a:bodyPr/>
                    <a:lstStyle/>
                    <a:p>
                      <a:pPr algn="ctr" fontAlgn="ctr"/>
                      <a:r>
                        <a:rPr lang="en-US" sz="2000" b="0" i="0" u="none" strike="noStrike" dirty="0">
                          <a:solidFill>
                            <a:srgbClr val="000000"/>
                          </a:solidFill>
                          <a:latin typeface="Arial" pitchFamily="34" charset="0"/>
                          <a:cs typeface="Arial" pitchFamily="34" charset="0"/>
                        </a:rPr>
                        <a:t>00111101</a:t>
                      </a:r>
                    </a:p>
                  </a:txBody>
                  <a:tcPr marL="9525" marR="9525" marT="9521" marB="0" anchor="ctr"/>
                </a:tc>
                <a:extLst>
                  <a:ext uri="{0D108BD9-81ED-4DB2-BD59-A6C34878D82A}">
                    <a16:rowId xmlns:a16="http://schemas.microsoft.com/office/drawing/2014/main" val="10002"/>
                  </a:ext>
                </a:extLst>
              </a:tr>
              <a:tr h="370681">
                <a:tc>
                  <a:txBody>
                    <a:bodyPr/>
                    <a:lstStyle/>
                    <a:p>
                      <a:pPr algn="ctr" fontAlgn="ctr"/>
                      <a:r>
                        <a:rPr lang="en-US" sz="2000" b="0" i="0" u="none" strike="noStrike" dirty="0">
                          <a:solidFill>
                            <a:srgbClr val="000000"/>
                          </a:solidFill>
                          <a:latin typeface="Arial" pitchFamily="34" charset="0"/>
                          <a:cs typeface="Arial" pitchFamily="34" charset="0"/>
                        </a:rPr>
                        <a:t>0001</a:t>
                      </a:r>
                      <a:r>
                        <a:rPr lang="en-US" sz="2000" b="1" i="0" u="none" strike="noStrike" dirty="0">
                          <a:solidFill>
                            <a:srgbClr val="FFC000"/>
                          </a:solidFill>
                          <a:latin typeface="Arial" pitchFamily="34" charset="0"/>
                          <a:cs typeface="Arial" pitchFamily="34" charset="0"/>
                        </a:rPr>
                        <a:t>0111</a:t>
                      </a:r>
                    </a:p>
                  </a:txBody>
                  <a:tcPr marL="9525" marR="9525" marT="9521" marB="0" anchor="ctr">
                    <a:solidFill>
                      <a:schemeClr val="accent1">
                        <a:lumMod val="60000"/>
                        <a:lumOff val="40000"/>
                      </a:schemeClr>
                    </a:solidFill>
                  </a:tcPr>
                </a:tc>
                <a:tc>
                  <a:txBody>
                    <a:bodyPr/>
                    <a:lstStyle/>
                    <a:p>
                      <a:pPr algn="ctr" fontAlgn="ctr"/>
                      <a:r>
                        <a:rPr lang="en-US" sz="2000" b="0" i="0" u="none" strike="noStrike" dirty="0">
                          <a:solidFill>
                            <a:srgbClr val="FFC000"/>
                          </a:solidFill>
                          <a:latin typeface="Arial" pitchFamily="34" charset="0"/>
                          <a:cs typeface="Arial" pitchFamily="34" charset="0"/>
                        </a:rPr>
                        <a:t>1110</a:t>
                      </a:r>
                    </a:p>
                  </a:txBody>
                  <a:tcPr marL="9525" marR="9525" marT="9521" marB="0" anchor="ctr">
                    <a:solidFill>
                      <a:schemeClr val="accent1">
                        <a:lumMod val="60000"/>
                        <a:lumOff val="40000"/>
                      </a:schemeClr>
                    </a:solidFill>
                  </a:tcPr>
                </a:tc>
                <a:tc>
                  <a:txBody>
                    <a:bodyPr/>
                    <a:lstStyle/>
                    <a:p>
                      <a:endParaRPr lang="en-US" sz="2000" dirty="0">
                        <a:latin typeface="Arial" pitchFamily="34" charset="0"/>
                        <a:cs typeface="Arial" pitchFamily="34" charset="0"/>
                      </a:endParaRPr>
                    </a:p>
                  </a:txBody>
                  <a:tcPr marL="9525" marR="9525" marT="9521" marB="0" anchor="ctr">
                    <a:solidFill>
                      <a:schemeClr val="accent1">
                        <a:lumMod val="60000"/>
                        <a:lumOff val="40000"/>
                      </a:schemeClr>
                    </a:solidFill>
                  </a:tcPr>
                </a:tc>
                <a:tc>
                  <a:txBody>
                    <a:bodyPr/>
                    <a:lstStyle/>
                    <a:p>
                      <a:endParaRPr lang="en-US" sz="2000" dirty="0">
                        <a:latin typeface="Arial" pitchFamily="34" charset="0"/>
                        <a:cs typeface="Arial" pitchFamily="34" charset="0"/>
                      </a:endParaRPr>
                    </a:p>
                  </a:txBody>
                  <a:tcPr marL="9525" marR="9525" marT="9521" marB="0" anchor="ctr">
                    <a:solidFill>
                      <a:schemeClr val="accent1">
                        <a:lumMod val="60000"/>
                        <a:lumOff val="40000"/>
                      </a:schemeClr>
                    </a:solidFill>
                  </a:tcPr>
                </a:tc>
                <a:tc>
                  <a:txBody>
                    <a:bodyPr/>
                    <a:lstStyle/>
                    <a:p>
                      <a:pPr algn="ctr" fontAlgn="ctr"/>
                      <a:endParaRPr lang="en-US" sz="2000" b="0" i="0" u="none" strike="noStrike" dirty="0">
                        <a:solidFill>
                          <a:srgbClr val="000000"/>
                        </a:solidFill>
                        <a:latin typeface="Arial" pitchFamily="34" charset="0"/>
                        <a:cs typeface="Arial" pitchFamily="34" charset="0"/>
                      </a:endParaRPr>
                    </a:p>
                  </a:txBody>
                  <a:tcPr marL="9525" marR="9525" marT="9521" marB="0" anchor="ctr">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C1CDA66B-6386-4FF4-831B-7F964D8A3D0D}"/>
              </a:ext>
            </a:extLst>
          </p:cNvPr>
          <p:cNvSpPr txBox="1">
            <a:spLocks noChangeArrowheads="1"/>
          </p:cNvSpPr>
          <p:nvPr/>
        </p:nvSpPr>
        <p:spPr bwMode="auto">
          <a:xfrm>
            <a:off x="1028700" y="304800"/>
            <a:ext cx="7772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200" dirty="0" err="1">
                <a:solidFill>
                  <a:srgbClr val="FFFF66"/>
                </a:solidFill>
                <a:latin typeface="Arial" panose="020B0604020202020204" pitchFamily="34" charset="0"/>
                <a:cs typeface="Arial" panose="020B0604020202020204" pitchFamily="34" charset="0"/>
              </a:rPr>
              <a:t>Trạm</a:t>
            </a:r>
            <a:r>
              <a:rPr lang="en-US" altLang="en-US" sz="2200" dirty="0">
                <a:solidFill>
                  <a:srgbClr val="FFFF66"/>
                </a:solidFill>
                <a:latin typeface="Arial" panose="020B0604020202020204" pitchFamily="34" charset="0"/>
                <a:cs typeface="Arial" panose="020B0604020202020204" pitchFamily="34" charset="0"/>
              </a:rPr>
              <a:t> A                                                                         </a:t>
            </a:r>
            <a:r>
              <a:rPr lang="en-US" altLang="en-US" sz="2200" dirty="0" err="1">
                <a:solidFill>
                  <a:srgbClr val="33CC33"/>
                </a:solidFill>
                <a:latin typeface="Arial" panose="020B0604020202020204" pitchFamily="34" charset="0"/>
                <a:cs typeface="Arial" panose="020B0604020202020204" pitchFamily="34" charset="0"/>
              </a:rPr>
              <a:t>Trạm</a:t>
            </a:r>
            <a:r>
              <a:rPr lang="en-US" altLang="en-US" sz="2200" dirty="0">
                <a:solidFill>
                  <a:srgbClr val="33CC33"/>
                </a:solidFill>
                <a:latin typeface="Arial" panose="020B0604020202020204" pitchFamily="34" charset="0"/>
                <a:cs typeface="Arial" panose="020B0604020202020204" pitchFamily="34" charset="0"/>
              </a:rPr>
              <a:t> B</a:t>
            </a:r>
          </a:p>
        </p:txBody>
      </p:sp>
      <p:sp>
        <p:nvSpPr>
          <p:cNvPr id="183301" name="Text Box 5">
            <a:extLst>
              <a:ext uri="{FF2B5EF4-FFF2-40B4-BE49-F238E27FC236}">
                <a16:creationId xmlns:a16="http://schemas.microsoft.com/office/drawing/2014/main" id="{63D41BD1-60B6-4162-AB32-B432AFCAD280}"/>
              </a:ext>
            </a:extLst>
          </p:cNvPr>
          <p:cNvSpPr txBox="1">
            <a:spLocks noChangeArrowheads="1"/>
          </p:cNvSpPr>
          <p:nvPr/>
        </p:nvSpPr>
        <p:spPr bwMode="auto">
          <a:xfrm>
            <a:off x="657225" y="914400"/>
            <a:ext cx="1193800" cy="461963"/>
          </a:xfrm>
          <a:prstGeom prst="rect">
            <a:avLst/>
          </a:prstGeom>
          <a:solidFill>
            <a:schemeClr val="tx1"/>
          </a:solidFill>
          <a:ln w="25400" algn="ctr">
            <a:solidFill>
              <a:schemeClr val="tx1"/>
            </a:solidFill>
            <a:miter lim="800000"/>
            <a:headEnd/>
            <a:tailEnd/>
          </a:ln>
        </p:spPr>
        <p:txBody>
          <a:bodyPr wrap="none">
            <a:spAutoFit/>
          </a:bodyPr>
          <a:lstStyle/>
          <a:p>
            <a:pPr algn="ctr" defTabSz="947738">
              <a:defRPr/>
            </a:pPr>
            <a:r>
              <a:rPr lang="en-US" sz="2400" dirty="0" err="1">
                <a:solidFill>
                  <a:schemeClr val="bg1">
                    <a:lumMod val="60000"/>
                    <a:lumOff val="40000"/>
                  </a:schemeClr>
                </a:solidFill>
                <a:latin typeface=".VnBlackH" pitchFamily="34" charset="0"/>
              </a:rPr>
              <a:t>sabm</a:t>
            </a:r>
            <a:endParaRPr lang="en-US" sz="2400" dirty="0">
              <a:solidFill>
                <a:schemeClr val="bg1">
                  <a:lumMod val="60000"/>
                  <a:lumOff val="40000"/>
                </a:schemeClr>
              </a:solidFill>
              <a:latin typeface=".VnBlackH" pitchFamily="34" charset="0"/>
            </a:endParaRPr>
          </a:p>
        </p:txBody>
      </p:sp>
      <p:sp>
        <p:nvSpPr>
          <p:cNvPr id="183302" name="Line 6">
            <a:extLst>
              <a:ext uri="{FF2B5EF4-FFF2-40B4-BE49-F238E27FC236}">
                <a16:creationId xmlns:a16="http://schemas.microsoft.com/office/drawing/2014/main" id="{96ED8D29-7238-405A-B1EE-30BAAB9ABB0A}"/>
              </a:ext>
            </a:extLst>
          </p:cNvPr>
          <p:cNvSpPr>
            <a:spLocks noChangeShapeType="1"/>
          </p:cNvSpPr>
          <p:nvPr/>
        </p:nvSpPr>
        <p:spPr bwMode="auto">
          <a:xfrm>
            <a:off x="1714500" y="1125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47" name="Text Box 7">
            <a:extLst>
              <a:ext uri="{FF2B5EF4-FFF2-40B4-BE49-F238E27FC236}">
                <a16:creationId xmlns:a16="http://schemas.microsoft.com/office/drawing/2014/main" id="{47C5AC03-4669-46DC-8731-209102118657}"/>
              </a:ext>
            </a:extLst>
          </p:cNvPr>
          <p:cNvSpPr txBox="1">
            <a:spLocks noChangeArrowheads="1"/>
          </p:cNvSpPr>
          <p:nvPr/>
        </p:nvSpPr>
        <p:spPr bwMode="auto">
          <a:xfrm>
            <a:off x="7048500" y="1277938"/>
            <a:ext cx="14478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04" name="Text Box 8">
            <a:extLst>
              <a:ext uri="{FF2B5EF4-FFF2-40B4-BE49-F238E27FC236}">
                <a16:creationId xmlns:a16="http://schemas.microsoft.com/office/drawing/2014/main" id="{22720C80-852A-45C2-AF42-36E148978616}"/>
              </a:ext>
            </a:extLst>
          </p:cNvPr>
          <p:cNvSpPr txBox="1">
            <a:spLocks noChangeArrowheads="1"/>
          </p:cNvSpPr>
          <p:nvPr/>
        </p:nvSpPr>
        <p:spPr bwMode="auto">
          <a:xfrm>
            <a:off x="7505700" y="1404938"/>
            <a:ext cx="717550" cy="482600"/>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dirty="0" err="1">
                <a:solidFill>
                  <a:srgbClr val="33CC33"/>
                </a:solidFill>
                <a:latin typeface=".VnBlackH" panose="020B7200000000000000" pitchFamily="34" charset="0"/>
              </a:rPr>
              <a:t>ua</a:t>
            </a:r>
            <a:endParaRPr lang="en-US" altLang="en-US" sz="2400" dirty="0">
              <a:solidFill>
                <a:srgbClr val="33CC33"/>
              </a:solidFill>
              <a:latin typeface=".VnBlackH" panose="020B7200000000000000" pitchFamily="34" charset="0"/>
            </a:endParaRPr>
          </a:p>
        </p:txBody>
      </p:sp>
      <p:sp useBgFill="1">
        <p:nvSpPr>
          <p:cNvPr id="35849" name="Text Box 9">
            <a:extLst>
              <a:ext uri="{FF2B5EF4-FFF2-40B4-BE49-F238E27FC236}">
                <a16:creationId xmlns:a16="http://schemas.microsoft.com/office/drawing/2014/main" id="{06EC0AEF-07AD-46B0-BD55-B800CC9175F6}"/>
              </a:ext>
            </a:extLst>
          </p:cNvPr>
          <p:cNvSpPr txBox="1">
            <a:spLocks noChangeArrowheads="1"/>
          </p:cNvSpPr>
          <p:nvPr/>
        </p:nvSpPr>
        <p:spPr bwMode="auto">
          <a:xfrm>
            <a:off x="876300" y="20399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06" name="Text Box 10">
            <a:extLst>
              <a:ext uri="{FF2B5EF4-FFF2-40B4-BE49-F238E27FC236}">
                <a16:creationId xmlns:a16="http://schemas.microsoft.com/office/drawing/2014/main" id="{52D2D328-6DCD-4A02-95D4-D9E687B6B19B}"/>
              </a:ext>
            </a:extLst>
          </p:cNvPr>
          <p:cNvSpPr txBox="1">
            <a:spLocks noChangeArrowheads="1"/>
          </p:cNvSpPr>
          <p:nvPr/>
        </p:nvSpPr>
        <p:spPr bwMode="auto">
          <a:xfrm>
            <a:off x="901700" y="2014538"/>
            <a:ext cx="9207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i  i  i</a:t>
            </a:r>
          </a:p>
        </p:txBody>
      </p:sp>
      <p:sp>
        <p:nvSpPr>
          <p:cNvPr id="183307" name="Line 11">
            <a:extLst>
              <a:ext uri="{FF2B5EF4-FFF2-40B4-BE49-F238E27FC236}">
                <a16:creationId xmlns:a16="http://schemas.microsoft.com/office/drawing/2014/main" id="{2D6C868A-5F9D-44A4-B85F-2FE3B4EE3BB5}"/>
              </a:ext>
            </a:extLst>
          </p:cNvPr>
          <p:cNvSpPr>
            <a:spLocks noChangeShapeType="1"/>
          </p:cNvSpPr>
          <p:nvPr/>
        </p:nvSpPr>
        <p:spPr bwMode="auto">
          <a:xfrm flipV="1">
            <a:off x="1866900" y="16589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52" name="Text Box 12">
            <a:extLst>
              <a:ext uri="{FF2B5EF4-FFF2-40B4-BE49-F238E27FC236}">
                <a16:creationId xmlns:a16="http://schemas.microsoft.com/office/drawing/2014/main" id="{7E4F8F88-DA47-410B-BAD0-851B4B5231A2}"/>
              </a:ext>
            </a:extLst>
          </p:cNvPr>
          <p:cNvSpPr txBox="1">
            <a:spLocks noChangeArrowheads="1"/>
          </p:cNvSpPr>
          <p:nvPr/>
        </p:nvSpPr>
        <p:spPr bwMode="auto">
          <a:xfrm>
            <a:off x="6972300" y="2374900"/>
            <a:ext cx="1600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09" name="Text Box 13">
            <a:extLst>
              <a:ext uri="{FF2B5EF4-FFF2-40B4-BE49-F238E27FC236}">
                <a16:creationId xmlns:a16="http://schemas.microsoft.com/office/drawing/2014/main" id="{B7FBC836-774A-4797-AF97-1B78CD6D1005}"/>
              </a:ext>
            </a:extLst>
          </p:cNvPr>
          <p:cNvSpPr txBox="1">
            <a:spLocks noChangeArrowheads="1"/>
          </p:cNvSpPr>
          <p:nvPr/>
        </p:nvSpPr>
        <p:spPr bwMode="auto">
          <a:xfrm>
            <a:off x="7572375" y="2395538"/>
            <a:ext cx="650875" cy="482600"/>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rr</a:t>
            </a:r>
          </a:p>
        </p:txBody>
      </p:sp>
      <p:sp>
        <p:nvSpPr>
          <p:cNvPr id="183310" name="Line 14">
            <a:extLst>
              <a:ext uri="{FF2B5EF4-FFF2-40B4-BE49-F238E27FC236}">
                <a16:creationId xmlns:a16="http://schemas.microsoft.com/office/drawing/2014/main" id="{A12B038C-3E05-45D1-80DE-7D3647B18E02}"/>
              </a:ext>
            </a:extLst>
          </p:cNvPr>
          <p:cNvSpPr>
            <a:spLocks noChangeShapeType="1"/>
          </p:cNvSpPr>
          <p:nvPr/>
        </p:nvSpPr>
        <p:spPr bwMode="auto">
          <a:xfrm>
            <a:off x="2095500" y="2268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55" name="Text Box 15">
            <a:extLst>
              <a:ext uri="{FF2B5EF4-FFF2-40B4-BE49-F238E27FC236}">
                <a16:creationId xmlns:a16="http://schemas.microsoft.com/office/drawing/2014/main" id="{1B068933-8B4B-4D65-B059-7A01A53DF546}"/>
              </a:ext>
            </a:extLst>
          </p:cNvPr>
          <p:cNvSpPr txBox="1">
            <a:spLocks noChangeArrowheads="1"/>
          </p:cNvSpPr>
          <p:nvPr/>
        </p:nvSpPr>
        <p:spPr bwMode="auto">
          <a:xfrm>
            <a:off x="876300" y="3060700"/>
            <a:ext cx="1219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13" name="Line 17">
            <a:extLst>
              <a:ext uri="{FF2B5EF4-FFF2-40B4-BE49-F238E27FC236}">
                <a16:creationId xmlns:a16="http://schemas.microsoft.com/office/drawing/2014/main" id="{B1E514C6-28C3-4289-9990-FC13D0E289FA}"/>
              </a:ext>
            </a:extLst>
          </p:cNvPr>
          <p:cNvSpPr>
            <a:spLocks noChangeShapeType="1"/>
          </p:cNvSpPr>
          <p:nvPr/>
        </p:nvSpPr>
        <p:spPr bwMode="auto">
          <a:xfrm flipV="1">
            <a:off x="1866900" y="27257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57" name="Text Box 18">
            <a:extLst>
              <a:ext uri="{FF2B5EF4-FFF2-40B4-BE49-F238E27FC236}">
                <a16:creationId xmlns:a16="http://schemas.microsoft.com/office/drawing/2014/main" id="{F8AA2506-23E8-4DA6-909B-31EC72B401EE}"/>
              </a:ext>
            </a:extLst>
          </p:cNvPr>
          <p:cNvSpPr txBox="1">
            <a:spLocks noChangeArrowheads="1"/>
          </p:cNvSpPr>
          <p:nvPr/>
        </p:nvSpPr>
        <p:spPr bwMode="auto">
          <a:xfrm>
            <a:off x="6896100" y="3411538"/>
            <a:ext cx="1600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16" name="Text Box 20">
            <a:extLst>
              <a:ext uri="{FF2B5EF4-FFF2-40B4-BE49-F238E27FC236}">
                <a16:creationId xmlns:a16="http://schemas.microsoft.com/office/drawing/2014/main" id="{074DB8E1-2D21-42C0-A90B-363DD9C4C18C}"/>
              </a:ext>
            </a:extLst>
          </p:cNvPr>
          <p:cNvSpPr txBox="1">
            <a:spLocks noChangeArrowheads="1"/>
          </p:cNvSpPr>
          <p:nvPr/>
        </p:nvSpPr>
        <p:spPr bwMode="auto">
          <a:xfrm>
            <a:off x="7588250" y="3124200"/>
            <a:ext cx="615950" cy="482600"/>
          </a:xfrm>
          <a:prstGeom prst="rect">
            <a:avLst/>
          </a:prstGeom>
          <a:solidFill>
            <a:srgbClr val="FFFF00"/>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i  i</a:t>
            </a:r>
          </a:p>
        </p:txBody>
      </p:sp>
      <p:sp>
        <p:nvSpPr>
          <p:cNvPr id="183317" name="Line 21">
            <a:extLst>
              <a:ext uri="{FF2B5EF4-FFF2-40B4-BE49-F238E27FC236}">
                <a16:creationId xmlns:a16="http://schemas.microsoft.com/office/drawing/2014/main" id="{755640F6-23F6-4ACB-95FD-B0300CA7C8EE}"/>
              </a:ext>
            </a:extLst>
          </p:cNvPr>
          <p:cNvSpPr>
            <a:spLocks noChangeShapeType="1"/>
          </p:cNvSpPr>
          <p:nvPr/>
        </p:nvSpPr>
        <p:spPr bwMode="auto">
          <a:xfrm flipV="1">
            <a:off x="1943100" y="3487738"/>
            <a:ext cx="5638800" cy="4572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60" name="Text Box 22">
            <a:extLst>
              <a:ext uri="{FF2B5EF4-FFF2-40B4-BE49-F238E27FC236}">
                <a16:creationId xmlns:a16="http://schemas.microsoft.com/office/drawing/2014/main" id="{23C23891-98BA-4CFB-BDDD-5DC68DE4FC4B}"/>
              </a:ext>
            </a:extLst>
          </p:cNvPr>
          <p:cNvSpPr txBox="1">
            <a:spLocks noChangeArrowheads="1"/>
          </p:cNvSpPr>
          <p:nvPr/>
        </p:nvSpPr>
        <p:spPr bwMode="auto">
          <a:xfrm>
            <a:off x="571500" y="3581400"/>
            <a:ext cx="1219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19" name="Text Box 23">
            <a:extLst>
              <a:ext uri="{FF2B5EF4-FFF2-40B4-BE49-F238E27FC236}">
                <a16:creationId xmlns:a16="http://schemas.microsoft.com/office/drawing/2014/main" id="{8CF7F5B5-61EF-48B5-984F-9459940E6F41}"/>
              </a:ext>
            </a:extLst>
          </p:cNvPr>
          <p:cNvSpPr txBox="1">
            <a:spLocks noChangeArrowheads="1"/>
          </p:cNvSpPr>
          <p:nvPr/>
        </p:nvSpPr>
        <p:spPr bwMode="auto">
          <a:xfrm>
            <a:off x="911225" y="3962400"/>
            <a:ext cx="630238" cy="461963"/>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00B050"/>
                </a:solidFill>
                <a:latin typeface=".VnBlackH" panose="020B7200000000000000" pitchFamily="34" charset="0"/>
              </a:rPr>
              <a:t>rr</a:t>
            </a:r>
          </a:p>
        </p:txBody>
      </p:sp>
      <p:sp>
        <p:nvSpPr>
          <p:cNvPr id="183320" name="Line 24">
            <a:extLst>
              <a:ext uri="{FF2B5EF4-FFF2-40B4-BE49-F238E27FC236}">
                <a16:creationId xmlns:a16="http://schemas.microsoft.com/office/drawing/2014/main" id="{E0E626E2-CD11-4B6D-80FC-70B90BA2C6B4}"/>
              </a:ext>
            </a:extLst>
          </p:cNvPr>
          <p:cNvSpPr>
            <a:spLocks noChangeShapeType="1"/>
          </p:cNvSpPr>
          <p:nvPr/>
        </p:nvSpPr>
        <p:spPr bwMode="auto">
          <a:xfrm>
            <a:off x="1943100" y="4097338"/>
            <a:ext cx="5410200" cy="3048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5863" name="Text Box 26">
            <a:extLst>
              <a:ext uri="{FF2B5EF4-FFF2-40B4-BE49-F238E27FC236}">
                <a16:creationId xmlns:a16="http://schemas.microsoft.com/office/drawing/2014/main" id="{4F6FD476-7550-42AB-895F-790699CBD5C7}"/>
              </a:ext>
            </a:extLst>
          </p:cNvPr>
          <p:cNvSpPr txBox="1">
            <a:spLocks noChangeArrowheads="1"/>
          </p:cNvSpPr>
          <p:nvPr/>
        </p:nvSpPr>
        <p:spPr bwMode="auto">
          <a:xfrm>
            <a:off x="7124700" y="4068763"/>
            <a:ext cx="10668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useBgFill="1">
        <p:nvSpPr>
          <p:cNvPr id="35864" name="Text Box 28">
            <a:extLst>
              <a:ext uri="{FF2B5EF4-FFF2-40B4-BE49-F238E27FC236}">
                <a16:creationId xmlns:a16="http://schemas.microsoft.com/office/drawing/2014/main" id="{B9AE61FF-DAB5-4A49-BFE8-9BA073A78B92}"/>
              </a:ext>
            </a:extLst>
          </p:cNvPr>
          <p:cNvSpPr txBox="1">
            <a:spLocks noChangeArrowheads="1"/>
          </p:cNvSpPr>
          <p:nvPr/>
        </p:nvSpPr>
        <p:spPr bwMode="auto">
          <a:xfrm>
            <a:off x="952500" y="46307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25" name="Text Box 29">
            <a:extLst>
              <a:ext uri="{FF2B5EF4-FFF2-40B4-BE49-F238E27FC236}">
                <a16:creationId xmlns:a16="http://schemas.microsoft.com/office/drawing/2014/main" id="{2791C322-C436-4573-8AF5-D422D920CF9B}"/>
              </a:ext>
            </a:extLst>
          </p:cNvPr>
          <p:cNvSpPr txBox="1">
            <a:spLocks noChangeArrowheads="1"/>
          </p:cNvSpPr>
          <p:nvPr/>
        </p:nvSpPr>
        <p:spPr bwMode="auto">
          <a:xfrm>
            <a:off x="757238" y="4648200"/>
            <a:ext cx="1004887" cy="461963"/>
          </a:xfrm>
          <a:prstGeom prst="rect">
            <a:avLst/>
          </a:prstGeom>
          <a:solidFill>
            <a:schemeClr val="tx1"/>
          </a:solidFill>
          <a:ln w="25400" algn="ctr">
            <a:solidFill>
              <a:schemeClr val="tx1"/>
            </a:solidFill>
            <a:miter lim="800000"/>
            <a:headEnd/>
            <a:tailEnd/>
          </a:ln>
        </p:spPr>
        <p:txBody>
          <a:bodyPr wrap="none">
            <a:spAutoFit/>
          </a:bodyPr>
          <a:lstStyle/>
          <a:p>
            <a:pPr algn="ctr" defTabSz="947738">
              <a:defRPr/>
            </a:pPr>
            <a:r>
              <a:rPr lang="en-US" sz="2400" dirty="0">
                <a:solidFill>
                  <a:schemeClr val="bg1">
                    <a:lumMod val="60000"/>
                    <a:lumOff val="40000"/>
                  </a:schemeClr>
                </a:solidFill>
                <a:latin typeface=".VnBlackH" pitchFamily="34" charset="0"/>
              </a:rPr>
              <a:t>disc</a:t>
            </a:r>
          </a:p>
        </p:txBody>
      </p:sp>
      <p:sp useBgFill="1">
        <p:nvSpPr>
          <p:cNvPr id="35866" name="Text Box 30">
            <a:extLst>
              <a:ext uri="{FF2B5EF4-FFF2-40B4-BE49-F238E27FC236}">
                <a16:creationId xmlns:a16="http://schemas.microsoft.com/office/drawing/2014/main" id="{63AEE4B8-57C3-4155-B6D8-7FCEB5E7B0F4}"/>
              </a:ext>
            </a:extLst>
          </p:cNvPr>
          <p:cNvSpPr txBox="1">
            <a:spLocks noChangeArrowheads="1"/>
          </p:cNvSpPr>
          <p:nvPr/>
        </p:nvSpPr>
        <p:spPr bwMode="auto">
          <a:xfrm>
            <a:off x="7048500" y="4667250"/>
            <a:ext cx="1447800" cy="666750"/>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27" name="Line 31">
            <a:extLst>
              <a:ext uri="{FF2B5EF4-FFF2-40B4-BE49-F238E27FC236}">
                <a16:creationId xmlns:a16="http://schemas.microsoft.com/office/drawing/2014/main" id="{8144180B-0DDD-4FD8-B2A6-9C0F75D7DF99}"/>
              </a:ext>
            </a:extLst>
          </p:cNvPr>
          <p:cNvSpPr>
            <a:spLocks noChangeShapeType="1"/>
          </p:cNvSpPr>
          <p:nvPr/>
        </p:nvSpPr>
        <p:spPr bwMode="auto">
          <a:xfrm>
            <a:off x="2019300" y="4876800"/>
            <a:ext cx="5410200" cy="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83333" name="Text Box 37">
            <a:extLst>
              <a:ext uri="{FF2B5EF4-FFF2-40B4-BE49-F238E27FC236}">
                <a16:creationId xmlns:a16="http://schemas.microsoft.com/office/drawing/2014/main" id="{C1B82DAA-95FA-4802-8CE6-FD11389FD7E1}"/>
              </a:ext>
            </a:extLst>
          </p:cNvPr>
          <p:cNvSpPr txBox="1">
            <a:spLocks noChangeArrowheads="1"/>
          </p:cNvSpPr>
          <p:nvPr/>
        </p:nvSpPr>
        <p:spPr bwMode="auto">
          <a:xfrm>
            <a:off x="7505700" y="4572000"/>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ua</a:t>
            </a:r>
          </a:p>
        </p:txBody>
      </p:sp>
      <p:sp useBgFill="1">
        <p:nvSpPr>
          <p:cNvPr id="35869" name="Text Box 38">
            <a:extLst>
              <a:ext uri="{FF2B5EF4-FFF2-40B4-BE49-F238E27FC236}">
                <a16:creationId xmlns:a16="http://schemas.microsoft.com/office/drawing/2014/main" id="{2969030E-D2B1-4B99-857C-19C9AA1419E0}"/>
              </a:ext>
            </a:extLst>
          </p:cNvPr>
          <p:cNvSpPr txBox="1">
            <a:spLocks noChangeArrowheads="1"/>
          </p:cNvSpPr>
          <p:nvPr/>
        </p:nvSpPr>
        <p:spPr bwMode="auto">
          <a:xfrm>
            <a:off x="723900" y="5562600"/>
            <a:ext cx="13716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183335" name="Line 39">
            <a:extLst>
              <a:ext uri="{FF2B5EF4-FFF2-40B4-BE49-F238E27FC236}">
                <a16:creationId xmlns:a16="http://schemas.microsoft.com/office/drawing/2014/main" id="{17A28B9E-0609-4C7D-A12A-DB1522CFBAF6}"/>
              </a:ext>
            </a:extLst>
          </p:cNvPr>
          <p:cNvSpPr>
            <a:spLocks noChangeShapeType="1"/>
          </p:cNvSpPr>
          <p:nvPr/>
        </p:nvSpPr>
        <p:spPr bwMode="auto">
          <a:xfrm flipV="1">
            <a:off x="2095500" y="4953000"/>
            <a:ext cx="5105400" cy="8382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1" name="Text Box 31">
            <a:extLst>
              <a:ext uri="{FF2B5EF4-FFF2-40B4-BE49-F238E27FC236}">
                <a16:creationId xmlns:a16="http://schemas.microsoft.com/office/drawing/2014/main" id="{EBAE222B-E05A-4BCA-AA06-FC81AC712EBA}"/>
              </a:ext>
            </a:extLst>
          </p:cNvPr>
          <p:cNvSpPr txBox="1">
            <a:spLocks noChangeArrowheads="1"/>
          </p:cNvSpPr>
          <p:nvPr/>
        </p:nvSpPr>
        <p:spPr bwMode="auto">
          <a:xfrm>
            <a:off x="723900" y="5911850"/>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000">
                <a:latin typeface="Arial" panose="020B0604020202020204" pitchFamily="34" charset="0"/>
                <a:cs typeface="Arial" panose="020B0604020202020204" pitchFamily="34" charset="0"/>
              </a:rPr>
              <a:t>Hoạt động của HDLC trong chế độ trả lời cân bằng </a:t>
            </a:r>
          </a:p>
          <a:p>
            <a:pPr algn="ctr">
              <a:spcBef>
                <a:spcPct val="0"/>
              </a:spcBef>
              <a:buClrTx/>
              <a:buSzTx/>
              <a:buFontTx/>
              <a:buNone/>
            </a:pPr>
            <a:r>
              <a:rPr lang="en-US" altLang="en-US" sz="2000">
                <a:latin typeface="Arial" panose="020B0604020202020204" pitchFamily="34" charset="0"/>
                <a:cs typeface="Arial" panose="020B0604020202020204" pitchFamily="34" charset="0"/>
              </a:rPr>
              <a:t>(SABM - </a:t>
            </a:r>
            <a:r>
              <a:rPr lang="en-US" altLang="en-US" sz="2000">
                <a:latin typeface=".VnArial Narrow" panose="020B7200000000000000" pitchFamily="34" charset="0"/>
              </a:rPr>
              <a:t>Set Asynchronous Balanced Response Mode )</a:t>
            </a:r>
            <a:endParaRPr lang="en-US" altLang="en-US" sz="20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diamond(in)">
                                      <p:cBhvr>
                                        <p:cTn id="7" dur="2000"/>
                                        <p:tgtEl>
                                          <p:spTgt spid="183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83302"/>
                                        </p:tgtEl>
                                        <p:attrNameLst>
                                          <p:attrName>style.visibility</p:attrName>
                                        </p:attrNameLst>
                                      </p:cBhvr>
                                      <p:to>
                                        <p:strVal val="visible"/>
                                      </p:to>
                                    </p:set>
                                    <p:anim calcmode="lin" valueType="num">
                                      <p:cBhvr additive="base">
                                        <p:cTn id="12" dur="500" fill="hold"/>
                                        <p:tgtEl>
                                          <p:spTgt spid="183302"/>
                                        </p:tgtEl>
                                        <p:attrNameLst>
                                          <p:attrName>ppt_x</p:attrName>
                                        </p:attrNameLst>
                                      </p:cBhvr>
                                      <p:tavLst>
                                        <p:tav tm="0">
                                          <p:val>
                                            <p:strVal val="0-#ppt_w/2"/>
                                          </p:val>
                                        </p:tav>
                                        <p:tav tm="100000">
                                          <p:val>
                                            <p:strVal val="#ppt_x"/>
                                          </p:val>
                                        </p:tav>
                                      </p:tavLst>
                                    </p:anim>
                                    <p:anim calcmode="lin" valueType="num">
                                      <p:cBhvr additive="base">
                                        <p:cTn id="13"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grpId="0" nodeType="clickEffect">
                                  <p:stCondLst>
                                    <p:cond delay="0"/>
                                  </p:stCondLst>
                                  <p:childTnLst>
                                    <p:animMotion origin="layout" path="M -4.51095E-6 3.98844E-6 L 0.62944 0.06173 " pathEditMode="relative" rAng="0" ptsTypes="AA">
                                      <p:cBhvr>
                                        <p:cTn id="17" dur="2000" fill="hold"/>
                                        <p:tgtEl>
                                          <p:spTgt spid="183301"/>
                                        </p:tgtEl>
                                        <p:attrNameLst>
                                          <p:attrName>ppt_x</p:attrName>
                                          <p:attrName>ppt_y</p:attrName>
                                        </p:attrNameLst>
                                      </p:cBhvr>
                                      <p:rCtr x="31472" y="3075"/>
                                    </p:animMotion>
                                  </p:childTnLst>
                                </p:cTn>
                              </p:par>
                            </p:childTnLst>
                          </p:cTn>
                        </p:par>
                        <p:par>
                          <p:cTn id="18" fill="hold" nodeType="afterGroup">
                            <p:stCondLst>
                              <p:cond delay="2000"/>
                            </p:stCondLst>
                            <p:childTnLst>
                              <p:par>
                                <p:cTn id="19" presetID="8" presetClass="entr" presetSubtype="16" fill="hold" grpId="0" nodeType="afterEffect">
                                  <p:stCondLst>
                                    <p:cond delay="0"/>
                                  </p:stCondLst>
                                  <p:childTnLst>
                                    <p:set>
                                      <p:cBhvr>
                                        <p:cTn id="20" dur="1" fill="hold">
                                          <p:stCondLst>
                                            <p:cond delay="0"/>
                                          </p:stCondLst>
                                        </p:cTn>
                                        <p:tgtEl>
                                          <p:spTgt spid="183304"/>
                                        </p:tgtEl>
                                        <p:attrNameLst>
                                          <p:attrName>style.visibility</p:attrName>
                                        </p:attrNameLst>
                                      </p:cBhvr>
                                      <p:to>
                                        <p:strVal val="visible"/>
                                      </p:to>
                                    </p:set>
                                    <p:animEffect transition="in" filter="diamond(in)">
                                      <p:cBhvr>
                                        <p:cTn id="21" dur="2000"/>
                                        <p:tgtEl>
                                          <p:spTgt spid="1833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83307"/>
                                        </p:tgtEl>
                                        <p:attrNameLst>
                                          <p:attrName>style.visibility</p:attrName>
                                        </p:attrNameLst>
                                      </p:cBhvr>
                                      <p:to>
                                        <p:strVal val="visible"/>
                                      </p:to>
                                    </p:set>
                                    <p:anim calcmode="lin" valueType="num">
                                      <p:cBhvr additive="base">
                                        <p:cTn id="26" dur="500" fill="hold"/>
                                        <p:tgtEl>
                                          <p:spTgt spid="183307"/>
                                        </p:tgtEl>
                                        <p:attrNameLst>
                                          <p:attrName>ppt_x</p:attrName>
                                        </p:attrNameLst>
                                      </p:cBhvr>
                                      <p:tavLst>
                                        <p:tav tm="0">
                                          <p:val>
                                            <p:strVal val="1+#ppt_w/2"/>
                                          </p:val>
                                        </p:tav>
                                        <p:tav tm="100000">
                                          <p:val>
                                            <p:strVal val="#ppt_x"/>
                                          </p:val>
                                        </p:tav>
                                      </p:tavLst>
                                    </p:anim>
                                    <p:anim calcmode="lin" valueType="num">
                                      <p:cBhvr additive="base">
                                        <p:cTn id="27" dur="500" fill="hold"/>
                                        <p:tgtEl>
                                          <p:spTgt spid="18330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grpId="1" nodeType="clickEffect">
                                  <p:stCondLst>
                                    <p:cond delay="0"/>
                                  </p:stCondLst>
                                  <p:childTnLst>
                                    <p:animMotion origin="layout" path="M -0.02361 0.00185 L -0.63129 0.10358 " pathEditMode="relative" rAng="0" ptsTypes="AA">
                                      <p:cBhvr>
                                        <p:cTn id="31" dur="2000" fill="hold"/>
                                        <p:tgtEl>
                                          <p:spTgt spid="183304"/>
                                        </p:tgtEl>
                                        <p:attrNameLst>
                                          <p:attrName>ppt_x</p:attrName>
                                          <p:attrName>ppt_y</p:attrName>
                                        </p:attrNameLst>
                                      </p:cBhvr>
                                      <p:rCtr x="-30392" y="5087"/>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183306"/>
                                        </p:tgtEl>
                                        <p:attrNameLst>
                                          <p:attrName>style.visibility</p:attrName>
                                        </p:attrNameLst>
                                      </p:cBhvr>
                                      <p:to>
                                        <p:strVal val="visible"/>
                                      </p:to>
                                    </p:set>
                                    <p:animEffect transition="in" filter="diamond(in)">
                                      <p:cBhvr>
                                        <p:cTn id="36" dur="2000"/>
                                        <p:tgtEl>
                                          <p:spTgt spid="1833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83310"/>
                                        </p:tgtEl>
                                        <p:attrNameLst>
                                          <p:attrName>style.visibility</p:attrName>
                                        </p:attrNameLst>
                                      </p:cBhvr>
                                      <p:to>
                                        <p:strVal val="visible"/>
                                      </p:to>
                                    </p:set>
                                    <p:anim calcmode="lin" valueType="num">
                                      <p:cBhvr additive="base">
                                        <p:cTn id="41" dur="500" fill="hold"/>
                                        <p:tgtEl>
                                          <p:spTgt spid="183310"/>
                                        </p:tgtEl>
                                        <p:attrNameLst>
                                          <p:attrName>ppt_x</p:attrName>
                                        </p:attrNameLst>
                                      </p:cBhvr>
                                      <p:tavLst>
                                        <p:tav tm="0">
                                          <p:val>
                                            <p:strVal val="0-#ppt_w/2"/>
                                          </p:val>
                                        </p:tav>
                                        <p:tav tm="100000">
                                          <p:val>
                                            <p:strVal val="#ppt_x"/>
                                          </p:val>
                                        </p:tav>
                                      </p:tavLst>
                                    </p:anim>
                                    <p:anim calcmode="lin" valueType="num">
                                      <p:cBhvr additive="base">
                                        <p:cTn id="42" dur="500" fill="hold"/>
                                        <p:tgtEl>
                                          <p:spTgt spid="18331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accel="50000" decel="50000" fill="hold" grpId="1" nodeType="clickEffect">
                                  <p:stCondLst>
                                    <p:cond delay="0"/>
                                  </p:stCondLst>
                                  <p:childTnLst>
                                    <p:animMotion origin="layout" path="M 0.01064 -0.00185 L 0.62249 0.06289 " pathEditMode="relative" rAng="0" ptsTypes="AA">
                                      <p:cBhvr>
                                        <p:cTn id="46" dur="2000" fill="hold"/>
                                        <p:tgtEl>
                                          <p:spTgt spid="183306"/>
                                        </p:tgtEl>
                                        <p:attrNameLst>
                                          <p:attrName>ppt_x</p:attrName>
                                          <p:attrName>ppt_y</p:attrName>
                                        </p:attrNameLst>
                                      </p:cBhvr>
                                      <p:rCtr x="30592" y="3237"/>
                                    </p:animMotion>
                                  </p:childTnLst>
                                </p:cTn>
                              </p:par>
                            </p:childTnLst>
                          </p:cTn>
                        </p:par>
                        <p:par>
                          <p:cTn id="47" fill="hold" nodeType="afterGroup">
                            <p:stCondLst>
                              <p:cond delay="2000"/>
                            </p:stCondLst>
                            <p:childTnLst>
                              <p:par>
                                <p:cTn id="48" presetID="8" presetClass="entr" presetSubtype="16" fill="hold" grpId="0" nodeType="afterEffect">
                                  <p:stCondLst>
                                    <p:cond delay="0"/>
                                  </p:stCondLst>
                                  <p:childTnLst>
                                    <p:set>
                                      <p:cBhvr>
                                        <p:cTn id="49" dur="1" fill="hold">
                                          <p:stCondLst>
                                            <p:cond delay="0"/>
                                          </p:stCondLst>
                                        </p:cTn>
                                        <p:tgtEl>
                                          <p:spTgt spid="183309"/>
                                        </p:tgtEl>
                                        <p:attrNameLst>
                                          <p:attrName>style.visibility</p:attrName>
                                        </p:attrNameLst>
                                      </p:cBhvr>
                                      <p:to>
                                        <p:strVal val="visible"/>
                                      </p:to>
                                    </p:set>
                                    <p:animEffect transition="in" filter="diamond(in)">
                                      <p:cBhvr>
                                        <p:cTn id="50" dur="2000"/>
                                        <p:tgtEl>
                                          <p:spTgt spid="18330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83313"/>
                                        </p:tgtEl>
                                        <p:attrNameLst>
                                          <p:attrName>style.visibility</p:attrName>
                                        </p:attrNameLst>
                                      </p:cBhvr>
                                      <p:to>
                                        <p:strVal val="visible"/>
                                      </p:to>
                                    </p:set>
                                    <p:anim calcmode="lin" valueType="num">
                                      <p:cBhvr additive="base">
                                        <p:cTn id="55" dur="500" fill="hold"/>
                                        <p:tgtEl>
                                          <p:spTgt spid="183313"/>
                                        </p:tgtEl>
                                        <p:attrNameLst>
                                          <p:attrName>ppt_x</p:attrName>
                                        </p:attrNameLst>
                                      </p:cBhvr>
                                      <p:tavLst>
                                        <p:tav tm="0">
                                          <p:val>
                                            <p:strVal val="1+#ppt_w/2"/>
                                          </p:val>
                                        </p:tav>
                                        <p:tav tm="100000">
                                          <p:val>
                                            <p:strVal val="#ppt_x"/>
                                          </p:val>
                                        </p:tav>
                                      </p:tavLst>
                                    </p:anim>
                                    <p:anim calcmode="lin" valueType="num">
                                      <p:cBhvr additive="base">
                                        <p:cTn id="56" dur="500" fill="hold"/>
                                        <p:tgtEl>
                                          <p:spTgt spid="18331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path" presetSubtype="0" accel="50000" decel="50000" fill="hold" grpId="1" nodeType="clickEffect">
                                  <p:stCondLst>
                                    <p:cond delay="0"/>
                                  </p:stCondLst>
                                  <p:childTnLst>
                                    <p:animMotion origin="layout" path="M 3.88769E-7 2.42775E-6 L -0.61787 0.09988 " pathEditMode="relative" rAng="0" ptsTypes="AA">
                                      <p:cBhvr>
                                        <p:cTn id="60" dur="2000" fill="hold"/>
                                        <p:tgtEl>
                                          <p:spTgt spid="183309"/>
                                        </p:tgtEl>
                                        <p:attrNameLst>
                                          <p:attrName>ppt_x</p:attrName>
                                          <p:attrName>ppt_y</p:attrName>
                                        </p:attrNameLst>
                                      </p:cBhvr>
                                      <p:rCtr x="-30901" y="4994"/>
                                    </p:animMotion>
                                  </p:childTnLst>
                                </p:cTn>
                              </p:par>
                            </p:childTnLst>
                          </p:cTn>
                        </p:par>
                        <p:par>
                          <p:cTn id="61" fill="hold" nodeType="afterGroup">
                            <p:stCondLst>
                              <p:cond delay="2000"/>
                            </p:stCondLst>
                            <p:childTnLst>
                              <p:par>
                                <p:cTn id="62" presetID="8" presetClass="entr" presetSubtype="16" fill="hold" grpId="0" nodeType="afterEffect">
                                  <p:stCondLst>
                                    <p:cond delay="0"/>
                                  </p:stCondLst>
                                  <p:childTnLst>
                                    <p:set>
                                      <p:cBhvr>
                                        <p:cTn id="63" dur="1" fill="hold">
                                          <p:stCondLst>
                                            <p:cond delay="0"/>
                                          </p:stCondLst>
                                        </p:cTn>
                                        <p:tgtEl>
                                          <p:spTgt spid="183316"/>
                                        </p:tgtEl>
                                        <p:attrNameLst>
                                          <p:attrName>style.visibility</p:attrName>
                                        </p:attrNameLst>
                                      </p:cBhvr>
                                      <p:to>
                                        <p:strVal val="visible"/>
                                      </p:to>
                                    </p:set>
                                    <p:animEffect transition="in" filter="diamond(in)">
                                      <p:cBhvr>
                                        <p:cTn id="64" dur="2000"/>
                                        <p:tgtEl>
                                          <p:spTgt spid="1833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183317"/>
                                        </p:tgtEl>
                                        <p:attrNameLst>
                                          <p:attrName>style.visibility</p:attrName>
                                        </p:attrNameLst>
                                      </p:cBhvr>
                                      <p:to>
                                        <p:strVal val="visible"/>
                                      </p:to>
                                    </p:set>
                                    <p:anim calcmode="lin" valueType="num">
                                      <p:cBhvr additive="base">
                                        <p:cTn id="69" dur="500" fill="hold"/>
                                        <p:tgtEl>
                                          <p:spTgt spid="183317"/>
                                        </p:tgtEl>
                                        <p:attrNameLst>
                                          <p:attrName>ppt_x</p:attrName>
                                        </p:attrNameLst>
                                      </p:cBhvr>
                                      <p:tavLst>
                                        <p:tav tm="0">
                                          <p:val>
                                            <p:strVal val="1+#ppt_w/2"/>
                                          </p:val>
                                        </p:tav>
                                        <p:tav tm="100000">
                                          <p:val>
                                            <p:strVal val="#ppt_x"/>
                                          </p:val>
                                        </p:tav>
                                      </p:tavLst>
                                    </p:anim>
                                    <p:anim calcmode="lin" valueType="num">
                                      <p:cBhvr additive="base">
                                        <p:cTn id="70" dur="500" fill="hold"/>
                                        <p:tgtEl>
                                          <p:spTgt spid="183317"/>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5" presetClass="path" presetSubtype="0" accel="50000" decel="50000" fill="hold" grpId="1" nodeType="clickEffect">
                                  <p:stCondLst>
                                    <p:cond delay="0"/>
                                  </p:stCondLst>
                                  <p:childTnLst>
                                    <p:animMotion origin="layout" path="M -0.02668 0.00555 L -0.65504 0.07029 " pathEditMode="relative" rAng="0" ptsTypes="AA">
                                      <p:cBhvr>
                                        <p:cTn id="74" dur="2000" fill="hold"/>
                                        <p:tgtEl>
                                          <p:spTgt spid="183316"/>
                                        </p:tgtEl>
                                        <p:attrNameLst>
                                          <p:attrName>ppt_x</p:attrName>
                                          <p:attrName>ppt_y</p:attrName>
                                        </p:attrNameLst>
                                      </p:cBhvr>
                                      <p:rCtr x="-31425" y="3237"/>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183319"/>
                                        </p:tgtEl>
                                        <p:attrNameLst>
                                          <p:attrName>style.visibility</p:attrName>
                                        </p:attrNameLst>
                                      </p:cBhvr>
                                      <p:to>
                                        <p:strVal val="visible"/>
                                      </p:to>
                                    </p:set>
                                    <p:animEffect transition="in" filter="diamond(in)">
                                      <p:cBhvr>
                                        <p:cTn id="79" dur="2000"/>
                                        <p:tgtEl>
                                          <p:spTgt spid="18331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nodeType="clickEffect">
                                  <p:stCondLst>
                                    <p:cond delay="0"/>
                                  </p:stCondLst>
                                  <p:childTnLst>
                                    <p:set>
                                      <p:cBhvr>
                                        <p:cTn id="83" dur="1" fill="hold">
                                          <p:stCondLst>
                                            <p:cond delay="0"/>
                                          </p:stCondLst>
                                        </p:cTn>
                                        <p:tgtEl>
                                          <p:spTgt spid="183320"/>
                                        </p:tgtEl>
                                        <p:attrNameLst>
                                          <p:attrName>style.visibility</p:attrName>
                                        </p:attrNameLst>
                                      </p:cBhvr>
                                      <p:to>
                                        <p:strVal val="visible"/>
                                      </p:to>
                                    </p:set>
                                    <p:anim calcmode="lin" valueType="num">
                                      <p:cBhvr additive="base">
                                        <p:cTn id="84" dur="500" fill="hold"/>
                                        <p:tgtEl>
                                          <p:spTgt spid="183320"/>
                                        </p:tgtEl>
                                        <p:attrNameLst>
                                          <p:attrName>ppt_x</p:attrName>
                                        </p:attrNameLst>
                                      </p:cBhvr>
                                      <p:tavLst>
                                        <p:tav tm="0">
                                          <p:val>
                                            <p:strVal val="0-#ppt_w/2"/>
                                          </p:val>
                                        </p:tav>
                                        <p:tav tm="100000">
                                          <p:val>
                                            <p:strVal val="#ppt_x"/>
                                          </p:val>
                                        </p:tav>
                                      </p:tavLst>
                                    </p:anim>
                                    <p:anim calcmode="lin" valueType="num">
                                      <p:cBhvr additive="base">
                                        <p:cTn id="85" dur="500" fill="hold"/>
                                        <p:tgtEl>
                                          <p:spTgt spid="183320"/>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63" presetClass="path" presetSubtype="0" accel="50000" decel="50000" fill="hold" grpId="1" nodeType="clickEffect">
                                  <p:stCondLst>
                                    <p:cond delay="0"/>
                                  </p:stCondLst>
                                  <p:childTnLst>
                                    <p:animMotion origin="layout" path="M -0.00232 -0.0074 L 0.61447 0.02405 " pathEditMode="relative" rAng="0" ptsTypes="AA">
                                      <p:cBhvr>
                                        <p:cTn id="89" dur="2000" fill="hold"/>
                                        <p:tgtEl>
                                          <p:spTgt spid="183319"/>
                                        </p:tgtEl>
                                        <p:attrNameLst>
                                          <p:attrName>ppt_x</p:attrName>
                                          <p:attrName>ppt_y</p:attrName>
                                        </p:attrNameLst>
                                      </p:cBhvr>
                                      <p:rCtr x="30839" y="1572"/>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8" presetClass="entr" presetSubtype="16" fill="hold" grpId="0" nodeType="clickEffect">
                                  <p:stCondLst>
                                    <p:cond delay="0"/>
                                  </p:stCondLst>
                                  <p:childTnLst>
                                    <p:set>
                                      <p:cBhvr>
                                        <p:cTn id="93" dur="1" fill="hold">
                                          <p:stCondLst>
                                            <p:cond delay="0"/>
                                          </p:stCondLst>
                                        </p:cTn>
                                        <p:tgtEl>
                                          <p:spTgt spid="183325"/>
                                        </p:tgtEl>
                                        <p:attrNameLst>
                                          <p:attrName>style.visibility</p:attrName>
                                        </p:attrNameLst>
                                      </p:cBhvr>
                                      <p:to>
                                        <p:strVal val="visible"/>
                                      </p:to>
                                    </p:set>
                                    <p:animEffect transition="in" filter="diamond(in)">
                                      <p:cBhvr>
                                        <p:cTn id="94" dur="2000"/>
                                        <p:tgtEl>
                                          <p:spTgt spid="18332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183327"/>
                                        </p:tgtEl>
                                        <p:attrNameLst>
                                          <p:attrName>style.visibility</p:attrName>
                                        </p:attrNameLst>
                                      </p:cBhvr>
                                      <p:to>
                                        <p:strVal val="visible"/>
                                      </p:to>
                                    </p:set>
                                    <p:anim calcmode="lin" valueType="num">
                                      <p:cBhvr additive="base">
                                        <p:cTn id="99" dur="500" fill="hold"/>
                                        <p:tgtEl>
                                          <p:spTgt spid="183327"/>
                                        </p:tgtEl>
                                        <p:attrNameLst>
                                          <p:attrName>ppt_x</p:attrName>
                                        </p:attrNameLst>
                                      </p:cBhvr>
                                      <p:tavLst>
                                        <p:tav tm="0">
                                          <p:val>
                                            <p:strVal val="0-#ppt_w/2"/>
                                          </p:val>
                                        </p:tav>
                                        <p:tav tm="100000">
                                          <p:val>
                                            <p:strVal val="#ppt_x"/>
                                          </p:val>
                                        </p:tav>
                                      </p:tavLst>
                                    </p:anim>
                                    <p:anim calcmode="lin" valueType="num">
                                      <p:cBhvr additive="base">
                                        <p:cTn id="100" dur="500" fill="hold"/>
                                        <p:tgtEl>
                                          <p:spTgt spid="183327"/>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63" presetClass="path" presetSubtype="0" accel="50000" decel="50000" fill="hold" grpId="1" nodeType="clickEffect">
                                  <p:stCondLst>
                                    <p:cond delay="0"/>
                                  </p:stCondLst>
                                  <p:childTnLst>
                                    <p:animMotion origin="layout" path="M 0.03842 0.00486 L 0.62577 0.00671 " pathEditMode="relative" rAng="0" ptsTypes="AA">
                                      <p:cBhvr>
                                        <p:cTn id="104" dur="2000" fill="hold"/>
                                        <p:tgtEl>
                                          <p:spTgt spid="183325"/>
                                        </p:tgtEl>
                                        <p:attrNameLst>
                                          <p:attrName>ppt_x</p:attrName>
                                          <p:attrName>ppt_y</p:attrName>
                                        </p:attrNameLst>
                                      </p:cBhvr>
                                      <p:rCtr x="29367" y="93"/>
                                    </p:animMotion>
                                  </p:childTnLst>
                                </p:cTn>
                              </p:par>
                            </p:childTnLst>
                          </p:cTn>
                        </p:par>
                      </p:childTnLst>
                    </p:cTn>
                  </p:par>
                  <p:par>
                    <p:cTn id="105" fill="hold" nodeType="clickPar">
                      <p:stCondLst>
                        <p:cond delay="indefinite"/>
                      </p:stCondLst>
                      <p:childTnLst>
                        <p:par>
                          <p:cTn id="106" fill="hold" nodeType="withGroup">
                            <p:stCondLst>
                              <p:cond delay="0"/>
                            </p:stCondLst>
                            <p:childTnLst>
                              <p:par>
                                <p:cTn id="107" presetID="8" presetClass="entr" presetSubtype="16" fill="hold" grpId="0" nodeType="clickEffect">
                                  <p:stCondLst>
                                    <p:cond delay="0"/>
                                  </p:stCondLst>
                                  <p:childTnLst>
                                    <p:set>
                                      <p:cBhvr>
                                        <p:cTn id="108" dur="1" fill="hold">
                                          <p:stCondLst>
                                            <p:cond delay="0"/>
                                          </p:stCondLst>
                                        </p:cTn>
                                        <p:tgtEl>
                                          <p:spTgt spid="183333"/>
                                        </p:tgtEl>
                                        <p:attrNameLst>
                                          <p:attrName>style.visibility</p:attrName>
                                        </p:attrNameLst>
                                      </p:cBhvr>
                                      <p:to>
                                        <p:strVal val="visible"/>
                                      </p:to>
                                    </p:set>
                                    <p:animEffect transition="in" filter="diamond(in)">
                                      <p:cBhvr>
                                        <p:cTn id="109" dur="2000"/>
                                        <p:tgtEl>
                                          <p:spTgt spid="18333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nodeType="clickEffect">
                                  <p:stCondLst>
                                    <p:cond delay="0"/>
                                  </p:stCondLst>
                                  <p:childTnLst>
                                    <p:set>
                                      <p:cBhvr>
                                        <p:cTn id="113" dur="1" fill="hold">
                                          <p:stCondLst>
                                            <p:cond delay="0"/>
                                          </p:stCondLst>
                                        </p:cTn>
                                        <p:tgtEl>
                                          <p:spTgt spid="183335"/>
                                        </p:tgtEl>
                                        <p:attrNameLst>
                                          <p:attrName>style.visibility</p:attrName>
                                        </p:attrNameLst>
                                      </p:cBhvr>
                                      <p:to>
                                        <p:strVal val="visible"/>
                                      </p:to>
                                    </p:set>
                                    <p:anim calcmode="lin" valueType="num">
                                      <p:cBhvr additive="base">
                                        <p:cTn id="114" dur="500" fill="hold"/>
                                        <p:tgtEl>
                                          <p:spTgt spid="183335"/>
                                        </p:tgtEl>
                                        <p:attrNameLst>
                                          <p:attrName>ppt_x</p:attrName>
                                        </p:attrNameLst>
                                      </p:cBhvr>
                                      <p:tavLst>
                                        <p:tav tm="0">
                                          <p:val>
                                            <p:strVal val="1+#ppt_w/2"/>
                                          </p:val>
                                        </p:tav>
                                        <p:tav tm="100000">
                                          <p:val>
                                            <p:strVal val="#ppt_x"/>
                                          </p:val>
                                        </p:tav>
                                      </p:tavLst>
                                    </p:anim>
                                    <p:anim calcmode="lin" valueType="num">
                                      <p:cBhvr additive="base">
                                        <p:cTn id="115" dur="500" fill="hold"/>
                                        <p:tgtEl>
                                          <p:spTgt spid="183335"/>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5" presetClass="path" presetSubtype="0" accel="50000" decel="50000" fill="hold" grpId="1" nodeType="clickEffect">
                                  <p:stCondLst>
                                    <p:cond delay="0"/>
                                  </p:stCondLst>
                                  <p:childTnLst>
                                    <p:animMotion origin="layout" path="M 1.11111E-6 -3.7037E-6 L -0.63935 0.15186 " pathEditMode="relative" rAng="0" ptsTypes="AA">
                                      <p:cBhvr>
                                        <p:cTn id="119" dur="2000" fill="hold"/>
                                        <p:tgtEl>
                                          <p:spTgt spid="183333"/>
                                        </p:tgtEl>
                                        <p:attrNameLst>
                                          <p:attrName>ppt_x</p:attrName>
                                          <p:attrName>ppt_y</p:attrName>
                                        </p:attrNameLst>
                                      </p:cBhvr>
                                      <p:rCtr x="-31975" y="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animBg="1"/>
      <p:bldP spid="183301" grpId="1" animBg="1"/>
      <p:bldP spid="183304" grpId="0" animBg="1"/>
      <p:bldP spid="183304" grpId="1" animBg="1"/>
      <p:bldP spid="183306" grpId="0" animBg="1"/>
      <p:bldP spid="183306" grpId="1" animBg="1"/>
      <p:bldP spid="183309" grpId="0" animBg="1"/>
      <p:bldP spid="183309" grpId="1" animBg="1"/>
      <p:bldP spid="183316" grpId="0" animBg="1"/>
      <p:bldP spid="183316" grpId="1" animBg="1"/>
      <p:bldP spid="183319" grpId="0" animBg="1"/>
      <p:bldP spid="183319" grpId="1" animBg="1"/>
      <p:bldP spid="183325" grpId="0" animBg="1"/>
      <p:bldP spid="183325" grpId="1" animBg="1"/>
      <p:bldP spid="183333" grpId="0" animBg="1"/>
      <p:bldP spid="183333"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6DFF7007-CCA5-4B49-8368-15F443C76F4F}"/>
              </a:ext>
            </a:extLst>
          </p:cNvPr>
          <p:cNvSpPr txBox="1">
            <a:spLocks noChangeArrowheads="1"/>
          </p:cNvSpPr>
          <p:nvPr/>
        </p:nvSpPr>
        <p:spPr bwMode="auto">
          <a:xfrm>
            <a:off x="1028700" y="304800"/>
            <a:ext cx="7772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en-US" altLang="en-US" sz="2200" dirty="0" err="1">
                <a:solidFill>
                  <a:srgbClr val="FFFF66"/>
                </a:solidFill>
                <a:latin typeface="Arial" panose="020B0604020202020204" pitchFamily="34" charset="0"/>
                <a:cs typeface="Arial" panose="020B0604020202020204" pitchFamily="34" charset="0"/>
              </a:rPr>
              <a:t>Trạm</a:t>
            </a:r>
            <a:r>
              <a:rPr lang="en-US" altLang="en-US" sz="2200" dirty="0">
                <a:solidFill>
                  <a:srgbClr val="FFFF66"/>
                </a:solidFill>
                <a:latin typeface="Arial" panose="020B0604020202020204" pitchFamily="34" charset="0"/>
                <a:cs typeface="Arial" panose="020B0604020202020204" pitchFamily="34" charset="0"/>
              </a:rPr>
              <a:t> A                                                                        </a:t>
            </a:r>
            <a:r>
              <a:rPr lang="en-US" altLang="en-US" sz="2200" dirty="0" err="1">
                <a:solidFill>
                  <a:srgbClr val="33CC33"/>
                </a:solidFill>
                <a:latin typeface="Arial" panose="020B0604020202020204" pitchFamily="34" charset="0"/>
                <a:cs typeface="Arial" panose="020B0604020202020204" pitchFamily="34" charset="0"/>
              </a:rPr>
              <a:t>Trạm</a:t>
            </a:r>
            <a:r>
              <a:rPr lang="en-US" altLang="en-US" sz="2200" dirty="0">
                <a:solidFill>
                  <a:srgbClr val="33CC33"/>
                </a:solidFill>
                <a:latin typeface="Arial" panose="020B0604020202020204" pitchFamily="34" charset="0"/>
                <a:cs typeface="Arial" panose="020B0604020202020204" pitchFamily="34" charset="0"/>
              </a:rPr>
              <a:t> B</a:t>
            </a:r>
          </a:p>
        </p:txBody>
      </p:sp>
      <p:sp>
        <p:nvSpPr>
          <p:cNvPr id="34821" name="Text Box 5">
            <a:extLst>
              <a:ext uri="{FF2B5EF4-FFF2-40B4-BE49-F238E27FC236}">
                <a16:creationId xmlns:a16="http://schemas.microsoft.com/office/drawing/2014/main" id="{C4BC578D-4B35-414D-BB7D-0CC893AD5F82}"/>
              </a:ext>
            </a:extLst>
          </p:cNvPr>
          <p:cNvSpPr txBox="1">
            <a:spLocks noChangeArrowheads="1"/>
          </p:cNvSpPr>
          <p:nvPr/>
        </p:nvSpPr>
        <p:spPr bwMode="auto">
          <a:xfrm>
            <a:off x="657225" y="914400"/>
            <a:ext cx="1193800" cy="461963"/>
          </a:xfrm>
          <a:prstGeom prst="rect">
            <a:avLst/>
          </a:prstGeom>
          <a:solidFill>
            <a:schemeClr val="tx1"/>
          </a:solidFill>
          <a:ln w="25400" algn="ctr">
            <a:solidFill>
              <a:schemeClr val="tx1"/>
            </a:solidFill>
            <a:miter lim="800000"/>
            <a:headEnd/>
            <a:tailEnd/>
          </a:ln>
        </p:spPr>
        <p:txBody>
          <a:bodyPr wrap="none">
            <a:spAutoFit/>
          </a:bodyPr>
          <a:lstStyle/>
          <a:p>
            <a:pPr algn="ctr" defTabSz="947738">
              <a:defRPr/>
            </a:pPr>
            <a:r>
              <a:rPr lang="en-US" sz="2400" dirty="0" err="1">
                <a:solidFill>
                  <a:schemeClr val="bg2">
                    <a:lumMod val="50000"/>
                    <a:lumOff val="50000"/>
                  </a:schemeClr>
                </a:solidFill>
                <a:latin typeface=".VnBlackH" pitchFamily="34" charset="0"/>
              </a:rPr>
              <a:t>sabm</a:t>
            </a:r>
            <a:endParaRPr lang="en-US" sz="2400" dirty="0">
              <a:solidFill>
                <a:schemeClr val="bg2">
                  <a:lumMod val="50000"/>
                  <a:lumOff val="50000"/>
                </a:schemeClr>
              </a:solidFill>
              <a:latin typeface=".VnBlackH" pitchFamily="34" charset="0"/>
            </a:endParaRPr>
          </a:p>
        </p:txBody>
      </p:sp>
      <p:sp>
        <p:nvSpPr>
          <p:cNvPr id="36870" name="Line 6">
            <a:extLst>
              <a:ext uri="{FF2B5EF4-FFF2-40B4-BE49-F238E27FC236}">
                <a16:creationId xmlns:a16="http://schemas.microsoft.com/office/drawing/2014/main" id="{1026CE39-9997-4FE1-A08C-27848AFBA869}"/>
              </a:ext>
            </a:extLst>
          </p:cNvPr>
          <p:cNvSpPr>
            <a:spLocks noChangeShapeType="1"/>
          </p:cNvSpPr>
          <p:nvPr/>
        </p:nvSpPr>
        <p:spPr bwMode="auto">
          <a:xfrm>
            <a:off x="1714500" y="1125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6871" name="Text Box 8">
            <a:extLst>
              <a:ext uri="{FF2B5EF4-FFF2-40B4-BE49-F238E27FC236}">
                <a16:creationId xmlns:a16="http://schemas.microsoft.com/office/drawing/2014/main" id="{E74A62B3-A260-453D-97B4-B6AA1B242A09}"/>
              </a:ext>
            </a:extLst>
          </p:cNvPr>
          <p:cNvSpPr txBox="1">
            <a:spLocks noChangeArrowheads="1"/>
          </p:cNvSpPr>
          <p:nvPr/>
        </p:nvSpPr>
        <p:spPr bwMode="auto">
          <a:xfrm>
            <a:off x="7505700" y="1404938"/>
            <a:ext cx="717550" cy="482600"/>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ua</a:t>
            </a:r>
          </a:p>
        </p:txBody>
      </p:sp>
      <p:sp useBgFill="1">
        <p:nvSpPr>
          <p:cNvPr id="36872" name="Text Box 9">
            <a:extLst>
              <a:ext uri="{FF2B5EF4-FFF2-40B4-BE49-F238E27FC236}">
                <a16:creationId xmlns:a16="http://schemas.microsoft.com/office/drawing/2014/main" id="{4D807639-0949-4712-B029-393C0CC57422}"/>
              </a:ext>
            </a:extLst>
          </p:cNvPr>
          <p:cNvSpPr txBox="1">
            <a:spLocks noChangeArrowheads="1"/>
          </p:cNvSpPr>
          <p:nvPr/>
        </p:nvSpPr>
        <p:spPr bwMode="auto">
          <a:xfrm>
            <a:off x="876300" y="20399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36873" name="Text Box 10">
            <a:extLst>
              <a:ext uri="{FF2B5EF4-FFF2-40B4-BE49-F238E27FC236}">
                <a16:creationId xmlns:a16="http://schemas.microsoft.com/office/drawing/2014/main" id="{197DC355-F504-406C-9D4E-50FBD65832AD}"/>
              </a:ext>
            </a:extLst>
          </p:cNvPr>
          <p:cNvSpPr txBox="1">
            <a:spLocks noChangeArrowheads="1"/>
          </p:cNvSpPr>
          <p:nvPr/>
        </p:nvSpPr>
        <p:spPr bwMode="auto">
          <a:xfrm>
            <a:off x="901700" y="2014538"/>
            <a:ext cx="920750" cy="482600"/>
          </a:xfrm>
          <a:prstGeom prst="rect">
            <a:avLst/>
          </a:prstGeom>
          <a:solidFill>
            <a:srgbClr val="FFFF00"/>
          </a:solidFill>
          <a:ln w="25400" algn="ctr">
            <a:solidFill>
              <a:srgbClr val="FFFF00"/>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FF0000"/>
                </a:solidFill>
                <a:latin typeface=".VnBlackH" panose="020B7200000000000000" pitchFamily="34" charset="0"/>
              </a:rPr>
              <a:t>i  i  i</a:t>
            </a:r>
          </a:p>
        </p:txBody>
      </p:sp>
      <p:sp>
        <p:nvSpPr>
          <p:cNvPr id="36874" name="Line 11">
            <a:extLst>
              <a:ext uri="{FF2B5EF4-FFF2-40B4-BE49-F238E27FC236}">
                <a16:creationId xmlns:a16="http://schemas.microsoft.com/office/drawing/2014/main" id="{09506446-E84B-4901-A4E4-A2681082B2F4}"/>
              </a:ext>
            </a:extLst>
          </p:cNvPr>
          <p:cNvSpPr>
            <a:spLocks noChangeShapeType="1"/>
          </p:cNvSpPr>
          <p:nvPr/>
        </p:nvSpPr>
        <p:spPr bwMode="auto">
          <a:xfrm flipV="1">
            <a:off x="1866900" y="16589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5" name="Text Box 13">
            <a:extLst>
              <a:ext uri="{FF2B5EF4-FFF2-40B4-BE49-F238E27FC236}">
                <a16:creationId xmlns:a16="http://schemas.microsoft.com/office/drawing/2014/main" id="{ED5552A7-1129-4890-B6D1-63BA01777CF8}"/>
              </a:ext>
            </a:extLst>
          </p:cNvPr>
          <p:cNvSpPr txBox="1">
            <a:spLocks noChangeArrowheads="1"/>
          </p:cNvSpPr>
          <p:nvPr/>
        </p:nvSpPr>
        <p:spPr bwMode="auto">
          <a:xfrm>
            <a:off x="7572375" y="2395538"/>
            <a:ext cx="650875" cy="482600"/>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rr</a:t>
            </a:r>
          </a:p>
        </p:txBody>
      </p:sp>
      <p:sp>
        <p:nvSpPr>
          <p:cNvPr id="36876" name="Line 14">
            <a:extLst>
              <a:ext uri="{FF2B5EF4-FFF2-40B4-BE49-F238E27FC236}">
                <a16:creationId xmlns:a16="http://schemas.microsoft.com/office/drawing/2014/main" id="{C808EC8A-A529-492E-9CD8-55E1FCD88928}"/>
              </a:ext>
            </a:extLst>
          </p:cNvPr>
          <p:cNvSpPr>
            <a:spLocks noChangeShapeType="1"/>
          </p:cNvSpPr>
          <p:nvPr/>
        </p:nvSpPr>
        <p:spPr bwMode="auto">
          <a:xfrm>
            <a:off x="2095500" y="2268538"/>
            <a:ext cx="5334000" cy="3810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6877" name="Line 16">
            <a:extLst>
              <a:ext uri="{FF2B5EF4-FFF2-40B4-BE49-F238E27FC236}">
                <a16:creationId xmlns:a16="http://schemas.microsoft.com/office/drawing/2014/main" id="{5C3342A6-0653-4E52-B55A-E69268BFE4E6}"/>
              </a:ext>
            </a:extLst>
          </p:cNvPr>
          <p:cNvSpPr>
            <a:spLocks noChangeShapeType="1"/>
          </p:cNvSpPr>
          <p:nvPr/>
        </p:nvSpPr>
        <p:spPr bwMode="auto">
          <a:xfrm flipV="1">
            <a:off x="1866900" y="2725738"/>
            <a:ext cx="56388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6878" name="Text Box 17">
            <a:extLst>
              <a:ext uri="{FF2B5EF4-FFF2-40B4-BE49-F238E27FC236}">
                <a16:creationId xmlns:a16="http://schemas.microsoft.com/office/drawing/2014/main" id="{CC13D51B-CBEC-4751-9896-2D45C36FA908}"/>
              </a:ext>
            </a:extLst>
          </p:cNvPr>
          <p:cNvSpPr txBox="1">
            <a:spLocks noChangeArrowheads="1"/>
          </p:cNvSpPr>
          <p:nvPr/>
        </p:nvSpPr>
        <p:spPr bwMode="auto">
          <a:xfrm>
            <a:off x="6896100" y="3411538"/>
            <a:ext cx="1600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36879" name="Text Box 18">
            <a:extLst>
              <a:ext uri="{FF2B5EF4-FFF2-40B4-BE49-F238E27FC236}">
                <a16:creationId xmlns:a16="http://schemas.microsoft.com/office/drawing/2014/main" id="{27E01299-A7D0-42FB-8A4A-16D489FDA2CC}"/>
              </a:ext>
            </a:extLst>
          </p:cNvPr>
          <p:cNvSpPr txBox="1">
            <a:spLocks noChangeArrowheads="1"/>
          </p:cNvSpPr>
          <p:nvPr/>
        </p:nvSpPr>
        <p:spPr bwMode="auto">
          <a:xfrm>
            <a:off x="7588250" y="3124200"/>
            <a:ext cx="615950" cy="482600"/>
          </a:xfrm>
          <a:prstGeom prst="rect">
            <a:avLst/>
          </a:prstGeom>
          <a:solidFill>
            <a:srgbClr val="FFFF00"/>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i  i</a:t>
            </a:r>
          </a:p>
        </p:txBody>
      </p:sp>
      <p:sp>
        <p:nvSpPr>
          <p:cNvPr id="36880" name="Line 19">
            <a:extLst>
              <a:ext uri="{FF2B5EF4-FFF2-40B4-BE49-F238E27FC236}">
                <a16:creationId xmlns:a16="http://schemas.microsoft.com/office/drawing/2014/main" id="{F879B81F-C4C8-4D39-8302-92DF08E59C68}"/>
              </a:ext>
            </a:extLst>
          </p:cNvPr>
          <p:cNvSpPr>
            <a:spLocks noChangeShapeType="1"/>
          </p:cNvSpPr>
          <p:nvPr/>
        </p:nvSpPr>
        <p:spPr bwMode="auto">
          <a:xfrm flipV="1">
            <a:off x="1943100" y="3487738"/>
            <a:ext cx="5638800" cy="4572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6881" name="Text Box 20">
            <a:extLst>
              <a:ext uri="{FF2B5EF4-FFF2-40B4-BE49-F238E27FC236}">
                <a16:creationId xmlns:a16="http://schemas.microsoft.com/office/drawing/2014/main" id="{EF886C0F-E513-4860-9473-DD850BA6D762}"/>
              </a:ext>
            </a:extLst>
          </p:cNvPr>
          <p:cNvSpPr txBox="1">
            <a:spLocks noChangeArrowheads="1"/>
          </p:cNvSpPr>
          <p:nvPr/>
        </p:nvSpPr>
        <p:spPr bwMode="auto">
          <a:xfrm>
            <a:off x="571500" y="3581400"/>
            <a:ext cx="1219200" cy="579438"/>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36882" name="Text Box 21">
            <a:extLst>
              <a:ext uri="{FF2B5EF4-FFF2-40B4-BE49-F238E27FC236}">
                <a16:creationId xmlns:a16="http://schemas.microsoft.com/office/drawing/2014/main" id="{E6194573-5061-4C6F-885B-B5080B150A1C}"/>
              </a:ext>
            </a:extLst>
          </p:cNvPr>
          <p:cNvSpPr txBox="1">
            <a:spLocks noChangeArrowheads="1"/>
          </p:cNvSpPr>
          <p:nvPr/>
        </p:nvSpPr>
        <p:spPr bwMode="auto">
          <a:xfrm>
            <a:off x="876300" y="3733800"/>
            <a:ext cx="630238" cy="461963"/>
          </a:xfrm>
          <a:prstGeom prst="rect">
            <a:avLst/>
          </a:prstGeom>
          <a:solidFill>
            <a:schemeClr val="tx1"/>
          </a:solidFill>
          <a:ln w="25400" algn="ctr">
            <a:solidFill>
              <a:schemeClr val="tx1"/>
            </a:solidFill>
            <a:miter lim="800000"/>
            <a:headEnd/>
            <a:tailEnd/>
          </a:ln>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00B050"/>
                </a:solidFill>
                <a:latin typeface=".VnBlackH" panose="020B7200000000000000" pitchFamily="34" charset="0"/>
              </a:rPr>
              <a:t>rr</a:t>
            </a:r>
          </a:p>
        </p:txBody>
      </p:sp>
      <p:sp>
        <p:nvSpPr>
          <p:cNvPr id="36883" name="Line 22">
            <a:extLst>
              <a:ext uri="{FF2B5EF4-FFF2-40B4-BE49-F238E27FC236}">
                <a16:creationId xmlns:a16="http://schemas.microsoft.com/office/drawing/2014/main" id="{AA97C1D4-02D6-4AA7-98E1-C320178379A9}"/>
              </a:ext>
            </a:extLst>
          </p:cNvPr>
          <p:cNvSpPr>
            <a:spLocks noChangeShapeType="1"/>
          </p:cNvSpPr>
          <p:nvPr/>
        </p:nvSpPr>
        <p:spPr bwMode="auto">
          <a:xfrm>
            <a:off x="1943100" y="4097338"/>
            <a:ext cx="5410200" cy="30480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6884" name="Text Box 24">
            <a:extLst>
              <a:ext uri="{FF2B5EF4-FFF2-40B4-BE49-F238E27FC236}">
                <a16:creationId xmlns:a16="http://schemas.microsoft.com/office/drawing/2014/main" id="{4B7CCC4A-EF23-4F3C-9303-5DCC56D0170A}"/>
              </a:ext>
            </a:extLst>
          </p:cNvPr>
          <p:cNvSpPr txBox="1">
            <a:spLocks noChangeArrowheads="1"/>
          </p:cNvSpPr>
          <p:nvPr/>
        </p:nvSpPr>
        <p:spPr bwMode="auto">
          <a:xfrm>
            <a:off x="952500" y="4630738"/>
            <a:ext cx="1219200" cy="579437"/>
          </a:xfrm>
          <a:prstGeom prst="rect">
            <a:avLst/>
          </a:prstGeom>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a:solidFill>
                  <a:srgbClr val="33CC33"/>
                </a:solidFill>
                <a:latin typeface=".VnBlackH" panose="020B7200000000000000" pitchFamily="34" charset="0"/>
              </a:rPr>
              <a:t> </a:t>
            </a:r>
          </a:p>
        </p:txBody>
      </p:sp>
      <p:sp>
        <p:nvSpPr>
          <p:cNvPr id="34837" name="Text Box 25">
            <a:extLst>
              <a:ext uri="{FF2B5EF4-FFF2-40B4-BE49-F238E27FC236}">
                <a16:creationId xmlns:a16="http://schemas.microsoft.com/office/drawing/2014/main" id="{931F1694-A4AF-42FD-AB32-06BB115F0742}"/>
              </a:ext>
            </a:extLst>
          </p:cNvPr>
          <p:cNvSpPr txBox="1">
            <a:spLocks noChangeArrowheads="1"/>
          </p:cNvSpPr>
          <p:nvPr/>
        </p:nvSpPr>
        <p:spPr bwMode="auto">
          <a:xfrm>
            <a:off x="757238" y="4648200"/>
            <a:ext cx="1004887" cy="461963"/>
          </a:xfrm>
          <a:prstGeom prst="rect">
            <a:avLst/>
          </a:prstGeom>
          <a:solidFill>
            <a:schemeClr val="tx1"/>
          </a:solidFill>
          <a:ln w="25400" algn="ctr">
            <a:solidFill>
              <a:schemeClr val="tx1"/>
            </a:solidFill>
            <a:miter lim="800000"/>
            <a:headEnd/>
            <a:tailEnd/>
          </a:ln>
        </p:spPr>
        <p:txBody>
          <a:bodyPr wrap="none">
            <a:spAutoFit/>
          </a:bodyPr>
          <a:lstStyle/>
          <a:p>
            <a:pPr algn="ctr" defTabSz="947738">
              <a:defRPr/>
            </a:pPr>
            <a:r>
              <a:rPr lang="en-US" sz="2400" dirty="0">
                <a:solidFill>
                  <a:schemeClr val="bg1">
                    <a:lumMod val="60000"/>
                    <a:lumOff val="40000"/>
                  </a:schemeClr>
                </a:solidFill>
                <a:latin typeface=".VnBlackH" pitchFamily="34" charset="0"/>
              </a:rPr>
              <a:t>disc</a:t>
            </a:r>
          </a:p>
        </p:txBody>
      </p:sp>
      <p:sp>
        <p:nvSpPr>
          <p:cNvPr id="36886" name="Line 27">
            <a:extLst>
              <a:ext uri="{FF2B5EF4-FFF2-40B4-BE49-F238E27FC236}">
                <a16:creationId xmlns:a16="http://schemas.microsoft.com/office/drawing/2014/main" id="{E607BC54-2C63-4A3C-9965-C94611A07B56}"/>
              </a:ext>
            </a:extLst>
          </p:cNvPr>
          <p:cNvSpPr>
            <a:spLocks noChangeShapeType="1"/>
          </p:cNvSpPr>
          <p:nvPr/>
        </p:nvSpPr>
        <p:spPr bwMode="auto">
          <a:xfrm>
            <a:off x="2019300" y="4876800"/>
            <a:ext cx="5410200" cy="0"/>
          </a:xfrm>
          <a:prstGeom prst="line">
            <a:avLst/>
          </a:prstGeom>
          <a:noFill/>
          <a:ln w="38100" cap="rnd">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useBgFill="1">
        <p:nvSpPr>
          <p:cNvPr id="36887" name="Text Box 28">
            <a:extLst>
              <a:ext uri="{FF2B5EF4-FFF2-40B4-BE49-F238E27FC236}">
                <a16:creationId xmlns:a16="http://schemas.microsoft.com/office/drawing/2014/main" id="{918F0EDA-CAE3-4ECF-A8C2-14CD6567A6F6}"/>
              </a:ext>
            </a:extLst>
          </p:cNvPr>
          <p:cNvSpPr txBox="1">
            <a:spLocks noChangeArrowheads="1"/>
          </p:cNvSpPr>
          <p:nvPr/>
        </p:nvSpPr>
        <p:spPr bwMode="auto">
          <a:xfrm>
            <a:off x="7505700" y="4851400"/>
            <a:ext cx="990600" cy="482600"/>
          </a:xfrm>
          <a:prstGeom prst="rect">
            <a:avLst/>
          </a:prstGeom>
          <a:ln w="25400" algn="ctr">
            <a:solidFill>
              <a:schemeClr val="tx1"/>
            </a:solidFill>
            <a:miter lim="800000"/>
            <a:headEnd/>
            <a:tailEnd/>
          </a:ln>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400">
                <a:solidFill>
                  <a:srgbClr val="33CC33"/>
                </a:solidFill>
                <a:latin typeface=".VnBlackH" panose="020B7200000000000000" pitchFamily="34" charset="0"/>
              </a:rPr>
              <a:t>ua</a:t>
            </a:r>
          </a:p>
        </p:txBody>
      </p:sp>
      <p:sp>
        <p:nvSpPr>
          <p:cNvPr id="36888" name="Line 30">
            <a:extLst>
              <a:ext uri="{FF2B5EF4-FFF2-40B4-BE49-F238E27FC236}">
                <a16:creationId xmlns:a16="http://schemas.microsoft.com/office/drawing/2014/main" id="{A340B3EE-39D9-4D41-82F9-C0885A05C3D5}"/>
              </a:ext>
            </a:extLst>
          </p:cNvPr>
          <p:cNvSpPr>
            <a:spLocks noChangeShapeType="1"/>
          </p:cNvSpPr>
          <p:nvPr/>
        </p:nvSpPr>
        <p:spPr bwMode="auto">
          <a:xfrm flipV="1">
            <a:off x="2095500" y="5181600"/>
            <a:ext cx="5334000" cy="609600"/>
          </a:xfrm>
          <a:prstGeom prst="line">
            <a:avLst/>
          </a:prstGeom>
          <a:noFill/>
          <a:ln w="38100" cap="rnd">
            <a:solidFill>
              <a:srgbClr val="FFFF00"/>
            </a:solidFill>
            <a:prstDash val="sysDot"/>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89" name="Text Box 31">
            <a:extLst>
              <a:ext uri="{FF2B5EF4-FFF2-40B4-BE49-F238E27FC236}">
                <a16:creationId xmlns:a16="http://schemas.microsoft.com/office/drawing/2014/main" id="{B3A24D12-6D98-4992-A3BE-9250B067A2D5}"/>
              </a:ext>
            </a:extLst>
          </p:cNvPr>
          <p:cNvSpPr txBox="1">
            <a:spLocks noChangeArrowheads="1"/>
          </p:cNvSpPr>
          <p:nvPr/>
        </p:nvSpPr>
        <p:spPr bwMode="auto">
          <a:xfrm>
            <a:off x="723900" y="5911850"/>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50000"/>
              </a:spcBef>
              <a:buClrTx/>
              <a:buSzTx/>
              <a:buFontTx/>
              <a:buNone/>
            </a:pPr>
            <a:r>
              <a:rPr lang="en-US" altLang="en-US" sz="2000">
                <a:latin typeface="Arial" panose="020B0604020202020204" pitchFamily="34" charset="0"/>
                <a:cs typeface="Arial" panose="020B0604020202020204" pitchFamily="34" charset="0"/>
              </a:rPr>
              <a:t>Hoạt động của HDLC trong chế độ trả lời cân bằng </a:t>
            </a:r>
          </a:p>
          <a:p>
            <a:pPr algn="ctr">
              <a:spcBef>
                <a:spcPct val="0"/>
              </a:spcBef>
              <a:buClrTx/>
              <a:buSzTx/>
              <a:buFontTx/>
              <a:buNone/>
            </a:pPr>
            <a:r>
              <a:rPr lang="en-US" altLang="en-US" sz="2000">
                <a:latin typeface="Arial" panose="020B0604020202020204" pitchFamily="34" charset="0"/>
                <a:cs typeface="Arial" panose="020B0604020202020204" pitchFamily="34" charset="0"/>
              </a:rPr>
              <a:t>(SABM - </a:t>
            </a:r>
            <a:r>
              <a:rPr lang="en-US" altLang="en-US" sz="2000">
                <a:latin typeface=".VnArial Narrow" panose="020B7200000000000000" pitchFamily="34" charset="0"/>
              </a:rPr>
              <a:t>Set Asynchronous Balanced Response Mode )</a:t>
            </a:r>
            <a:endParaRPr lang="en-US" altLang="en-US" sz="200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14FD2F63-411E-49F0-AC5A-6C64FADC31C2}"/>
              </a:ext>
            </a:extLst>
          </p:cNvPr>
          <p:cNvSpPr>
            <a:spLocks noGrp="1" noRot="1" noChangeArrowheads="1"/>
          </p:cNvSpPr>
          <p:nvPr>
            <p:ph type="title"/>
          </p:nvPr>
        </p:nvSpPr>
        <p:spPr>
          <a:xfrm>
            <a:off x="514350" y="533400"/>
            <a:ext cx="9258300" cy="884238"/>
          </a:xfrm>
        </p:spPr>
        <p:txBody>
          <a:bodyPr/>
          <a:lstStyle/>
          <a:p>
            <a:pPr eaLnBrk="1" hangingPunct="1"/>
            <a:r>
              <a:rPr lang="en-US" altLang="en-US" sz="2400" b="0">
                <a:solidFill>
                  <a:schemeClr val="tx1"/>
                </a:solidFill>
                <a:effectLst/>
                <a:latin typeface="Arial" panose="020B0604020202020204" pitchFamily="34" charset="0"/>
                <a:cs typeface="Arial" panose="020B0604020202020204" pitchFamily="34" charset="0"/>
              </a:rPr>
              <a:t>Ví dụ các tình huống trao đổi thông tin </a:t>
            </a:r>
          </a:p>
        </p:txBody>
      </p:sp>
      <p:pic>
        <p:nvPicPr>
          <p:cNvPr id="287747" name="Picture 3">
            <a:extLst>
              <a:ext uri="{FF2B5EF4-FFF2-40B4-BE49-F238E27FC236}">
                <a16:creationId xmlns:a16="http://schemas.microsoft.com/office/drawing/2014/main" id="{EC264ABF-BBFE-4D84-B81E-931113B93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3366"/>
          <a:stretch>
            <a:fillRect/>
          </a:stretch>
        </p:blipFill>
        <p:spPr bwMode="auto">
          <a:xfrm>
            <a:off x="495300" y="1371600"/>
            <a:ext cx="9001125"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 calcmode="lin" valueType="num">
                                      <p:cBhvr additive="base">
                                        <p:cTn id="7" dur="500" fill="hold"/>
                                        <p:tgtEl>
                                          <p:spTgt spid="287746"/>
                                        </p:tgtEl>
                                        <p:attrNameLst>
                                          <p:attrName>ppt_x</p:attrName>
                                        </p:attrNameLst>
                                      </p:cBhvr>
                                      <p:tavLst>
                                        <p:tav tm="0">
                                          <p:val>
                                            <p:strVal val="0-#ppt_w/2"/>
                                          </p:val>
                                        </p:tav>
                                        <p:tav tm="100000">
                                          <p:val>
                                            <p:strVal val="#ppt_x"/>
                                          </p:val>
                                        </p:tav>
                                      </p:tavLst>
                                    </p:anim>
                                    <p:anim calcmode="lin" valueType="num">
                                      <p:cBhvr additive="base">
                                        <p:cTn id="8" dur="500" fill="hold"/>
                                        <p:tgtEl>
                                          <p:spTgt spid="287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87747"/>
                                        </p:tgtEl>
                                        <p:attrNameLst>
                                          <p:attrName>style.visibility</p:attrName>
                                        </p:attrNameLst>
                                      </p:cBhvr>
                                      <p:to>
                                        <p:strVal val="visible"/>
                                      </p:to>
                                    </p:set>
                                    <p:animEffect transition="in" filter="checkerboard(across)">
                                      <p:cBhvr>
                                        <p:cTn id="13" dur="500"/>
                                        <p:tgtEl>
                                          <p:spTgt spid="28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1" name="Picture 3">
            <a:extLst>
              <a:ext uri="{FF2B5EF4-FFF2-40B4-BE49-F238E27FC236}">
                <a16:creationId xmlns:a16="http://schemas.microsoft.com/office/drawing/2014/main" id="{E1733DC5-1FD7-4D3E-B34C-B6FA1905F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041" t="47755" r="17773" b="6241"/>
          <a:stretch>
            <a:fillRect/>
          </a:stretch>
        </p:blipFill>
        <p:spPr bwMode="auto">
          <a:xfrm>
            <a:off x="2171700" y="1363663"/>
            <a:ext cx="604837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C5D1021C-0562-435B-A373-02C0E368C03D}"/>
              </a:ext>
            </a:extLst>
          </p:cNvPr>
          <p:cNvSpPr txBox="1">
            <a:spLocks noRot="1" noChangeArrowheads="1"/>
          </p:cNvSpPr>
          <p:nvPr/>
        </p:nvSpPr>
        <p:spPr bwMode="auto">
          <a:xfrm>
            <a:off x="514350" y="304800"/>
            <a:ext cx="9258300" cy="884238"/>
          </a:xfrm>
          <a:prstGeom prst="rect">
            <a:avLst/>
          </a:prstGeom>
          <a:noFill/>
          <a:ln w="9525">
            <a:noFill/>
            <a:miter lim="800000"/>
            <a:headEnd/>
            <a:tailEnd/>
          </a:ln>
          <a:effectLst/>
        </p:spPr>
        <p:txBody>
          <a:bodyPr anchor="ctr"/>
          <a:lstStyle/>
          <a:p>
            <a:pPr algn="ctr" eaLnBrk="1" hangingPunct="1">
              <a:defRPr/>
            </a:pPr>
            <a:r>
              <a:rPr lang="en-US" sz="2400" b="0" kern="0" dirty="0" err="1">
                <a:latin typeface="Arial" pitchFamily="34" charset="0"/>
                <a:ea typeface="+mj-ea"/>
                <a:cs typeface="Arial" pitchFamily="34" charset="0"/>
              </a:rPr>
              <a:t>Ví</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dụ</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các</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tình</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huống</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trao</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đổi</a:t>
            </a:r>
            <a:r>
              <a:rPr lang="en-US" sz="2400" b="0" kern="0" dirty="0">
                <a:latin typeface="Arial" pitchFamily="34" charset="0"/>
                <a:ea typeface="+mj-ea"/>
                <a:cs typeface="Arial" pitchFamily="34" charset="0"/>
              </a:rPr>
              <a:t> </a:t>
            </a:r>
            <a:r>
              <a:rPr lang="en-US" sz="2400" b="0" kern="0" dirty="0" err="1">
                <a:latin typeface="Arial" pitchFamily="34" charset="0"/>
                <a:ea typeface="+mj-ea"/>
                <a:cs typeface="Arial" pitchFamily="34" charset="0"/>
              </a:rPr>
              <a:t>thông</a:t>
            </a:r>
            <a:r>
              <a:rPr lang="en-US" sz="2400" b="0" kern="0" dirty="0">
                <a:latin typeface="Arial" pitchFamily="34" charset="0"/>
                <a:ea typeface="+mj-ea"/>
                <a:cs typeface="Arial" pitchFamily="34" charset="0"/>
              </a:rPr>
              <a:t> tin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blinds(horizontal)">
                                      <p:cBhvr>
                                        <p:cTn id="7" dur="500"/>
                                        <p:tgtEl>
                                          <p:spTgt spid="288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17E46AC-7334-4B6F-BEF5-77B6081BD9AF}"/>
              </a:ext>
            </a:extLst>
          </p:cNvPr>
          <p:cNvSpPr>
            <a:spLocks noChangeArrowheads="1"/>
          </p:cNvSpPr>
          <p:nvPr/>
        </p:nvSpPr>
        <p:spPr bwMode="auto">
          <a:xfrm>
            <a:off x="800100" y="744538"/>
            <a:ext cx="90678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Bài tập 3.1:</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Vẽ sơ đồ minh hoạ việc liên kết và trao đổi thông tin giữa hai tầng liên kết dữ liệu (Data link) của hai trạm A và B theo tình huống sau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Trạm A cần truyền cho trạm B 2 gói dữ liệu, trạm B cần truyền cho trạm A 3 gói dữ liệu, trong quá trình truyền gói số 2 bị lỗi. Sử dụng các giao thức HDLC hướng character (High level data link control - Character Oriented).</a:t>
            </a:r>
            <a:endParaRPr lang="en-US"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endParaRPr lang="vi-VN" altLang="en-US" sz="2000" b="0">
              <a:latin typeface="Arial" panose="020B0604020202020204" pitchFamily="34" charset="0"/>
              <a:cs typeface="Arial" panose="020B0604020202020204" pitchFamily="34" charset="0"/>
            </a:endParaRPr>
          </a:p>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Bài tập 3.2:</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Vẽ sơ đồ minh hoạ việc liên kết và trao đổi thông tin giữa hai tầng liên kết dữ liệu (Data link) của hai trạm A và B theo tình huống sau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Trạm B cần truyền cho trạm A 3 gói dữ liệu, trong quá trình truyền gói số 2 bị lỗi, trạm A cần truyền cho trạm B 1 gói dữ liệu. Sử dụng các giao thức HDLC hướng bit (High level data link control - Bit Oriented).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a:extLst>
              <a:ext uri="{FF2B5EF4-FFF2-40B4-BE49-F238E27FC236}">
                <a16:creationId xmlns:a16="http://schemas.microsoft.com/office/drawing/2014/main" id="{F48F2C12-C20E-4B19-8144-49076B729B0F}"/>
              </a:ext>
            </a:extLst>
          </p:cNvPr>
          <p:cNvSpPr txBox="1">
            <a:spLocks noChangeArrowheads="1"/>
          </p:cNvSpPr>
          <p:nvPr/>
        </p:nvSpPr>
        <p:spPr bwMode="auto">
          <a:xfrm>
            <a:off x="381000" y="601663"/>
            <a:ext cx="94869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947738" indent="-947738"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a:spcBef>
                <a:spcPct val="0"/>
              </a:spcBef>
              <a:buClrTx/>
              <a:buSzTx/>
              <a:buFontTx/>
              <a:buNone/>
            </a:pPr>
            <a:r>
              <a:rPr lang="en-US" altLang="en-US">
                <a:solidFill>
                  <a:srgbClr val="FFFF00"/>
                </a:solidFill>
                <a:latin typeface="Arial" panose="020B0604020202020204" pitchFamily="34" charset="0"/>
                <a:cs typeface="Arial" panose="020B0604020202020204" pitchFamily="34" charset="0"/>
              </a:rPr>
              <a:t>III. TẦNG MẠNG</a:t>
            </a:r>
            <a:r>
              <a:rPr lang="en-US" altLang="en-US">
                <a:solidFill>
                  <a:srgbClr val="FFFF00"/>
                </a:solidFill>
                <a:latin typeface=".VnArial Narrow" panose="020B7200000000000000" pitchFamily="34" charset="0"/>
              </a:rPr>
              <a:t> (Network Layer)</a:t>
            </a:r>
            <a:endParaRPr lang="en-US" altLang="en-US" b="0">
              <a:latin typeface=".VnArial Narrow" panose="020B7200000000000000" pitchFamily="34" charset="0"/>
            </a:endParaRPr>
          </a:p>
        </p:txBody>
      </p:sp>
      <p:sp>
        <p:nvSpPr>
          <p:cNvPr id="290821" name="Text Box 5">
            <a:extLst>
              <a:ext uri="{FF2B5EF4-FFF2-40B4-BE49-F238E27FC236}">
                <a16:creationId xmlns:a16="http://schemas.microsoft.com/office/drawing/2014/main" id="{AA0C5320-966A-4EAC-851F-254F64D622DD}"/>
              </a:ext>
            </a:extLst>
          </p:cNvPr>
          <p:cNvSpPr txBox="1">
            <a:spLocks noChangeArrowheads="1"/>
          </p:cNvSpPr>
          <p:nvPr/>
        </p:nvSpPr>
        <p:spPr bwMode="auto">
          <a:xfrm>
            <a:off x="571500" y="1905000"/>
            <a:ext cx="9239250" cy="3908425"/>
          </a:xfrm>
          <a:prstGeom prst="rect">
            <a:avLst/>
          </a:prstGeom>
          <a:noFill/>
          <a:ln w="9525">
            <a:noFill/>
            <a:miter lim="800000"/>
            <a:headEnd/>
            <a:tailEnd/>
          </a:ln>
          <a:effectLst/>
        </p:spPr>
        <p:txBody>
          <a:bodyPr lIns="94759" tIns="47380" rIns="94759" bIns="47380">
            <a:spAutoFit/>
          </a:bodyPr>
          <a:lstStyle/>
          <a:p>
            <a:pPr>
              <a:lnSpc>
                <a:spcPct val="120000"/>
              </a:lnSpc>
              <a:defRPr/>
            </a:pPr>
            <a:r>
              <a:rPr kumimoji="1" lang="en-US" sz="2000" b="0" dirty="0">
                <a:effectLst>
                  <a:outerShdw blurRad="38100" dist="38100" dir="2700000" algn="tl">
                    <a:srgbClr val="000000"/>
                  </a:outerShdw>
                </a:effectLst>
                <a:latin typeface="Arial" pitchFamily="34" charset="0"/>
                <a:cs typeface="Arial" pitchFamily="34" charset="0"/>
              </a:rPr>
              <a:t>    </a:t>
            </a:r>
            <a:r>
              <a:rPr lang="vi-VN" sz="2000" b="0" dirty="0">
                <a:latin typeface="Arial" pitchFamily="34" charset="0"/>
                <a:cs typeface="Arial" pitchFamily="34" charset="0"/>
              </a:rPr>
              <a:t>Hai chức năng chủ yếu của tầng Mạng là chọn đường (Routing) và chuyển tiếp (replaying).</a:t>
            </a:r>
          </a:p>
          <a:p>
            <a:pPr algn="just">
              <a:lnSpc>
                <a:spcPct val="120000"/>
              </a:lnSpc>
              <a:spcBef>
                <a:spcPts val="1200"/>
              </a:spcBef>
              <a:defRPr/>
            </a:pPr>
            <a:r>
              <a:rPr lang="vi-VN" sz="2000" b="0" dirty="0">
                <a:latin typeface="Arial" pitchFamily="34" charset="0"/>
                <a:cs typeface="Arial" pitchFamily="34" charset="0"/>
              </a:rPr>
              <a:t>    Các gói dữ liệu được truyền từ một hệ thống mở này đến một hệ thống mở khác trên mạng phảI được chọn đường qua một chuỗi các nút. Mỗi nút nhận gói dữ liệu từ một đường vào (</a:t>
            </a:r>
            <a:r>
              <a:rPr lang="vi-VN" sz="2000" dirty="0">
                <a:solidFill>
                  <a:srgbClr val="66FF66"/>
                </a:solidFill>
                <a:latin typeface="Arial" pitchFamily="34" charset="0"/>
                <a:cs typeface="Arial" pitchFamily="34" charset="0"/>
              </a:rPr>
              <a:t>incoming link</a:t>
            </a:r>
            <a:r>
              <a:rPr lang="vi-VN" sz="2000" b="0" dirty="0">
                <a:latin typeface="Arial" pitchFamily="34" charset="0"/>
                <a:cs typeface="Arial" pitchFamily="34" charset="0"/>
              </a:rPr>
              <a:t>) rồi chuyển tiếp nó tới một đường ra (</a:t>
            </a:r>
            <a:r>
              <a:rPr lang="vi-VN" sz="2000" dirty="0">
                <a:solidFill>
                  <a:srgbClr val="66FF66"/>
                </a:solidFill>
                <a:latin typeface="Arial" pitchFamily="34" charset="0"/>
                <a:cs typeface="Arial" pitchFamily="34" charset="0"/>
              </a:rPr>
              <a:t>outgoing link</a:t>
            </a:r>
            <a:r>
              <a:rPr lang="vi-VN" sz="2000" b="0" dirty="0">
                <a:latin typeface="Arial" pitchFamily="34" charset="0"/>
                <a:cs typeface="Arial" pitchFamily="34" charset="0"/>
              </a:rPr>
              <a:t>) hướng đến đích của dữ liệu. </a:t>
            </a:r>
          </a:p>
          <a:p>
            <a:pPr>
              <a:lnSpc>
                <a:spcPct val="120000"/>
              </a:lnSpc>
              <a:defRPr/>
            </a:pPr>
            <a:r>
              <a:rPr lang="vi-VN" sz="2000" b="0" dirty="0">
                <a:latin typeface="Arial" pitchFamily="34" charset="0"/>
                <a:cs typeface="Arial" pitchFamily="34" charset="0"/>
              </a:rPr>
              <a:t>     NgoàI hai chức năng quan trọng trên tầng mạng cũng thực hiện một số chức năng khác thường thấy ở các tầng khác như: thiết lập, duy trì, giảI phóng liên kết lôgic cho tầng mạng, kiểm soát lỗi. Kiểm soát luồng dữ liệu dồn kênh, phân kênh, cắt hợp dữ liệu,….</a:t>
            </a:r>
          </a:p>
        </p:txBody>
      </p:sp>
      <p:sp>
        <p:nvSpPr>
          <p:cNvPr id="290822" name="Text Box 6">
            <a:extLst>
              <a:ext uri="{FF2B5EF4-FFF2-40B4-BE49-F238E27FC236}">
                <a16:creationId xmlns:a16="http://schemas.microsoft.com/office/drawing/2014/main" id="{647E356C-B546-4AE8-B21B-1B8293B5B33B}"/>
              </a:ext>
            </a:extLst>
          </p:cNvPr>
          <p:cNvSpPr txBox="1">
            <a:spLocks noChangeArrowheads="1"/>
          </p:cNvSpPr>
          <p:nvPr/>
        </p:nvSpPr>
        <p:spPr bwMode="auto">
          <a:xfrm>
            <a:off x="419100" y="13716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200">
                <a:solidFill>
                  <a:srgbClr val="FFFF00"/>
                </a:solidFill>
                <a:latin typeface="Arial" panose="020B0604020202020204" pitchFamily="34" charset="0"/>
                <a:cs typeface="Arial" panose="020B0604020202020204" pitchFamily="34" charset="0"/>
              </a:rPr>
              <a:t>III.1. Vai trò chức năng của tầng mạng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0">
                                            <p:txEl>
                                              <p:pRg st="0" end="0"/>
                                            </p:txEl>
                                          </p:spTgt>
                                        </p:tgtEl>
                                        <p:attrNameLst>
                                          <p:attrName>style.visibility</p:attrName>
                                        </p:attrNameLst>
                                      </p:cBhvr>
                                      <p:to>
                                        <p:strVal val="visible"/>
                                      </p:to>
                                    </p:set>
                                    <p:anim calcmode="lin" valueType="num">
                                      <p:cBhvr additive="base">
                                        <p:cTn id="7" dur="500" fill="hold"/>
                                        <p:tgtEl>
                                          <p:spTgt spid="2908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0822"/>
                                        </p:tgtEl>
                                        <p:attrNameLst>
                                          <p:attrName>style.visibility</p:attrName>
                                        </p:attrNameLst>
                                      </p:cBhvr>
                                      <p:to>
                                        <p:strVal val="visible"/>
                                      </p:to>
                                    </p:set>
                                    <p:animEffect transition="in" filter="checkerboard(across)">
                                      <p:cBhvr>
                                        <p:cTn id="13" dur="500"/>
                                        <p:tgtEl>
                                          <p:spTgt spid="2908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0821">
                                            <p:txEl>
                                              <p:pRg st="0" end="0"/>
                                            </p:txEl>
                                          </p:spTgt>
                                        </p:tgtEl>
                                        <p:attrNameLst>
                                          <p:attrName>style.visibility</p:attrName>
                                        </p:attrNameLst>
                                      </p:cBhvr>
                                      <p:to>
                                        <p:strVal val="visible"/>
                                      </p:to>
                                    </p:set>
                                    <p:animEffect transition="in" filter="box(out)">
                                      <p:cBhvr>
                                        <p:cTn id="18" dur="500"/>
                                        <p:tgtEl>
                                          <p:spTgt spid="29082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90821">
                                            <p:txEl>
                                              <p:pRg st="1" end="1"/>
                                            </p:txEl>
                                          </p:spTgt>
                                        </p:tgtEl>
                                        <p:attrNameLst>
                                          <p:attrName>style.visibility</p:attrName>
                                        </p:attrNameLst>
                                      </p:cBhvr>
                                      <p:to>
                                        <p:strVal val="visible"/>
                                      </p:to>
                                    </p:set>
                                    <p:animEffect transition="in" filter="box(out)">
                                      <p:cBhvr>
                                        <p:cTn id="23" dur="500"/>
                                        <p:tgtEl>
                                          <p:spTgt spid="29082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90821">
                                            <p:txEl>
                                              <p:pRg st="2" end="2"/>
                                            </p:txEl>
                                          </p:spTgt>
                                        </p:tgtEl>
                                        <p:attrNameLst>
                                          <p:attrName>style.visibility</p:attrName>
                                        </p:attrNameLst>
                                      </p:cBhvr>
                                      <p:to>
                                        <p:strVal val="visible"/>
                                      </p:to>
                                    </p:set>
                                    <p:animEffect transition="in" filter="box(out)">
                                      <p:cBhvr>
                                        <p:cTn id="28" dur="500"/>
                                        <p:tgtEl>
                                          <p:spTgt spid="290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build="p" autoUpdateAnimBg="0"/>
      <p:bldP spid="290821" grpId="0" build="p" autoUpdateAnimBg="0"/>
      <p:bldP spid="29082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2" name="Text Box 4">
            <a:extLst>
              <a:ext uri="{FF2B5EF4-FFF2-40B4-BE49-F238E27FC236}">
                <a16:creationId xmlns:a16="http://schemas.microsoft.com/office/drawing/2014/main" id="{13E61B69-5075-44C0-A1DD-A0BF8E1F55D9}"/>
              </a:ext>
            </a:extLst>
          </p:cNvPr>
          <p:cNvSpPr txBox="1">
            <a:spLocks noChangeArrowheads="1"/>
          </p:cNvSpPr>
          <p:nvPr/>
        </p:nvSpPr>
        <p:spPr bwMode="auto">
          <a:xfrm>
            <a:off x="495300" y="727075"/>
            <a:ext cx="9239250" cy="5295900"/>
          </a:xfrm>
          <a:prstGeom prst="rect">
            <a:avLst/>
          </a:prstGeom>
          <a:noFill/>
          <a:ln w="9525">
            <a:noFill/>
            <a:miter lim="800000"/>
            <a:headEnd/>
            <a:tailEnd/>
          </a:ln>
          <a:effectLst/>
        </p:spPr>
        <p:txBody>
          <a:bodyPr lIns="94759" tIns="47380" rIns="94759" bIns="47380">
            <a:spAutoFit/>
          </a:bodyPr>
          <a:lstStyle/>
          <a:p>
            <a:pPr>
              <a:lnSpc>
                <a:spcPct val="130000"/>
              </a:lnSpc>
              <a:defRPr/>
            </a:pPr>
            <a:r>
              <a:rPr kumimoji="1" lang="en-US" sz="2200" dirty="0">
                <a:solidFill>
                  <a:srgbClr val="00FF00"/>
                </a:solidFill>
                <a:effectLst>
                  <a:outerShdw blurRad="38100" dist="38100" dir="2700000" algn="tl">
                    <a:srgbClr val="000000"/>
                  </a:outerShdw>
                </a:effectLst>
                <a:latin typeface="Arial" pitchFamily="34" charset="0"/>
                <a:cs typeface="Arial" pitchFamily="34" charset="0"/>
              </a:rPr>
              <a:t>  </a:t>
            </a:r>
            <a:r>
              <a:rPr lang="vi-VN" sz="2200" dirty="0">
                <a:solidFill>
                  <a:srgbClr val="00FF00"/>
                </a:solidFill>
                <a:latin typeface="Arial" pitchFamily="34" charset="0"/>
                <a:cs typeface="Arial" pitchFamily="34" charset="0"/>
              </a:rPr>
              <a:t> </a:t>
            </a:r>
            <a:r>
              <a:rPr lang="vi-VN" sz="2000" dirty="0">
                <a:solidFill>
                  <a:srgbClr val="00FF00"/>
                </a:solidFill>
                <a:latin typeface="Arial" pitchFamily="34" charset="0"/>
                <a:cs typeface="Arial" pitchFamily="34" charset="0"/>
              </a:rPr>
              <a:t>b- DLP đồng bộ. </a:t>
            </a:r>
            <a:r>
              <a:rPr lang="vi-VN" sz="2000" b="0" dirty="0">
                <a:latin typeface="Arial" pitchFamily="34" charset="0"/>
                <a:cs typeface="Arial" pitchFamily="34" charset="0"/>
              </a:rPr>
              <a:t>Khác với DLP dị bộ các giao thức đồng bộ xây dựng việc trao đổi dữ liệu, đồng bộ ở hai mức:</a:t>
            </a:r>
          </a:p>
          <a:p>
            <a:pPr>
              <a:lnSpc>
                <a:spcPct val="130000"/>
              </a:lnSpc>
              <a:defRPr/>
            </a:pPr>
            <a:endParaRPr lang="en-US" sz="2000" b="0" dirty="0">
              <a:latin typeface="Arial" pitchFamily="34" charset="0"/>
              <a:cs typeface="Arial" pitchFamily="34" charset="0"/>
            </a:endParaRPr>
          </a:p>
          <a:p>
            <a:pPr>
              <a:lnSpc>
                <a:spcPct val="130000"/>
              </a:lnSpc>
              <a:defRPr/>
            </a:pPr>
            <a:r>
              <a:rPr lang="vi-VN" sz="2000" b="0" dirty="0">
                <a:latin typeface="Arial" pitchFamily="34" charset="0"/>
                <a:cs typeface="Arial" pitchFamily="34" charset="0"/>
              </a:rPr>
              <a:t>  </a:t>
            </a:r>
            <a:r>
              <a:rPr lang="vi-VN" sz="2000" dirty="0">
                <a:solidFill>
                  <a:srgbClr val="FFFF00"/>
                </a:solidFill>
                <a:latin typeface="Arial" pitchFamily="34" charset="0"/>
                <a:cs typeface="Arial" pitchFamily="34" charset="0"/>
              </a:rPr>
              <a:t> - Ở mức vật lý: </a:t>
            </a:r>
            <a:r>
              <a:rPr lang="vi-VN" sz="2000" b="0" dirty="0">
                <a:latin typeface="Arial" pitchFamily="34" charset="0"/>
                <a:cs typeface="Arial" pitchFamily="34" charset="0"/>
              </a:rPr>
              <a:t>để giữ đồng bộ giữa các đồng hồ của người gửi và người nhận, người ta ghi các tín hiệu đồng hồ kèm trong dãy dữ liệu cần trao đổi.</a:t>
            </a:r>
          </a:p>
          <a:p>
            <a:pPr>
              <a:lnSpc>
                <a:spcPct val="130000"/>
              </a:lnSpc>
              <a:defRPr/>
            </a:pPr>
            <a:endParaRPr lang="en-US" sz="2000" b="0" dirty="0">
              <a:latin typeface="Arial" pitchFamily="34" charset="0"/>
              <a:cs typeface="Arial" pitchFamily="34" charset="0"/>
            </a:endParaRPr>
          </a:p>
          <a:p>
            <a:pPr>
              <a:lnSpc>
                <a:spcPct val="130000"/>
              </a:lnSpc>
              <a:defRPr/>
            </a:pPr>
            <a:r>
              <a:rPr lang="vi-VN" sz="2000" b="0" dirty="0">
                <a:latin typeface="Arial" pitchFamily="34" charset="0"/>
                <a:cs typeface="Arial" pitchFamily="34" charset="0"/>
              </a:rPr>
              <a:t>   </a:t>
            </a:r>
            <a:r>
              <a:rPr lang="vi-VN" sz="2000" dirty="0">
                <a:solidFill>
                  <a:srgbClr val="FFFF00"/>
                </a:solidFill>
                <a:latin typeface="Arial" pitchFamily="34" charset="0"/>
                <a:cs typeface="Arial" pitchFamily="34" charset="0"/>
              </a:rPr>
              <a:t>- Ở mức liên kết dữ liệu: </a:t>
            </a:r>
            <a:r>
              <a:rPr lang="vi-VN" sz="2000" b="0" dirty="0">
                <a:latin typeface="Arial" pitchFamily="34" charset="0"/>
                <a:cs typeface="Arial" pitchFamily="34" charset="0"/>
              </a:rPr>
              <a:t>để phân biệt dữ liệu của người sử dụng với các “cờ” và các vùng thông tin điều khiển khác.</a:t>
            </a:r>
          </a:p>
          <a:p>
            <a:pPr>
              <a:lnSpc>
                <a:spcPct val="130000"/>
              </a:lnSpc>
              <a:defRPr/>
            </a:pPr>
            <a:endParaRPr lang="en-US" sz="2000" b="0" dirty="0">
              <a:latin typeface="Arial" pitchFamily="34" charset="0"/>
              <a:cs typeface="Arial" pitchFamily="34" charset="0"/>
            </a:endParaRPr>
          </a:p>
          <a:p>
            <a:pPr>
              <a:lnSpc>
                <a:spcPct val="130000"/>
              </a:lnSpc>
              <a:defRPr/>
            </a:pPr>
            <a:r>
              <a:rPr lang="vi-VN" sz="2000" b="0" dirty="0">
                <a:latin typeface="Arial" pitchFamily="34" charset="0"/>
                <a:cs typeface="Arial" pitchFamily="34" charset="0"/>
              </a:rPr>
              <a:t>      Các DLP hướng ký tự được xây dựng dựa trên các bộ mã ký tự chuẩn nào đó (như ASCII), còn các DLP hướng bit dựa vào cấu trúc nhị phân để xây dựng các phần tử của giao thức và khi nhận, dữ liệu sẽ tiếp nhận lần lượt từng bít một.</a:t>
            </a:r>
            <a:endParaRPr kumimoji="1" lang="en-US" sz="20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Effect transition="in" filter="box(out)">
                                      <p:cBhvr>
                                        <p:cTn id="7" dur="500"/>
                                        <p:tgtEl>
                                          <p:spTgt spid="268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8292">
                                            <p:txEl>
                                              <p:pRg st="2" end="2"/>
                                            </p:txEl>
                                          </p:spTgt>
                                        </p:tgtEl>
                                        <p:attrNameLst>
                                          <p:attrName>style.visibility</p:attrName>
                                        </p:attrNameLst>
                                      </p:cBhvr>
                                      <p:to>
                                        <p:strVal val="visible"/>
                                      </p:to>
                                    </p:set>
                                    <p:animEffect transition="in" filter="box(out)">
                                      <p:cBhvr>
                                        <p:cTn id="12" dur="500"/>
                                        <p:tgtEl>
                                          <p:spTgt spid="26829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8292">
                                            <p:txEl>
                                              <p:pRg st="4" end="4"/>
                                            </p:txEl>
                                          </p:spTgt>
                                        </p:tgtEl>
                                        <p:attrNameLst>
                                          <p:attrName>style.visibility</p:attrName>
                                        </p:attrNameLst>
                                      </p:cBhvr>
                                      <p:to>
                                        <p:strVal val="visible"/>
                                      </p:to>
                                    </p:set>
                                    <p:animEffect transition="in" filter="box(out)">
                                      <p:cBhvr>
                                        <p:cTn id="17" dur="500"/>
                                        <p:tgtEl>
                                          <p:spTgt spid="26829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8292">
                                            <p:txEl>
                                              <p:pRg st="6" end="6"/>
                                            </p:txEl>
                                          </p:spTgt>
                                        </p:tgtEl>
                                        <p:attrNameLst>
                                          <p:attrName>style.visibility</p:attrName>
                                        </p:attrNameLst>
                                      </p:cBhvr>
                                      <p:to>
                                        <p:strVal val="visible"/>
                                      </p:to>
                                    </p:set>
                                    <p:animEffect transition="in" filter="box(out)">
                                      <p:cBhvr>
                                        <p:cTn id="22" dur="500"/>
                                        <p:tgtEl>
                                          <p:spTgt spid="268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a:extLst>
              <a:ext uri="{FF2B5EF4-FFF2-40B4-BE49-F238E27FC236}">
                <a16:creationId xmlns:a16="http://schemas.microsoft.com/office/drawing/2014/main" id="{6434FACE-9837-47DF-B480-8FACA21DA91C}"/>
              </a:ext>
            </a:extLst>
          </p:cNvPr>
          <p:cNvSpPr txBox="1">
            <a:spLocks noChangeArrowheads="1"/>
          </p:cNvSpPr>
          <p:nvPr/>
        </p:nvSpPr>
        <p:spPr bwMode="auto">
          <a:xfrm>
            <a:off x="723900" y="3810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200">
                <a:solidFill>
                  <a:srgbClr val="FFFF00"/>
                </a:solidFill>
                <a:latin typeface="Arial" panose="020B0604020202020204" pitchFamily="34" charset="0"/>
                <a:cs typeface="Arial" panose="020B0604020202020204" pitchFamily="34" charset="0"/>
              </a:rPr>
              <a:t>III.2. Các kỹ thuật chọn đường trong mạng máy tính.</a:t>
            </a:r>
          </a:p>
        </p:txBody>
      </p:sp>
      <p:sp>
        <p:nvSpPr>
          <p:cNvPr id="291845" name="Text Box 5">
            <a:extLst>
              <a:ext uri="{FF2B5EF4-FFF2-40B4-BE49-F238E27FC236}">
                <a16:creationId xmlns:a16="http://schemas.microsoft.com/office/drawing/2014/main" id="{B9D04BD6-281F-4193-A6C3-FE8E7AC4C1F9}"/>
              </a:ext>
            </a:extLst>
          </p:cNvPr>
          <p:cNvSpPr txBox="1">
            <a:spLocks noChangeArrowheads="1"/>
          </p:cNvSpPr>
          <p:nvPr/>
        </p:nvSpPr>
        <p:spPr bwMode="auto">
          <a:xfrm>
            <a:off x="571500" y="838200"/>
            <a:ext cx="931545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400">
                <a:latin typeface=".VnArial Narrow" panose="020B7200000000000000" pitchFamily="34" charset="0"/>
              </a:rPr>
              <a:t> </a:t>
            </a:r>
            <a:r>
              <a:rPr lang="vi-VN" altLang="en-US" sz="2000" b="0">
                <a:latin typeface="Arial" panose="020B0604020202020204" pitchFamily="34" charset="0"/>
                <a:cs typeface="Arial" panose="020B0604020202020204" pitchFamily="34" charset="0"/>
              </a:rPr>
              <a:t>Chọn đường là sự lựa chọn một con đường để truyền một đơn vị dữ liệu (một gói tin chẳng hạn ) từ trạm nguồn đến trạm đích của nó. Một kỹ thuật như vậy phảI thực hiện hai chức năng chính sau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Quyết định chọn đượng theo một tiêu chuẩn tối ưu nào đó.</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Cập nhật thông tin chọn đường, tức à các thông tin để phục vụ cho chức năng (i)</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Có nhiều kỹ thuật chọn đường khác nhau được xây dựng dựa vào các yếu tố sau :</a:t>
            </a:r>
          </a:p>
          <a:p>
            <a:pPr>
              <a:lnSpc>
                <a:spcPct val="120000"/>
              </a:lnSpc>
              <a:spcBef>
                <a:spcPct val="0"/>
              </a:spcBef>
              <a:buClrTx/>
              <a:buSzTx/>
              <a:buFontTx/>
              <a:buNone/>
            </a:pPr>
            <a:r>
              <a:rPr lang="en-US" altLang="en-US" sz="2000" b="0">
                <a:solidFill>
                  <a:srgbClr val="66FF33"/>
                </a:solidFill>
                <a:latin typeface="Arial" panose="020B0604020202020204" pitchFamily="34" charset="0"/>
                <a:cs typeface="Arial" panose="020B0604020202020204" pitchFamily="34" charset="0"/>
              </a:rPr>
              <a:t>(a) </a:t>
            </a:r>
            <a:r>
              <a:rPr lang="vi-VN" altLang="en-US" sz="2000" b="0">
                <a:solidFill>
                  <a:srgbClr val="66FF33"/>
                </a:solidFill>
                <a:latin typeface="Arial" panose="020B0604020202020204" pitchFamily="34" charset="0"/>
                <a:cs typeface="Arial" panose="020B0604020202020204" pitchFamily="34" charset="0"/>
              </a:rPr>
              <a:t>Sự phân tán của các chức năng chọn đường tại các nút trên mạng</a:t>
            </a:r>
          </a:p>
          <a:p>
            <a:pPr>
              <a:lnSpc>
                <a:spcPct val="120000"/>
              </a:lnSpc>
              <a:spcBef>
                <a:spcPct val="0"/>
              </a:spcBef>
              <a:buClrTx/>
              <a:buSzTx/>
              <a:buFontTx/>
              <a:buNone/>
            </a:pPr>
            <a:r>
              <a:rPr lang="en-US" altLang="en-US" sz="2000" b="0">
                <a:solidFill>
                  <a:srgbClr val="66FF33"/>
                </a:solidFill>
                <a:latin typeface="Arial" panose="020B0604020202020204" pitchFamily="34" charset="0"/>
                <a:cs typeface="Arial" panose="020B0604020202020204" pitchFamily="34" charset="0"/>
              </a:rPr>
              <a:t>(b) Sự thích nghi với trạng tháI hiện hành của mạng</a:t>
            </a:r>
          </a:p>
          <a:p>
            <a:pPr>
              <a:lnSpc>
                <a:spcPct val="120000"/>
              </a:lnSpc>
              <a:spcBef>
                <a:spcPct val="0"/>
              </a:spcBef>
              <a:buClrTx/>
              <a:buSzTx/>
              <a:buFontTx/>
              <a:buNone/>
            </a:pPr>
            <a:r>
              <a:rPr lang="en-US" altLang="en-US" sz="2000" b="0">
                <a:solidFill>
                  <a:srgbClr val="66FF66"/>
                </a:solidFill>
                <a:latin typeface="Arial" panose="020B0604020202020204" pitchFamily="34" charset="0"/>
                <a:cs typeface="Arial" panose="020B0604020202020204" pitchFamily="34" charset="0"/>
              </a:rPr>
              <a:t>(c) </a:t>
            </a:r>
            <a:r>
              <a:rPr lang="vi-VN" altLang="en-US" sz="2000" b="0">
                <a:solidFill>
                  <a:srgbClr val="66FF66"/>
                </a:solidFill>
                <a:latin typeface="Arial" panose="020B0604020202020204" pitchFamily="34" charset="0"/>
                <a:cs typeface="Arial" panose="020B0604020202020204" pitchFamily="34" charset="0"/>
              </a:rPr>
              <a:t>Các tiêu chuẩn tối ưu để chọn đường</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Dựa trên  yếu tố (a) ta có kỹ thuật chọn đường tập trung hoặc phân tán. Dựa vào   yếu tố (b) ta có chế độ chọn đường tĩnh hoặc thích nghi.</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Các tiêu chuẩn (c) có thể là yếu t</a:t>
            </a:r>
            <a:r>
              <a:rPr lang="en-US" altLang="en-US" sz="2000" b="0">
                <a:latin typeface="Arial" panose="020B0604020202020204" pitchFamily="34" charset="0"/>
                <a:cs typeface="Arial" panose="020B0604020202020204" pitchFamily="34" charset="0"/>
              </a:rPr>
              <a:t>ố </a:t>
            </a:r>
            <a:r>
              <a:rPr lang="vi-VN" altLang="en-US" sz="2000" b="0">
                <a:latin typeface="Arial" panose="020B0604020202020204" pitchFamily="34" charset="0"/>
                <a:cs typeface="Arial" panose="020B0604020202020204" pitchFamily="34" charset="0"/>
              </a:rPr>
              <a:t>của tầng Mạng là chọn đường (Routing) và chuyển tiếp</a:t>
            </a:r>
            <a:endParaRPr kumimoji="1" lang="en-US" altLang="en-US" sz="2000" b="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checkerboard(across)">
                                      <p:cBhvr>
                                        <p:cTn id="7" dur="500"/>
                                        <p:tgtEl>
                                          <p:spTgt spid="291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1845">
                                            <p:txEl>
                                              <p:pRg st="0" end="0"/>
                                            </p:txEl>
                                          </p:spTgt>
                                        </p:tgtEl>
                                        <p:attrNameLst>
                                          <p:attrName>style.visibility</p:attrName>
                                        </p:attrNameLst>
                                      </p:cBhvr>
                                      <p:to>
                                        <p:strVal val="visible"/>
                                      </p:to>
                                    </p:set>
                                    <p:animEffect transition="in" filter="box(out)">
                                      <p:cBhvr>
                                        <p:cTn id="12" dur="500"/>
                                        <p:tgtEl>
                                          <p:spTgt spid="2918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1845">
                                            <p:txEl>
                                              <p:pRg st="1" end="1"/>
                                            </p:txEl>
                                          </p:spTgt>
                                        </p:tgtEl>
                                        <p:attrNameLst>
                                          <p:attrName>style.visibility</p:attrName>
                                        </p:attrNameLst>
                                      </p:cBhvr>
                                      <p:to>
                                        <p:strVal val="visible"/>
                                      </p:to>
                                    </p:set>
                                    <p:animEffect transition="in" filter="box(out)">
                                      <p:cBhvr>
                                        <p:cTn id="17" dur="500"/>
                                        <p:tgtEl>
                                          <p:spTgt spid="29184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1845">
                                            <p:txEl>
                                              <p:pRg st="2" end="2"/>
                                            </p:txEl>
                                          </p:spTgt>
                                        </p:tgtEl>
                                        <p:attrNameLst>
                                          <p:attrName>style.visibility</p:attrName>
                                        </p:attrNameLst>
                                      </p:cBhvr>
                                      <p:to>
                                        <p:strVal val="visible"/>
                                      </p:to>
                                    </p:set>
                                    <p:animEffect transition="in" filter="box(out)">
                                      <p:cBhvr>
                                        <p:cTn id="22" dur="500"/>
                                        <p:tgtEl>
                                          <p:spTgt spid="29184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1845">
                                            <p:txEl>
                                              <p:pRg st="3" end="3"/>
                                            </p:txEl>
                                          </p:spTgt>
                                        </p:tgtEl>
                                        <p:attrNameLst>
                                          <p:attrName>style.visibility</p:attrName>
                                        </p:attrNameLst>
                                      </p:cBhvr>
                                      <p:to>
                                        <p:strVal val="visible"/>
                                      </p:to>
                                    </p:set>
                                    <p:animEffect transition="in" filter="box(out)">
                                      <p:cBhvr>
                                        <p:cTn id="27" dur="500"/>
                                        <p:tgtEl>
                                          <p:spTgt spid="29184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91845">
                                            <p:txEl>
                                              <p:pRg st="4" end="4"/>
                                            </p:txEl>
                                          </p:spTgt>
                                        </p:tgtEl>
                                        <p:attrNameLst>
                                          <p:attrName>style.visibility</p:attrName>
                                        </p:attrNameLst>
                                      </p:cBhvr>
                                      <p:to>
                                        <p:strVal val="visible"/>
                                      </p:to>
                                    </p:set>
                                    <p:animEffect transition="in" filter="box(out)">
                                      <p:cBhvr>
                                        <p:cTn id="32" dur="500"/>
                                        <p:tgtEl>
                                          <p:spTgt spid="29184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91845">
                                            <p:txEl>
                                              <p:pRg st="5" end="5"/>
                                            </p:txEl>
                                          </p:spTgt>
                                        </p:tgtEl>
                                        <p:attrNameLst>
                                          <p:attrName>style.visibility</p:attrName>
                                        </p:attrNameLst>
                                      </p:cBhvr>
                                      <p:to>
                                        <p:strVal val="visible"/>
                                      </p:to>
                                    </p:set>
                                    <p:animEffect transition="in" filter="box(out)">
                                      <p:cBhvr>
                                        <p:cTn id="37" dur="500"/>
                                        <p:tgtEl>
                                          <p:spTgt spid="29184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1845">
                                            <p:txEl>
                                              <p:pRg st="6" end="6"/>
                                            </p:txEl>
                                          </p:spTgt>
                                        </p:tgtEl>
                                        <p:attrNameLst>
                                          <p:attrName>style.visibility</p:attrName>
                                        </p:attrNameLst>
                                      </p:cBhvr>
                                      <p:to>
                                        <p:strVal val="visible"/>
                                      </p:to>
                                    </p:set>
                                    <p:animEffect transition="in" filter="box(out)">
                                      <p:cBhvr>
                                        <p:cTn id="42" dur="500"/>
                                        <p:tgtEl>
                                          <p:spTgt spid="29184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91845">
                                            <p:txEl>
                                              <p:pRg st="7" end="7"/>
                                            </p:txEl>
                                          </p:spTgt>
                                        </p:tgtEl>
                                        <p:attrNameLst>
                                          <p:attrName>style.visibility</p:attrName>
                                        </p:attrNameLst>
                                      </p:cBhvr>
                                      <p:to>
                                        <p:strVal val="visible"/>
                                      </p:to>
                                    </p:set>
                                    <p:animEffect transition="in" filter="box(out)">
                                      <p:cBhvr>
                                        <p:cTn id="47" dur="500"/>
                                        <p:tgtEl>
                                          <p:spTgt spid="29184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91845">
                                            <p:txEl>
                                              <p:pRg st="8" end="8"/>
                                            </p:txEl>
                                          </p:spTgt>
                                        </p:tgtEl>
                                        <p:attrNameLst>
                                          <p:attrName>style.visibility</p:attrName>
                                        </p:attrNameLst>
                                      </p:cBhvr>
                                      <p:to>
                                        <p:strVal val="visible"/>
                                      </p:to>
                                    </p:set>
                                    <p:animEffect transition="in" filter="box(out)">
                                      <p:cBhvr>
                                        <p:cTn id="52" dur="500"/>
                                        <p:tgtEl>
                                          <p:spTgt spid="2918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utoUpdateAnimBg="0"/>
      <p:bldP spid="29184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Text Box 4">
            <a:extLst>
              <a:ext uri="{FF2B5EF4-FFF2-40B4-BE49-F238E27FC236}">
                <a16:creationId xmlns:a16="http://schemas.microsoft.com/office/drawing/2014/main" id="{9A54B19E-7D10-4254-B751-D9D050D730A5}"/>
              </a:ext>
            </a:extLst>
          </p:cNvPr>
          <p:cNvSpPr txBox="1">
            <a:spLocks noChangeArrowheads="1"/>
          </p:cNvSpPr>
          <p:nvPr/>
        </p:nvSpPr>
        <p:spPr bwMode="auto">
          <a:xfrm>
            <a:off x="647700" y="354013"/>
            <a:ext cx="9239250"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Yếu tố  (c) có thể lựa chọn trong các tiêu chuẩn sau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Đo độ trễ trung bình của việc truyền gói tin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Số lượng nút trung gian mà gói tin cần chuyển qua để đến đích</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Cước phí  truyền  tin</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..v..v.. .</a:t>
            </a:r>
          </a:p>
          <a:p>
            <a:pPr>
              <a:lnSpc>
                <a:spcPct val="120000"/>
              </a:lnSpc>
              <a:spcBef>
                <a:spcPct val="0"/>
              </a:spcBef>
              <a:buClrTx/>
              <a:buSzTx/>
              <a:buFontTx/>
              <a:buNone/>
            </a:pPr>
            <a:r>
              <a:rPr lang="vi-VN" altLang="en-US" sz="2000" b="0">
                <a:solidFill>
                  <a:srgbClr val="FFFF00"/>
                </a:solidFill>
                <a:latin typeface="Arial" panose="020B0604020202020204" pitchFamily="34" charset="0"/>
                <a:cs typeface="Arial" panose="020B0604020202020204" pitchFamily="34" charset="0"/>
              </a:rPr>
              <a:t>KỸ THUẬT CHỌN ĐƯỜNG TẬP TRUNG VÀ PHÂN TÁN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Kỹ thuật chọn đường tập trung được đặc trưng bởi sự tồn tại của một (hoặc vài)</a:t>
            </a:r>
            <a:r>
              <a:rPr lang="en-US" altLang="en-US" sz="20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 trung tâm điều khiển mạng thực hiện việc  chọn  đường  sau  đó  gửi  bảng  chọn đường (routing table) tới tất cả các nút dọc theo con đường đã chọn đó. Trong trường hợp này, thông tin tổng thể của mạng cần dùng cho việc chọn đường chỉ được cất giữ tại trung tâm điều khiển mạng. Các nút có thể không gửi hoặc định kỳ gửi các thông tin khi xẩy ra một sự kiện nào đó, trung tâm sẽ cập nhật lại để tính lại bảng chọn đường.</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Kỹ thuật chọn đường phân tán không tồn tại các trung tâm điều khiển, quyết định chọn đường được thực hiện tại mỗi nút. Điều này đòi hỏi việc trao đổi thông tin giữa các nút, tuỳ thuộc vào mức độ thích nghi của thuật giảI được xây dựng.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8">
                                            <p:txEl>
                                              <p:pRg st="0" end="0"/>
                                            </p:txEl>
                                          </p:spTgt>
                                        </p:tgtEl>
                                        <p:attrNameLst>
                                          <p:attrName>style.visibility</p:attrName>
                                        </p:attrNameLst>
                                      </p:cBhvr>
                                      <p:to>
                                        <p:strVal val="visible"/>
                                      </p:to>
                                    </p:set>
                                    <p:animEffect transition="in" filter="box(out)">
                                      <p:cBhvr>
                                        <p:cTn id="7" dur="500"/>
                                        <p:tgtEl>
                                          <p:spTgt spid="292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2868">
                                            <p:txEl>
                                              <p:pRg st="1" end="1"/>
                                            </p:txEl>
                                          </p:spTgt>
                                        </p:tgtEl>
                                        <p:attrNameLst>
                                          <p:attrName>style.visibility</p:attrName>
                                        </p:attrNameLst>
                                      </p:cBhvr>
                                      <p:to>
                                        <p:strVal val="visible"/>
                                      </p:to>
                                    </p:set>
                                    <p:animEffect transition="in" filter="box(out)">
                                      <p:cBhvr>
                                        <p:cTn id="12" dur="500"/>
                                        <p:tgtEl>
                                          <p:spTgt spid="292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2868">
                                            <p:txEl>
                                              <p:pRg st="2" end="2"/>
                                            </p:txEl>
                                          </p:spTgt>
                                        </p:tgtEl>
                                        <p:attrNameLst>
                                          <p:attrName>style.visibility</p:attrName>
                                        </p:attrNameLst>
                                      </p:cBhvr>
                                      <p:to>
                                        <p:strVal val="visible"/>
                                      </p:to>
                                    </p:set>
                                    <p:animEffect transition="in" filter="box(out)">
                                      <p:cBhvr>
                                        <p:cTn id="17" dur="500"/>
                                        <p:tgtEl>
                                          <p:spTgt spid="292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2868">
                                            <p:txEl>
                                              <p:pRg st="3" end="3"/>
                                            </p:txEl>
                                          </p:spTgt>
                                        </p:tgtEl>
                                        <p:attrNameLst>
                                          <p:attrName>style.visibility</p:attrName>
                                        </p:attrNameLst>
                                      </p:cBhvr>
                                      <p:to>
                                        <p:strVal val="visible"/>
                                      </p:to>
                                    </p:set>
                                    <p:animEffect transition="in" filter="box(out)">
                                      <p:cBhvr>
                                        <p:cTn id="22" dur="500"/>
                                        <p:tgtEl>
                                          <p:spTgt spid="292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2868">
                                            <p:txEl>
                                              <p:pRg st="4" end="4"/>
                                            </p:txEl>
                                          </p:spTgt>
                                        </p:tgtEl>
                                        <p:attrNameLst>
                                          <p:attrName>style.visibility</p:attrName>
                                        </p:attrNameLst>
                                      </p:cBhvr>
                                      <p:to>
                                        <p:strVal val="visible"/>
                                      </p:to>
                                    </p:set>
                                    <p:animEffect transition="in" filter="box(out)">
                                      <p:cBhvr>
                                        <p:cTn id="27" dur="500"/>
                                        <p:tgtEl>
                                          <p:spTgt spid="2928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92868">
                                            <p:txEl>
                                              <p:pRg st="5" end="5"/>
                                            </p:txEl>
                                          </p:spTgt>
                                        </p:tgtEl>
                                        <p:attrNameLst>
                                          <p:attrName>style.visibility</p:attrName>
                                        </p:attrNameLst>
                                      </p:cBhvr>
                                      <p:to>
                                        <p:strVal val="visible"/>
                                      </p:to>
                                    </p:set>
                                    <p:animEffect transition="in" filter="box(out)">
                                      <p:cBhvr>
                                        <p:cTn id="32" dur="500"/>
                                        <p:tgtEl>
                                          <p:spTgt spid="2928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92868">
                                            <p:txEl>
                                              <p:pRg st="6" end="6"/>
                                            </p:txEl>
                                          </p:spTgt>
                                        </p:tgtEl>
                                        <p:attrNameLst>
                                          <p:attrName>style.visibility</p:attrName>
                                        </p:attrNameLst>
                                      </p:cBhvr>
                                      <p:to>
                                        <p:strVal val="visible"/>
                                      </p:to>
                                    </p:set>
                                    <p:animEffect transition="in" filter="box(out)">
                                      <p:cBhvr>
                                        <p:cTn id="37" dur="500"/>
                                        <p:tgtEl>
                                          <p:spTgt spid="2928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2868">
                                            <p:txEl>
                                              <p:pRg st="7" end="7"/>
                                            </p:txEl>
                                          </p:spTgt>
                                        </p:tgtEl>
                                        <p:attrNameLst>
                                          <p:attrName>style.visibility</p:attrName>
                                        </p:attrNameLst>
                                      </p:cBhvr>
                                      <p:to>
                                        <p:strVal val="visible"/>
                                      </p:to>
                                    </p:set>
                                    <p:animEffect transition="in" filter="box(out)">
                                      <p:cBhvr>
                                        <p:cTn id="42" dur="500"/>
                                        <p:tgtEl>
                                          <p:spTgt spid="2928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a:extLst>
              <a:ext uri="{FF2B5EF4-FFF2-40B4-BE49-F238E27FC236}">
                <a16:creationId xmlns:a16="http://schemas.microsoft.com/office/drawing/2014/main" id="{697E57ED-8E45-47E3-910A-4B5F9973F7A8}"/>
              </a:ext>
            </a:extLst>
          </p:cNvPr>
          <p:cNvSpPr txBox="1">
            <a:spLocks noChangeArrowheads="1"/>
          </p:cNvSpPr>
          <p:nvPr/>
        </p:nvSpPr>
        <p:spPr bwMode="auto">
          <a:xfrm>
            <a:off x="647700" y="914400"/>
            <a:ext cx="923925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200">
                <a:solidFill>
                  <a:srgbClr val="FFFF00"/>
                </a:solidFill>
                <a:latin typeface="Arial" panose="020B0604020202020204" pitchFamily="34" charset="0"/>
                <a:cs typeface="Arial" panose="020B0604020202020204" pitchFamily="34" charset="0"/>
              </a:rPr>
              <a:t>KỸ THUẬT CHỌN ĐƯỜNG THÍCH NGHI VÀ KHÔNG THÍCH NGHI</a:t>
            </a:r>
          </a:p>
          <a:p>
            <a:pPr>
              <a:lnSpc>
                <a:spcPct val="120000"/>
              </a:lnSpc>
              <a:spcBef>
                <a:spcPts val="1200"/>
              </a:spcBef>
              <a:buClrTx/>
              <a:buSzTx/>
              <a:buFontTx/>
              <a:buNone/>
            </a:pPr>
            <a:r>
              <a:rPr lang="vi-VN" altLang="en-US" sz="22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Kỹ thuật chọn đường không thích nghi (tĩnh) có thể tập trung hoặc phân tán nhưng nó không đáp ứng với mọi sự thay đổi trên mạng. Trong trường hợp này, việc Chọn đường được thực hiện mà không có sự trao đổi thông tin, không có sự cậpnhật thông tin thường xuyên. Tiêu chuẩn tối ưu đê chọn đường và con đường</a:t>
            </a:r>
            <a:r>
              <a:rPr lang="en-US" altLang="en-US" sz="20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được chọn một lần cho toàn cục. Kỹ thuật này chỉ thích nghi cho các mạng có tính ổn định cao.  </a:t>
            </a:r>
          </a:p>
          <a:p>
            <a:pPr>
              <a:lnSpc>
                <a:spcPct val="120000"/>
              </a:lnSpc>
              <a:spcBef>
                <a:spcPts val="1200"/>
              </a:spcBef>
              <a:buClrTx/>
              <a:buSzTx/>
              <a:buFontTx/>
              <a:buNone/>
            </a:pPr>
            <a:r>
              <a:rPr lang="vi-VN" altLang="en-US" sz="2000" b="0">
                <a:latin typeface="Arial" panose="020B0604020202020204" pitchFamily="34" charset="0"/>
                <a:cs typeface="Arial" panose="020B0604020202020204" pitchFamily="34" charset="0"/>
              </a:rPr>
              <a:t>Kỹ thuật chọn đường thích nghi (động) mức độ thích nghi của một kỹ thuật chọn đường được đặc trưng bởi sự trao đổi thông tin chọn đường trên mạng, các thông tin về trạng tháI của mạng có thể được cung cấp từ các nút láng giềng hoặc từ tất cả các nút khác.</a:t>
            </a:r>
            <a:endParaRPr kumimoji="1" lang="en-US" altLang="en-US" sz="2300">
              <a:latin typeface=".VnArial Narrow"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Effect transition="in" filter="box(out)">
                                      <p:cBhvr>
                                        <p:cTn id="7" dur="500"/>
                                        <p:tgtEl>
                                          <p:spTgt spid="293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3892">
                                            <p:txEl>
                                              <p:pRg st="1" end="1"/>
                                            </p:txEl>
                                          </p:spTgt>
                                        </p:tgtEl>
                                        <p:attrNameLst>
                                          <p:attrName>style.visibility</p:attrName>
                                        </p:attrNameLst>
                                      </p:cBhvr>
                                      <p:to>
                                        <p:strVal val="visible"/>
                                      </p:to>
                                    </p:set>
                                    <p:animEffect transition="in" filter="box(out)">
                                      <p:cBhvr>
                                        <p:cTn id="12" dur="500"/>
                                        <p:tgtEl>
                                          <p:spTgt spid="293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3892">
                                            <p:txEl>
                                              <p:pRg st="2" end="2"/>
                                            </p:txEl>
                                          </p:spTgt>
                                        </p:tgtEl>
                                        <p:attrNameLst>
                                          <p:attrName>style.visibility</p:attrName>
                                        </p:attrNameLst>
                                      </p:cBhvr>
                                      <p:to>
                                        <p:strVal val="visible"/>
                                      </p:to>
                                    </p:set>
                                    <p:animEffect transition="in" filter="box(out)">
                                      <p:cBhvr>
                                        <p:cTn id="17" dur="500"/>
                                        <p:tgtEl>
                                          <p:spTgt spid="293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9B62F98-2B11-4124-89BC-0652F0C28E59}"/>
              </a:ext>
            </a:extLst>
          </p:cNvPr>
          <p:cNvSpPr>
            <a:spLocks noGrp="1" noRot="1" noChangeArrowheads="1"/>
          </p:cNvSpPr>
          <p:nvPr>
            <p:ph type="title"/>
          </p:nvPr>
        </p:nvSpPr>
        <p:spPr>
          <a:xfrm>
            <a:off x="1644650" y="274638"/>
            <a:ext cx="6413500" cy="495300"/>
          </a:xfrm>
        </p:spPr>
        <p:txBody>
          <a:bodyPr/>
          <a:lstStyle/>
          <a:p>
            <a:pPr eaLnBrk="1" hangingPunct="1"/>
            <a:r>
              <a:rPr lang="en-US" altLang="en-US" sz="2200" dirty="0">
                <a:solidFill>
                  <a:srgbClr val="FFFF00"/>
                </a:solidFill>
                <a:effectLst/>
                <a:latin typeface="Arial" panose="020B0604020202020204" pitchFamily="34" charset="0"/>
                <a:cs typeface="Arial" panose="020B0604020202020204" pitchFamily="34" charset="0"/>
              </a:rPr>
              <a:t>VẤN ĐỀ LIÊN KẾ GIỮA CÁC MẠNG</a:t>
            </a:r>
            <a:endParaRPr lang="en-US" altLang="en-US" sz="2200" b="0" dirty="0">
              <a:solidFill>
                <a:srgbClr val="FFFF00"/>
              </a:solidFill>
              <a:effectLst/>
              <a:latin typeface="Arial" panose="020B0604020202020204" pitchFamily="34" charset="0"/>
              <a:cs typeface="Arial" panose="020B0604020202020204" pitchFamily="34" charset="0"/>
            </a:endParaRPr>
          </a:p>
        </p:txBody>
      </p:sp>
      <p:sp>
        <p:nvSpPr>
          <p:cNvPr id="45059" name="Rectangle 3">
            <a:extLst>
              <a:ext uri="{FF2B5EF4-FFF2-40B4-BE49-F238E27FC236}">
                <a16:creationId xmlns:a16="http://schemas.microsoft.com/office/drawing/2014/main" id="{E8796854-D361-41A8-99F6-B84202E9EE9C}"/>
              </a:ext>
            </a:extLst>
          </p:cNvPr>
          <p:cNvSpPr>
            <a:spLocks noGrp="1" noChangeArrowheads="1"/>
          </p:cNvSpPr>
          <p:nvPr>
            <p:ph type="body" idx="1"/>
          </p:nvPr>
        </p:nvSpPr>
        <p:spPr>
          <a:xfrm>
            <a:off x="495300" y="990600"/>
            <a:ext cx="9525000" cy="1447800"/>
          </a:xfrm>
        </p:spPr>
        <p:txBody>
          <a:bodyPr/>
          <a:lstStyle/>
          <a:p>
            <a:r>
              <a:rPr lang="en-US" altLang="en-US" sz="2000">
                <a:effectLst/>
                <a:latin typeface="Arial" panose="020B0604020202020204" pitchFamily="34" charset="0"/>
                <a:cs typeface="Arial" panose="020B0604020202020204" pitchFamily="34" charset="0"/>
              </a:rPr>
              <a:t>Có hai thực thể tham gia mạng muốn liên kết với nhau qua liên mạng ( InterNet) </a:t>
            </a:r>
          </a:p>
          <a:p>
            <a:pPr>
              <a:buFont typeface="Wingdings" panose="05000000000000000000" pitchFamily="2" charset="2"/>
              <a:buNone/>
            </a:pPr>
            <a:endParaRPr lang="en-US" altLang="en-US" sz="2000">
              <a:effectLst/>
              <a:latin typeface="Arial" panose="020B0604020202020204" pitchFamily="34" charset="0"/>
              <a:cs typeface="Arial" panose="020B0604020202020204" pitchFamily="34" charset="0"/>
            </a:endParaRPr>
          </a:p>
          <a:p>
            <a:r>
              <a:rPr lang="vi-VN" altLang="en-US" sz="2000">
                <a:effectLst/>
                <a:latin typeface="Arial" panose="020B0604020202020204" pitchFamily="34" charset="0"/>
                <a:cs typeface="Arial" panose="020B0604020202020204" pitchFamily="34" charset="0"/>
              </a:rPr>
              <a:t>Vấn đề đặt ra làm thế nào để chuyển được gói tin qua các mạng khác nhau từ điểm A đến B ?</a:t>
            </a:r>
            <a:endParaRPr lang="en-US" altLang="en-US" sz="2000">
              <a:effectLst/>
              <a:latin typeface="Arial" panose="020B0604020202020204" pitchFamily="34" charset="0"/>
              <a:cs typeface="Arial" panose="020B0604020202020204" pitchFamily="34" charset="0"/>
            </a:endParaRPr>
          </a:p>
        </p:txBody>
      </p:sp>
      <p:grpSp>
        <p:nvGrpSpPr>
          <p:cNvPr id="45060" name="Group 4">
            <a:extLst>
              <a:ext uri="{FF2B5EF4-FFF2-40B4-BE49-F238E27FC236}">
                <a16:creationId xmlns:a16="http://schemas.microsoft.com/office/drawing/2014/main" id="{D7E572E5-B223-4E04-A2BA-DAB7996EDF8C}"/>
              </a:ext>
            </a:extLst>
          </p:cNvPr>
          <p:cNvGrpSpPr>
            <a:grpSpLocks/>
          </p:cNvGrpSpPr>
          <p:nvPr/>
        </p:nvGrpSpPr>
        <p:grpSpPr bwMode="auto">
          <a:xfrm>
            <a:off x="2085975" y="2982913"/>
            <a:ext cx="6257925" cy="3417887"/>
            <a:chOff x="1122" y="1879"/>
            <a:chExt cx="3942" cy="2153"/>
          </a:xfrm>
        </p:grpSpPr>
        <p:sp>
          <p:nvSpPr>
            <p:cNvPr id="45063" name="Rectangle 5">
              <a:extLst>
                <a:ext uri="{FF2B5EF4-FFF2-40B4-BE49-F238E27FC236}">
                  <a16:creationId xmlns:a16="http://schemas.microsoft.com/office/drawing/2014/main" id="{F15A6C04-9B3C-4C7B-BD8F-DD2EA64F933E}"/>
                </a:ext>
              </a:extLst>
            </p:cNvPr>
            <p:cNvSpPr>
              <a:spLocks noChangeArrowheads="1"/>
            </p:cNvSpPr>
            <p:nvPr/>
          </p:nvSpPr>
          <p:spPr bwMode="auto">
            <a:xfrm>
              <a:off x="1122" y="1879"/>
              <a:ext cx="486" cy="384"/>
            </a:xfrm>
            <a:prstGeom prst="rect">
              <a:avLst/>
            </a:prstGeom>
            <a:noFill/>
            <a:ln w="2540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5064" name="Rectangle 6">
              <a:extLst>
                <a:ext uri="{FF2B5EF4-FFF2-40B4-BE49-F238E27FC236}">
                  <a16:creationId xmlns:a16="http://schemas.microsoft.com/office/drawing/2014/main" id="{AC59DB4D-EAA7-4FBA-8DA5-3BCEAA0106F6}"/>
                </a:ext>
              </a:extLst>
            </p:cNvPr>
            <p:cNvSpPr>
              <a:spLocks noChangeArrowheads="1"/>
            </p:cNvSpPr>
            <p:nvPr/>
          </p:nvSpPr>
          <p:spPr bwMode="auto">
            <a:xfrm>
              <a:off x="4578" y="1879"/>
              <a:ext cx="486" cy="384"/>
            </a:xfrm>
            <a:prstGeom prst="rect">
              <a:avLst/>
            </a:prstGeom>
            <a:noFill/>
            <a:ln w="25400">
              <a:solidFill>
                <a:srgbClr val="CACAC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5065" name="Line 7">
              <a:extLst>
                <a:ext uri="{FF2B5EF4-FFF2-40B4-BE49-F238E27FC236}">
                  <a16:creationId xmlns:a16="http://schemas.microsoft.com/office/drawing/2014/main" id="{8A56E97D-D734-4974-8FEC-998BB922AC9A}"/>
                </a:ext>
              </a:extLst>
            </p:cNvPr>
            <p:cNvSpPr>
              <a:spLocks noChangeShapeType="1"/>
            </p:cNvSpPr>
            <p:nvPr/>
          </p:nvSpPr>
          <p:spPr bwMode="auto">
            <a:xfrm>
              <a:off x="1608" y="2071"/>
              <a:ext cx="540" cy="624"/>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6" name="Text Box 8">
              <a:extLst>
                <a:ext uri="{FF2B5EF4-FFF2-40B4-BE49-F238E27FC236}">
                  <a16:creationId xmlns:a16="http://schemas.microsoft.com/office/drawing/2014/main" id="{9A420DA6-74D7-44CF-93B6-7F6BA49F376E}"/>
                </a:ext>
              </a:extLst>
            </p:cNvPr>
            <p:cNvSpPr txBox="1">
              <a:spLocks noChangeArrowheads="1"/>
            </p:cNvSpPr>
            <p:nvPr/>
          </p:nvSpPr>
          <p:spPr bwMode="auto">
            <a:xfrm>
              <a:off x="1230" y="192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400" b="0">
                  <a:solidFill>
                    <a:srgbClr val="CACACA"/>
                  </a:solidFill>
                  <a:latin typeface="Times New Roman" panose="02020603050405020304" pitchFamily="18" charset="0"/>
                </a:rPr>
                <a:t>A</a:t>
              </a:r>
            </a:p>
          </p:txBody>
        </p:sp>
        <p:sp>
          <p:nvSpPr>
            <p:cNvPr id="45067" name="Text Box 9">
              <a:extLst>
                <a:ext uri="{FF2B5EF4-FFF2-40B4-BE49-F238E27FC236}">
                  <a16:creationId xmlns:a16="http://schemas.microsoft.com/office/drawing/2014/main" id="{AD0A84D8-8D41-4E6A-AF5C-22940653E766}"/>
                </a:ext>
              </a:extLst>
            </p:cNvPr>
            <p:cNvSpPr txBox="1">
              <a:spLocks noChangeArrowheads="1"/>
            </p:cNvSpPr>
            <p:nvPr/>
          </p:nvSpPr>
          <p:spPr bwMode="auto">
            <a:xfrm>
              <a:off x="4686" y="192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400" b="0">
                  <a:solidFill>
                    <a:srgbClr val="CACACA"/>
                  </a:solidFill>
                  <a:latin typeface="Times New Roman" panose="02020603050405020304" pitchFamily="18" charset="0"/>
                </a:rPr>
                <a:t>B</a:t>
              </a:r>
            </a:p>
          </p:txBody>
        </p:sp>
        <p:sp>
          <p:nvSpPr>
            <p:cNvPr id="45068" name="Line 10">
              <a:extLst>
                <a:ext uri="{FF2B5EF4-FFF2-40B4-BE49-F238E27FC236}">
                  <a16:creationId xmlns:a16="http://schemas.microsoft.com/office/drawing/2014/main" id="{A03BB2B5-69DF-4944-9F78-3BBEFB7A9D69}"/>
                </a:ext>
              </a:extLst>
            </p:cNvPr>
            <p:cNvSpPr>
              <a:spLocks noChangeShapeType="1"/>
            </p:cNvSpPr>
            <p:nvPr/>
          </p:nvSpPr>
          <p:spPr bwMode="auto">
            <a:xfrm flipV="1">
              <a:off x="4308" y="2071"/>
              <a:ext cx="270" cy="528"/>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5069" name="Object 11">
              <a:extLst>
                <a:ext uri="{FF2B5EF4-FFF2-40B4-BE49-F238E27FC236}">
                  <a16:creationId xmlns:a16="http://schemas.microsoft.com/office/drawing/2014/main" id="{296E0C9B-FF1E-49D0-B0D5-2904E3931765}"/>
                </a:ext>
              </a:extLst>
            </p:cNvPr>
            <p:cNvGraphicFramePr>
              <a:graphicFrameLocks noChangeAspect="1"/>
            </p:cNvGraphicFramePr>
            <p:nvPr/>
          </p:nvGraphicFramePr>
          <p:xfrm>
            <a:off x="1800" y="2119"/>
            <a:ext cx="2862" cy="1913"/>
          </p:xfrm>
          <a:graphic>
            <a:graphicData uri="http://schemas.openxmlformats.org/presentationml/2006/ole">
              <mc:AlternateContent xmlns:mc="http://schemas.openxmlformats.org/markup-compatibility/2006">
                <mc:Choice xmlns:v="urn:schemas-microsoft-com:vml" Requires="v">
                  <p:oleObj name="VISIO" r:id="rId2" imgW="3999240" imgH="3008520" progId="Visio.Drawing.5">
                    <p:embed/>
                  </p:oleObj>
                </mc:Choice>
                <mc:Fallback>
                  <p:oleObj name="VISIO" r:id="rId2" imgW="3999240" imgH="3008520" progId="Visio.Drawing.5">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 y="2119"/>
                          <a:ext cx="2862" cy="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0" name="Object 12">
              <a:extLst>
                <a:ext uri="{FF2B5EF4-FFF2-40B4-BE49-F238E27FC236}">
                  <a16:creationId xmlns:a16="http://schemas.microsoft.com/office/drawing/2014/main" id="{30F49966-91AF-48EC-A2C6-63983E0559CB}"/>
                </a:ext>
              </a:extLst>
            </p:cNvPr>
            <p:cNvGraphicFramePr>
              <a:graphicFrameLocks noChangeAspect="1"/>
            </p:cNvGraphicFramePr>
            <p:nvPr/>
          </p:nvGraphicFramePr>
          <p:xfrm>
            <a:off x="2094" y="2455"/>
            <a:ext cx="810" cy="541"/>
          </p:xfrm>
          <a:graphic>
            <a:graphicData uri="http://schemas.openxmlformats.org/presentationml/2006/ole">
              <mc:AlternateContent xmlns:mc="http://schemas.openxmlformats.org/markup-compatibility/2006">
                <mc:Choice xmlns:v="urn:schemas-microsoft-com:vml" Requires="v">
                  <p:oleObj name="VISIO" r:id="rId4" imgW="3999240" imgH="3008520" progId="Visio.Drawing.5">
                    <p:embed/>
                  </p:oleObj>
                </mc:Choice>
                <mc:Fallback>
                  <p:oleObj name="VISIO" r:id="rId4" imgW="3999240" imgH="3008520" progId="Visio.Drawing.5">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4" y="2455"/>
                          <a:ext cx="81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1" name="Object 13">
              <a:extLst>
                <a:ext uri="{FF2B5EF4-FFF2-40B4-BE49-F238E27FC236}">
                  <a16:creationId xmlns:a16="http://schemas.microsoft.com/office/drawing/2014/main" id="{8E3B7441-C194-424F-910C-74CC40A98208}"/>
                </a:ext>
              </a:extLst>
            </p:cNvPr>
            <p:cNvGraphicFramePr>
              <a:graphicFrameLocks noChangeAspect="1"/>
            </p:cNvGraphicFramePr>
            <p:nvPr/>
          </p:nvGraphicFramePr>
          <p:xfrm>
            <a:off x="3714" y="2551"/>
            <a:ext cx="810" cy="541"/>
          </p:xfrm>
          <a:graphic>
            <a:graphicData uri="http://schemas.openxmlformats.org/presentationml/2006/ole">
              <mc:AlternateContent xmlns:mc="http://schemas.openxmlformats.org/markup-compatibility/2006">
                <mc:Choice xmlns:v="urn:schemas-microsoft-com:vml" Requires="v">
                  <p:oleObj name="VISIO" r:id="rId6" imgW="3999240" imgH="3008520" progId="Visio.Drawing.5">
                    <p:embed/>
                  </p:oleObj>
                </mc:Choice>
                <mc:Fallback>
                  <p:oleObj name="VISIO" r:id="rId6" imgW="3999240" imgH="3008520" progId="Visio.Drawing.5">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 y="2551"/>
                          <a:ext cx="81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2" name="Line 14">
              <a:extLst>
                <a:ext uri="{FF2B5EF4-FFF2-40B4-BE49-F238E27FC236}">
                  <a16:creationId xmlns:a16="http://schemas.microsoft.com/office/drawing/2014/main" id="{319CE174-670C-46C5-8234-EF771F411EE2}"/>
                </a:ext>
              </a:extLst>
            </p:cNvPr>
            <p:cNvSpPr>
              <a:spLocks noChangeShapeType="1"/>
            </p:cNvSpPr>
            <p:nvPr/>
          </p:nvSpPr>
          <p:spPr bwMode="auto">
            <a:xfrm>
              <a:off x="2904" y="2695"/>
              <a:ext cx="8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5073" name="Object 15">
              <a:extLst>
                <a:ext uri="{FF2B5EF4-FFF2-40B4-BE49-F238E27FC236}">
                  <a16:creationId xmlns:a16="http://schemas.microsoft.com/office/drawing/2014/main" id="{25B1726B-A905-44CD-B74C-D234BC3C7DD2}"/>
                </a:ext>
              </a:extLst>
            </p:cNvPr>
            <p:cNvGraphicFramePr>
              <a:graphicFrameLocks noChangeAspect="1"/>
            </p:cNvGraphicFramePr>
            <p:nvPr/>
          </p:nvGraphicFramePr>
          <p:xfrm>
            <a:off x="2958" y="3175"/>
            <a:ext cx="810" cy="541"/>
          </p:xfrm>
          <a:graphic>
            <a:graphicData uri="http://schemas.openxmlformats.org/presentationml/2006/ole">
              <mc:AlternateContent xmlns:mc="http://schemas.openxmlformats.org/markup-compatibility/2006">
                <mc:Choice xmlns:v="urn:schemas-microsoft-com:vml" Requires="v">
                  <p:oleObj name="VISIO" r:id="rId7" imgW="3999240" imgH="3008520" progId="Visio.Drawing.5">
                    <p:embed/>
                  </p:oleObj>
                </mc:Choice>
                <mc:Fallback>
                  <p:oleObj name="VISIO" r:id="rId7" imgW="3999240" imgH="3008520" progId="Visio.Drawing.5">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8" y="3175"/>
                          <a:ext cx="81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4" name="Line 16">
              <a:extLst>
                <a:ext uri="{FF2B5EF4-FFF2-40B4-BE49-F238E27FC236}">
                  <a16:creationId xmlns:a16="http://schemas.microsoft.com/office/drawing/2014/main" id="{5DCB43AF-C11D-4F23-97C7-063A21556D7B}"/>
                </a:ext>
              </a:extLst>
            </p:cNvPr>
            <p:cNvSpPr>
              <a:spLocks noChangeShapeType="1"/>
            </p:cNvSpPr>
            <p:nvPr/>
          </p:nvSpPr>
          <p:spPr bwMode="auto">
            <a:xfrm>
              <a:off x="2634" y="2983"/>
              <a:ext cx="378"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17">
              <a:extLst>
                <a:ext uri="{FF2B5EF4-FFF2-40B4-BE49-F238E27FC236}">
                  <a16:creationId xmlns:a16="http://schemas.microsoft.com/office/drawing/2014/main" id="{49E3C36C-5C85-457B-9D73-B1E78C26F6C4}"/>
                </a:ext>
              </a:extLst>
            </p:cNvPr>
            <p:cNvSpPr>
              <a:spLocks noChangeShapeType="1"/>
            </p:cNvSpPr>
            <p:nvPr/>
          </p:nvSpPr>
          <p:spPr bwMode="auto">
            <a:xfrm flipV="1">
              <a:off x="3714" y="3127"/>
              <a:ext cx="270"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E56823-FC6C-4F01-818D-635B15CA7414}"/>
              </a:ext>
            </a:extLst>
          </p:cNvPr>
          <p:cNvSpPr>
            <a:spLocks noChangeArrowheads="1"/>
          </p:cNvSpPr>
          <p:nvPr/>
        </p:nvSpPr>
        <p:spPr bwMode="auto">
          <a:xfrm>
            <a:off x="1917700" y="1781175"/>
            <a:ext cx="7351713" cy="4076700"/>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083" name="Rectangle 3">
            <a:extLst>
              <a:ext uri="{FF2B5EF4-FFF2-40B4-BE49-F238E27FC236}">
                <a16:creationId xmlns:a16="http://schemas.microsoft.com/office/drawing/2014/main" id="{11004CE1-0253-4B3F-8B3F-605E228DF4DD}"/>
              </a:ext>
            </a:extLst>
          </p:cNvPr>
          <p:cNvSpPr>
            <a:spLocks noChangeArrowheads="1"/>
          </p:cNvSpPr>
          <p:nvPr/>
        </p:nvSpPr>
        <p:spPr bwMode="auto">
          <a:xfrm>
            <a:off x="1843088" y="1847850"/>
            <a:ext cx="7351712" cy="4076700"/>
          </a:xfrm>
          <a:prstGeom prst="rect">
            <a:avLst/>
          </a:prstGeom>
          <a:solidFill>
            <a:srgbClr val="FFFFFF"/>
          </a:solidFill>
          <a:ln w="19050">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084" name="Rectangle 4">
            <a:extLst>
              <a:ext uri="{FF2B5EF4-FFF2-40B4-BE49-F238E27FC236}">
                <a16:creationId xmlns:a16="http://schemas.microsoft.com/office/drawing/2014/main" id="{1B0D7A98-31F2-448C-86CA-5583A1BAD2FD}"/>
              </a:ext>
            </a:extLst>
          </p:cNvPr>
          <p:cNvSpPr>
            <a:spLocks noGrp="1" noRot="1" noChangeArrowheads="1"/>
          </p:cNvSpPr>
          <p:nvPr>
            <p:ph type="title"/>
          </p:nvPr>
        </p:nvSpPr>
        <p:spPr>
          <a:xfrm>
            <a:off x="471488" y="381000"/>
            <a:ext cx="8743950" cy="573088"/>
          </a:xfrm>
        </p:spPr>
        <p:txBody>
          <a:bodyPr/>
          <a:lstStyle/>
          <a:p>
            <a:pPr eaLnBrk="1" hangingPunct="1"/>
            <a:r>
              <a:rPr lang="en-US" altLang="en-US" sz="2300">
                <a:solidFill>
                  <a:srgbClr val="FFFF00"/>
                </a:solidFill>
                <a:effectLst/>
                <a:latin typeface="Arial" panose="020B0604020202020204" pitchFamily="34" charset="0"/>
                <a:cs typeface="Arial" panose="020B0604020202020204" pitchFamily="34" charset="0"/>
              </a:rPr>
              <a:t>MÔ HÌNH CHỌN ĐƯỜNG TRÊN INTERNET</a:t>
            </a:r>
            <a:r>
              <a:rPr lang="en-US" altLang="en-US" sz="2300">
                <a:effectLst/>
                <a:latin typeface="Arial" panose="020B0604020202020204" pitchFamily="34" charset="0"/>
                <a:cs typeface="Arial" panose="020B0604020202020204" pitchFamily="34" charset="0"/>
              </a:rPr>
              <a:t> </a:t>
            </a:r>
          </a:p>
        </p:txBody>
      </p:sp>
      <p:graphicFrame>
        <p:nvGraphicFramePr>
          <p:cNvPr id="46085" name="Rectangle 5">
            <a:extLst>
              <a:ext uri="{FF2B5EF4-FFF2-40B4-BE49-F238E27FC236}">
                <a16:creationId xmlns:a16="http://schemas.microsoft.com/office/drawing/2014/main" id="{758152C6-48BB-4659-9E77-85D74614F4BC}"/>
              </a:ext>
            </a:extLst>
          </p:cNvPr>
          <p:cNvGraphicFramePr>
            <a:graphicFrameLocks/>
          </p:cNvGraphicFramePr>
          <p:nvPr/>
        </p:nvGraphicFramePr>
        <p:xfrm>
          <a:off x="1714500" y="1397000"/>
          <a:ext cx="6858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0" name="Rectangle 5"/>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14500" y="1397000"/>
                        <a:ext cx="6858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6" name="Group 6">
            <a:extLst>
              <a:ext uri="{FF2B5EF4-FFF2-40B4-BE49-F238E27FC236}">
                <a16:creationId xmlns:a16="http://schemas.microsoft.com/office/drawing/2014/main" id="{3E0F56CC-C3D1-4852-9CEA-C35D5B5988DE}"/>
              </a:ext>
            </a:extLst>
          </p:cNvPr>
          <p:cNvGrpSpPr>
            <a:grpSpLocks/>
          </p:cNvGrpSpPr>
          <p:nvPr/>
        </p:nvGrpSpPr>
        <p:grpSpPr bwMode="auto">
          <a:xfrm>
            <a:off x="4318000" y="3443288"/>
            <a:ext cx="1087438" cy="1214437"/>
            <a:chOff x="3996" y="2883"/>
            <a:chExt cx="609" cy="765"/>
          </a:xfrm>
        </p:grpSpPr>
        <p:sp>
          <p:nvSpPr>
            <p:cNvPr id="46113" name="Rectangle 7">
              <a:extLst>
                <a:ext uri="{FF2B5EF4-FFF2-40B4-BE49-F238E27FC236}">
                  <a16:creationId xmlns:a16="http://schemas.microsoft.com/office/drawing/2014/main" id="{89F097FD-B43E-45EC-BC95-A272BC35B661}"/>
                </a:ext>
              </a:extLst>
            </p:cNvPr>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14" name="Rectangle 8">
              <a:extLst>
                <a:ext uri="{FF2B5EF4-FFF2-40B4-BE49-F238E27FC236}">
                  <a16:creationId xmlns:a16="http://schemas.microsoft.com/office/drawing/2014/main" id="{5AB742ED-759E-4183-ABAB-7BCF6750A178}"/>
                </a:ext>
              </a:extLst>
            </p:cNvPr>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15" name="Text Box 9">
              <a:extLst>
                <a:ext uri="{FF2B5EF4-FFF2-40B4-BE49-F238E27FC236}">
                  <a16:creationId xmlns:a16="http://schemas.microsoft.com/office/drawing/2014/main" id="{AC4FD902-8851-4BBE-8EBA-14505DAE5776}"/>
                </a:ext>
              </a:extLst>
            </p:cNvPr>
            <p:cNvSpPr txBox="1">
              <a:spLocks noChangeArrowheads="1"/>
            </p:cNvSpPr>
            <p:nvPr/>
          </p:nvSpPr>
          <p:spPr bwMode="auto">
            <a:xfrm>
              <a:off x="4023" y="3071"/>
              <a:ext cx="5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1800">
                  <a:latin typeface="Arial" panose="020B0604020202020204" pitchFamily="34" charset="0"/>
                </a:rPr>
                <a:t>routing</a:t>
              </a:r>
            </a:p>
            <a:p>
              <a:pPr algn="ctr">
                <a:spcBef>
                  <a:spcPct val="0"/>
                </a:spcBef>
                <a:buClrTx/>
                <a:buSzTx/>
                <a:buFontTx/>
                <a:buNone/>
              </a:pPr>
              <a:r>
                <a:rPr lang="en-US" altLang="en-US" sz="1800">
                  <a:latin typeface="Arial" panose="020B0604020202020204" pitchFamily="34" charset="0"/>
                </a:rPr>
                <a:t>table</a:t>
              </a:r>
            </a:p>
          </p:txBody>
        </p:sp>
        <p:sp>
          <p:nvSpPr>
            <p:cNvPr id="46116" name="Line 10">
              <a:extLst>
                <a:ext uri="{FF2B5EF4-FFF2-40B4-BE49-F238E27FC236}">
                  <a16:creationId xmlns:a16="http://schemas.microsoft.com/office/drawing/2014/main" id="{FFB43A91-4551-47DF-8328-4E48023DEB74}"/>
                </a:ext>
              </a:extLst>
            </p:cNvPr>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7" name="Line 11">
              <a:extLst>
                <a:ext uri="{FF2B5EF4-FFF2-40B4-BE49-F238E27FC236}">
                  <a16:creationId xmlns:a16="http://schemas.microsoft.com/office/drawing/2014/main" id="{D402B7CB-F68F-4A55-B79F-B8F0F858547C}"/>
                </a:ext>
              </a:extLst>
            </p:cNvPr>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8" name="Line 12">
              <a:extLst>
                <a:ext uri="{FF2B5EF4-FFF2-40B4-BE49-F238E27FC236}">
                  <a16:creationId xmlns:a16="http://schemas.microsoft.com/office/drawing/2014/main" id="{CD233C5C-F2DC-4606-B551-08D7A9600DF8}"/>
                </a:ext>
              </a:extLst>
            </p:cNvPr>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13">
              <a:extLst>
                <a:ext uri="{FF2B5EF4-FFF2-40B4-BE49-F238E27FC236}">
                  <a16:creationId xmlns:a16="http://schemas.microsoft.com/office/drawing/2014/main" id="{5849B8C4-05DC-470A-8C41-781F575559AB}"/>
                </a:ext>
              </a:extLst>
            </p:cNvPr>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0" name="Line 14">
              <a:extLst>
                <a:ext uri="{FF2B5EF4-FFF2-40B4-BE49-F238E27FC236}">
                  <a16:creationId xmlns:a16="http://schemas.microsoft.com/office/drawing/2014/main" id="{5743E894-52A9-475B-B350-4C2B39A358EE}"/>
                </a:ext>
              </a:extLst>
            </p:cNvPr>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15">
              <a:extLst>
                <a:ext uri="{FF2B5EF4-FFF2-40B4-BE49-F238E27FC236}">
                  <a16:creationId xmlns:a16="http://schemas.microsoft.com/office/drawing/2014/main" id="{1CF71399-52A7-4192-ABBA-DE6CA8A19A5D}"/>
                </a:ext>
              </a:extLst>
            </p:cNvPr>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6087" name="Rectangle 16">
            <a:extLst>
              <a:ext uri="{FF2B5EF4-FFF2-40B4-BE49-F238E27FC236}">
                <a16:creationId xmlns:a16="http://schemas.microsoft.com/office/drawing/2014/main" id="{E9DF07EA-04D0-4EE8-B095-AF1234FB786F}"/>
              </a:ext>
            </a:extLst>
          </p:cNvPr>
          <p:cNvSpPr>
            <a:spLocks noGrp="1" noChangeArrowheads="1"/>
          </p:cNvSpPr>
          <p:nvPr>
            <p:ph type="body" sz="half" idx="1"/>
          </p:nvPr>
        </p:nvSpPr>
        <p:spPr>
          <a:xfrm>
            <a:off x="654050" y="1133475"/>
            <a:ext cx="8475663" cy="438150"/>
          </a:xfrm>
        </p:spPr>
        <p:txBody>
          <a:bodyPr/>
          <a:lstStyle/>
          <a:p>
            <a:pPr eaLnBrk="1" hangingPunct="1">
              <a:lnSpc>
                <a:spcPct val="90000"/>
              </a:lnSpc>
              <a:buFont typeface="Wingdings" panose="05000000000000000000" pitchFamily="2" charset="2"/>
              <a:buNone/>
            </a:pPr>
            <a:r>
              <a:rPr lang="en-US" altLang="en-US" sz="2000" b="1">
                <a:effectLst/>
                <a:latin typeface="Arial" panose="020B0604020202020204" pitchFamily="34" charset="0"/>
                <a:cs typeface="Arial" panose="020B0604020202020204" pitchFamily="34" charset="0"/>
              </a:rPr>
              <a:t>Host, router trên tầng mạng:</a:t>
            </a:r>
          </a:p>
        </p:txBody>
      </p:sp>
      <p:sp>
        <p:nvSpPr>
          <p:cNvPr id="46088" name="Line 17">
            <a:extLst>
              <a:ext uri="{FF2B5EF4-FFF2-40B4-BE49-F238E27FC236}">
                <a16:creationId xmlns:a16="http://schemas.microsoft.com/office/drawing/2014/main" id="{30B37961-CB66-4882-A77B-5E0A01EBB562}"/>
              </a:ext>
            </a:extLst>
          </p:cNvPr>
          <p:cNvSpPr>
            <a:spLocks noChangeShapeType="1"/>
          </p:cNvSpPr>
          <p:nvPr/>
        </p:nvSpPr>
        <p:spPr bwMode="auto">
          <a:xfrm flipV="1">
            <a:off x="1831975" y="5410200"/>
            <a:ext cx="7319963"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Line 18">
            <a:extLst>
              <a:ext uri="{FF2B5EF4-FFF2-40B4-BE49-F238E27FC236}">
                <a16:creationId xmlns:a16="http://schemas.microsoft.com/office/drawing/2014/main" id="{065744B2-61AA-4B08-B604-27334523B365}"/>
              </a:ext>
            </a:extLst>
          </p:cNvPr>
          <p:cNvSpPr>
            <a:spLocks noChangeShapeType="1"/>
          </p:cNvSpPr>
          <p:nvPr/>
        </p:nvSpPr>
        <p:spPr bwMode="auto">
          <a:xfrm flipV="1">
            <a:off x="1865313" y="4886325"/>
            <a:ext cx="7339012"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090" name="Group 19">
            <a:extLst>
              <a:ext uri="{FF2B5EF4-FFF2-40B4-BE49-F238E27FC236}">
                <a16:creationId xmlns:a16="http://schemas.microsoft.com/office/drawing/2014/main" id="{0963C7B8-2C61-4D49-8152-4A0889140396}"/>
              </a:ext>
            </a:extLst>
          </p:cNvPr>
          <p:cNvGrpSpPr>
            <a:grpSpLocks/>
          </p:cNvGrpSpPr>
          <p:nvPr/>
        </p:nvGrpSpPr>
        <p:grpSpPr bwMode="auto">
          <a:xfrm>
            <a:off x="2066925" y="2667000"/>
            <a:ext cx="2122488" cy="895350"/>
            <a:chOff x="1175" y="1848"/>
            <a:chExt cx="1189" cy="564"/>
          </a:xfrm>
        </p:grpSpPr>
        <p:sp>
          <p:nvSpPr>
            <p:cNvPr id="46110" name="Rectangle 20">
              <a:extLst>
                <a:ext uri="{FF2B5EF4-FFF2-40B4-BE49-F238E27FC236}">
                  <a16:creationId xmlns:a16="http://schemas.microsoft.com/office/drawing/2014/main" id="{14722C30-DC4C-4AF7-A73D-B32378F8C3FB}"/>
                </a:ext>
              </a:extLst>
            </p:cNvPr>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11" name="Rectangle 21">
              <a:extLst>
                <a:ext uri="{FF2B5EF4-FFF2-40B4-BE49-F238E27FC236}">
                  <a16:creationId xmlns:a16="http://schemas.microsoft.com/office/drawing/2014/main" id="{D40620C1-1636-46F4-9F39-0B6E50D8D46F}"/>
                </a:ext>
              </a:extLst>
            </p:cNvPr>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12" name="Text Box 22">
              <a:extLst>
                <a:ext uri="{FF2B5EF4-FFF2-40B4-BE49-F238E27FC236}">
                  <a16:creationId xmlns:a16="http://schemas.microsoft.com/office/drawing/2014/main" id="{8F644885-C64C-4FB5-B096-1A1401AD963E}"/>
                </a:ext>
              </a:extLst>
            </p:cNvPr>
            <p:cNvSpPr txBox="1">
              <a:spLocks noChangeArrowheads="1"/>
            </p:cNvSpPr>
            <p:nvPr/>
          </p:nvSpPr>
          <p:spPr bwMode="auto">
            <a:xfrm>
              <a:off x="1175" y="1892"/>
              <a:ext cx="108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Arial" panose="020B0604020202020204" pitchFamily="34" charset="0"/>
                </a:rPr>
                <a:t>Routing protocols</a:t>
              </a:r>
            </a:p>
            <a:p>
              <a:pPr>
                <a:spcBef>
                  <a:spcPct val="0"/>
                </a:spcBef>
                <a:buClrTx/>
                <a:buSzTx/>
                <a:buFontTx/>
                <a:buChar char="•"/>
              </a:pPr>
              <a:r>
                <a:rPr lang="en-US" altLang="en-US" sz="1600">
                  <a:latin typeface="Arial" panose="020B0604020202020204" pitchFamily="34" charset="0"/>
                </a:rPr>
                <a:t>path selection</a:t>
              </a:r>
            </a:p>
            <a:p>
              <a:pPr>
                <a:spcBef>
                  <a:spcPct val="0"/>
                </a:spcBef>
                <a:buClrTx/>
                <a:buSzTx/>
                <a:buFontTx/>
                <a:buChar char="•"/>
              </a:pPr>
              <a:r>
                <a:rPr lang="en-US" altLang="en-US" sz="1600">
                  <a:latin typeface="Arial" panose="020B0604020202020204" pitchFamily="34" charset="0"/>
                </a:rPr>
                <a:t>RIP, OSPF, BGP</a:t>
              </a:r>
              <a:endParaRPr lang="en-US" altLang="en-US" sz="1800">
                <a:latin typeface="Arial" panose="020B0604020202020204" pitchFamily="34" charset="0"/>
              </a:endParaRPr>
            </a:p>
          </p:txBody>
        </p:sp>
      </p:grpSp>
      <p:sp>
        <p:nvSpPr>
          <p:cNvPr id="46091" name="Freeform 23">
            <a:extLst>
              <a:ext uri="{FF2B5EF4-FFF2-40B4-BE49-F238E27FC236}">
                <a16:creationId xmlns:a16="http://schemas.microsoft.com/office/drawing/2014/main" id="{FECAB6E5-2453-4C8D-AC80-63EFBABE8C1D}"/>
              </a:ext>
            </a:extLst>
          </p:cNvPr>
          <p:cNvSpPr>
            <a:spLocks/>
          </p:cNvSpPr>
          <p:nvPr/>
        </p:nvSpPr>
        <p:spPr bwMode="auto">
          <a:xfrm>
            <a:off x="3536950" y="3657600"/>
            <a:ext cx="706438"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6092" name="Group 24">
            <a:extLst>
              <a:ext uri="{FF2B5EF4-FFF2-40B4-BE49-F238E27FC236}">
                <a16:creationId xmlns:a16="http://schemas.microsoft.com/office/drawing/2014/main" id="{C4A97A45-88D6-4714-9E24-4D8B4DDD8304}"/>
              </a:ext>
            </a:extLst>
          </p:cNvPr>
          <p:cNvGrpSpPr>
            <a:grpSpLocks/>
          </p:cNvGrpSpPr>
          <p:nvPr/>
        </p:nvGrpSpPr>
        <p:grpSpPr bwMode="auto">
          <a:xfrm>
            <a:off x="5646738" y="2600325"/>
            <a:ext cx="3376612" cy="1181100"/>
            <a:chOff x="102" y="1272"/>
            <a:chExt cx="1890" cy="744"/>
          </a:xfrm>
        </p:grpSpPr>
        <p:sp>
          <p:nvSpPr>
            <p:cNvPr id="46107" name="Rectangle 25">
              <a:extLst>
                <a:ext uri="{FF2B5EF4-FFF2-40B4-BE49-F238E27FC236}">
                  <a16:creationId xmlns:a16="http://schemas.microsoft.com/office/drawing/2014/main" id="{319D42D6-ACD7-4799-98B3-2402E03B1435}"/>
                </a:ext>
              </a:extLst>
            </p:cNvPr>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08" name="Rectangle 26">
              <a:extLst>
                <a:ext uri="{FF2B5EF4-FFF2-40B4-BE49-F238E27FC236}">
                  <a16:creationId xmlns:a16="http://schemas.microsoft.com/office/drawing/2014/main" id="{0ABD3612-B671-4E04-B119-8AA0A4D006CD}"/>
                </a:ext>
              </a:extLst>
            </p:cNvPr>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09" name="Text Box 27">
              <a:extLst>
                <a:ext uri="{FF2B5EF4-FFF2-40B4-BE49-F238E27FC236}">
                  <a16:creationId xmlns:a16="http://schemas.microsoft.com/office/drawing/2014/main" id="{AE0131A7-9383-4C91-8509-3EABD3F2DF3B}"/>
                </a:ext>
              </a:extLst>
            </p:cNvPr>
            <p:cNvSpPr txBox="1">
              <a:spLocks noChangeArrowheads="1"/>
            </p:cNvSpPr>
            <p:nvPr/>
          </p:nvSpPr>
          <p:spPr bwMode="auto">
            <a:xfrm>
              <a:off x="116" y="1316"/>
              <a:ext cx="171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Arial" panose="020B0604020202020204" pitchFamily="34" charset="0"/>
                </a:rPr>
                <a:t>IP protocol</a:t>
              </a:r>
            </a:p>
            <a:p>
              <a:pPr>
                <a:spcBef>
                  <a:spcPct val="0"/>
                </a:spcBef>
                <a:buClrTx/>
                <a:buSzTx/>
                <a:buFontTx/>
                <a:buChar char="•"/>
              </a:pPr>
              <a:r>
                <a:rPr lang="en-US" altLang="en-US" sz="1600">
                  <a:latin typeface="Arial" panose="020B0604020202020204" pitchFamily="34" charset="0"/>
                </a:rPr>
                <a:t>addressing conventions</a:t>
              </a:r>
            </a:p>
            <a:p>
              <a:pPr>
                <a:spcBef>
                  <a:spcPct val="0"/>
                </a:spcBef>
                <a:buClrTx/>
                <a:buSzTx/>
                <a:buFontTx/>
                <a:buChar char="•"/>
              </a:pPr>
              <a:r>
                <a:rPr lang="en-US" altLang="en-US" sz="1600">
                  <a:latin typeface="Arial" panose="020B0604020202020204" pitchFamily="34" charset="0"/>
                </a:rPr>
                <a:t>datagram format</a:t>
              </a:r>
            </a:p>
            <a:p>
              <a:pPr>
                <a:spcBef>
                  <a:spcPct val="0"/>
                </a:spcBef>
                <a:buClrTx/>
                <a:buSzTx/>
                <a:buFontTx/>
                <a:buChar char="•"/>
              </a:pPr>
              <a:r>
                <a:rPr lang="en-US" altLang="en-US" sz="1600">
                  <a:latin typeface="Arial" panose="020B0604020202020204" pitchFamily="34" charset="0"/>
                </a:rPr>
                <a:t>packet handling conventions</a:t>
              </a:r>
              <a:endParaRPr lang="en-US" altLang="en-US" sz="1800">
                <a:latin typeface="Arial" panose="020B0604020202020204" pitchFamily="34" charset="0"/>
              </a:endParaRPr>
            </a:p>
          </p:txBody>
        </p:sp>
      </p:grpSp>
      <p:grpSp>
        <p:nvGrpSpPr>
          <p:cNvPr id="46093" name="Group 28">
            <a:extLst>
              <a:ext uri="{FF2B5EF4-FFF2-40B4-BE49-F238E27FC236}">
                <a16:creationId xmlns:a16="http://schemas.microsoft.com/office/drawing/2014/main" id="{C97F89CD-4C77-418D-9D1D-7B1A3F65EF64}"/>
              </a:ext>
            </a:extLst>
          </p:cNvPr>
          <p:cNvGrpSpPr>
            <a:grpSpLocks/>
          </p:cNvGrpSpPr>
          <p:nvPr/>
        </p:nvGrpSpPr>
        <p:grpSpPr bwMode="auto">
          <a:xfrm>
            <a:off x="5668963" y="3914775"/>
            <a:ext cx="2430462" cy="890588"/>
            <a:chOff x="72" y="1146"/>
            <a:chExt cx="1260" cy="561"/>
          </a:xfrm>
        </p:grpSpPr>
        <p:sp>
          <p:nvSpPr>
            <p:cNvPr id="46104" name="Rectangle 29">
              <a:extLst>
                <a:ext uri="{FF2B5EF4-FFF2-40B4-BE49-F238E27FC236}">
                  <a16:creationId xmlns:a16="http://schemas.microsoft.com/office/drawing/2014/main" id="{AA2263ED-7DAB-4E66-8688-B4444C3CC029}"/>
                </a:ext>
              </a:extLst>
            </p:cNvPr>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05" name="Rectangle 30">
              <a:extLst>
                <a:ext uri="{FF2B5EF4-FFF2-40B4-BE49-F238E27FC236}">
                  <a16:creationId xmlns:a16="http://schemas.microsoft.com/office/drawing/2014/main" id="{B1C49BBA-9338-4A5E-ABC5-4942022F6ACD}"/>
                </a:ext>
              </a:extLst>
            </p:cNvPr>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6106" name="Text Box 31">
              <a:extLst>
                <a:ext uri="{FF2B5EF4-FFF2-40B4-BE49-F238E27FC236}">
                  <a16:creationId xmlns:a16="http://schemas.microsoft.com/office/drawing/2014/main" id="{C1D7CD79-2B59-4519-A176-88380DC7234A}"/>
                </a:ext>
              </a:extLst>
            </p:cNvPr>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Arial" panose="020B0604020202020204" pitchFamily="34" charset="0"/>
                </a:rPr>
                <a:t>ICMP protocol</a:t>
              </a:r>
            </a:p>
            <a:p>
              <a:pPr>
                <a:spcBef>
                  <a:spcPct val="0"/>
                </a:spcBef>
                <a:buClrTx/>
                <a:buSzTx/>
                <a:buFontTx/>
                <a:buChar char="•"/>
              </a:pPr>
              <a:r>
                <a:rPr lang="en-US" altLang="en-US" sz="1600">
                  <a:latin typeface="Arial" panose="020B0604020202020204" pitchFamily="34" charset="0"/>
                </a:rPr>
                <a:t>error reporting</a:t>
              </a:r>
            </a:p>
            <a:p>
              <a:pPr>
                <a:spcBef>
                  <a:spcPct val="0"/>
                </a:spcBef>
                <a:buClrTx/>
                <a:buSzTx/>
                <a:buFontTx/>
                <a:buChar char="•"/>
              </a:pPr>
              <a:r>
                <a:rPr lang="en-US" altLang="en-US" sz="1600">
                  <a:latin typeface="Arial" panose="020B0604020202020204" pitchFamily="34" charset="0"/>
                </a:rPr>
                <a:t>router “signaling”</a:t>
              </a:r>
              <a:endParaRPr lang="en-US" altLang="en-US" sz="1800">
                <a:latin typeface="Arial" panose="020B0604020202020204" pitchFamily="34" charset="0"/>
              </a:endParaRPr>
            </a:p>
          </p:txBody>
        </p:sp>
      </p:grpSp>
      <p:sp>
        <p:nvSpPr>
          <p:cNvPr id="46094" name="Line 32">
            <a:extLst>
              <a:ext uri="{FF2B5EF4-FFF2-40B4-BE49-F238E27FC236}">
                <a16:creationId xmlns:a16="http://schemas.microsoft.com/office/drawing/2014/main" id="{A3F51E6E-6BCD-40B0-9180-57993AF98A1A}"/>
              </a:ext>
            </a:extLst>
          </p:cNvPr>
          <p:cNvSpPr>
            <a:spLocks noChangeShapeType="1"/>
          </p:cNvSpPr>
          <p:nvPr/>
        </p:nvSpPr>
        <p:spPr bwMode="auto">
          <a:xfrm flipV="1">
            <a:off x="1865313" y="2466975"/>
            <a:ext cx="7339012"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Text Box 33">
            <a:extLst>
              <a:ext uri="{FF2B5EF4-FFF2-40B4-BE49-F238E27FC236}">
                <a16:creationId xmlns:a16="http://schemas.microsoft.com/office/drawing/2014/main" id="{A3DDFF2E-671B-48FD-AFAA-43BD300397A7}"/>
              </a:ext>
            </a:extLst>
          </p:cNvPr>
          <p:cNvSpPr txBox="1">
            <a:spLocks noChangeArrowheads="1"/>
          </p:cNvSpPr>
          <p:nvPr/>
        </p:nvSpPr>
        <p:spPr bwMode="auto">
          <a:xfrm>
            <a:off x="3486150" y="1989138"/>
            <a:ext cx="305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a:solidFill>
                  <a:schemeClr val="bg2"/>
                </a:solidFill>
                <a:latin typeface="Arial" panose="020B0604020202020204" pitchFamily="34" charset="0"/>
              </a:rPr>
              <a:t>Transport layer: TCP, UDP</a:t>
            </a:r>
            <a:endParaRPr lang="en-US" altLang="en-US" sz="1800">
              <a:latin typeface="Arial" panose="020B0604020202020204" pitchFamily="34" charset="0"/>
            </a:endParaRPr>
          </a:p>
        </p:txBody>
      </p:sp>
      <p:sp>
        <p:nvSpPr>
          <p:cNvPr id="46096" name="Text Box 34">
            <a:extLst>
              <a:ext uri="{FF2B5EF4-FFF2-40B4-BE49-F238E27FC236}">
                <a16:creationId xmlns:a16="http://schemas.microsoft.com/office/drawing/2014/main" id="{2F7CC702-652B-4E65-8BC4-E56D2B1B6913}"/>
              </a:ext>
            </a:extLst>
          </p:cNvPr>
          <p:cNvSpPr txBox="1">
            <a:spLocks noChangeArrowheads="1"/>
          </p:cNvSpPr>
          <p:nvPr/>
        </p:nvSpPr>
        <p:spPr bwMode="auto">
          <a:xfrm>
            <a:off x="4740275" y="4960938"/>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a:solidFill>
                  <a:schemeClr val="bg2"/>
                </a:solidFill>
                <a:latin typeface="Arial" panose="020B0604020202020204" pitchFamily="34" charset="0"/>
              </a:rPr>
              <a:t>Link layer</a:t>
            </a:r>
            <a:endParaRPr lang="en-US" altLang="en-US" sz="1800">
              <a:latin typeface="Arial" panose="020B0604020202020204" pitchFamily="34" charset="0"/>
            </a:endParaRPr>
          </a:p>
        </p:txBody>
      </p:sp>
      <p:sp>
        <p:nvSpPr>
          <p:cNvPr id="46097" name="Text Box 35">
            <a:extLst>
              <a:ext uri="{FF2B5EF4-FFF2-40B4-BE49-F238E27FC236}">
                <a16:creationId xmlns:a16="http://schemas.microsoft.com/office/drawing/2014/main" id="{2FDAAD3F-A359-46AE-AE59-0D465CAE9F47}"/>
              </a:ext>
            </a:extLst>
          </p:cNvPr>
          <p:cNvSpPr txBox="1">
            <a:spLocks noChangeArrowheads="1"/>
          </p:cNvSpPr>
          <p:nvPr/>
        </p:nvSpPr>
        <p:spPr bwMode="auto">
          <a:xfrm>
            <a:off x="4568825" y="5484813"/>
            <a:ext cx="1697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a:solidFill>
                  <a:schemeClr val="bg2"/>
                </a:solidFill>
                <a:latin typeface="Arial" panose="020B0604020202020204" pitchFamily="34" charset="0"/>
              </a:rPr>
              <a:t>physical layer</a:t>
            </a:r>
            <a:endParaRPr lang="en-US" altLang="en-US" sz="1800">
              <a:latin typeface="Arial" panose="020B0604020202020204" pitchFamily="34" charset="0"/>
            </a:endParaRPr>
          </a:p>
        </p:txBody>
      </p:sp>
      <p:sp>
        <p:nvSpPr>
          <p:cNvPr id="46098" name="Text Box 36">
            <a:extLst>
              <a:ext uri="{FF2B5EF4-FFF2-40B4-BE49-F238E27FC236}">
                <a16:creationId xmlns:a16="http://schemas.microsoft.com/office/drawing/2014/main" id="{2CA6E7D6-5C17-4AB1-810C-3E4887269CFA}"/>
              </a:ext>
            </a:extLst>
          </p:cNvPr>
          <p:cNvSpPr txBox="1">
            <a:spLocks noChangeArrowheads="1"/>
          </p:cNvSpPr>
          <p:nvPr/>
        </p:nvSpPr>
        <p:spPr bwMode="auto">
          <a:xfrm>
            <a:off x="381000" y="3259138"/>
            <a:ext cx="1387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r">
              <a:spcBef>
                <a:spcPct val="0"/>
              </a:spcBef>
              <a:buClrTx/>
              <a:buSzTx/>
              <a:buFontTx/>
              <a:buNone/>
            </a:pPr>
            <a:r>
              <a:rPr lang="en-US" altLang="en-US" sz="2400">
                <a:solidFill>
                  <a:srgbClr val="CCFFFF"/>
                </a:solidFill>
                <a:latin typeface="Arial" panose="020B0604020202020204" pitchFamily="34" charset="0"/>
              </a:rPr>
              <a:t>Network</a:t>
            </a:r>
          </a:p>
          <a:p>
            <a:pPr algn="r">
              <a:spcBef>
                <a:spcPct val="0"/>
              </a:spcBef>
              <a:buClrTx/>
              <a:buSzTx/>
              <a:buFontTx/>
              <a:buNone/>
            </a:pPr>
            <a:r>
              <a:rPr lang="en-US" altLang="en-US" sz="2400">
                <a:solidFill>
                  <a:srgbClr val="CCFFFF"/>
                </a:solidFill>
                <a:latin typeface="Arial" panose="020B0604020202020204" pitchFamily="34" charset="0"/>
              </a:rPr>
              <a:t>layer</a:t>
            </a:r>
            <a:endParaRPr lang="en-US" altLang="en-US" sz="1800">
              <a:solidFill>
                <a:srgbClr val="CCFFFF"/>
              </a:solidFill>
              <a:latin typeface="Arial" panose="020B0604020202020204" pitchFamily="34" charset="0"/>
            </a:endParaRPr>
          </a:p>
        </p:txBody>
      </p:sp>
      <p:sp>
        <p:nvSpPr>
          <p:cNvPr id="46099" name="Line 37">
            <a:extLst>
              <a:ext uri="{FF2B5EF4-FFF2-40B4-BE49-F238E27FC236}">
                <a16:creationId xmlns:a16="http://schemas.microsoft.com/office/drawing/2014/main" id="{882FD3E5-D59A-4177-B7A0-701D1C2EB126}"/>
              </a:ext>
            </a:extLst>
          </p:cNvPr>
          <p:cNvSpPr>
            <a:spLocks noChangeShapeType="1"/>
          </p:cNvSpPr>
          <p:nvPr/>
        </p:nvSpPr>
        <p:spPr bwMode="auto">
          <a:xfrm flipV="1">
            <a:off x="1554163" y="2486025"/>
            <a:ext cx="0" cy="742950"/>
          </a:xfrm>
          <a:prstGeom prst="line">
            <a:avLst/>
          </a:prstGeom>
          <a:noFill/>
          <a:ln w="28575">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38">
            <a:extLst>
              <a:ext uri="{FF2B5EF4-FFF2-40B4-BE49-F238E27FC236}">
                <a16:creationId xmlns:a16="http://schemas.microsoft.com/office/drawing/2014/main" id="{6CF2B097-3E55-4B32-8B90-0E5A24A42A3A}"/>
              </a:ext>
            </a:extLst>
          </p:cNvPr>
          <p:cNvSpPr>
            <a:spLocks noChangeShapeType="1"/>
          </p:cNvSpPr>
          <p:nvPr/>
        </p:nvSpPr>
        <p:spPr bwMode="auto">
          <a:xfrm>
            <a:off x="1554163" y="4152900"/>
            <a:ext cx="0" cy="742950"/>
          </a:xfrm>
          <a:prstGeom prst="line">
            <a:avLst/>
          </a:prstGeom>
          <a:noFill/>
          <a:ln w="28575">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39">
            <a:extLst>
              <a:ext uri="{FF2B5EF4-FFF2-40B4-BE49-F238E27FC236}">
                <a16:creationId xmlns:a16="http://schemas.microsoft.com/office/drawing/2014/main" id="{3F33D326-A190-4BED-8969-357C50738532}"/>
              </a:ext>
            </a:extLst>
          </p:cNvPr>
          <p:cNvSpPr>
            <a:spLocks noChangeShapeType="1"/>
          </p:cNvSpPr>
          <p:nvPr/>
        </p:nvSpPr>
        <p:spPr bwMode="auto">
          <a:xfrm>
            <a:off x="1866900" y="2438400"/>
            <a:ext cx="73914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6102" name="Line 40">
            <a:extLst>
              <a:ext uri="{FF2B5EF4-FFF2-40B4-BE49-F238E27FC236}">
                <a16:creationId xmlns:a16="http://schemas.microsoft.com/office/drawing/2014/main" id="{F7D4E97E-2958-495A-A65A-ACB9033F138B}"/>
              </a:ext>
            </a:extLst>
          </p:cNvPr>
          <p:cNvSpPr>
            <a:spLocks noChangeShapeType="1"/>
          </p:cNvSpPr>
          <p:nvPr/>
        </p:nvSpPr>
        <p:spPr bwMode="auto">
          <a:xfrm>
            <a:off x="1790700" y="4953000"/>
            <a:ext cx="73914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6103" name="Line 41">
            <a:extLst>
              <a:ext uri="{FF2B5EF4-FFF2-40B4-BE49-F238E27FC236}">
                <a16:creationId xmlns:a16="http://schemas.microsoft.com/office/drawing/2014/main" id="{17E29E14-C90F-46EF-92D6-A97D2B05AB9C}"/>
              </a:ext>
            </a:extLst>
          </p:cNvPr>
          <p:cNvSpPr>
            <a:spLocks noChangeShapeType="1"/>
          </p:cNvSpPr>
          <p:nvPr/>
        </p:nvSpPr>
        <p:spPr bwMode="auto">
          <a:xfrm>
            <a:off x="1790700" y="5486400"/>
            <a:ext cx="73914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838B473-5FE2-4C5D-B16A-CDD73F173043}"/>
              </a:ext>
            </a:extLst>
          </p:cNvPr>
          <p:cNvSpPr>
            <a:spLocks noChangeArrowheads="1"/>
          </p:cNvSpPr>
          <p:nvPr/>
        </p:nvSpPr>
        <p:spPr bwMode="auto">
          <a:xfrm>
            <a:off x="4569619" y="1138559"/>
            <a:ext cx="5545138" cy="5037137"/>
          </a:xfrm>
          <a:prstGeom prst="rect">
            <a:avLst/>
          </a:prstGeom>
          <a:solidFill>
            <a:schemeClr val="bg1"/>
          </a:solidFill>
          <a:ln w="38100">
            <a:solidFill>
              <a:srgbClr val="FFFFCC"/>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07" name="Rectangle 3">
            <a:extLst>
              <a:ext uri="{FF2B5EF4-FFF2-40B4-BE49-F238E27FC236}">
                <a16:creationId xmlns:a16="http://schemas.microsoft.com/office/drawing/2014/main" id="{1503BDDA-4865-4069-A177-952D03E64764}"/>
              </a:ext>
            </a:extLst>
          </p:cNvPr>
          <p:cNvSpPr>
            <a:spLocks noGrp="1" noRot="1" noChangeArrowheads="1"/>
          </p:cNvSpPr>
          <p:nvPr>
            <p:ph type="title"/>
          </p:nvPr>
        </p:nvSpPr>
        <p:spPr>
          <a:xfrm>
            <a:off x="495300" y="228600"/>
            <a:ext cx="8743950" cy="609600"/>
          </a:xfrm>
        </p:spPr>
        <p:txBody>
          <a:bodyPr/>
          <a:lstStyle/>
          <a:p>
            <a:pPr eaLnBrk="1" hangingPunct="1"/>
            <a:r>
              <a:rPr lang="en-US" altLang="en-US" sz="2300">
                <a:solidFill>
                  <a:srgbClr val="FFFF00"/>
                </a:solidFill>
                <a:effectLst/>
                <a:latin typeface="Arial" panose="020B0604020202020204" pitchFamily="34" charset="0"/>
                <a:cs typeface="Arial" panose="020B0604020202020204" pitchFamily="34" charset="0"/>
              </a:rPr>
              <a:t>MÔ HÌNH CẤU TRÚC ĐỊA CHỈ IP ADDRESSING</a:t>
            </a:r>
            <a:endParaRPr lang="en-US" altLang="en-US" sz="2300">
              <a:solidFill>
                <a:srgbClr val="FFFF00"/>
              </a:solidFill>
              <a:effectLst/>
              <a:latin typeface=".VnBlackH" panose="020B7200000000000000" pitchFamily="34" charset="0"/>
            </a:endParaRPr>
          </a:p>
        </p:txBody>
      </p:sp>
      <p:sp>
        <p:nvSpPr>
          <p:cNvPr id="47108" name="Rectangle 4">
            <a:extLst>
              <a:ext uri="{FF2B5EF4-FFF2-40B4-BE49-F238E27FC236}">
                <a16:creationId xmlns:a16="http://schemas.microsoft.com/office/drawing/2014/main" id="{5FA73F54-E2DC-48E8-89C0-FC0B6EDFB906}"/>
              </a:ext>
            </a:extLst>
          </p:cNvPr>
          <p:cNvSpPr>
            <a:spLocks noGrp="1" noChangeArrowheads="1"/>
          </p:cNvSpPr>
          <p:nvPr>
            <p:ph type="body" sz="half" idx="1"/>
          </p:nvPr>
        </p:nvSpPr>
        <p:spPr>
          <a:xfrm>
            <a:off x="39688" y="1447800"/>
            <a:ext cx="4692650" cy="4648200"/>
          </a:xfrm>
        </p:spPr>
        <p:txBody>
          <a:bodyPr/>
          <a:lstStyle/>
          <a:p>
            <a:r>
              <a:rPr lang="vi-VN" altLang="en-US" sz="2000" dirty="0">
                <a:solidFill>
                  <a:srgbClr val="00FF00"/>
                </a:solidFill>
                <a:effectLst/>
                <a:latin typeface="Arial" panose="020B0604020202020204" pitchFamily="34" charset="0"/>
                <a:cs typeface="Arial" panose="020B0604020202020204" pitchFamily="34" charset="0"/>
              </a:rPr>
              <a:t>IP address: </a:t>
            </a:r>
            <a:r>
              <a:rPr lang="vi-VN" altLang="en-US" sz="2000" dirty="0">
                <a:effectLst/>
                <a:latin typeface="Arial" panose="020B0604020202020204" pitchFamily="34" charset="0"/>
                <a:cs typeface="Arial" panose="020B0604020202020204" pitchFamily="34" charset="0"/>
              </a:rPr>
              <a:t>có 32-bit định danh cho các thiết bị host, router, giao diện ( Interface)</a:t>
            </a:r>
          </a:p>
          <a:p>
            <a:r>
              <a:rPr lang="en-US" altLang="en-US" sz="2000" dirty="0" err="1">
                <a:solidFill>
                  <a:srgbClr val="00FF00"/>
                </a:solidFill>
                <a:effectLst/>
                <a:latin typeface="Arial" panose="020B0604020202020204" pitchFamily="34" charset="0"/>
                <a:cs typeface="Arial" panose="020B0604020202020204" pitchFamily="34" charset="0"/>
              </a:rPr>
              <a:t>Giao</a:t>
            </a:r>
            <a:r>
              <a:rPr lang="en-US" altLang="en-US" sz="2000" dirty="0">
                <a:solidFill>
                  <a:srgbClr val="00FF00"/>
                </a:solidFill>
                <a:effectLst/>
                <a:latin typeface="Arial" panose="020B0604020202020204" pitchFamily="34" charset="0"/>
                <a:cs typeface="Arial" panose="020B0604020202020204" pitchFamily="34" charset="0"/>
              </a:rPr>
              <a:t> </a:t>
            </a:r>
            <a:r>
              <a:rPr lang="en-US" altLang="en-US" sz="2000" dirty="0" err="1">
                <a:solidFill>
                  <a:srgbClr val="00FF00"/>
                </a:solidFill>
                <a:effectLst/>
                <a:latin typeface="Arial" panose="020B0604020202020204" pitchFamily="34" charset="0"/>
                <a:cs typeface="Arial" panose="020B0604020202020204" pitchFamily="34" charset="0"/>
              </a:rPr>
              <a:t>diện</a:t>
            </a:r>
            <a:r>
              <a:rPr lang="en-US" altLang="en-US" sz="2000" dirty="0">
                <a:effectLst/>
                <a:latin typeface="Arial" panose="020B0604020202020204" pitchFamily="34" charset="0"/>
                <a:cs typeface="Arial" panose="020B0604020202020204" pitchFamily="34" charset="0"/>
              </a:rPr>
              <a:t>: </a:t>
            </a:r>
            <a:r>
              <a:rPr lang="en-US" altLang="en-US" sz="2000" dirty="0" err="1">
                <a:effectLst/>
                <a:latin typeface="Arial" panose="020B0604020202020204" pitchFamily="34" charset="0"/>
                <a:cs typeface="Arial" panose="020B0604020202020204" pitchFamily="34" charset="0"/>
              </a:rPr>
              <a:t>liên</a:t>
            </a:r>
            <a:r>
              <a:rPr lang="en-US" altLang="en-US" sz="2000" dirty="0">
                <a:effectLst/>
                <a:latin typeface="Arial" panose="020B0604020202020204" pitchFamily="34" charset="0"/>
                <a:cs typeface="Arial" panose="020B0604020202020204" pitchFamily="34" charset="0"/>
              </a:rPr>
              <a:t> </a:t>
            </a:r>
            <a:r>
              <a:rPr lang="en-US" altLang="en-US" sz="2000" dirty="0" err="1">
                <a:effectLst/>
                <a:latin typeface="Arial" panose="020B0604020202020204" pitchFamily="34" charset="0"/>
                <a:cs typeface="Arial" panose="020B0604020202020204" pitchFamily="34" charset="0"/>
              </a:rPr>
              <a:t>kết</a:t>
            </a:r>
            <a:r>
              <a:rPr lang="en-US" altLang="en-US" sz="2000" dirty="0">
                <a:effectLst/>
                <a:latin typeface="Arial" panose="020B0604020202020204" pitchFamily="34" charset="0"/>
                <a:cs typeface="Arial" panose="020B0604020202020204" pitchFamily="34" charset="0"/>
              </a:rPr>
              <a:t> </a:t>
            </a:r>
            <a:r>
              <a:rPr lang="en-US" altLang="en-US" sz="2000" dirty="0" err="1">
                <a:effectLst/>
                <a:latin typeface="Arial" panose="020B0604020202020204" pitchFamily="34" charset="0"/>
                <a:cs typeface="Arial" panose="020B0604020202020204" pitchFamily="34" charset="0"/>
              </a:rPr>
              <a:t>giữa</a:t>
            </a:r>
            <a:r>
              <a:rPr lang="en-US" altLang="en-US" sz="2000" dirty="0">
                <a:effectLst/>
                <a:latin typeface="Arial" panose="020B0604020202020204" pitchFamily="34" charset="0"/>
                <a:cs typeface="Arial" panose="020B0604020202020204" pitchFamily="34" charset="0"/>
              </a:rPr>
              <a:t> </a:t>
            </a:r>
            <a:r>
              <a:rPr lang="en-US" altLang="en-US" sz="2000" dirty="0" err="1">
                <a:effectLst/>
                <a:latin typeface="Arial" panose="020B0604020202020204" pitchFamily="34" charset="0"/>
                <a:cs typeface="Arial" panose="020B0604020202020204" pitchFamily="34" charset="0"/>
              </a:rPr>
              <a:t>các</a:t>
            </a:r>
            <a:r>
              <a:rPr lang="en-US" altLang="en-US" sz="2000" dirty="0">
                <a:effectLst/>
                <a:latin typeface="Arial" panose="020B0604020202020204" pitchFamily="34" charset="0"/>
                <a:cs typeface="Arial" panose="020B0604020202020204" pitchFamily="34" charset="0"/>
              </a:rPr>
              <a:t> host, router and physical link</a:t>
            </a:r>
          </a:p>
          <a:p>
            <a:r>
              <a:rPr lang="vi-VN" altLang="en-US" sz="2000" dirty="0">
                <a:effectLst/>
                <a:latin typeface="Arial" panose="020B0604020202020204" pitchFamily="34" charset="0"/>
                <a:cs typeface="Arial" panose="020B0604020202020204" pitchFamily="34" charset="0"/>
              </a:rPr>
              <a:t>router’s là loại thiết bị đa giao diện.</a:t>
            </a:r>
          </a:p>
          <a:p>
            <a:r>
              <a:rPr lang="vi-VN" altLang="en-US" sz="2000" dirty="0">
                <a:effectLst/>
                <a:latin typeface="Arial" panose="020B0604020202020204" pitchFamily="34" charset="0"/>
                <a:cs typeface="Arial" panose="020B0604020202020204" pitchFamily="34" charset="0"/>
              </a:rPr>
              <a:t>host có thể đơn hoặc đa giao diện</a:t>
            </a:r>
          </a:p>
          <a:p>
            <a:r>
              <a:rPr lang="vi-VN" altLang="en-US" sz="2000" dirty="0">
                <a:effectLst/>
                <a:latin typeface="Arial" panose="020B0604020202020204" pitchFamily="34" charset="0"/>
                <a:cs typeface="Arial" panose="020B0604020202020204" pitchFamily="34" charset="0"/>
              </a:rPr>
              <a:t>IP addresses dùng để liên kết với các giao diện host, router,...</a:t>
            </a:r>
          </a:p>
          <a:p>
            <a:pPr eaLnBrk="1" hangingPunct="1">
              <a:lnSpc>
                <a:spcPct val="130000"/>
              </a:lnSpc>
              <a:buFont typeface="Wingdings" panose="05000000000000000000" pitchFamily="2" charset="2"/>
              <a:buNone/>
            </a:pPr>
            <a:endParaRPr lang="en-US" altLang="en-US" sz="2000" b="1" dirty="0">
              <a:effectLst/>
              <a:latin typeface=".VnArial Narrow" panose="020B7200000000000000" pitchFamily="34" charset="0"/>
            </a:endParaRPr>
          </a:p>
        </p:txBody>
      </p:sp>
      <p:graphicFrame>
        <p:nvGraphicFramePr>
          <p:cNvPr id="47109" name="Object 5">
            <a:extLst>
              <a:ext uri="{FF2B5EF4-FFF2-40B4-BE49-F238E27FC236}">
                <a16:creationId xmlns:a16="http://schemas.microsoft.com/office/drawing/2014/main" id="{8FFA7475-C07F-4578-9410-4600E666DF09}"/>
              </a:ext>
            </a:extLst>
          </p:cNvPr>
          <p:cNvGraphicFramePr>
            <a:graphicFrameLocks noChangeAspect="1"/>
          </p:cNvGraphicFramePr>
          <p:nvPr/>
        </p:nvGraphicFramePr>
        <p:xfrm>
          <a:off x="5151438" y="1265238"/>
          <a:ext cx="657225" cy="463550"/>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126523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Line 6">
            <a:extLst>
              <a:ext uri="{FF2B5EF4-FFF2-40B4-BE49-F238E27FC236}">
                <a16:creationId xmlns:a16="http://schemas.microsoft.com/office/drawing/2014/main" id="{425DE8A7-8114-4659-B718-41536985253E}"/>
              </a:ext>
            </a:extLst>
          </p:cNvPr>
          <p:cNvSpPr>
            <a:spLocks noChangeShapeType="1"/>
          </p:cNvSpPr>
          <p:nvPr/>
        </p:nvSpPr>
        <p:spPr bwMode="auto">
          <a:xfrm>
            <a:off x="5781675" y="1638300"/>
            <a:ext cx="312738"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Line 7">
            <a:extLst>
              <a:ext uri="{FF2B5EF4-FFF2-40B4-BE49-F238E27FC236}">
                <a16:creationId xmlns:a16="http://schemas.microsoft.com/office/drawing/2014/main" id="{D16F2F03-6841-4A7B-AAB8-17AAB5DE5905}"/>
              </a:ext>
            </a:extLst>
          </p:cNvPr>
          <p:cNvSpPr>
            <a:spLocks noChangeShapeType="1"/>
          </p:cNvSpPr>
          <p:nvPr/>
        </p:nvSpPr>
        <p:spPr bwMode="auto">
          <a:xfrm flipH="1">
            <a:off x="6108700" y="1624013"/>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2" name="Line 8">
            <a:extLst>
              <a:ext uri="{FF2B5EF4-FFF2-40B4-BE49-F238E27FC236}">
                <a16:creationId xmlns:a16="http://schemas.microsoft.com/office/drawing/2014/main" id="{BAE9F18A-7164-42F7-A817-A29E5029F28F}"/>
              </a:ext>
            </a:extLst>
          </p:cNvPr>
          <p:cNvSpPr>
            <a:spLocks noChangeShapeType="1"/>
          </p:cNvSpPr>
          <p:nvPr/>
        </p:nvSpPr>
        <p:spPr bwMode="auto">
          <a:xfrm flipV="1">
            <a:off x="5781675" y="2282825"/>
            <a:ext cx="312738"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Line 9">
            <a:extLst>
              <a:ext uri="{FF2B5EF4-FFF2-40B4-BE49-F238E27FC236}">
                <a16:creationId xmlns:a16="http://schemas.microsoft.com/office/drawing/2014/main" id="{3F01825F-8787-4219-A638-FB61142BFD4D}"/>
              </a:ext>
            </a:extLst>
          </p:cNvPr>
          <p:cNvSpPr>
            <a:spLocks noChangeShapeType="1"/>
          </p:cNvSpPr>
          <p:nvPr/>
        </p:nvSpPr>
        <p:spPr bwMode="auto">
          <a:xfrm>
            <a:off x="5791200" y="2909888"/>
            <a:ext cx="307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14" name="Object 10">
            <a:extLst>
              <a:ext uri="{FF2B5EF4-FFF2-40B4-BE49-F238E27FC236}">
                <a16:creationId xmlns:a16="http://schemas.microsoft.com/office/drawing/2014/main" id="{BC025702-D6F0-4E7E-8B86-C3BDF0C7B31F}"/>
              </a:ext>
            </a:extLst>
          </p:cNvPr>
          <p:cNvGraphicFramePr>
            <a:graphicFrameLocks noChangeAspect="1"/>
          </p:cNvGraphicFramePr>
          <p:nvPr/>
        </p:nvGraphicFramePr>
        <p:xfrm>
          <a:off x="5151438" y="1931988"/>
          <a:ext cx="657225" cy="463550"/>
        </p:xfrm>
        <a:graphic>
          <a:graphicData uri="http://schemas.openxmlformats.org/presentationml/2006/ole">
            <mc:AlternateContent xmlns:mc="http://schemas.openxmlformats.org/markup-compatibility/2006">
              <mc:Choice xmlns:v="urn:schemas-microsoft-com:vml" Requires="v">
                <p:oleObj name="Clip" r:id="rId4" imgW="1307263" imgH="1084139" progId="MS_ClipArt_Gallery.2">
                  <p:embed/>
                </p:oleObj>
              </mc:Choice>
              <mc:Fallback>
                <p:oleObj name="Clip" r:id="rId4" imgW="1307263" imgH="1084139" progId="MS_ClipArt_Gallery.2">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19319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11">
            <a:extLst>
              <a:ext uri="{FF2B5EF4-FFF2-40B4-BE49-F238E27FC236}">
                <a16:creationId xmlns:a16="http://schemas.microsoft.com/office/drawing/2014/main" id="{38BE3ACC-383B-4113-92D8-50049700E76B}"/>
              </a:ext>
            </a:extLst>
          </p:cNvPr>
          <p:cNvGraphicFramePr>
            <a:graphicFrameLocks noChangeAspect="1"/>
          </p:cNvGraphicFramePr>
          <p:nvPr/>
        </p:nvGraphicFramePr>
        <p:xfrm>
          <a:off x="5151438" y="2541588"/>
          <a:ext cx="657225" cy="463550"/>
        </p:xfrm>
        <a:graphic>
          <a:graphicData uri="http://schemas.openxmlformats.org/presentationml/2006/ole">
            <mc:AlternateContent xmlns:mc="http://schemas.openxmlformats.org/markup-compatibility/2006">
              <mc:Choice xmlns:v="urn:schemas-microsoft-com:vml" Requires="v">
                <p:oleObj name="Clip" r:id="rId5" imgW="1307263" imgH="1084139" progId="MS_ClipArt_Gallery.2">
                  <p:embed/>
                </p:oleObj>
              </mc:Choice>
              <mc:Fallback>
                <p:oleObj name="Clip" r:id="rId5" imgW="1307263" imgH="1084139" progId="MS_ClipArt_Gallery.2">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25415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6" name="Line 12">
            <a:extLst>
              <a:ext uri="{FF2B5EF4-FFF2-40B4-BE49-F238E27FC236}">
                <a16:creationId xmlns:a16="http://schemas.microsoft.com/office/drawing/2014/main" id="{4AF13A8E-34B8-44BF-A786-B91B73D70C38}"/>
              </a:ext>
            </a:extLst>
          </p:cNvPr>
          <p:cNvSpPr>
            <a:spLocks noChangeShapeType="1"/>
          </p:cNvSpPr>
          <p:nvPr/>
        </p:nvSpPr>
        <p:spPr bwMode="auto">
          <a:xfrm>
            <a:off x="6108700" y="2481263"/>
            <a:ext cx="11636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17" name="Group 13">
            <a:extLst>
              <a:ext uri="{FF2B5EF4-FFF2-40B4-BE49-F238E27FC236}">
                <a16:creationId xmlns:a16="http://schemas.microsoft.com/office/drawing/2014/main" id="{B0C96D9B-1F42-486E-8CCF-8F04E854A525}"/>
              </a:ext>
            </a:extLst>
          </p:cNvPr>
          <p:cNvGrpSpPr>
            <a:grpSpLocks/>
          </p:cNvGrpSpPr>
          <p:nvPr/>
        </p:nvGrpSpPr>
        <p:grpSpPr bwMode="auto">
          <a:xfrm>
            <a:off x="7169150" y="2446338"/>
            <a:ext cx="800100" cy="381000"/>
            <a:chOff x="3600" y="219"/>
            <a:chExt cx="360" cy="175"/>
          </a:xfrm>
        </p:grpSpPr>
        <p:sp>
          <p:nvSpPr>
            <p:cNvPr id="47161" name="Oval 14">
              <a:extLst>
                <a:ext uri="{FF2B5EF4-FFF2-40B4-BE49-F238E27FC236}">
                  <a16:creationId xmlns:a16="http://schemas.microsoft.com/office/drawing/2014/main" id="{897BBD87-4898-45D0-B841-AFF565B1B2F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62" name="Line 15">
              <a:extLst>
                <a:ext uri="{FF2B5EF4-FFF2-40B4-BE49-F238E27FC236}">
                  <a16:creationId xmlns:a16="http://schemas.microsoft.com/office/drawing/2014/main" id="{700B89C2-A0F5-4557-A859-1628B3349B1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3" name="Line 16">
              <a:extLst>
                <a:ext uri="{FF2B5EF4-FFF2-40B4-BE49-F238E27FC236}">
                  <a16:creationId xmlns:a16="http://schemas.microsoft.com/office/drawing/2014/main" id="{2E4B3B6A-A3C7-492C-AD12-00AF3667FE1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4" name="Rectangle 17">
              <a:extLst>
                <a:ext uri="{FF2B5EF4-FFF2-40B4-BE49-F238E27FC236}">
                  <a16:creationId xmlns:a16="http://schemas.microsoft.com/office/drawing/2014/main" id="{6C743D15-808E-48E6-9CA7-040A0D5A1B0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400" b="0">
                <a:latin typeface="Times New Roman" panose="02020603050405020304" pitchFamily="18" charset="0"/>
              </a:endParaRPr>
            </a:p>
          </p:txBody>
        </p:sp>
        <p:sp>
          <p:nvSpPr>
            <p:cNvPr id="47165" name="Oval 18">
              <a:extLst>
                <a:ext uri="{FF2B5EF4-FFF2-40B4-BE49-F238E27FC236}">
                  <a16:creationId xmlns:a16="http://schemas.microsoft.com/office/drawing/2014/main" id="{9794A804-E06A-4311-86C4-C4D2E1537F0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pSp>
          <p:nvGrpSpPr>
            <p:cNvPr id="47166" name="Group 19">
              <a:extLst>
                <a:ext uri="{FF2B5EF4-FFF2-40B4-BE49-F238E27FC236}">
                  <a16:creationId xmlns:a16="http://schemas.microsoft.com/office/drawing/2014/main" id="{71B9BAE8-DF06-4B09-B699-A9F57CEAB1CD}"/>
                </a:ext>
              </a:extLst>
            </p:cNvPr>
            <p:cNvGrpSpPr>
              <a:grpSpLocks/>
            </p:cNvGrpSpPr>
            <p:nvPr/>
          </p:nvGrpSpPr>
          <p:grpSpPr bwMode="auto">
            <a:xfrm>
              <a:off x="3686" y="244"/>
              <a:ext cx="177" cy="66"/>
              <a:chOff x="2848" y="848"/>
              <a:chExt cx="140" cy="98"/>
            </a:xfrm>
          </p:grpSpPr>
          <p:sp>
            <p:nvSpPr>
              <p:cNvPr id="47171" name="Line 20">
                <a:extLst>
                  <a:ext uri="{FF2B5EF4-FFF2-40B4-BE49-F238E27FC236}">
                    <a16:creationId xmlns:a16="http://schemas.microsoft.com/office/drawing/2014/main" id="{B7409EC6-D99E-4DD5-997E-B96637FEDA3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2" name="Line 21">
                <a:extLst>
                  <a:ext uri="{FF2B5EF4-FFF2-40B4-BE49-F238E27FC236}">
                    <a16:creationId xmlns:a16="http://schemas.microsoft.com/office/drawing/2014/main" id="{A03AA65D-F522-4487-8CE0-E0035B188A6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3" name="Line 22">
                <a:extLst>
                  <a:ext uri="{FF2B5EF4-FFF2-40B4-BE49-F238E27FC236}">
                    <a16:creationId xmlns:a16="http://schemas.microsoft.com/office/drawing/2014/main" id="{8C8B1984-882F-412D-B67D-1D1161F1F9F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67" name="Group 23">
              <a:extLst>
                <a:ext uri="{FF2B5EF4-FFF2-40B4-BE49-F238E27FC236}">
                  <a16:creationId xmlns:a16="http://schemas.microsoft.com/office/drawing/2014/main" id="{14C38A01-A338-4629-A997-B9439BA5693F}"/>
                </a:ext>
              </a:extLst>
            </p:cNvPr>
            <p:cNvGrpSpPr>
              <a:grpSpLocks/>
            </p:cNvGrpSpPr>
            <p:nvPr/>
          </p:nvGrpSpPr>
          <p:grpSpPr bwMode="auto">
            <a:xfrm flipV="1">
              <a:off x="3686" y="243"/>
              <a:ext cx="177" cy="66"/>
              <a:chOff x="2848" y="848"/>
              <a:chExt cx="140" cy="98"/>
            </a:xfrm>
          </p:grpSpPr>
          <p:sp>
            <p:nvSpPr>
              <p:cNvPr id="47168" name="Line 24">
                <a:extLst>
                  <a:ext uri="{FF2B5EF4-FFF2-40B4-BE49-F238E27FC236}">
                    <a16:creationId xmlns:a16="http://schemas.microsoft.com/office/drawing/2014/main" id="{3A132C5B-25AD-4D0D-B5C0-7A2E6F195A1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9" name="Line 25">
                <a:extLst>
                  <a:ext uri="{FF2B5EF4-FFF2-40B4-BE49-F238E27FC236}">
                    <a16:creationId xmlns:a16="http://schemas.microsoft.com/office/drawing/2014/main" id="{4A811489-2FCB-4AA4-A2FE-D0BCC3A22E7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0" name="Line 26">
                <a:extLst>
                  <a:ext uri="{FF2B5EF4-FFF2-40B4-BE49-F238E27FC236}">
                    <a16:creationId xmlns:a16="http://schemas.microsoft.com/office/drawing/2014/main" id="{A9039748-0F33-4384-9287-7AE868F0EAD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7118" name="Text Box 27">
            <a:extLst>
              <a:ext uri="{FF2B5EF4-FFF2-40B4-BE49-F238E27FC236}">
                <a16:creationId xmlns:a16="http://schemas.microsoft.com/office/drawing/2014/main" id="{08A1AE5D-D6EE-4061-95C4-CC0A2BF0BA6F}"/>
              </a:ext>
            </a:extLst>
          </p:cNvPr>
          <p:cNvSpPr txBox="1">
            <a:spLocks noChangeArrowheads="1"/>
          </p:cNvSpPr>
          <p:nvPr/>
        </p:nvSpPr>
        <p:spPr bwMode="auto">
          <a:xfrm>
            <a:off x="5734050" y="13128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223.1.1.1</a:t>
            </a:r>
            <a:endParaRPr lang="en-US" altLang="en-US" sz="1800" b="0">
              <a:latin typeface="Comic Sans MS" panose="030F0702030302020204" pitchFamily="66" charset="0"/>
            </a:endParaRPr>
          </a:p>
        </p:txBody>
      </p:sp>
      <p:grpSp>
        <p:nvGrpSpPr>
          <p:cNvPr id="47119" name="Group 28">
            <a:extLst>
              <a:ext uri="{FF2B5EF4-FFF2-40B4-BE49-F238E27FC236}">
                <a16:creationId xmlns:a16="http://schemas.microsoft.com/office/drawing/2014/main" id="{144DA03A-1EA4-4667-BE5B-A0466A5B2A81}"/>
              </a:ext>
            </a:extLst>
          </p:cNvPr>
          <p:cNvGrpSpPr>
            <a:grpSpLocks/>
          </p:cNvGrpSpPr>
          <p:nvPr/>
        </p:nvGrpSpPr>
        <p:grpSpPr bwMode="auto">
          <a:xfrm>
            <a:off x="5734050" y="1955800"/>
            <a:ext cx="1036638" cy="336550"/>
            <a:chOff x="3251" y="608"/>
            <a:chExt cx="580" cy="212"/>
          </a:xfrm>
        </p:grpSpPr>
        <p:sp>
          <p:nvSpPr>
            <p:cNvPr id="47159" name="Rectangle 29">
              <a:extLst>
                <a:ext uri="{FF2B5EF4-FFF2-40B4-BE49-F238E27FC236}">
                  <a16:creationId xmlns:a16="http://schemas.microsoft.com/office/drawing/2014/main" id="{98082789-4155-4A72-B32B-3C6D03F6B908}"/>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60" name="Text Box 30">
              <a:extLst>
                <a:ext uri="{FF2B5EF4-FFF2-40B4-BE49-F238E27FC236}">
                  <a16:creationId xmlns:a16="http://schemas.microsoft.com/office/drawing/2014/main" id="{EEB2FB57-69B3-4941-A62C-3A269EF74B52}"/>
                </a:ext>
              </a:extLst>
            </p:cNvPr>
            <p:cNvSpPr txBox="1">
              <a:spLocks noChangeArrowheads="1"/>
            </p:cNvSpPr>
            <p:nvPr/>
          </p:nvSpPr>
          <p:spPr bwMode="auto">
            <a:xfrm>
              <a:off x="3251" y="608"/>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223.1.1.2</a:t>
              </a:r>
              <a:endParaRPr lang="en-US" altLang="en-US" sz="1800" b="0">
                <a:latin typeface="Comic Sans MS" panose="030F0702030302020204" pitchFamily="66" charset="0"/>
              </a:endParaRPr>
            </a:p>
          </p:txBody>
        </p:sp>
      </p:grpSp>
      <p:sp>
        <p:nvSpPr>
          <p:cNvPr id="47120" name="Text Box 31">
            <a:extLst>
              <a:ext uri="{FF2B5EF4-FFF2-40B4-BE49-F238E27FC236}">
                <a16:creationId xmlns:a16="http://schemas.microsoft.com/office/drawing/2014/main" id="{EEDC8E9D-896E-477B-B340-3B874D911810}"/>
              </a:ext>
            </a:extLst>
          </p:cNvPr>
          <p:cNvSpPr txBox="1">
            <a:spLocks noChangeArrowheads="1"/>
          </p:cNvSpPr>
          <p:nvPr/>
        </p:nvSpPr>
        <p:spPr bwMode="auto">
          <a:xfrm>
            <a:off x="5605463" y="28940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223.1.1.3</a:t>
            </a:r>
            <a:endParaRPr lang="en-US" altLang="en-US" sz="1800" b="0">
              <a:latin typeface="Comic Sans MS" panose="030F0702030302020204" pitchFamily="66" charset="0"/>
            </a:endParaRPr>
          </a:p>
        </p:txBody>
      </p:sp>
      <p:sp>
        <p:nvSpPr>
          <p:cNvPr id="47121" name="Text Box 32">
            <a:extLst>
              <a:ext uri="{FF2B5EF4-FFF2-40B4-BE49-F238E27FC236}">
                <a16:creationId xmlns:a16="http://schemas.microsoft.com/office/drawing/2014/main" id="{E2D70763-9356-4EF6-8117-CC5650C373F7}"/>
              </a:ext>
            </a:extLst>
          </p:cNvPr>
          <p:cNvSpPr txBox="1">
            <a:spLocks noChangeArrowheads="1"/>
          </p:cNvSpPr>
          <p:nvPr/>
        </p:nvSpPr>
        <p:spPr bwMode="auto">
          <a:xfrm>
            <a:off x="6496050" y="22225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223.1.1.4</a:t>
            </a:r>
            <a:endParaRPr lang="en-US" altLang="en-US" sz="1800" b="0">
              <a:latin typeface="Comic Sans MS" panose="030F0702030302020204" pitchFamily="66" charset="0"/>
            </a:endParaRPr>
          </a:p>
        </p:txBody>
      </p:sp>
      <p:sp>
        <p:nvSpPr>
          <p:cNvPr id="47122" name="Line 33">
            <a:extLst>
              <a:ext uri="{FF2B5EF4-FFF2-40B4-BE49-F238E27FC236}">
                <a16:creationId xmlns:a16="http://schemas.microsoft.com/office/drawing/2014/main" id="{25B61509-20B5-4E8B-8DD3-CCCBF650F33C}"/>
              </a:ext>
            </a:extLst>
          </p:cNvPr>
          <p:cNvSpPr>
            <a:spLocks noChangeShapeType="1"/>
          </p:cNvSpPr>
          <p:nvPr/>
        </p:nvSpPr>
        <p:spPr bwMode="auto">
          <a:xfrm>
            <a:off x="7848600" y="2490788"/>
            <a:ext cx="11430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Text Box 34">
            <a:extLst>
              <a:ext uri="{FF2B5EF4-FFF2-40B4-BE49-F238E27FC236}">
                <a16:creationId xmlns:a16="http://schemas.microsoft.com/office/drawing/2014/main" id="{9424C1F7-7779-4866-AED4-91867E94F1D1}"/>
              </a:ext>
            </a:extLst>
          </p:cNvPr>
          <p:cNvSpPr txBox="1">
            <a:spLocks noChangeArrowheads="1"/>
          </p:cNvSpPr>
          <p:nvPr/>
        </p:nvSpPr>
        <p:spPr bwMode="auto">
          <a:xfrm>
            <a:off x="7705725" y="2212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223.1.2.9</a:t>
            </a:r>
            <a:endParaRPr lang="en-US" altLang="en-US" sz="1800" b="0">
              <a:latin typeface="Comic Sans MS" panose="030F0702030302020204" pitchFamily="66" charset="0"/>
            </a:endParaRPr>
          </a:p>
        </p:txBody>
      </p:sp>
      <p:sp>
        <p:nvSpPr>
          <p:cNvPr id="47124" name="Line 35">
            <a:extLst>
              <a:ext uri="{FF2B5EF4-FFF2-40B4-BE49-F238E27FC236}">
                <a16:creationId xmlns:a16="http://schemas.microsoft.com/office/drawing/2014/main" id="{390FD0D4-6F48-4AB6-B87B-BF003B316B1D}"/>
              </a:ext>
            </a:extLst>
          </p:cNvPr>
          <p:cNvSpPr>
            <a:spLocks noChangeShapeType="1"/>
          </p:cNvSpPr>
          <p:nvPr/>
        </p:nvSpPr>
        <p:spPr bwMode="auto">
          <a:xfrm flipH="1">
            <a:off x="9001125" y="1795463"/>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25" name="Object 36">
            <a:extLst>
              <a:ext uri="{FF2B5EF4-FFF2-40B4-BE49-F238E27FC236}">
                <a16:creationId xmlns:a16="http://schemas.microsoft.com/office/drawing/2014/main" id="{A6658F32-787F-47C9-A35F-8EC979A47FC1}"/>
              </a:ext>
            </a:extLst>
          </p:cNvPr>
          <p:cNvGraphicFramePr>
            <a:graphicFrameLocks noChangeAspect="1"/>
          </p:cNvGraphicFramePr>
          <p:nvPr/>
        </p:nvGraphicFramePr>
        <p:xfrm>
          <a:off x="9201150" y="1503363"/>
          <a:ext cx="657225" cy="463550"/>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150" y="1503363"/>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6" name="Line 37">
            <a:extLst>
              <a:ext uri="{FF2B5EF4-FFF2-40B4-BE49-F238E27FC236}">
                <a16:creationId xmlns:a16="http://schemas.microsoft.com/office/drawing/2014/main" id="{47BB26B6-9431-4BE8-ACD6-BDEE697FF59C}"/>
              </a:ext>
            </a:extLst>
          </p:cNvPr>
          <p:cNvSpPr>
            <a:spLocks noChangeShapeType="1"/>
          </p:cNvSpPr>
          <p:nvPr/>
        </p:nvSpPr>
        <p:spPr bwMode="auto">
          <a:xfrm>
            <a:off x="9001125" y="1800225"/>
            <a:ext cx="26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27" name="Object 38">
            <a:extLst>
              <a:ext uri="{FF2B5EF4-FFF2-40B4-BE49-F238E27FC236}">
                <a16:creationId xmlns:a16="http://schemas.microsoft.com/office/drawing/2014/main" id="{D190C408-E578-4E2D-B2C2-9711EAB18DB2}"/>
              </a:ext>
            </a:extLst>
          </p:cNvPr>
          <p:cNvGraphicFramePr>
            <a:graphicFrameLocks noChangeAspect="1"/>
          </p:cNvGraphicFramePr>
          <p:nvPr/>
        </p:nvGraphicFramePr>
        <p:xfrm>
          <a:off x="9205913" y="2884488"/>
          <a:ext cx="657225" cy="463550"/>
        </p:xfrm>
        <a:graphic>
          <a:graphicData uri="http://schemas.openxmlformats.org/presentationml/2006/ole">
            <mc:AlternateContent xmlns:mc="http://schemas.openxmlformats.org/markup-compatibility/2006">
              <mc:Choice xmlns:v="urn:schemas-microsoft-com:vml" Requires="v">
                <p:oleObj name="Clip" r:id="rId7" imgW="1307263" imgH="1084139" progId="MS_ClipArt_Gallery.2">
                  <p:embed/>
                </p:oleObj>
              </mc:Choice>
              <mc:Fallback>
                <p:oleObj name="Clip" r:id="rId7" imgW="1307263" imgH="1084139" progId="MS_ClipArt_Gallery.2">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913" y="28844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8" name="Line 39">
            <a:extLst>
              <a:ext uri="{FF2B5EF4-FFF2-40B4-BE49-F238E27FC236}">
                <a16:creationId xmlns:a16="http://schemas.microsoft.com/office/drawing/2014/main" id="{FCE61D78-2302-4FAA-AFB0-366D4AE581D7}"/>
              </a:ext>
            </a:extLst>
          </p:cNvPr>
          <p:cNvSpPr>
            <a:spLocks noChangeShapeType="1"/>
          </p:cNvSpPr>
          <p:nvPr/>
        </p:nvSpPr>
        <p:spPr bwMode="auto">
          <a:xfrm>
            <a:off x="9001125" y="3071813"/>
            <a:ext cx="26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29" name="Group 40">
            <a:extLst>
              <a:ext uri="{FF2B5EF4-FFF2-40B4-BE49-F238E27FC236}">
                <a16:creationId xmlns:a16="http://schemas.microsoft.com/office/drawing/2014/main" id="{99A07DE8-3459-4B58-9A47-CFE0EE925E8F}"/>
              </a:ext>
            </a:extLst>
          </p:cNvPr>
          <p:cNvGrpSpPr>
            <a:grpSpLocks/>
          </p:cNvGrpSpPr>
          <p:nvPr/>
        </p:nvGrpSpPr>
        <p:grpSpPr bwMode="auto">
          <a:xfrm>
            <a:off x="8226425" y="2732088"/>
            <a:ext cx="1050925" cy="336550"/>
            <a:chOff x="4532" y="1229"/>
            <a:chExt cx="589" cy="212"/>
          </a:xfrm>
        </p:grpSpPr>
        <p:sp>
          <p:nvSpPr>
            <p:cNvPr id="47157" name="Rectangle 41">
              <a:extLst>
                <a:ext uri="{FF2B5EF4-FFF2-40B4-BE49-F238E27FC236}">
                  <a16:creationId xmlns:a16="http://schemas.microsoft.com/office/drawing/2014/main" id="{F75C8D91-F6D2-491A-A28F-24CD5229CD28}"/>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58" name="Text Box 42">
              <a:extLst>
                <a:ext uri="{FF2B5EF4-FFF2-40B4-BE49-F238E27FC236}">
                  <a16:creationId xmlns:a16="http://schemas.microsoft.com/office/drawing/2014/main" id="{99AF5242-8962-4E6E-AC7C-C2BEDB807B46}"/>
                </a:ext>
              </a:extLst>
            </p:cNvPr>
            <p:cNvSpPr txBox="1">
              <a:spLocks noChangeArrowheads="1"/>
            </p:cNvSpPr>
            <p:nvPr/>
          </p:nvSpPr>
          <p:spPr bwMode="auto">
            <a:xfrm>
              <a:off x="4532" y="1229"/>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223.1.2.2</a:t>
              </a:r>
              <a:endParaRPr lang="en-US" altLang="en-US" sz="1800" b="0">
                <a:latin typeface="Comic Sans MS" panose="030F0702030302020204" pitchFamily="66" charset="0"/>
              </a:endParaRPr>
            </a:p>
          </p:txBody>
        </p:sp>
      </p:grpSp>
      <p:grpSp>
        <p:nvGrpSpPr>
          <p:cNvPr id="47130" name="Group 43">
            <a:extLst>
              <a:ext uri="{FF2B5EF4-FFF2-40B4-BE49-F238E27FC236}">
                <a16:creationId xmlns:a16="http://schemas.microsoft.com/office/drawing/2014/main" id="{7440B817-A5F2-43BF-BECE-46352D6FF7F0}"/>
              </a:ext>
            </a:extLst>
          </p:cNvPr>
          <p:cNvGrpSpPr>
            <a:grpSpLocks/>
          </p:cNvGrpSpPr>
          <p:nvPr/>
        </p:nvGrpSpPr>
        <p:grpSpPr bwMode="auto">
          <a:xfrm>
            <a:off x="8183563" y="1760538"/>
            <a:ext cx="1050925" cy="336550"/>
            <a:chOff x="4532" y="1229"/>
            <a:chExt cx="589" cy="212"/>
          </a:xfrm>
        </p:grpSpPr>
        <p:sp>
          <p:nvSpPr>
            <p:cNvPr id="47155" name="Rectangle 44">
              <a:extLst>
                <a:ext uri="{FF2B5EF4-FFF2-40B4-BE49-F238E27FC236}">
                  <a16:creationId xmlns:a16="http://schemas.microsoft.com/office/drawing/2014/main" id="{D9A2CE50-CAB4-4527-A6F7-648BF75F9A39}"/>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56" name="Text Box 45">
              <a:extLst>
                <a:ext uri="{FF2B5EF4-FFF2-40B4-BE49-F238E27FC236}">
                  <a16:creationId xmlns:a16="http://schemas.microsoft.com/office/drawing/2014/main" id="{285FEF00-2614-4DE9-9D4E-B638850019CD}"/>
                </a:ext>
              </a:extLst>
            </p:cNvPr>
            <p:cNvSpPr txBox="1">
              <a:spLocks noChangeArrowheads="1"/>
            </p:cNvSpPr>
            <p:nvPr/>
          </p:nvSpPr>
          <p:spPr bwMode="auto">
            <a:xfrm>
              <a:off x="4532" y="1229"/>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223.1.2.1</a:t>
              </a:r>
              <a:endParaRPr lang="en-US" altLang="en-US" sz="1800" b="0">
                <a:latin typeface="Comic Sans MS" panose="030F0702030302020204" pitchFamily="66" charset="0"/>
              </a:endParaRPr>
            </a:p>
          </p:txBody>
        </p:sp>
      </p:grpSp>
      <p:sp>
        <p:nvSpPr>
          <p:cNvPr id="47131" name="Line 46">
            <a:extLst>
              <a:ext uri="{FF2B5EF4-FFF2-40B4-BE49-F238E27FC236}">
                <a16:creationId xmlns:a16="http://schemas.microsoft.com/office/drawing/2014/main" id="{52F205CD-CD2F-4252-85C1-2F9AC6815DBA}"/>
              </a:ext>
            </a:extLst>
          </p:cNvPr>
          <p:cNvSpPr>
            <a:spLocks noChangeShapeType="1"/>
          </p:cNvSpPr>
          <p:nvPr/>
        </p:nvSpPr>
        <p:spPr bwMode="auto">
          <a:xfrm flipH="1">
            <a:off x="7581900" y="2828925"/>
            <a:ext cx="0" cy="1290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2" name="Line 47">
            <a:extLst>
              <a:ext uri="{FF2B5EF4-FFF2-40B4-BE49-F238E27FC236}">
                <a16:creationId xmlns:a16="http://schemas.microsoft.com/office/drawing/2014/main" id="{A56486E6-FCD5-42DD-8AF9-23608F7E266A}"/>
              </a:ext>
            </a:extLst>
          </p:cNvPr>
          <p:cNvSpPr>
            <a:spLocks noChangeShapeType="1"/>
          </p:cNvSpPr>
          <p:nvPr/>
        </p:nvSpPr>
        <p:spPr bwMode="auto">
          <a:xfrm flipH="1">
            <a:off x="6896100" y="4110038"/>
            <a:ext cx="133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3" name="Line 48">
            <a:extLst>
              <a:ext uri="{FF2B5EF4-FFF2-40B4-BE49-F238E27FC236}">
                <a16:creationId xmlns:a16="http://schemas.microsoft.com/office/drawing/2014/main" id="{71DB2920-C211-4575-B49F-6B25A174EF56}"/>
              </a:ext>
            </a:extLst>
          </p:cNvPr>
          <p:cNvSpPr>
            <a:spLocks noChangeShapeType="1"/>
          </p:cNvSpPr>
          <p:nvPr/>
        </p:nvSpPr>
        <p:spPr bwMode="auto">
          <a:xfrm flipH="1" flipV="1">
            <a:off x="6891338" y="4102100"/>
            <a:ext cx="4762"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4" name="Line 49">
            <a:extLst>
              <a:ext uri="{FF2B5EF4-FFF2-40B4-BE49-F238E27FC236}">
                <a16:creationId xmlns:a16="http://schemas.microsoft.com/office/drawing/2014/main" id="{21C9CA3E-EF8E-457A-8789-717B9980480A}"/>
              </a:ext>
            </a:extLst>
          </p:cNvPr>
          <p:cNvSpPr>
            <a:spLocks noChangeShapeType="1"/>
          </p:cNvSpPr>
          <p:nvPr/>
        </p:nvSpPr>
        <p:spPr bwMode="auto">
          <a:xfrm flipH="1" flipV="1">
            <a:off x="8215313" y="41068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5" name="Object 50">
            <a:extLst>
              <a:ext uri="{FF2B5EF4-FFF2-40B4-BE49-F238E27FC236}">
                <a16:creationId xmlns:a16="http://schemas.microsoft.com/office/drawing/2014/main" id="{EDBCD018-5FC1-42FB-8F06-A3F0D8AFF82B}"/>
              </a:ext>
            </a:extLst>
          </p:cNvPr>
          <p:cNvGraphicFramePr>
            <a:graphicFrameLocks noChangeAspect="1"/>
          </p:cNvGraphicFramePr>
          <p:nvPr/>
        </p:nvGraphicFramePr>
        <p:xfrm>
          <a:off x="7974013" y="4265613"/>
          <a:ext cx="657225" cy="463550"/>
        </p:xfrm>
        <a:graphic>
          <a:graphicData uri="http://schemas.openxmlformats.org/presentationml/2006/ole">
            <mc:AlternateContent xmlns:mc="http://schemas.openxmlformats.org/markup-compatibility/2006">
              <mc:Choice xmlns:v="urn:schemas-microsoft-com:vml" Requires="v">
                <p:oleObj name="Clip" r:id="rId8" imgW="1307263" imgH="1084139" progId="MS_ClipArt_Gallery.2">
                  <p:embed/>
                </p:oleObj>
              </mc:Choice>
              <mc:Fallback>
                <p:oleObj name="Clip" r:id="rId8" imgW="1307263" imgH="1084139" progId="MS_ClipArt_Gallery.2">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013" y="4265613"/>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6" name="Object 51">
            <a:extLst>
              <a:ext uri="{FF2B5EF4-FFF2-40B4-BE49-F238E27FC236}">
                <a16:creationId xmlns:a16="http://schemas.microsoft.com/office/drawing/2014/main" id="{79397FA3-0AD6-41AA-B4E2-A1C38BAC9D06}"/>
              </a:ext>
            </a:extLst>
          </p:cNvPr>
          <p:cNvGraphicFramePr>
            <a:graphicFrameLocks noChangeAspect="1"/>
          </p:cNvGraphicFramePr>
          <p:nvPr/>
        </p:nvGraphicFramePr>
        <p:xfrm>
          <a:off x="6559550" y="4279900"/>
          <a:ext cx="657225" cy="463550"/>
        </p:xfrm>
        <a:graphic>
          <a:graphicData uri="http://schemas.openxmlformats.org/presentationml/2006/ole">
            <mc:AlternateContent xmlns:mc="http://schemas.openxmlformats.org/markup-compatibility/2006">
              <mc:Choice xmlns:v="urn:schemas-microsoft-com:vml" Requires="v">
                <p:oleObj name="Clip" r:id="rId9" imgW="1307263" imgH="1084139" progId="MS_ClipArt_Gallery.2">
                  <p:embed/>
                </p:oleObj>
              </mc:Choice>
              <mc:Fallback>
                <p:oleObj name="Clip" r:id="rId9" imgW="1307263" imgH="1084139" progId="MS_ClipArt_Gallery.2">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50" y="4279900"/>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37" name="Group 52">
            <a:extLst>
              <a:ext uri="{FF2B5EF4-FFF2-40B4-BE49-F238E27FC236}">
                <a16:creationId xmlns:a16="http://schemas.microsoft.com/office/drawing/2014/main" id="{AD0C32E6-4372-477A-A780-4561B1FFE5B7}"/>
              </a:ext>
            </a:extLst>
          </p:cNvPr>
          <p:cNvGrpSpPr>
            <a:grpSpLocks/>
          </p:cNvGrpSpPr>
          <p:nvPr/>
        </p:nvGrpSpPr>
        <p:grpSpPr bwMode="auto">
          <a:xfrm>
            <a:off x="8183563" y="3984625"/>
            <a:ext cx="1050925" cy="336550"/>
            <a:chOff x="4532" y="1229"/>
            <a:chExt cx="589" cy="212"/>
          </a:xfrm>
        </p:grpSpPr>
        <p:sp>
          <p:nvSpPr>
            <p:cNvPr id="47153" name="Rectangle 53">
              <a:extLst>
                <a:ext uri="{FF2B5EF4-FFF2-40B4-BE49-F238E27FC236}">
                  <a16:creationId xmlns:a16="http://schemas.microsoft.com/office/drawing/2014/main" id="{5CC13DAE-1F4D-47FB-90FE-49FBC4AB56F9}"/>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54" name="Text Box 54">
              <a:extLst>
                <a:ext uri="{FF2B5EF4-FFF2-40B4-BE49-F238E27FC236}">
                  <a16:creationId xmlns:a16="http://schemas.microsoft.com/office/drawing/2014/main" id="{37F43337-E625-408E-A8A1-D578CE5271F3}"/>
                </a:ext>
              </a:extLst>
            </p:cNvPr>
            <p:cNvSpPr txBox="1">
              <a:spLocks noChangeArrowheads="1"/>
            </p:cNvSpPr>
            <p:nvPr/>
          </p:nvSpPr>
          <p:spPr bwMode="auto">
            <a:xfrm>
              <a:off x="4532" y="1229"/>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223.1.3.2</a:t>
              </a:r>
              <a:endParaRPr lang="en-US" altLang="en-US" sz="1800" b="0">
                <a:latin typeface="Comic Sans MS" panose="030F0702030302020204" pitchFamily="66" charset="0"/>
              </a:endParaRPr>
            </a:p>
          </p:txBody>
        </p:sp>
      </p:grpSp>
      <p:grpSp>
        <p:nvGrpSpPr>
          <p:cNvPr id="47138" name="Group 55">
            <a:extLst>
              <a:ext uri="{FF2B5EF4-FFF2-40B4-BE49-F238E27FC236}">
                <a16:creationId xmlns:a16="http://schemas.microsoft.com/office/drawing/2014/main" id="{F480DEF3-621D-426B-B4F0-CEDB449AF52B}"/>
              </a:ext>
            </a:extLst>
          </p:cNvPr>
          <p:cNvGrpSpPr>
            <a:grpSpLocks/>
          </p:cNvGrpSpPr>
          <p:nvPr/>
        </p:nvGrpSpPr>
        <p:grpSpPr bwMode="auto">
          <a:xfrm>
            <a:off x="5767388" y="4013200"/>
            <a:ext cx="1050925" cy="336550"/>
            <a:chOff x="4532" y="1229"/>
            <a:chExt cx="589" cy="212"/>
          </a:xfrm>
        </p:grpSpPr>
        <p:sp>
          <p:nvSpPr>
            <p:cNvPr id="47151" name="Rectangle 56">
              <a:extLst>
                <a:ext uri="{FF2B5EF4-FFF2-40B4-BE49-F238E27FC236}">
                  <a16:creationId xmlns:a16="http://schemas.microsoft.com/office/drawing/2014/main" id="{42CD0906-9B8E-4F8C-A604-F36134DD99C4}"/>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52" name="Text Box 57">
              <a:extLst>
                <a:ext uri="{FF2B5EF4-FFF2-40B4-BE49-F238E27FC236}">
                  <a16:creationId xmlns:a16="http://schemas.microsoft.com/office/drawing/2014/main" id="{F6BA0F8E-2127-4A57-910B-AD6FF23DBBBA}"/>
                </a:ext>
              </a:extLst>
            </p:cNvPr>
            <p:cNvSpPr txBox="1">
              <a:spLocks noChangeArrowheads="1"/>
            </p:cNvSpPr>
            <p:nvPr/>
          </p:nvSpPr>
          <p:spPr bwMode="auto">
            <a:xfrm>
              <a:off x="4532" y="1229"/>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223.1.3.1</a:t>
              </a:r>
              <a:endParaRPr lang="en-US" altLang="en-US" sz="1800" b="0">
                <a:latin typeface="Comic Sans MS" panose="030F0702030302020204" pitchFamily="66" charset="0"/>
              </a:endParaRPr>
            </a:p>
          </p:txBody>
        </p:sp>
      </p:grpSp>
      <p:grpSp>
        <p:nvGrpSpPr>
          <p:cNvPr id="47139" name="Group 58">
            <a:extLst>
              <a:ext uri="{FF2B5EF4-FFF2-40B4-BE49-F238E27FC236}">
                <a16:creationId xmlns:a16="http://schemas.microsoft.com/office/drawing/2014/main" id="{3CA4F78A-583D-4917-AD72-8BE80E769C72}"/>
              </a:ext>
            </a:extLst>
          </p:cNvPr>
          <p:cNvGrpSpPr>
            <a:grpSpLocks/>
          </p:cNvGrpSpPr>
          <p:nvPr/>
        </p:nvGrpSpPr>
        <p:grpSpPr bwMode="auto">
          <a:xfrm>
            <a:off x="6891338" y="2874963"/>
            <a:ext cx="1146175" cy="336550"/>
            <a:chOff x="4532" y="1229"/>
            <a:chExt cx="640" cy="212"/>
          </a:xfrm>
        </p:grpSpPr>
        <p:sp>
          <p:nvSpPr>
            <p:cNvPr id="47149" name="Rectangle 59">
              <a:extLst>
                <a:ext uri="{FF2B5EF4-FFF2-40B4-BE49-F238E27FC236}">
                  <a16:creationId xmlns:a16="http://schemas.microsoft.com/office/drawing/2014/main" id="{E50D2A90-9E2B-49FB-B009-05762974CB69}"/>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7150" name="Text Box 60">
              <a:extLst>
                <a:ext uri="{FF2B5EF4-FFF2-40B4-BE49-F238E27FC236}">
                  <a16:creationId xmlns:a16="http://schemas.microsoft.com/office/drawing/2014/main" id="{D6E70D0F-AAD6-403B-A0B7-A359D539F789}"/>
                </a:ext>
              </a:extLst>
            </p:cNvPr>
            <p:cNvSpPr txBox="1">
              <a:spLocks noChangeArrowheads="1"/>
            </p:cNvSpPr>
            <p:nvPr/>
          </p:nvSpPr>
          <p:spPr bwMode="auto">
            <a:xfrm>
              <a:off x="4532" y="1229"/>
              <a:ext cx="6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223.1.3.27</a:t>
              </a:r>
              <a:endParaRPr lang="en-US" altLang="en-US" sz="1800" b="0">
                <a:latin typeface="Comic Sans MS" panose="030F0702030302020204" pitchFamily="66" charset="0"/>
              </a:endParaRPr>
            </a:p>
          </p:txBody>
        </p:sp>
      </p:grpSp>
      <p:sp>
        <p:nvSpPr>
          <p:cNvPr id="47140" name="Text Box 61">
            <a:extLst>
              <a:ext uri="{FF2B5EF4-FFF2-40B4-BE49-F238E27FC236}">
                <a16:creationId xmlns:a16="http://schemas.microsoft.com/office/drawing/2014/main" id="{848A18A8-0D13-40FB-A5D2-E1854DDF805D}"/>
              </a:ext>
            </a:extLst>
          </p:cNvPr>
          <p:cNvSpPr txBox="1">
            <a:spLocks noChangeArrowheads="1"/>
          </p:cNvSpPr>
          <p:nvPr/>
        </p:nvSpPr>
        <p:spPr bwMode="auto">
          <a:xfrm>
            <a:off x="4991100"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223.1.1.1 = 11011111 00000001 00000001 00000001</a:t>
            </a:r>
            <a:endParaRPr lang="en-US" altLang="en-US" sz="1800" b="0">
              <a:latin typeface="Comic Sans MS" panose="030F0702030302020204" pitchFamily="66" charset="0"/>
            </a:endParaRPr>
          </a:p>
        </p:txBody>
      </p:sp>
      <p:sp>
        <p:nvSpPr>
          <p:cNvPr id="47141" name="Freeform 62">
            <a:extLst>
              <a:ext uri="{FF2B5EF4-FFF2-40B4-BE49-F238E27FC236}">
                <a16:creationId xmlns:a16="http://schemas.microsoft.com/office/drawing/2014/main" id="{31EA25D8-F947-4C59-A84A-710E8785C140}"/>
              </a:ext>
            </a:extLst>
          </p:cNvPr>
          <p:cNvSpPr>
            <a:spLocks/>
          </p:cNvSpPr>
          <p:nvPr/>
        </p:nvSpPr>
        <p:spPr bwMode="auto">
          <a:xfrm>
            <a:off x="6210300" y="5597525"/>
            <a:ext cx="731838"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2" name="Freeform 63">
            <a:extLst>
              <a:ext uri="{FF2B5EF4-FFF2-40B4-BE49-F238E27FC236}">
                <a16:creationId xmlns:a16="http://schemas.microsoft.com/office/drawing/2014/main" id="{8EA3AD0A-24BE-46B2-85FD-ABAD0FF646E4}"/>
              </a:ext>
            </a:extLst>
          </p:cNvPr>
          <p:cNvSpPr>
            <a:spLocks/>
          </p:cNvSpPr>
          <p:nvPr/>
        </p:nvSpPr>
        <p:spPr bwMode="auto">
          <a:xfrm>
            <a:off x="7078663" y="5616575"/>
            <a:ext cx="823912"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3" name="Freeform 64">
            <a:extLst>
              <a:ext uri="{FF2B5EF4-FFF2-40B4-BE49-F238E27FC236}">
                <a16:creationId xmlns:a16="http://schemas.microsoft.com/office/drawing/2014/main" id="{DF15710D-B300-4689-BCD9-6FEB74680E4B}"/>
              </a:ext>
            </a:extLst>
          </p:cNvPr>
          <p:cNvSpPr>
            <a:spLocks/>
          </p:cNvSpPr>
          <p:nvPr/>
        </p:nvSpPr>
        <p:spPr bwMode="auto">
          <a:xfrm>
            <a:off x="8039100" y="5635625"/>
            <a:ext cx="82232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4" name="Freeform 65">
            <a:extLst>
              <a:ext uri="{FF2B5EF4-FFF2-40B4-BE49-F238E27FC236}">
                <a16:creationId xmlns:a16="http://schemas.microsoft.com/office/drawing/2014/main" id="{C7A02CE0-505F-44BD-BAA0-E773A2D2C19B}"/>
              </a:ext>
            </a:extLst>
          </p:cNvPr>
          <p:cNvSpPr>
            <a:spLocks/>
          </p:cNvSpPr>
          <p:nvPr/>
        </p:nvSpPr>
        <p:spPr bwMode="auto">
          <a:xfrm>
            <a:off x="8966200" y="5622925"/>
            <a:ext cx="82232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5" name="Text Box 66">
            <a:extLst>
              <a:ext uri="{FF2B5EF4-FFF2-40B4-BE49-F238E27FC236}">
                <a16:creationId xmlns:a16="http://schemas.microsoft.com/office/drawing/2014/main" id="{7FFE5347-187E-4879-9C35-2C95E0B7B31D}"/>
              </a:ext>
            </a:extLst>
          </p:cNvPr>
          <p:cNvSpPr txBox="1">
            <a:spLocks noChangeArrowheads="1"/>
          </p:cNvSpPr>
          <p:nvPr/>
        </p:nvSpPr>
        <p:spPr bwMode="auto">
          <a:xfrm>
            <a:off x="6169025" y="5818188"/>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223</a:t>
            </a:r>
            <a:endParaRPr lang="en-US" altLang="en-US" sz="1800" b="0">
              <a:latin typeface="Comic Sans MS" panose="030F0702030302020204" pitchFamily="66" charset="0"/>
            </a:endParaRPr>
          </a:p>
        </p:txBody>
      </p:sp>
      <p:sp>
        <p:nvSpPr>
          <p:cNvPr id="47146" name="Text Box 67">
            <a:extLst>
              <a:ext uri="{FF2B5EF4-FFF2-40B4-BE49-F238E27FC236}">
                <a16:creationId xmlns:a16="http://schemas.microsoft.com/office/drawing/2014/main" id="{1BBAB21B-0838-47C5-A6E9-2122B9305DF6}"/>
              </a:ext>
            </a:extLst>
          </p:cNvPr>
          <p:cNvSpPr txBox="1">
            <a:spLocks noChangeArrowheads="1"/>
          </p:cNvSpPr>
          <p:nvPr/>
        </p:nvSpPr>
        <p:spPr bwMode="auto">
          <a:xfrm>
            <a:off x="7342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1</a:t>
            </a:r>
            <a:endParaRPr lang="en-US" altLang="en-US" sz="1800" b="0">
              <a:latin typeface="Comic Sans MS" panose="030F0702030302020204" pitchFamily="66" charset="0"/>
            </a:endParaRPr>
          </a:p>
        </p:txBody>
      </p:sp>
      <p:sp>
        <p:nvSpPr>
          <p:cNvPr id="47147" name="Text Box 68">
            <a:extLst>
              <a:ext uri="{FF2B5EF4-FFF2-40B4-BE49-F238E27FC236}">
                <a16:creationId xmlns:a16="http://schemas.microsoft.com/office/drawing/2014/main" id="{5B8A59FA-855D-4B77-890C-B54503DCAF22}"/>
              </a:ext>
            </a:extLst>
          </p:cNvPr>
          <p:cNvSpPr txBox="1">
            <a:spLocks noChangeArrowheads="1"/>
          </p:cNvSpPr>
          <p:nvPr/>
        </p:nvSpPr>
        <p:spPr bwMode="auto">
          <a:xfrm>
            <a:off x="9544050"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1</a:t>
            </a:r>
            <a:endParaRPr lang="en-US" altLang="en-US" sz="1800" b="0">
              <a:latin typeface="Comic Sans MS" panose="030F0702030302020204" pitchFamily="66" charset="0"/>
            </a:endParaRPr>
          </a:p>
        </p:txBody>
      </p:sp>
      <p:sp>
        <p:nvSpPr>
          <p:cNvPr id="47148" name="Text Box 69">
            <a:extLst>
              <a:ext uri="{FF2B5EF4-FFF2-40B4-BE49-F238E27FC236}">
                <a16:creationId xmlns:a16="http://schemas.microsoft.com/office/drawing/2014/main" id="{B955359D-4059-4D91-9645-43C9637ECF71}"/>
              </a:ext>
            </a:extLst>
          </p:cNvPr>
          <p:cNvSpPr txBox="1">
            <a:spLocks noChangeArrowheads="1"/>
          </p:cNvSpPr>
          <p:nvPr/>
        </p:nvSpPr>
        <p:spPr bwMode="auto">
          <a:xfrm>
            <a:off x="8397875"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b="0">
                <a:latin typeface="Arial" panose="020B0604020202020204" pitchFamily="34" charset="0"/>
              </a:rPr>
              <a:t>1</a:t>
            </a:r>
            <a:endParaRPr lang="en-US" altLang="en-US" sz="1800" b="0">
              <a:latin typeface="Comic Sans MS" panose="030F0702030302020204"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09271C7-91B4-4EA9-9FAF-814EC8365BD9}"/>
              </a:ext>
            </a:extLst>
          </p:cNvPr>
          <p:cNvSpPr>
            <a:spLocks noChangeArrowheads="1"/>
          </p:cNvSpPr>
          <p:nvPr/>
        </p:nvSpPr>
        <p:spPr bwMode="auto">
          <a:xfrm>
            <a:off x="4381500" y="1039813"/>
            <a:ext cx="5224463" cy="4965700"/>
          </a:xfrm>
          <a:prstGeom prst="rect">
            <a:avLst/>
          </a:prstGeom>
          <a:solidFill>
            <a:schemeClr val="bg1"/>
          </a:solidFill>
          <a:ln w="38100">
            <a:solidFill>
              <a:srgbClr val="FFFFCC"/>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31" name="Freeform 3">
            <a:extLst>
              <a:ext uri="{FF2B5EF4-FFF2-40B4-BE49-F238E27FC236}">
                <a16:creationId xmlns:a16="http://schemas.microsoft.com/office/drawing/2014/main" id="{8F7B9EEE-2687-4F80-9829-F6EA7F0B619F}"/>
              </a:ext>
            </a:extLst>
          </p:cNvPr>
          <p:cNvSpPr>
            <a:spLocks/>
          </p:cNvSpPr>
          <p:nvPr/>
        </p:nvSpPr>
        <p:spPr bwMode="auto">
          <a:xfrm>
            <a:off x="4408488" y="1143000"/>
            <a:ext cx="2182812" cy="2049463"/>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132" name="Freeform 4">
            <a:extLst>
              <a:ext uri="{FF2B5EF4-FFF2-40B4-BE49-F238E27FC236}">
                <a16:creationId xmlns:a16="http://schemas.microsoft.com/office/drawing/2014/main" id="{8C8FFE65-B5FD-4E85-8DF2-EF27FCA808A7}"/>
              </a:ext>
            </a:extLst>
          </p:cNvPr>
          <p:cNvSpPr>
            <a:spLocks/>
          </p:cNvSpPr>
          <p:nvPr/>
        </p:nvSpPr>
        <p:spPr bwMode="auto">
          <a:xfrm>
            <a:off x="7429500" y="1470025"/>
            <a:ext cx="2144713"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133" name="Freeform 5">
            <a:extLst>
              <a:ext uri="{FF2B5EF4-FFF2-40B4-BE49-F238E27FC236}">
                <a16:creationId xmlns:a16="http://schemas.microsoft.com/office/drawing/2014/main" id="{F0D2F824-533D-4EBE-964E-BC5C8A632FBB}"/>
              </a:ext>
            </a:extLst>
          </p:cNvPr>
          <p:cNvSpPr>
            <a:spLocks/>
          </p:cNvSpPr>
          <p:nvPr/>
        </p:nvSpPr>
        <p:spPr bwMode="auto">
          <a:xfrm>
            <a:off x="5970588" y="2895600"/>
            <a:ext cx="2297112" cy="1979613"/>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134" name="Rectangle 6">
            <a:extLst>
              <a:ext uri="{FF2B5EF4-FFF2-40B4-BE49-F238E27FC236}">
                <a16:creationId xmlns:a16="http://schemas.microsoft.com/office/drawing/2014/main" id="{44E9DED1-D36B-44CC-AE76-F1F5C86934A9}"/>
              </a:ext>
            </a:extLst>
          </p:cNvPr>
          <p:cNvSpPr>
            <a:spLocks noGrp="1" noChangeArrowheads="1"/>
          </p:cNvSpPr>
          <p:nvPr>
            <p:ph type="body" sz="half" idx="1"/>
          </p:nvPr>
        </p:nvSpPr>
        <p:spPr>
          <a:xfrm>
            <a:off x="190500" y="1524000"/>
            <a:ext cx="4000500" cy="1428750"/>
          </a:xfrm>
        </p:spPr>
        <p:txBody>
          <a:bodyPr/>
          <a:lstStyle/>
          <a:p>
            <a:pPr>
              <a:buFont typeface="Wingdings" panose="05000000000000000000" pitchFamily="2" charset="2"/>
              <a:buNone/>
            </a:pPr>
            <a:r>
              <a:rPr lang="en-US" altLang="en-US" sz="2000" b="1">
                <a:solidFill>
                  <a:srgbClr val="66FF66"/>
                </a:solidFill>
                <a:effectLst/>
                <a:latin typeface="Arial" panose="020B0604020202020204" pitchFamily="34" charset="0"/>
                <a:cs typeface="Arial" panose="020B0604020202020204" pitchFamily="34" charset="0"/>
              </a:rPr>
              <a:t>IP ADDRESS: </a:t>
            </a:r>
          </a:p>
          <a:p>
            <a:r>
              <a:rPr lang="en-US" altLang="en-US" sz="2000">
                <a:effectLst/>
                <a:latin typeface="Arial" panose="020B0604020202020204" pitchFamily="34" charset="0"/>
                <a:cs typeface="Arial" panose="020B0604020202020204" pitchFamily="34" charset="0"/>
              </a:rPr>
              <a:t>network part (các bits cao)</a:t>
            </a:r>
          </a:p>
          <a:p>
            <a:r>
              <a:rPr lang="en-US" altLang="en-US" sz="2000">
                <a:effectLst/>
                <a:latin typeface="Arial" panose="020B0604020202020204" pitchFamily="34" charset="0"/>
                <a:cs typeface="Arial" panose="020B0604020202020204" pitchFamily="34" charset="0"/>
              </a:rPr>
              <a:t>host part (các bits thấp) </a:t>
            </a:r>
            <a:endParaRPr lang="en-US" altLang="en-US" sz="2300" b="1">
              <a:effectLst/>
              <a:latin typeface=".VnArial Narrow" panose="020B7200000000000000" pitchFamily="34" charset="0"/>
            </a:endParaRPr>
          </a:p>
        </p:txBody>
      </p:sp>
      <p:graphicFrame>
        <p:nvGraphicFramePr>
          <p:cNvPr id="48135" name="Object 7">
            <a:extLst>
              <a:ext uri="{FF2B5EF4-FFF2-40B4-BE49-F238E27FC236}">
                <a16:creationId xmlns:a16="http://schemas.microsoft.com/office/drawing/2014/main" id="{34B6D4DC-1FE6-45D9-83A6-E90EF6963BC3}"/>
              </a:ext>
            </a:extLst>
          </p:cNvPr>
          <p:cNvGraphicFramePr>
            <a:graphicFrameLocks noChangeAspect="1"/>
          </p:cNvGraphicFramePr>
          <p:nvPr/>
        </p:nvGraphicFramePr>
        <p:xfrm>
          <a:off x="4689475" y="1265238"/>
          <a:ext cx="657225" cy="463550"/>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126523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Line 8">
            <a:extLst>
              <a:ext uri="{FF2B5EF4-FFF2-40B4-BE49-F238E27FC236}">
                <a16:creationId xmlns:a16="http://schemas.microsoft.com/office/drawing/2014/main" id="{670BCBF8-C986-418A-B0C9-6FFAA974B31E}"/>
              </a:ext>
            </a:extLst>
          </p:cNvPr>
          <p:cNvSpPr>
            <a:spLocks noChangeShapeType="1"/>
          </p:cNvSpPr>
          <p:nvPr/>
        </p:nvSpPr>
        <p:spPr bwMode="auto">
          <a:xfrm>
            <a:off x="5319713" y="1638300"/>
            <a:ext cx="31273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7" name="Line 9">
            <a:extLst>
              <a:ext uri="{FF2B5EF4-FFF2-40B4-BE49-F238E27FC236}">
                <a16:creationId xmlns:a16="http://schemas.microsoft.com/office/drawing/2014/main" id="{D1167BC9-0B61-4140-8AE3-24538BC0DE53}"/>
              </a:ext>
            </a:extLst>
          </p:cNvPr>
          <p:cNvSpPr>
            <a:spLocks noChangeShapeType="1"/>
          </p:cNvSpPr>
          <p:nvPr/>
        </p:nvSpPr>
        <p:spPr bwMode="auto">
          <a:xfrm flipH="1">
            <a:off x="5646738" y="1624013"/>
            <a:ext cx="0" cy="129063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Line 10">
            <a:extLst>
              <a:ext uri="{FF2B5EF4-FFF2-40B4-BE49-F238E27FC236}">
                <a16:creationId xmlns:a16="http://schemas.microsoft.com/office/drawing/2014/main" id="{D78D02ED-18B0-4AC0-9358-4B6A59C7E5A7}"/>
              </a:ext>
            </a:extLst>
          </p:cNvPr>
          <p:cNvSpPr>
            <a:spLocks noChangeShapeType="1"/>
          </p:cNvSpPr>
          <p:nvPr/>
        </p:nvSpPr>
        <p:spPr bwMode="auto">
          <a:xfrm flipV="1">
            <a:off x="5319713" y="2282825"/>
            <a:ext cx="312737" cy="3175"/>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11">
            <a:extLst>
              <a:ext uri="{FF2B5EF4-FFF2-40B4-BE49-F238E27FC236}">
                <a16:creationId xmlns:a16="http://schemas.microsoft.com/office/drawing/2014/main" id="{8B038568-EF07-4547-A130-62EF8022B463}"/>
              </a:ext>
            </a:extLst>
          </p:cNvPr>
          <p:cNvSpPr>
            <a:spLocks noChangeShapeType="1"/>
          </p:cNvSpPr>
          <p:nvPr/>
        </p:nvSpPr>
        <p:spPr bwMode="auto">
          <a:xfrm>
            <a:off x="5330825" y="2909888"/>
            <a:ext cx="306388"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8140" name="Object 12">
            <a:extLst>
              <a:ext uri="{FF2B5EF4-FFF2-40B4-BE49-F238E27FC236}">
                <a16:creationId xmlns:a16="http://schemas.microsoft.com/office/drawing/2014/main" id="{F55B6C24-8413-4374-A120-AA4567AA9387}"/>
              </a:ext>
            </a:extLst>
          </p:cNvPr>
          <p:cNvGraphicFramePr>
            <a:graphicFrameLocks noChangeAspect="1"/>
          </p:cNvGraphicFramePr>
          <p:nvPr/>
        </p:nvGraphicFramePr>
        <p:xfrm>
          <a:off x="4689475" y="1931988"/>
          <a:ext cx="657225" cy="463550"/>
        </p:xfrm>
        <a:graphic>
          <a:graphicData uri="http://schemas.openxmlformats.org/presentationml/2006/ole">
            <mc:AlternateContent xmlns:mc="http://schemas.openxmlformats.org/markup-compatibility/2006">
              <mc:Choice xmlns:v="urn:schemas-microsoft-com:vml" Requires="v">
                <p:oleObj name="Clip" r:id="rId4" imgW="1307263" imgH="1084139" progId="MS_ClipArt_Gallery.2">
                  <p:embed/>
                </p:oleObj>
              </mc:Choice>
              <mc:Fallback>
                <p:oleObj name="Clip" r:id="rId4" imgW="1307263" imgH="1084139" progId="MS_ClipArt_Gallery.2">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19319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13">
            <a:extLst>
              <a:ext uri="{FF2B5EF4-FFF2-40B4-BE49-F238E27FC236}">
                <a16:creationId xmlns:a16="http://schemas.microsoft.com/office/drawing/2014/main" id="{595C9B33-D887-4176-A039-116856A2FA6C}"/>
              </a:ext>
            </a:extLst>
          </p:cNvPr>
          <p:cNvGraphicFramePr>
            <a:graphicFrameLocks noChangeAspect="1"/>
          </p:cNvGraphicFramePr>
          <p:nvPr/>
        </p:nvGraphicFramePr>
        <p:xfrm>
          <a:off x="4689475" y="2541588"/>
          <a:ext cx="657225" cy="463550"/>
        </p:xfrm>
        <a:graphic>
          <a:graphicData uri="http://schemas.openxmlformats.org/presentationml/2006/ole">
            <mc:AlternateContent xmlns:mc="http://schemas.openxmlformats.org/markup-compatibility/2006">
              <mc:Choice xmlns:v="urn:schemas-microsoft-com:vml" Requires="v">
                <p:oleObj name="Clip" r:id="rId5" imgW="1307263" imgH="1084139" progId="MS_ClipArt_Gallery.2">
                  <p:embed/>
                </p:oleObj>
              </mc:Choice>
              <mc:Fallback>
                <p:oleObj name="Clip" r:id="rId5" imgW="1307263" imgH="1084139" progId="MS_ClipArt_Gallery.2">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25415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Line 14">
            <a:extLst>
              <a:ext uri="{FF2B5EF4-FFF2-40B4-BE49-F238E27FC236}">
                <a16:creationId xmlns:a16="http://schemas.microsoft.com/office/drawing/2014/main" id="{B9495FAB-010C-4085-A6DA-8821E799C717}"/>
              </a:ext>
            </a:extLst>
          </p:cNvPr>
          <p:cNvSpPr>
            <a:spLocks noChangeShapeType="1"/>
          </p:cNvSpPr>
          <p:nvPr/>
        </p:nvSpPr>
        <p:spPr bwMode="auto">
          <a:xfrm>
            <a:off x="5676900" y="2514600"/>
            <a:ext cx="1163638" cy="635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8143" name="Group 15">
            <a:extLst>
              <a:ext uri="{FF2B5EF4-FFF2-40B4-BE49-F238E27FC236}">
                <a16:creationId xmlns:a16="http://schemas.microsoft.com/office/drawing/2014/main" id="{60D87098-9B7F-4361-81BC-836D66824D73}"/>
              </a:ext>
            </a:extLst>
          </p:cNvPr>
          <p:cNvGrpSpPr>
            <a:grpSpLocks/>
          </p:cNvGrpSpPr>
          <p:nvPr/>
        </p:nvGrpSpPr>
        <p:grpSpPr bwMode="auto">
          <a:xfrm>
            <a:off x="6708775" y="2446338"/>
            <a:ext cx="800100" cy="381000"/>
            <a:chOff x="3600" y="219"/>
            <a:chExt cx="360" cy="175"/>
          </a:xfrm>
        </p:grpSpPr>
        <p:sp>
          <p:nvSpPr>
            <p:cNvPr id="48174" name="Oval 16">
              <a:extLst>
                <a:ext uri="{FF2B5EF4-FFF2-40B4-BE49-F238E27FC236}">
                  <a16:creationId xmlns:a16="http://schemas.microsoft.com/office/drawing/2014/main" id="{2A7E0331-684C-45ED-A383-E1916A6641B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75" name="Line 17">
              <a:extLst>
                <a:ext uri="{FF2B5EF4-FFF2-40B4-BE49-F238E27FC236}">
                  <a16:creationId xmlns:a16="http://schemas.microsoft.com/office/drawing/2014/main" id="{87A566D4-7EC7-4454-B3AC-449640AE9D8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6" name="Line 18">
              <a:extLst>
                <a:ext uri="{FF2B5EF4-FFF2-40B4-BE49-F238E27FC236}">
                  <a16:creationId xmlns:a16="http://schemas.microsoft.com/office/drawing/2014/main" id="{F247B2F7-0487-47E0-A597-CDC04F724E6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7" name="Rectangle 19">
              <a:extLst>
                <a:ext uri="{FF2B5EF4-FFF2-40B4-BE49-F238E27FC236}">
                  <a16:creationId xmlns:a16="http://schemas.microsoft.com/office/drawing/2014/main" id="{761264F1-A3F3-4F5E-A4B1-6EFE26EFF5A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400">
                <a:latin typeface="Arial" panose="020B0604020202020204" pitchFamily="34" charset="0"/>
              </a:endParaRPr>
            </a:p>
          </p:txBody>
        </p:sp>
        <p:sp>
          <p:nvSpPr>
            <p:cNvPr id="48178" name="Oval 20">
              <a:extLst>
                <a:ext uri="{FF2B5EF4-FFF2-40B4-BE49-F238E27FC236}">
                  <a16:creationId xmlns:a16="http://schemas.microsoft.com/office/drawing/2014/main" id="{69D61B74-0192-4DA9-967A-2A0C10B5221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pSp>
          <p:nvGrpSpPr>
            <p:cNvPr id="48179" name="Group 21">
              <a:extLst>
                <a:ext uri="{FF2B5EF4-FFF2-40B4-BE49-F238E27FC236}">
                  <a16:creationId xmlns:a16="http://schemas.microsoft.com/office/drawing/2014/main" id="{C3181FB5-48AC-4722-B78D-1E7F1F882469}"/>
                </a:ext>
              </a:extLst>
            </p:cNvPr>
            <p:cNvGrpSpPr>
              <a:grpSpLocks/>
            </p:cNvGrpSpPr>
            <p:nvPr/>
          </p:nvGrpSpPr>
          <p:grpSpPr bwMode="auto">
            <a:xfrm>
              <a:off x="3686" y="244"/>
              <a:ext cx="177" cy="66"/>
              <a:chOff x="2848" y="848"/>
              <a:chExt cx="140" cy="98"/>
            </a:xfrm>
          </p:grpSpPr>
          <p:sp>
            <p:nvSpPr>
              <p:cNvPr id="48184" name="Line 22">
                <a:extLst>
                  <a:ext uri="{FF2B5EF4-FFF2-40B4-BE49-F238E27FC236}">
                    <a16:creationId xmlns:a16="http://schemas.microsoft.com/office/drawing/2014/main" id="{AF5BA441-BDBD-4F40-A6EB-06C5924C113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5" name="Line 23">
                <a:extLst>
                  <a:ext uri="{FF2B5EF4-FFF2-40B4-BE49-F238E27FC236}">
                    <a16:creationId xmlns:a16="http://schemas.microsoft.com/office/drawing/2014/main" id="{75883CAC-8596-4D5E-BDDC-61342944DBD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6" name="Line 24">
                <a:extLst>
                  <a:ext uri="{FF2B5EF4-FFF2-40B4-BE49-F238E27FC236}">
                    <a16:creationId xmlns:a16="http://schemas.microsoft.com/office/drawing/2014/main" id="{532DF60A-306F-4E31-A1B6-191A5921C1E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80" name="Group 25">
              <a:extLst>
                <a:ext uri="{FF2B5EF4-FFF2-40B4-BE49-F238E27FC236}">
                  <a16:creationId xmlns:a16="http://schemas.microsoft.com/office/drawing/2014/main" id="{8BCB81BF-D766-4208-B481-99AA800F4DF7}"/>
                </a:ext>
              </a:extLst>
            </p:cNvPr>
            <p:cNvGrpSpPr>
              <a:grpSpLocks/>
            </p:cNvGrpSpPr>
            <p:nvPr/>
          </p:nvGrpSpPr>
          <p:grpSpPr bwMode="auto">
            <a:xfrm flipV="1">
              <a:off x="3686" y="243"/>
              <a:ext cx="177" cy="66"/>
              <a:chOff x="2848" y="848"/>
              <a:chExt cx="140" cy="98"/>
            </a:xfrm>
          </p:grpSpPr>
          <p:sp>
            <p:nvSpPr>
              <p:cNvPr id="48181" name="Line 26">
                <a:extLst>
                  <a:ext uri="{FF2B5EF4-FFF2-40B4-BE49-F238E27FC236}">
                    <a16:creationId xmlns:a16="http://schemas.microsoft.com/office/drawing/2014/main" id="{61D4C7F4-21EA-4F15-ACC8-F2980550A44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2" name="Line 27">
                <a:extLst>
                  <a:ext uri="{FF2B5EF4-FFF2-40B4-BE49-F238E27FC236}">
                    <a16:creationId xmlns:a16="http://schemas.microsoft.com/office/drawing/2014/main" id="{D04EC39D-EBB4-4B1C-9403-4E424E32710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3" name="Line 28">
                <a:extLst>
                  <a:ext uri="{FF2B5EF4-FFF2-40B4-BE49-F238E27FC236}">
                    <a16:creationId xmlns:a16="http://schemas.microsoft.com/office/drawing/2014/main" id="{62A961AA-06DE-4493-9EC9-6F0BE09CBC4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8144" name="Text Box 29">
            <a:extLst>
              <a:ext uri="{FF2B5EF4-FFF2-40B4-BE49-F238E27FC236}">
                <a16:creationId xmlns:a16="http://schemas.microsoft.com/office/drawing/2014/main" id="{ACE0E302-178F-4FFF-8E25-C0F95CCE04E9}"/>
              </a:ext>
            </a:extLst>
          </p:cNvPr>
          <p:cNvSpPr txBox="1">
            <a:spLocks noChangeArrowheads="1"/>
          </p:cNvSpPr>
          <p:nvPr/>
        </p:nvSpPr>
        <p:spPr bwMode="auto">
          <a:xfrm>
            <a:off x="5372100" y="1276350"/>
            <a:ext cx="922338" cy="3508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700">
                <a:latin typeface=".VnArial NarrowH" panose="020B7200000000000000" pitchFamily="34" charset="0"/>
              </a:rPr>
              <a:t>223.1.1.1</a:t>
            </a:r>
          </a:p>
        </p:txBody>
      </p:sp>
      <p:sp>
        <p:nvSpPr>
          <p:cNvPr id="48145" name="Rectangle 30">
            <a:extLst>
              <a:ext uri="{FF2B5EF4-FFF2-40B4-BE49-F238E27FC236}">
                <a16:creationId xmlns:a16="http://schemas.microsoft.com/office/drawing/2014/main" id="{74C124DB-182A-4862-AA78-4E562D7C5ECC}"/>
              </a:ext>
            </a:extLst>
          </p:cNvPr>
          <p:cNvSpPr>
            <a:spLocks noChangeArrowheads="1"/>
          </p:cNvSpPr>
          <p:nvPr/>
        </p:nvSpPr>
        <p:spPr bwMode="auto">
          <a:xfrm>
            <a:off x="5370513" y="2033588"/>
            <a:ext cx="349250" cy="18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46" name="Text Box 31">
            <a:extLst>
              <a:ext uri="{FF2B5EF4-FFF2-40B4-BE49-F238E27FC236}">
                <a16:creationId xmlns:a16="http://schemas.microsoft.com/office/drawing/2014/main" id="{C2057629-06A1-47B4-86F7-9E4DC67544F1}"/>
              </a:ext>
            </a:extLst>
          </p:cNvPr>
          <p:cNvSpPr txBox="1">
            <a:spLocks noChangeArrowheads="1"/>
          </p:cNvSpPr>
          <p:nvPr/>
        </p:nvSpPr>
        <p:spPr bwMode="auto">
          <a:xfrm>
            <a:off x="5308600" y="1905000"/>
            <a:ext cx="1031875" cy="33655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223.1.1.2</a:t>
            </a:r>
            <a:endParaRPr lang="en-US" altLang="en-US" sz="1800">
              <a:latin typeface="Arial" panose="020B0604020202020204" pitchFamily="34" charset="0"/>
            </a:endParaRPr>
          </a:p>
        </p:txBody>
      </p:sp>
      <p:sp>
        <p:nvSpPr>
          <p:cNvPr id="48147" name="Text Box 32">
            <a:extLst>
              <a:ext uri="{FF2B5EF4-FFF2-40B4-BE49-F238E27FC236}">
                <a16:creationId xmlns:a16="http://schemas.microsoft.com/office/drawing/2014/main" id="{36F321AD-42F5-41DE-946E-83F203E50FC9}"/>
              </a:ext>
            </a:extLst>
          </p:cNvPr>
          <p:cNvSpPr txBox="1">
            <a:spLocks noChangeArrowheads="1"/>
          </p:cNvSpPr>
          <p:nvPr/>
        </p:nvSpPr>
        <p:spPr bwMode="auto">
          <a:xfrm>
            <a:off x="5156200" y="2895600"/>
            <a:ext cx="1031875"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223.1.1.3</a:t>
            </a:r>
            <a:endParaRPr lang="en-US" altLang="en-US" sz="1800">
              <a:latin typeface="Arial" panose="020B0604020202020204" pitchFamily="34" charset="0"/>
            </a:endParaRPr>
          </a:p>
        </p:txBody>
      </p:sp>
      <p:sp>
        <p:nvSpPr>
          <p:cNvPr id="48148" name="Text Box 33">
            <a:extLst>
              <a:ext uri="{FF2B5EF4-FFF2-40B4-BE49-F238E27FC236}">
                <a16:creationId xmlns:a16="http://schemas.microsoft.com/office/drawing/2014/main" id="{0653C975-8860-4470-BA1A-FDAE5AF6E3FC}"/>
              </a:ext>
            </a:extLst>
          </p:cNvPr>
          <p:cNvSpPr txBox="1">
            <a:spLocks noChangeArrowheads="1"/>
          </p:cNvSpPr>
          <p:nvPr/>
        </p:nvSpPr>
        <p:spPr bwMode="auto">
          <a:xfrm>
            <a:off x="6034088" y="2212975"/>
            <a:ext cx="1208087" cy="3365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VnBlackH" panose="020B7200000000000000" pitchFamily="34" charset="0"/>
              </a:rPr>
              <a:t>223.1.1.4</a:t>
            </a:r>
          </a:p>
        </p:txBody>
      </p:sp>
      <p:sp>
        <p:nvSpPr>
          <p:cNvPr id="48149" name="Line 34">
            <a:extLst>
              <a:ext uri="{FF2B5EF4-FFF2-40B4-BE49-F238E27FC236}">
                <a16:creationId xmlns:a16="http://schemas.microsoft.com/office/drawing/2014/main" id="{382687CA-91A6-4476-99AA-01CCCFE5A092}"/>
              </a:ext>
            </a:extLst>
          </p:cNvPr>
          <p:cNvSpPr>
            <a:spLocks noChangeShapeType="1"/>
          </p:cNvSpPr>
          <p:nvPr/>
        </p:nvSpPr>
        <p:spPr bwMode="auto">
          <a:xfrm>
            <a:off x="7388225" y="2490788"/>
            <a:ext cx="11430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Text Box 35">
            <a:extLst>
              <a:ext uri="{FF2B5EF4-FFF2-40B4-BE49-F238E27FC236}">
                <a16:creationId xmlns:a16="http://schemas.microsoft.com/office/drawing/2014/main" id="{D9626280-F80D-43FD-AC54-4B7BB03A7B03}"/>
              </a:ext>
            </a:extLst>
          </p:cNvPr>
          <p:cNvSpPr txBox="1">
            <a:spLocks noChangeArrowheads="1"/>
          </p:cNvSpPr>
          <p:nvPr/>
        </p:nvSpPr>
        <p:spPr bwMode="auto">
          <a:xfrm>
            <a:off x="7277100" y="2205038"/>
            <a:ext cx="1208088" cy="3365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VnBlackH" panose="020B7200000000000000" pitchFamily="34" charset="0"/>
              </a:rPr>
              <a:t>223.1.2.9</a:t>
            </a:r>
          </a:p>
        </p:txBody>
      </p:sp>
      <p:sp>
        <p:nvSpPr>
          <p:cNvPr id="48151" name="Line 36">
            <a:extLst>
              <a:ext uri="{FF2B5EF4-FFF2-40B4-BE49-F238E27FC236}">
                <a16:creationId xmlns:a16="http://schemas.microsoft.com/office/drawing/2014/main" id="{EEB6FD4A-6E99-4439-85B1-3E251202559F}"/>
              </a:ext>
            </a:extLst>
          </p:cNvPr>
          <p:cNvSpPr>
            <a:spLocks noChangeShapeType="1"/>
          </p:cNvSpPr>
          <p:nvPr/>
        </p:nvSpPr>
        <p:spPr bwMode="auto">
          <a:xfrm flipH="1">
            <a:off x="8539163" y="1795463"/>
            <a:ext cx="0" cy="129063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8152" name="Object 37">
            <a:extLst>
              <a:ext uri="{FF2B5EF4-FFF2-40B4-BE49-F238E27FC236}">
                <a16:creationId xmlns:a16="http://schemas.microsoft.com/office/drawing/2014/main" id="{AD8D2E42-0374-4876-A9BA-823C13E47CDD}"/>
              </a:ext>
            </a:extLst>
          </p:cNvPr>
          <p:cNvGraphicFramePr>
            <a:graphicFrameLocks noChangeAspect="1"/>
          </p:cNvGraphicFramePr>
          <p:nvPr/>
        </p:nvGraphicFramePr>
        <p:xfrm>
          <a:off x="8739188" y="1503363"/>
          <a:ext cx="657225" cy="463550"/>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8" y="1503363"/>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3" name="Line 38">
            <a:extLst>
              <a:ext uri="{FF2B5EF4-FFF2-40B4-BE49-F238E27FC236}">
                <a16:creationId xmlns:a16="http://schemas.microsoft.com/office/drawing/2014/main" id="{DE15A720-1FD3-41D3-BC4E-E17AE50A9B0C}"/>
              </a:ext>
            </a:extLst>
          </p:cNvPr>
          <p:cNvSpPr>
            <a:spLocks noChangeShapeType="1"/>
          </p:cNvSpPr>
          <p:nvPr/>
        </p:nvSpPr>
        <p:spPr bwMode="auto">
          <a:xfrm>
            <a:off x="8539163" y="1800225"/>
            <a:ext cx="265112"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8154" name="Object 39">
            <a:extLst>
              <a:ext uri="{FF2B5EF4-FFF2-40B4-BE49-F238E27FC236}">
                <a16:creationId xmlns:a16="http://schemas.microsoft.com/office/drawing/2014/main" id="{7D67C94A-0630-4862-BF8F-14815B532755}"/>
              </a:ext>
            </a:extLst>
          </p:cNvPr>
          <p:cNvGraphicFramePr>
            <a:graphicFrameLocks noChangeAspect="1"/>
          </p:cNvGraphicFramePr>
          <p:nvPr/>
        </p:nvGraphicFramePr>
        <p:xfrm>
          <a:off x="8745538" y="2884488"/>
          <a:ext cx="657225" cy="463550"/>
        </p:xfrm>
        <a:graphic>
          <a:graphicData uri="http://schemas.openxmlformats.org/presentationml/2006/ole">
            <mc:AlternateContent xmlns:mc="http://schemas.openxmlformats.org/markup-compatibility/2006">
              <mc:Choice xmlns:v="urn:schemas-microsoft-com:vml" Requires="v">
                <p:oleObj name="Clip" r:id="rId7" imgW="1307263" imgH="1084139" progId="MS_ClipArt_Gallery.2">
                  <p:embed/>
                </p:oleObj>
              </mc:Choice>
              <mc:Fallback>
                <p:oleObj name="Clip" r:id="rId7" imgW="1307263" imgH="1084139" progId="MS_ClipArt_Gallery.2">
                  <p:embed/>
                  <p:pic>
                    <p:nvPicPr>
                      <p:cNvPr id="0"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5538" y="2884488"/>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5" name="Line 40">
            <a:extLst>
              <a:ext uri="{FF2B5EF4-FFF2-40B4-BE49-F238E27FC236}">
                <a16:creationId xmlns:a16="http://schemas.microsoft.com/office/drawing/2014/main" id="{D2447935-DC89-415E-8B0F-0146F9C39543}"/>
              </a:ext>
            </a:extLst>
          </p:cNvPr>
          <p:cNvSpPr>
            <a:spLocks noChangeShapeType="1"/>
          </p:cNvSpPr>
          <p:nvPr/>
        </p:nvSpPr>
        <p:spPr bwMode="auto">
          <a:xfrm>
            <a:off x="8539163" y="3071813"/>
            <a:ext cx="265112"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Rectangle 41">
            <a:extLst>
              <a:ext uri="{FF2B5EF4-FFF2-40B4-BE49-F238E27FC236}">
                <a16:creationId xmlns:a16="http://schemas.microsoft.com/office/drawing/2014/main" id="{F2A52C4C-E045-489F-BE0C-89400C703263}"/>
              </a:ext>
            </a:extLst>
          </p:cNvPr>
          <p:cNvSpPr>
            <a:spLocks noChangeArrowheads="1"/>
          </p:cNvSpPr>
          <p:nvPr/>
        </p:nvSpPr>
        <p:spPr bwMode="auto">
          <a:xfrm>
            <a:off x="8480425" y="2819400"/>
            <a:ext cx="190500" cy="18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57" name="Text Box 42">
            <a:extLst>
              <a:ext uri="{FF2B5EF4-FFF2-40B4-BE49-F238E27FC236}">
                <a16:creationId xmlns:a16="http://schemas.microsoft.com/office/drawing/2014/main" id="{3883CBFE-36C1-4861-88E8-46537829D24E}"/>
              </a:ext>
            </a:extLst>
          </p:cNvPr>
          <p:cNvSpPr txBox="1">
            <a:spLocks noChangeArrowheads="1"/>
          </p:cNvSpPr>
          <p:nvPr/>
        </p:nvSpPr>
        <p:spPr bwMode="auto">
          <a:xfrm>
            <a:off x="7791450" y="2727325"/>
            <a:ext cx="1031875"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223.1.2.2</a:t>
            </a:r>
            <a:endParaRPr lang="en-US" altLang="en-US" sz="1800">
              <a:latin typeface="Arial" panose="020B0604020202020204" pitchFamily="34" charset="0"/>
            </a:endParaRPr>
          </a:p>
        </p:txBody>
      </p:sp>
      <p:sp>
        <p:nvSpPr>
          <p:cNvPr id="48158" name="Rectangle 43">
            <a:extLst>
              <a:ext uri="{FF2B5EF4-FFF2-40B4-BE49-F238E27FC236}">
                <a16:creationId xmlns:a16="http://schemas.microsoft.com/office/drawing/2014/main" id="{8F162C89-B2FC-4127-9E0D-D72F5D28D6AA}"/>
              </a:ext>
            </a:extLst>
          </p:cNvPr>
          <p:cNvSpPr>
            <a:spLocks noChangeArrowheads="1"/>
          </p:cNvSpPr>
          <p:nvPr/>
        </p:nvSpPr>
        <p:spPr bwMode="auto">
          <a:xfrm>
            <a:off x="8494713" y="1847850"/>
            <a:ext cx="279400" cy="18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59" name="Text Box 44">
            <a:extLst>
              <a:ext uri="{FF2B5EF4-FFF2-40B4-BE49-F238E27FC236}">
                <a16:creationId xmlns:a16="http://schemas.microsoft.com/office/drawing/2014/main" id="{E9DD7865-E1F0-485D-A3B9-BF897ABD7A5D}"/>
              </a:ext>
            </a:extLst>
          </p:cNvPr>
          <p:cNvSpPr txBox="1">
            <a:spLocks noChangeArrowheads="1"/>
          </p:cNvSpPr>
          <p:nvPr/>
        </p:nvSpPr>
        <p:spPr bwMode="auto">
          <a:xfrm>
            <a:off x="7620000" y="1746250"/>
            <a:ext cx="1031875"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223.1.2.1</a:t>
            </a:r>
            <a:endParaRPr lang="en-US" altLang="en-US" sz="1800">
              <a:latin typeface="Arial" panose="020B0604020202020204" pitchFamily="34" charset="0"/>
            </a:endParaRPr>
          </a:p>
        </p:txBody>
      </p:sp>
      <p:sp>
        <p:nvSpPr>
          <p:cNvPr id="48160" name="Line 45">
            <a:extLst>
              <a:ext uri="{FF2B5EF4-FFF2-40B4-BE49-F238E27FC236}">
                <a16:creationId xmlns:a16="http://schemas.microsoft.com/office/drawing/2014/main" id="{7AD240BD-0116-460C-B7CC-7453E369BEB8}"/>
              </a:ext>
            </a:extLst>
          </p:cNvPr>
          <p:cNvSpPr>
            <a:spLocks noChangeShapeType="1"/>
          </p:cNvSpPr>
          <p:nvPr/>
        </p:nvSpPr>
        <p:spPr bwMode="auto">
          <a:xfrm flipH="1">
            <a:off x="7119938" y="2828925"/>
            <a:ext cx="0" cy="129063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1" name="Line 46">
            <a:extLst>
              <a:ext uri="{FF2B5EF4-FFF2-40B4-BE49-F238E27FC236}">
                <a16:creationId xmlns:a16="http://schemas.microsoft.com/office/drawing/2014/main" id="{87DFBC6E-E606-49BF-B7C1-86B67F2C5CD3}"/>
              </a:ext>
            </a:extLst>
          </p:cNvPr>
          <p:cNvSpPr>
            <a:spLocks noChangeShapeType="1"/>
          </p:cNvSpPr>
          <p:nvPr/>
        </p:nvSpPr>
        <p:spPr bwMode="auto">
          <a:xfrm flipH="1">
            <a:off x="6451600" y="4114800"/>
            <a:ext cx="13335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2" name="Line 47">
            <a:extLst>
              <a:ext uri="{FF2B5EF4-FFF2-40B4-BE49-F238E27FC236}">
                <a16:creationId xmlns:a16="http://schemas.microsoft.com/office/drawing/2014/main" id="{B7702085-DF30-4DD8-B4A9-8BA0A5DB871C}"/>
              </a:ext>
            </a:extLst>
          </p:cNvPr>
          <p:cNvSpPr>
            <a:spLocks noChangeShapeType="1"/>
          </p:cNvSpPr>
          <p:nvPr/>
        </p:nvSpPr>
        <p:spPr bwMode="auto">
          <a:xfrm flipH="1" flipV="1">
            <a:off x="6430963" y="41021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3" name="Line 48">
            <a:extLst>
              <a:ext uri="{FF2B5EF4-FFF2-40B4-BE49-F238E27FC236}">
                <a16:creationId xmlns:a16="http://schemas.microsoft.com/office/drawing/2014/main" id="{BC5D29E8-D5E8-44FF-AE32-8C4065A596C8}"/>
              </a:ext>
            </a:extLst>
          </p:cNvPr>
          <p:cNvSpPr>
            <a:spLocks noChangeShapeType="1"/>
          </p:cNvSpPr>
          <p:nvPr/>
        </p:nvSpPr>
        <p:spPr bwMode="auto">
          <a:xfrm flipH="1" flipV="1">
            <a:off x="7753350" y="41068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8164" name="Object 49">
            <a:extLst>
              <a:ext uri="{FF2B5EF4-FFF2-40B4-BE49-F238E27FC236}">
                <a16:creationId xmlns:a16="http://schemas.microsoft.com/office/drawing/2014/main" id="{492537A3-72CD-42D9-9A18-2099E4046ED3}"/>
              </a:ext>
            </a:extLst>
          </p:cNvPr>
          <p:cNvGraphicFramePr>
            <a:graphicFrameLocks noChangeAspect="1"/>
          </p:cNvGraphicFramePr>
          <p:nvPr/>
        </p:nvGraphicFramePr>
        <p:xfrm>
          <a:off x="7512050" y="4265613"/>
          <a:ext cx="657225" cy="463550"/>
        </p:xfrm>
        <a:graphic>
          <a:graphicData uri="http://schemas.openxmlformats.org/presentationml/2006/ole">
            <mc:AlternateContent xmlns:mc="http://schemas.openxmlformats.org/markup-compatibility/2006">
              <mc:Choice xmlns:v="urn:schemas-microsoft-com:vml" Requires="v">
                <p:oleObj name="Clip" r:id="rId8" imgW="1307263" imgH="1084139" progId="MS_ClipArt_Gallery.2">
                  <p:embed/>
                </p:oleObj>
              </mc:Choice>
              <mc:Fallback>
                <p:oleObj name="Clip" r:id="rId8" imgW="1307263" imgH="1084139" progId="MS_ClipArt_Gallery.2">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050" y="4265613"/>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5" name="Object 50">
            <a:extLst>
              <a:ext uri="{FF2B5EF4-FFF2-40B4-BE49-F238E27FC236}">
                <a16:creationId xmlns:a16="http://schemas.microsoft.com/office/drawing/2014/main" id="{4F4E4DE9-5678-4EB7-BC17-BBAF3018680F}"/>
              </a:ext>
            </a:extLst>
          </p:cNvPr>
          <p:cNvGraphicFramePr>
            <a:graphicFrameLocks noChangeAspect="1"/>
          </p:cNvGraphicFramePr>
          <p:nvPr/>
        </p:nvGraphicFramePr>
        <p:xfrm>
          <a:off x="6097588" y="4279900"/>
          <a:ext cx="657225" cy="463550"/>
        </p:xfrm>
        <a:graphic>
          <a:graphicData uri="http://schemas.openxmlformats.org/presentationml/2006/ole">
            <mc:AlternateContent xmlns:mc="http://schemas.openxmlformats.org/markup-compatibility/2006">
              <mc:Choice xmlns:v="urn:schemas-microsoft-com:vml" Requires="v">
                <p:oleObj name="Clip" r:id="rId9" imgW="1307263" imgH="1084139" progId="MS_ClipArt_Gallery.2">
                  <p:embed/>
                </p:oleObj>
              </mc:Choice>
              <mc:Fallback>
                <p:oleObj name="Clip" r:id="rId9" imgW="1307263" imgH="1084139" progId="MS_ClipArt_Gallery.2">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88" y="4279900"/>
                        <a:ext cx="657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6" name="Text Box 51">
            <a:extLst>
              <a:ext uri="{FF2B5EF4-FFF2-40B4-BE49-F238E27FC236}">
                <a16:creationId xmlns:a16="http://schemas.microsoft.com/office/drawing/2014/main" id="{EDF8ED05-94B2-488D-8C5A-99B6A56E51ED}"/>
              </a:ext>
            </a:extLst>
          </p:cNvPr>
          <p:cNvSpPr txBox="1">
            <a:spLocks noChangeArrowheads="1"/>
          </p:cNvSpPr>
          <p:nvPr/>
        </p:nvSpPr>
        <p:spPr bwMode="auto">
          <a:xfrm>
            <a:off x="7759700" y="3951288"/>
            <a:ext cx="1031875"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223.1.3.2</a:t>
            </a:r>
            <a:endParaRPr lang="en-US" altLang="en-US" sz="1800">
              <a:latin typeface="Arial" panose="020B0604020202020204" pitchFamily="34" charset="0"/>
            </a:endParaRPr>
          </a:p>
        </p:txBody>
      </p:sp>
      <p:sp>
        <p:nvSpPr>
          <p:cNvPr id="48167" name="Rectangle 52">
            <a:extLst>
              <a:ext uri="{FF2B5EF4-FFF2-40B4-BE49-F238E27FC236}">
                <a16:creationId xmlns:a16="http://schemas.microsoft.com/office/drawing/2014/main" id="{49A249A7-8CF0-43F3-89C5-DDC8C157C64C}"/>
              </a:ext>
            </a:extLst>
          </p:cNvPr>
          <p:cNvSpPr>
            <a:spLocks noChangeArrowheads="1"/>
          </p:cNvSpPr>
          <p:nvPr/>
        </p:nvSpPr>
        <p:spPr bwMode="auto">
          <a:xfrm>
            <a:off x="5130800" y="3829050"/>
            <a:ext cx="95250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68" name="Text Box 53">
            <a:extLst>
              <a:ext uri="{FF2B5EF4-FFF2-40B4-BE49-F238E27FC236}">
                <a16:creationId xmlns:a16="http://schemas.microsoft.com/office/drawing/2014/main" id="{B798B5E8-EB98-46EF-A75F-48FE3A002EBD}"/>
              </a:ext>
            </a:extLst>
          </p:cNvPr>
          <p:cNvSpPr txBox="1">
            <a:spLocks noChangeArrowheads="1"/>
          </p:cNvSpPr>
          <p:nvPr/>
        </p:nvSpPr>
        <p:spPr bwMode="auto">
          <a:xfrm>
            <a:off x="5310188" y="3989388"/>
            <a:ext cx="1031875"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223.1.3.1</a:t>
            </a:r>
            <a:endParaRPr lang="en-US" altLang="en-US" sz="1800">
              <a:latin typeface="Arial" panose="020B0604020202020204" pitchFamily="34" charset="0"/>
            </a:endParaRPr>
          </a:p>
        </p:txBody>
      </p:sp>
      <p:sp>
        <p:nvSpPr>
          <p:cNvPr id="48169" name="Rectangle 54">
            <a:extLst>
              <a:ext uri="{FF2B5EF4-FFF2-40B4-BE49-F238E27FC236}">
                <a16:creationId xmlns:a16="http://schemas.microsoft.com/office/drawing/2014/main" id="{966BD6A5-6085-49E4-B5C0-01FEAD385871}"/>
              </a:ext>
            </a:extLst>
          </p:cNvPr>
          <p:cNvSpPr>
            <a:spLocks noChangeArrowheads="1"/>
          </p:cNvSpPr>
          <p:nvPr/>
        </p:nvSpPr>
        <p:spPr bwMode="auto">
          <a:xfrm>
            <a:off x="7048500" y="2962275"/>
            <a:ext cx="146050" cy="18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8170" name="Text Box 55">
            <a:extLst>
              <a:ext uri="{FF2B5EF4-FFF2-40B4-BE49-F238E27FC236}">
                <a16:creationId xmlns:a16="http://schemas.microsoft.com/office/drawing/2014/main" id="{51CEA956-06B3-4234-BD0B-60A290F07B3E}"/>
              </a:ext>
            </a:extLst>
          </p:cNvPr>
          <p:cNvSpPr txBox="1">
            <a:spLocks noChangeArrowheads="1"/>
          </p:cNvSpPr>
          <p:nvPr/>
        </p:nvSpPr>
        <p:spPr bwMode="auto">
          <a:xfrm>
            <a:off x="6451600" y="2890838"/>
            <a:ext cx="1344613" cy="3365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solidFill>
                  <a:srgbClr val="FF0000"/>
                </a:solidFill>
                <a:latin typeface=".VnBlackH" panose="020B7200000000000000" pitchFamily="34" charset="0"/>
              </a:rPr>
              <a:t>223.1.3.27</a:t>
            </a:r>
          </a:p>
        </p:txBody>
      </p:sp>
      <p:sp>
        <p:nvSpPr>
          <p:cNvPr id="48171" name="Text Box 56">
            <a:extLst>
              <a:ext uri="{FF2B5EF4-FFF2-40B4-BE49-F238E27FC236}">
                <a16:creationId xmlns:a16="http://schemas.microsoft.com/office/drawing/2014/main" id="{78613AFA-2E81-406F-BC5D-07C12F23AFF5}"/>
              </a:ext>
            </a:extLst>
          </p:cNvPr>
          <p:cNvSpPr txBox="1">
            <a:spLocks noChangeArrowheads="1"/>
          </p:cNvSpPr>
          <p:nvPr/>
        </p:nvSpPr>
        <p:spPr bwMode="auto">
          <a:xfrm>
            <a:off x="4610100" y="4800600"/>
            <a:ext cx="50180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000" b="0">
                <a:latin typeface="Arial" panose="020B0604020202020204" pitchFamily="34" charset="0"/>
                <a:cs typeface="Arial" panose="020B0604020202020204" pitchFamily="34" charset="0"/>
              </a:rPr>
              <a:t>Liên mạng gồm 3 mạng con</a:t>
            </a:r>
          </a:p>
          <a:p>
            <a:pPr>
              <a:spcBef>
                <a:spcPct val="0"/>
              </a:spcBef>
              <a:buClrTx/>
              <a:buSzTx/>
              <a:buFontTx/>
              <a:buNone/>
            </a:pPr>
            <a:r>
              <a:rPr lang="vi-VN" altLang="en-US" sz="2000" b="0">
                <a:latin typeface="Arial" panose="020B0604020202020204" pitchFamily="34" charset="0"/>
                <a:cs typeface="Arial" panose="020B0604020202020204" pitchFamily="34" charset="0"/>
              </a:rPr>
              <a:t>(các địa chỉ IP bắt đầu từ 223, với 24 bit </a:t>
            </a:r>
          </a:p>
          <a:p>
            <a:pPr>
              <a:spcBef>
                <a:spcPct val="0"/>
              </a:spcBef>
              <a:buClrTx/>
              <a:buSzTx/>
              <a:buFontTx/>
              <a:buNone/>
            </a:pPr>
            <a:r>
              <a:rPr lang="vi-VN" altLang="en-US" sz="2000" b="0">
                <a:latin typeface="Arial" panose="020B0604020202020204" pitchFamily="34" charset="0"/>
                <a:cs typeface="Arial" panose="020B0604020202020204" pitchFamily="34" charset="0"/>
              </a:rPr>
              <a:t>đầu là địa chỉ mạng)</a:t>
            </a:r>
          </a:p>
        </p:txBody>
      </p:sp>
      <p:sp>
        <p:nvSpPr>
          <p:cNvPr id="48172" name="Text Box 57">
            <a:extLst>
              <a:ext uri="{FF2B5EF4-FFF2-40B4-BE49-F238E27FC236}">
                <a16:creationId xmlns:a16="http://schemas.microsoft.com/office/drawing/2014/main" id="{425F7D26-9695-43AA-97E9-9BFD1BAC6EE9}"/>
              </a:ext>
            </a:extLst>
          </p:cNvPr>
          <p:cNvSpPr txBox="1">
            <a:spLocks noChangeArrowheads="1"/>
          </p:cNvSpPr>
          <p:nvPr/>
        </p:nvSpPr>
        <p:spPr bwMode="auto">
          <a:xfrm>
            <a:off x="7373938" y="34274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a:solidFill>
                  <a:srgbClr val="FF0000"/>
                </a:solidFill>
                <a:latin typeface="Arial" panose="020B0604020202020204" pitchFamily="34" charset="0"/>
              </a:rPr>
              <a:t>LAN</a:t>
            </a:r>
            <a:endParaRPr lang="en-US" altLang="en-US" sz="1800">
              <a:latin typeface="Arial" panose="020B0604020202020204" pitchFamily="34" charset="0"/>
            </a:endParaRPr>
          </a:p>
        </p:txBody>
      </p:sp>
      <p:sp>
        <p:nvSpPr>
          <p:cNvPr id="48173" name="Line 58">
            <a:extLst>
              <a:ext uri="{FF2B5EF4-FFF2-40B4-BE49-F238E27FC236}">
                <a16:creationId xmlns:a16="http://schemas.microsoft.com/office/drawing/2014/main" id="{FDF259CF-DA04-48B9-AECF-ACBC9C1D5727}"/>
              </a:ext>
            </a:extLst>
          </p:cNvPr>
          <p:cNvSpPr>
            <a:spLocks noChangeShapeType="1"/>
          </p:cNvSpPr>
          <p:nvPr/>
        </p:nvSpPr>
        <p:spPr bwMode="auto">
          <a:xfrm flipH="1">
            <a:off x="7219950" y="3695700"/>
            <a:ext cx="192088"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1271636-3174-4AC7-8AD1-D6407E667746}"/>
              </a:ext>
            </a:extLst>
          </p:cNvPr>
          <p:cNvSpPr>
            <a:spLocks noChangeArrowheads="1"/>
          </p:cNvSpPr>
          <p:nvPr/>
        </p:nvSpPr>
        <p:spPr bwMode="auto">
          <a:xfrm>
            <a:off x="1104900" y="685800"/>
            <a:ext cx="8001000" cy="5624513"/>
          </a:xfrm>
          <a:prstGeom prst="rect">
            <a:avLst/>
          </a:prstGeom>
          <a:solidFill>
            <a:srgbClr val="000000"/>
          </a:solidFill>
          <a:ln w="38100">
            <a:solidFill>
              <a:srgbClr val="FFFFCC"/>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155" name="Freeform 3">
            <a:extLst>
              <a:ext uri="{FF2B5EF4-FFF2-40B4-BE49-F238E27FC236}">
                <a16:creationId xmlns:a16="http://schemas.microsoft.com/office/drawing/2014/main" id="{7E06DDCE-A0EB-4B7E-8906-2420FCEDB614}"/>
              </a:ext>
            </a:extLst>
          </p:cNvPr>
          <p:cNvSpPr>
            <a:spLocks/>
          </p:cNvSpPr>
          <p:nvPr/>
        </p:nvSpPr>
        <p:spPr bwMode="auto">
          <a:xfrm>
            <a:off x="5219700" y="3048000"/>
            <a:ext cx="1789113" cy="15398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156" name="Freeform 4">
            <a:extLst>
              <a:ext uri="{FF2B5EF4-FFF2-40B4-BE49-F238E27FC236}">
                <a16:creationId xmlns:a16="http://schemas.microsoft.com/office/drawing/2014/main" id="{ACB952E1-6B8F-4C7A-A2AD-1931287A0A28}"/>
              </a:ext>
            </a:extLst>
          </p:cNvPr>
          <p:cNvSpPr>
            <a:spLocks/>
          </p:cNvSpPr>
          <p:nvPr/>
        </p:nvSpPr>
        <p:spPr bwMode="auto">
          <a:xfrm>
            <a:off x="3652838" y="4575175"/>
            <a:ext cx="3181350" cy="344488"/>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157" name="Freeform 5">
            <a:extLst>
              <a:ext uri="{FF2B5EF4-FFF2-40B4-BE49-F238E27FC236}">
                <a16:creationId xmlns:a16="http://schemas.microsoft.com/office/drawing/2014/main" id="{2E21C640-9C70-497C-8F20-6261A09C93E1}"/>
              </a:ext>
            </a:extLst>
          </p:cNvPr>
          <p:cNvSpPr>
            <a:spLocks/>
          </p:cNvSpPr>
          <p:nvPr/>
        </p:nvSpPr>
        <p:spPr bwMode="auto">
          <a:xfrm>
            <a:off x="3497263" y="2987675"/>
            <a:ext cx="1635125" cy="163036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158" name="Freeform 6">
            <a:extLst>
              <a:ext uri="{FF2B5EF4-FFF2-40B4-BE49-F238E27FC236}">
                <a16:creationId xmlns:a16="http://schemas.microsoft.com/office/drawing/2014/main" id="{CBF51BB3-D50A-4D17-8D4B-59DDA4DEA612}"/>
              </a:ext>
            </a:extLst>
          </p:cNvPr>
          <p:cNvSpPr>
            <a:spLocks/>
          </p:cNvSpPr>
          <p:nvPr/>
        </p:nvSpPr>
        <p:spPr bwMode="auto">
          <a:xfrm rot="5265760">
            <a:off x="4576763" y="425450"/>
            <a:ext cx="1700212" cy="2890838"/>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49159" name="Object 7">
            <a:extLst>
              <a:ext uri="{FF2B5EF4-FFF2-40B4-BE49-F238E27FC236}">
                <a16:creationId xmlns:a16="http://schemas.microsoft.com/office/drawing/2014/main" id="{D148488F-BF79-4B7A-8DBC-BF71A6A68224}"/>
              </a:ext>
            </a:extLst>
          </p:cNvPr>
          <p:cNvGraphicFramePr>
            <a:graphicFrameLocks noChangeAspect="1"/>
          </p:cNvGraphicFramePr>
          <p:nvPr/>
        </p:nvGraphicFramePr>
        <p:xfrm>
          <a:off x="5624513" y="1195388"/>
          <a:ext cx="823912" cy="581025"/>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513" y="1195388"/>
                        <a:ext cx="82391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Line 8">
            <a:extLst>
              <a:ext uri="{FF2B5EF4-FFF2-40B4-BE49-F238E27FC236}">
                <a16:creationId xmlns:a16="http://schemas.microsoft.com/office/drawing/2014/main" id="{5EC39C02-837E-42CF-B89F-ADA25A3C5571}"/>
              </a:ext>
            </a:extLst>
          </p:cNvPr>
          <p:cNvSpPr>
            <a:spLocks noChangeShapeType="1"/>
          </p:cNvSpPr>
          <p:nvPr/>
        </p:nvSpPr>
        <p:spPr bwMode="auto">
          <a:xfrm flipH="1">
            <a:off x="4203700" y="1820863"/>
            <a:ext cx="21145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9">
            <a:extLst>
              <a:ext uri="{FF2B5EF4-FFF2-40B4-BE49-F238E27FC236}">
                <a16:creationId xmlns:a16="http://schemas.microsoft.com/office/drawing/2014/main" id="{2B3DE73D-2B6C-486D-8BDF-71F65DEFB22A}"/>
              </a:ext>
            </a:extLst>
          </p:cNvPr>
          <p:cNvSpPr>
            <a:spLocks noChangeShapeType="1"/>
          </p:cNvSpPr>
          <p:nvPr/>
        </p:nvSpPr>
        <p:spPr bwMode="auto">
          <a:xfrm flipH="1" flipV="1">
            <a:off x="6076950" y="1646238"/>
            <a:ext cx="3175" cy="17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2" name="Line 10">
            <a:extLst>
              <a:ext uri="{FF2B5EF4-FFF2-40B4-BE49-F238E27FC236}">
                <a16:creationId xmlns:a16="http://schemas.microsoft.com/office/drawing/2014/main" id="{227E7960-84E9-4EFA-9987-905FC5ACEC68}"/>
              </a:ext>
            </a:extLst>
          </p:cNvPr>
          <p:cNvSpPr>
            <a:spLocks noChangeShapeType="1"/>
          </p:cNvSpPr>
          <p:nvPr/>
        </p:nvSpPr>
        <p:spPr bwMode="auto">
          <a:xfrm flipH="1">
            <a:off x="4389438" y="1592263"/>
            <a:ext cx="4762" cy="236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9163" name="Object 11">
            <a:extLst>
              <a:ext uri="{FF2B5EF4-FFF2-40B4-BE49-F238E27FC236}">
                <a16:creationId xmlns:a16="http://schemas.microsoft.com/office/drawing/2014/main" id="{D72B0522-225C-4291-BF04-D5309EDA1B3A}"/>
              </a:ext>
            </a:extLst>
          </p:cNvPr>
          <p:cNvGraphicFramePr>
            <a:graphicFrameLocks noChangeAspect="1"/>
          </p:cNvGraphicFramePr>
          <p:nvPr/>
        </p:nvGraphicFramePr>
        <p:xfrm>
          <a:off x="4938713" y="1090613"/>
          <a:ext cx="823912" cy="581025"/>
        </p:xfrm>
        <a:graphic>
          <a:graphicData uri="http://schemas.openxmlformats.org/presentationml/2006/ole">
            <mc:AlternateContent xmlns:mc="http://schemas.openxmlformats.org/markup-compatibility/2006">
              <mc:Choice xmlns:v="urn:schemas-microsoft-com:vml" Requires="v">
                <p:oleObj name="Clip" r:id="rId4" imgW="1307263" imgH="1084139" progId="MS_ClipArt_Gallery.2">
                  <p:embed/>
                </p:oleObj>
              </mc:Choice>
              <mc:Fallback>
                <p:oleObj name="Clip" r:id="rId4" imgW="1307263" imgH="1084139" progId="MS_ClipArt_Gallery.2">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1090613"/>
                        <a:ext cx="82391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2">
            <a:extLst>
              <a:ext uri="{FF2B5EF4-FFF2-40B4-BE49-F238E27FC236}">
                <a16:creationId xmlns:a16="http://schemas.microsoft.com/office/drawing/2014/main" id="{2DF98DA1-A96C-4802-B35A-A93D0BE2379A}"/>
              </a:ext>
            </a:extLst>
          </p:cNvPr>
          <p:cNvGraphicFramePr>
            <a:graphicFrameLocks noChangeAspect="1"/>
          </p:cNvGraphicFramePr>
          <p:nvPr/>
        </p:nvGraphicFramePr>
        <p:xfrm>
          <a:off x="4232275" y="1223963"/>
          <a:ext cx="823913" cy="581025"/>
        </p:xfrm>
        <a:graphic>
          <a:graphicData uri="http://schemas.openxmlformats.org/presentationml/2006/ole">
            <mc:AlternateContent xmlns:mc="http://schemas.openxmlformats.org/markup-compatibility/2006">
              <mc:Choice xmlns:v="urn:schemas-microsoft-com:vml" Requires="v">
                <p:oleObj name="Clip" r:id="rId5" imgW="1307263" imgH="1084139" progId="MS_ClipArt_Gallery.2">
                  <p:embed/>
                </p:oleObj>
              </mc:Choice>
              <mc:Fallback>
                <p:oleObj name="Clip" r:id="rId5" imgW="1307263" imgH="1084139" progId="MS_ClipArt_Gallery.2">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1223963"/>
                        <a:ext cx="8239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5" name="Line 13">
            <a:extLst>
              <a:ext uri="{FF2B5EF4-FFF2-40B4-BE49-F238E27FC236}">
                <a16:creationId xmlns:a16="http://schemas.microsoft.com/office/drawing/2014/main" id="{04012E0E-5704-4CF2-AA7D-E9C884634280}"/>
              </a:ext>
            </a:extLst>
          </p:cNvPr>
          <p:cNvSpPr>
            <a:spLocks noChangeShapeType="1"/>
          </p:cNvSpPr>
          <p:nvPr/>
        </p:nvSpPr>
        <p:spPr bwMode="auto">
          <a:xfrm flipH="1">
            <a:off x="5095875" y="1830388"/>
            <a:ext cx="4763" cy="838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6" name="Text Box 14">
            <a:extLst>
              <a:ext uri="{FF2B5EF4-FFF2-40B4-BE49-F238E27FC236}">
                <a16:creationId xmlns:a16="http://schemas.microsoft.com/office/drawing/2014/main" id="{23295D11-3AC8-4F58-95A8-D3142155208E}"/>
              </a:ext>
            </a:extLst>
          </p:cNvPr>
          <p:cNvSpPr txBox="1">
            <a:spLocks noChangeArrowheads="1"/>
          </p:cNvSpPr>
          <p:nvPr/>
        </p:nvSpPr>
        <p:spPr bwMode="auto">
          <a:xfrm>
            <a:off x="3044825" y="15859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223.1.1.1</a:t>
            </a:r>
            <a:endParaRPr lang="en-US" altLang="en-US" sz="1800">
              <a:latin typeface="Arial" panose="020B0604020202020204" pitchFamily="34" charset="0"/>
            </a:endParaRPr>
          </a:p>
        </p:txBody>
      </p:sp>
      <p:sp>
        <p:nvSpPr>
          <p:cNvPr id="49167" name="Rectangle 15">
            <a:extLst>
              <a:ext uri="{FF2B5EF4-FFF2-40B4-BE49-F238E27FC236}">
                <a16:creationId xmlns:a16="http://schemas.microsoft.com/office/drawing/2014/main" id="{553EE6EB-E23B-4551-A70B-F5799C26C80A}"/>
              </a:ext>
            </a:extLst>
          </p:cNvPr>
          <p:cNvSpPr>
            <a:spLocks noChangeArrowheads="1"/>
          </p:cNvSpPr>
          <p:nvPr/>
        </p:nvSpPr>
        <p:spPr bwMode="auto">
          <a:xfrm>
            <a:off x="4914900" y="2297113"/>
            <a:ext cx="438150" cy="1905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168" name="Text Box 16">
            <a:extLst>
              <a:ext uri="{FF2B5EF4-FFF2-40B4-BE49-F238E27FC236}">
                <a16:creationId xmlns:a16="http://schemas.microsoft.com/office/drawing/2014/main" id="{88F3D26C-4942-45C5-B16D-98C11EDC05CD}"/>
              </a:ext>
            </a:extLst>
          </p:cNvPr>
          <p:cNvSpPr txBox="1">
            <a:spLocks noChangeArrowheads="1"/>
          </p:cNvSpPr>
          <p:nvPr/>
        </p:nvSpPr>
        <p:spPr bwMode="auto">
          <a:xfrm>
            <a:off x="5408613" y="2254250"/>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223.1.1.3</a:t>
            </a:r>
            <a:endParaRPr lang="en-US" altLang="en-US" sz="1800">
              <a:latin typeface="Arial" panose="020B0604020202020204" pitchFamily="34" charset="0"/>
            </a:endParaRPr>
          </a:p>
        </p:txBody>
      </p:sp>
      <p:sp>
        <p:nvSpPr>
          <p:cNvPr id="49169" name="Text Box 17">
            <a:extLst>
              <a:ext uri="{FF2B5EF4-FFF2-40B4-BE49-F238E27FC236}">
                <a16:creationId xmlns:a16="http://schemas.microsoft.com/office/drawing/2014/main" id="{6D480F87-5C8F-4B9C-BFB6-0B34A8926124}"/>
              </a:ext>
            </a:extLst>
          </p:cNvPr>
          <p:cNvSpPr txBox="1">
            <a:spLocks noChangeArrowheads="1"/>
          </p:cNvSpPr>
          <p:nvPr/>
        </p:nvSpPr>
        <p:spPr bwMode="auto">
          <a:xfrm>
            <a:off x="6743700" y="16446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223.1.1.4</a:t>
            </a:r>
            <a:endParaRPr lang="en-US" altLang="en-US" sz="1800">
              <a:latin typeface="Arial" panose="020B0604020202020204" pitchFamily="34" charset="0"/>
            </a:endParaRPr>
          </a:p>
        </p:txBody>
      </p:sp>
      <p:sp>
        <p:nvSpPr>
          <p:cNvPr id="49170" name="Freeform 18">
            <a:extLst>
              <a:ext uri="{FF2B5EF4-FFF2-40B4-BE49-F238E27FC236}">
                <a16:creationId xmlns:a16="http://schemas.microsoft.com/office/drawing/2014/main" id="{7DAA92F3-0616-4B02-9D40-7CE1DA47316C}"/>
              </a:ext>
            </a:extLst>
          </p:cNvPr>
          <p:cNvSpPr>
            <a:spLocks/>
          </p:cNvSpPr>
          <p:nvPr/>
        </p:nvSpPr>
        <p:spPr bwMode="auto">
          <a:xfrm>
            <a:off x="2393950" y="4808538"/>
            <a:ext cx="2171700" cy="15700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9171" name="Group 19">
            <a:extLst>
              <a:ext uri="{FF2B5EF4-FFF2-40B4-BE49-F238E27FC236}">
                <a16:creationId xmlns:a16="http://schemas.microsoft.com/office/drawing/2014/main" id="{C6F6B246-009B-4E65-9E11-33E281F16441}"/>
              </a:ext>
            </a:extLst>
          </p:cNvPr>
          <p:cNvGrpSpPr>
            <a:grpSpLocks/>
          </p:cNvGrpSpPr>
          <p:nvPr/>
        </p:nvGrpSpPr>
        <p:grpSpPr bwMode="auto">
          <a:xfrm>
            <a:off x="2987675" y="4519613"/>
            <a:ext cx="1003300" cy="401637"/>
            <a:chOff x="3600" y="219"/>
            <a:chExt cx="360" cy="175"/>
          </a:xfrm>
        </p:grpSpPr>
        <p:sp>
          <p:nvSpPr>
            <p:cNvPr id="49236" name="Oval 20">
              <a:extLst>
                <a:ext uri="{FF2B5EF4-FFF2-40B4-BE49-F238E27FC236}">
                  <a16:creationId xmlns:a16="http://schemas.microsoft.com/office/drawing/2014/main" id="{3FB94EA3-1527-467B-ABAB-4CF912A1B35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237" name="Line 21">
              <a:extLst>
                <a:ext uri="{FF2B5EF4-FFF2-40B4-BE49-F238E27FC236}">
                  <a16:creationId xmlns:a16="http://schemas.microsoft.com/office/drawing/2014/main" id="{B4D2971F-F95A-4438-B81A-A5DA2692539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8" name="Line 22">
              <a:extLst>
                <a:ext uri="{FF2B5EF4-FFF2-40B4-BE49-F238E27FC236}">
                  <a16:creationId xmlns:a16="http://schemas.microsoft.com/office/drawing/2014/main" id="{A6C01951-D02C-417C-97E5-3D35CB19E1A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9" name="Rectangle 23">
              <a:extLst>
                <a:ext uri="{FF2B5EF4-FFF2-40B4-BE49-F238E27FC236}">
                  <a16:creationId xmlns:a16="http://schemas.microsoft.com/office/drawing/2014/main" id="{03E30223-B212-43A0-BA6C-0F7FB885900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400">
                <a:latin typeface="Arial" panose="020B0604020202020204" pitchFamily="34" charset="0"/>
              </a:endParaRPr>
            </a:p>
          </p:txBody>
        </p:sp>
        <p:sp>
          <p:nvSpPr>
            <p:cNvPr id="49240" name="Oval 24">
              <a:extLst>
                <a:ext uri="{FF2B5EF4-FFF2-40B4-BE49-F238E27FC236}">
                  <a16:creationId xmlns:a16="http://schemas.microsoft.com/office/drawing/2014/main" id="{0951E3F4-821C-4D32-BB0C-90CB828DC8F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pSp>
          <p:nvGrpSpPr>
            <p:cNvPr id="49241" name="Group 25">
              <a:extLst>
                <a:ext uri="{FF2B5EF4-FFF2-40B4-BE49-F238E27FC236}">
                  <a16:creationId xmlns:a16="http://schemas.microsoft.com/office/drawing/2014/main" id="{D31FA46F-0254-452A-8037-242616305B94}"/>
                </a:ext>
              </a:extLst>
            </p:cNvPr>
            <p:cNvGrpSpPr>
              <a:grpSpLocks/>
            </p:cNvGrpSpPr>
            <p:nvPr/>
          </p:nvGrpSpPr>
          <p:grpSpPr bwMode="auto">
            <a:xfrm>
              <a:off x="3686" y="244"/>
              <a:ext cx="177" cy="66"/>
              <a:chOff x="2848" y="848"/>
              <a:chExt cx="140" cy="98"/>
            </a:xfrm>
          </p:grpSpPr>
          <p:sp>
            <p:nvSpPr>
              <p:cNvPr id="49246" name="Line 26">
                <a:extLst>
                  <a:ext uri="{FF2B5EF4-FFF2-40B4-BE49-F238E27FC236}">
                    <a16:creationId xmlns:a16="http://schemas.microsoft.com/office/drawing/2014/main" id="{14207EB8-B09F-44E4-B309-FFBFABB1048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7" name="Line 27">
                <a:extLst>
                  <a:ext uri="{FF2B5EF4-FFF2-40B4-BE49-F238E27FC236}">
                    <a16:creationId xmlns:a16="http://schemas.microsoft.com/office/drawing/2014/main" id="{4AF32B40-E08B-4B94-8C8D-7F934BCB1DB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8" name="Line 28">
                <a:extLst>
                  <a:ext uri="{FF2B5EF4-FFF2-40B4-BE49-F238E27FC236}">
                    <a16:creationId xmlns:a16="http://schemas.microsoft.com/office/drawing/2014/main" id="{964CDE22-E9D0-4015-97E6-5DBA2937AEE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242" name="Group 29">
              <a:extLst>
                <a:ext uri="{FF2B5EF4-FFF2-40B4-BE49-F238E27FC236}">
                  <a16:creationId xmlns:a16="http://schemas.microsoft.com/office/drawing/2014/main" id="{C0F8AD2B-C2EB-4F97-8AE1-229CA1B3A73B}"/>
                </a:ext>
              </a:extLst>
            </p:cNvPr>
            <p:cNvGrpSpPr>
              <a:grpSpLocks/>
            </p:cNvGrpSpPr>
            <p:nvPr/>
          </p:nvGrpSpPr>
          <p:grpSpPr bwMode="auto">
            <a:xfrm flipV="1">
              <a:off x="3686" y="243"/>
              <a:ext cx="177" cy="66"/>
              <a:chOff x="2848" y="848"/>
              <a:chExt cx="140" cy="98"/>
            </a:xfrm>
          </p:grpSpPr>
          <p:sp>
            <p:nvSpPr>
              <p:cNvPr id="49243" name="Line 30">
                <a:extLst>
                  <a:ext uri="{FF2B5EF4-FFF2-40B4-BE49-F238E27FC236}">
                    <a16:creationId xmlns:a16="http://schemas.microsoft.com/office/drawing/2014/main" id="{43622A33-385B-4659-AB08-698B7372505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4" name="Line 31">
                <a:extLst>
                  <a:ext uri="{FF2B5EF4-FFF2-40B4-BE49-F238E27FC236}">
                    <a16:creationId xmlns:a16="http://schemas.microsoft.com/office/drawing/2014/main" id="{98E61172-A09C-4C22-8B09-1E41604DAFE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5" name="Line 32">
                <a:extLst>
                  <a:ext uri="{FF2B5EF4-FFF2-40B4-BE49-F238E27FC236}">
                    <a16:creationId xmlns:a16="http://schemas.microsoft.com/office/drawing/2014/main" id="{BC53BC83-5A28-4D58-8E14-E5A7D1F1D5E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9172" name="Line 33">
            <a:extLst>
              <a:ext uri="{FF2B5EF4-FFF2-40B4-BE49-F238E27FC236}">
                <a16:creationId xmlns:a16="http://schemas.microsoft.com/office/drawing/2014/main" id="{DBC32AB0-7FF9-4EF8-A15C-9D4B8541942E}"/>
              </a:ext>
            </a:extLst>
          </p:cNvPr>
          <p:cNvSpPr>
            <a:spLocks noChangeShapeType="1"/>
          </p:cNvSpPr>
          <p:nvPr/>
        </p:nvSpPr>
        <p:spPr bwMode="auto">
          <a:xfrm flipH="1">
            <a:off x="3433763" y="4911725"/>
            <a:ext cx="3175" cy="742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3" name="Line 34">
            <a:extLst>
              <a:ext uri="{FF2B5EF4-FFF2-40B4-BE49-F238E27FC236}">
                <a16:creationId xmlns:a16="http://schemas.microsoft.com/office/drawing/2014/main" id="{EBB495D9-5114-433E-8B0E-D02F1BBDCD73}"/>
              </a:ext>
            </a:extLst>
          </p:cNvPr>
          <p:cNvSpPr>
            <a:spLocks noChangeShapeType="1"/>
          </p:cNvSpPr>
          <p:nvPr/>
        </p:nvSpPr>
        <p:spPr bwMode="auto">
          <a:xfrm flipH="1" flipV="1">
            <a:off x="2724150" y="5616575"/>
            <a:ext cx="1436688" cy="4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4" name="Line 35">
            <a:extLst>
              <a:ext uri="{FF2B5EF4-FFF2-40B4-BE49-F238E27FC236}">
                <a16:creationId xmlns:a16="http://schemas.microsoft.com/office/drawing/2014/main" id="{E46930D8-BEDF-4761-B733-993517AE0768}"/>
              </a:ext>
            </a:extLst>
          </p:cNvPr>
          <p:cNvSpPr>
            <a:spLocks noChangeShapeType="1"/>
          </p:cNvSpPr>
          <p:nvPr/>
        </p:nvSpPr>
        <p:spPr bwMode="auto">
          <a:xfrm flipH="1" flipV="1">
            <a:off x="2862263" y="5632450"/>
            <a:ext cx="3175" cy="179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5" name="Line 36">
            <a:extLst>
              <a:ext uri="{FF2B5EF4-FFF2-40B4-BE49-F238E27FC236}">
                <a16:creationId xmlns:a16="http://schemas.microsoft.com/office/drawing/2014/main" id="{A00E44D5-4B72-47F1-A7AD-818E50BCD696}"/>
              </a:ext>
            </a:extLst>
          </p:cNvPr>
          <p:cNvSpPr>
            <a:spLocks noChangeShapeType="1"/>
          </p:cNvSpPr>
          <p:nvPr/>
        </p:nvSpPr>
        <p:spPr bwMode="auto">
          <a:xfrm flipH="1" flipV="1">
            <a:off x="3981450" y="5618163"/>
            <a:ext cx="4763" cy="25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9176" name="Object 37">
            <a:extLst>
              <a:ext uri="{FF2B5EF4-FFF2-40B4-BE49-F238E27FC236}">
                <a16:creationId xmlns:a16="http://schemas.microsoft.com/office/drawing/2014/main" id="{4FCC8974-5DB7-4DFB-B7D3-4FA95F0D3198}"/>
              </a:ext>
            </a:extLst>
          </p:cNvPr>
          <p:cNvGraphicFramePr>
            <a:graphicFrameLocks noChangeAspect="1"/>
          </p:cNvGraphicFramePr>
          <p:nvPr/>
        </p:nvGraphicFramePr>
        <p:xfrm>
          <a:off x="3402013" y="5719763"/>
          <a:ext cx="823912" cy="581025"/>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13" y="5719763"/>
                        <a:ext cx="82391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7" name="Object 38">
            <a:extLst>
              <a:ext uri="{FF2B5EF4-FFF2-40B4-BE49-F238E27FC236}">
                <a16:creationId xmlns:a16="http://schemas.microsoft.com/office/drawing/2014/main" id="{7CFA51E3-BFE1-42B5-8FC2-B653A737A0D7}"/>
              </a:ext>
            </a:extLst>
          </p:cNvPr>
          <p:cNvGraphicFramePr>
            <a:graphicFrameLocks noChangeAspect="1"/>
          </p:cNvGraphicFramePr>
          <p:nvPr/>
        </p:nvGraphicFramePr>
        <p:xfrm>
          <a:off x="2673350" y="5734050"/>
          <a:ext cx="823913" cy="581025"/>
        </p:xfrm>
        <a:graphic>
          <a:graphicData uri="http://schemas.openxmlformats.org/presentationml/2006/ole">
            <mc:AlternateContent xmlns:mc="http://schemas.openxmlformats.org/markup-compatibility/2006">
              <mc:Choice xmlns:v="urn:schemas-microsoft-com:vml" Requires="v">
                <p:oleObj name="Clip" r:id="rId7" imgW="1307263" imgH="1084139" progId="MS_ClipArt_Gallery.2">
                  <p:embed/>
                </p:oleObj>
              </mc:Choice>
              <mc:Fallback>
                <p:oleObj name="Clip" r:id="rId7" imgW="1307263" imgH="1084139" progId="MS_ClipArt_Gallery.2">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350" y="5734050"/>
                        <a:ext cx="8239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8" name="Text Box 39">
            <a:extLst>
              <a:ext uri="{FF2B5EF4-FFF2-40B4-BE49-F238E27FC236}">
                <a16:creationId xmlns:a16="http://schemas.microsoft.com/office/drawing/2014/main" id="{3CD08641-F57F-43E7-8B49-EEB3D238DC3E}"/>
              </a:ext>
            </a:extLst>
          </p:cNvPr>
          <p:cNvSpPr txBox="1">
            <a:spLocks noChangeArrowheads="1"/>
          </p:cNvSpPr>
          <p:nvPr/>
        </p:nvSpPr>
        <p:spPr bwMode="auto">
          <a:xfrm>
            <a:off x="1333500" y="60960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223.1.2.1</a:t>
            </a:r>
            <a:endParaRPr lang="en-US" altLang="en-US" sz="1800">
              <a:latin typeface="Arial" panose="020B0604020202020204" pitchFamily="34" charset="0"/>
            </a:endParaRPr>
          </a:p>
        </p:txBody>
      </p:sp>
      <p:sp>
        <p:nvSpPr>
          <p:cNvPr id="49179" name="Rectangle 40">
            <a:extLst>
              <a:ext uri="{FF2B5EF4-FFF2-40B4-BE49-F238E27FC236}">
                <a16:creationId xmlns:a16="http://schemas.microsoft.com/office/drawing/2014/main" id="{74E883DF-D3AE-4542-8E24-CFE67DD3AACC}"/>
              </a:ext>
            </a:extLst>
          </p:cNvPr>
          <p:cNvSpPr>
            <a:spLocks noChangeArrowheads="1"/>
          </p:cNvSpPr>
          <p:nvPr/>
        </p:nvSpPr>
        <p:spPr bwMode="auto">
          <a:xfrm>
            <a:off x="3351213" y="5011738"/>
            <a:ext cx="180975" cy="1905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180" name="Text Box 41">
            <a:extLst>
              <a:ext uri="{FF2B5EF4-FFF2-40B4-BE49-F238E27FC236}">
                <a16:creationId xmlns:a16="http://schemas.microsoft.com/office/drawing/2014/main" id="{E90E7E64-5846-4042-8B0E-585E172D98ED}"/>
              </a:ext>
            </a:extLst>
          </p:cNvPr>
          <p:cNvSpPr txBox="1">
            <a:spLocks noChangeArrowheads="1"/>
          </p:cNvSpPr>
          <p:nvPr/>
        </p:nvSpPr>
        <p:spPr bwMode="auto">
          <a:xfrm>
            <a:off x="3543300" y="49974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223.1.2.6</a:t>
            </a:r>
            <a:endParaRPr lang="en-US" altLang="en-US" sz="1800">
              <a:latin typeface="Arial" panose="020B0604020202020204" pitchFamily="34" charset="0"/>
            </a:endParaRPr>
          </a:p>
        </p:txBody>
      </p:sp>
      <p:grpSp>
        <p:nvGrpSpPr>
          <p:cNvPr id="49181" name="Group 42">
            <a:extLst>
              <a:ext uri="{FF2B5EF4-FFF2-40B4-BE49-F238E27FC236}">
                <a16:creationId xmlns:a16="http://schemas.microsoft.com/office/drawing/2014/main" id="{C20F3C90-5BB0-43FF-8E94-7EAB0EF0F793}"/>
              </a:ext>
            </a:extLst>
          </p:cNvPr>
          <p:cNvGrpSpPr>
            <a:grpSpLocks/>
          </p:cNvGrpSpPr>
          <p:nvPr/>
        </p:nvGrpSpPr>
        <p:grpSpPr bwMode="auto">
          <a:xfrm>
            <a:off x="4637088" y="2633663"/>
            <a:ext cx="1003300" cy="401637"/>
            <a:chOff x="3600" y="219"/>
            <a:chExt cx="360" cy="175"/>
          </a:xfrm>
        </p:grpSpPr>
        <p:sp>
          <p:nvSpPr>
            <p:cNvPr id="49223" name="Oval 43">
              <a:extLst>
                <a:ext uri="{FF2B5EF4-FFF2-40B4-BE49-F238E27FC236}">
                  <a16:creationId xmlns:a16="http://schemas.microsoft.com/office/drawing/2014/main" id="{B3932F2C-010C-47BB-9DBF-D52592C8EF1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224" name="Line 44">
              <a:extLst>
                <a:ext uri="{FF2B5EF4-FFF2-40B4-BE49-F238E27FC236}">
                  <a16:creationId xmlns:a16="http://schemas.microsoft.com/office/drawing/2014/main" id="{AA927BD7-8327-4FDE-9208-0A2B3B82A0B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25" name="Line 45">
              <a:extLst>
                <a:ext uri="{FF2B5EF4-FFF2-40B4-BE49-F238E27FC236}">
                  <a16:creationId xmlns:a16="http://schemas.microsoft.com/office/drawing/2014/main" id="{5D308F80-2A48-4853-A410-C35E2E93399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26" name="Rectangle 46">
              <a:extLst>
                <a:ext uri="{FF2B5EF4-FFF2-40B4-BE49-F238E27FC236}">
                  <a16:creationId xmlns:a16="http://schemas.microsoft.com/office/drawing/2014/main" id="{E2949C76-D56A-4C07-9789-FF2938E4DD2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400">
                <a:latin typeface="Arial" panose="020B0604020202020204" pitchFamily="34" charset="0"/>
              </a:endParaRPr>
            </a:p>
          </p:txBody>
        </p:sp>
        <p:sp>
          <p:nvSpPr>
            <p:cNvPr id="49227" name="Oval 47">
              <a:extLst>
                <a:ext uri="{FF2B5EF4-FFF2-40B4-BE49-F238E27FC236}">
                  <a16:creationId xmlns:a16="http://schemas.microsoft.com/office/drawing/2014/main" id="{357098E5-CBE5-4B53-9A53-3235C94B7B3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pSp>
          <p:nvGrpSpPr>
            <p:cNvPr id="49228" name="Group 48">
              <a:extLst>
                <a:ext uri="{FF2B5EF4-FFF2-40B4-BE49-F238E27FC236}">
                  <a16:creationId xmlns:a16="http://schemas.microsoft.com/office/drawing/2014/main" id="{361E8D67-1C67-4668-942C-68DBDB047166}"/>
                </a:ext>
              </a:extLst>
            </p:cNvPr>
            <p:cNvGrpSpPr>
              <a:grpSpLocks/>
            </p:cNvGrpSpPr>
            <p:nvPr/>
          </p:nvGrpSpPr>
          <p:grpSpPr bwMode="auto">
            <a:xfrm>
              <a:off x="3686" y="244"/>
              <a:ext cx="177" cy="66"/>
              <a:chOff x="2848" y="848"/>
              <a:chExt cx="140" cy="98"/>
            </a:xfrm>
          </p:grpSpPr>
          <p:sp>
            <p:nvSpPr>
              <p:cNvPr id="49233" name="Line 49">
                <a:extLst>
                  <a:ext uri="{FF2B5EF4-FFF2-40B4-BE49-F238E27FC236}">
                    <a16:creationId xmlns:a16="http://schemas.microsoft.com/office/drawing/2014/main" id="{C0A723C8-D557-4536-A576-61802670FC0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4" name="Line 50">
                <a:extLst>
                  <a:ext uri="{FF2B5EF4-FFF2-40B4-BE49-F238E27FC236}">
                    <a16:creationId xmlns:a16="http://schemas.microsoft.com/office/drawing/2014/main" id="{5C94105D-D0AA-4E4D-B98E-E0BD5B7F5B0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5" name="Line 51">
                <a:extLst>
                  <a:ext uri="{FF2B5EF4-FFF2-40B4-BE49-F238E27FC236}">
                    <a16:creationId xmlns:a16="http://schemas.microsoft.com/office/drawing/2014/main" id="{0B230DDE-63B5-41F0-B7ED-E761F3E1EA6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229" name="Group 52">
              <a:extLst>
                <a:ext uri="{FF2B5EF4-FFF2-40B4-BE49-F238E27FC236}">
                  <a16:creationId xmlns:a16="http://schemas.microsoft.com/office/drawing/2014/main" id="{59B26C74-D87A-4684-9B8A-0406B60F56F7}"/>
                </a:ext>
              </a:extLst>
            </p:cNvPr>
            <p:cNvGrpSpPr>
              <a:grpSpLocks/>
            </p:cNvGrpSpPr>
            <p:nvPr/>
          </p:nvGrpSpPr>
          <p:grpSpPr bwMode="auto">
            <a:xfrm flipV="1">
              <a:off x="3686" y="243"/>
              <a:ext cx="177" cy="66"/>
              <a:chOff x="2848" y="848"/>
              <a:chExt cx="140" cy="98"/>
            </a:xfrm>
          </p:grpSpPr>
          <p:sp>
            <p:nvSpPr>
              <p:cNvPr id="49230" name="Line 53">
                <a:extLst>
                  <a:ext uri="{FF2B5EF4-FFF2-40B4-BE49-F238E27FC236}">
                    <a16:creationId xmlns:a16="http://schemas.microsoft.com/office/drawing/2014/main" id="{19695A0A-5682-4519-9EF1-88A4B67E2A5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1" name="Line 54">
                <a:extLst>
                  <a:ext uri="{FF2B5EF4-FFF2-40B4-BE49-F238E27FC236}">
                    <a16:creationId xmlns:a16="http://schemas.microsoft.com/office/drawing/2014/main" id="{58CD29C9-1DBB-4F49-9B72-D32572CDF3B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32" name="Line 55">
                <a:extLst>
                  <a:ext uri="{FF2B5EF4-FFF2-40B4-BE49-F238E27FC236}">
                    <a16:creationId xmlns:a16="http://schemas.microsoft.com/office/drawing/2014/main" id="{A0C10FB7-D4CE-4D05-AAF0-0F84D00DBBC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9182" name="Line 56">
            <a:extLst>
              <a:ext uri="{FF2B5EF4-FFF2-40B4-BE49-F238E27FC236}">
                <a16:creationId xmlns:a16="http://schemas.microsoft.com/office/drawing/2014/main" id="{D3FAE10E-878B-44F6-9C6F-82EFA46CDBD6}"/>
              </a:ext>
            </a:extLst>
          </p:cNvPr>
          <p:cNvSpPr>
            <a:spLocks noChangeShapeType="1"/>
          </p:cNvSpPr>
          <p:nvPr/>
        </p:nvSpPr>
        <p:spPr bwMode="auto">
          <a:xfrm flipH="1" flipV="1">
            <a:off x="5380038" y="1550988"/>
            <a:ext cx="3175" cy="279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3" name="Rectangle 57">
            <a:extLst>
              <a:ext uri="{FF2B5EF4-FFF2-40B4-BE49-F238E27FC236}">
                <a16:creationId xmlns:a16="http://schemas.microsoft.com/office/drawing/2014/main" id="{A04B820F-ED11-4732-8E47-DEBA16DF8967}"/>
              </a:ext>
            </a:extLst>
          </p:cNvPr>
          <p:cNvSpPr>
            <a:spLocks noChangeArrowheads="1"/>
          </p:cNvSpPr>
          <p:nvPr/>
        </p:nvSpPr>
        <p:spPr bwMode="auto">
          <a:xfrm>
            <a:off x="5305425" y="1587500"/>
            <a:ext cx="152400" cy="206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184" name="Text Box 58">
            <a:extLst>
              <a:ext uri="{FF2B5EF4-FFF2-40B4-BE49-F238E27FC236}">
                <a16:creationId xmlns:a16="http://schemas.microsoft.com/office/drawing/2014/main" id="{774C16FC-F0F0-4765-9083-FC300946771E}"/>
              </a:ext>
            </a:extLst>
          </p:cNvPr>
          <p:cNvSpPr txBox="1">
            <a:spLocks noChangeArrowheads="1"/>
          </p:cNvSpPr>
          <p:nvPr/>
        </p:nvSpPr>
        <p:spPr bwMode="auto">
          <a:xfrm>
            <a:off x="4879975" y="1544638"/>
            <a:ext cx="817563" cy="2746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200">
                <a:latin typeface="Arial" panose="020B0604020202020204" pitchFamily="34" charset="0"/>
              </a:rPr>
              <a:t>223.1.1.2</a:t>
            </a:r>
            <a:endParaRPr lang="en-US" altLang="en-US" sz="1800">
              <a:latin typeface="Arial" panose="020B0604020202020204" pitchFamily="34" charset="0"/>
            </a:endParaRPr>
          </a:p>
        </p:txBody>
      </p:sp>
      <p:sp>
        <p:nvSpPr>
          <p:cNvPr id="49185" name="Line 59">
            <a:extLst>
              <a:ext uri="{FF2B5EF4-FFF2-40B4-BE49-F238E27FC236}">
                <a16:creationId xmlns:a16="http://schemas.microsoft.com/office/drawing/2014/main" id="{6FF2F463-ED81-4AA2-99C5-781F1563A906}"/>
              </a:ext>
            </a:extLst>
          </p:cNvPr>
          <p:cNvSpPr>
            <a:spLocks noChangeShapeType="1"/>
          </p:cNvSpPr>
          <p:nvPr/>
        </p:nvSpPr>
        <p:spPr bwMode="auto">
          <a:xfrm flipV="1">
            <a:off x="3536950" y="3006725"/>
            <a:ext cx="1571625" cy="1625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6" name="Line 60">
            <a:extLst>
              <a:ext uri="{FF2B5EF4-FFF2-40B4-BE49-F238E27FC236}">
                <a16:creationId xmlns:a16="http://schemas.microsoft.com/office/drawing/2014/main" id="{00C51F3F-740A-42B3-86F8-C6174111852B}"/>
              </a:ext>
            </a:extLst>
          </p:cNvPr>
          <p:cNvSpPr>
            <a:spLocks noChangeShapeType="1"/>
          </p:cNvSpPr>
          <p:nvPr/>
        </p:nvSpPr>
        <p:spPr bwMode="auto">
          <a:xfrm flipH="1" flipV="1">
            <a:off x="5219700" y="2987675"/>
            <a:ext cx="1798638" cy="1625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7" name="Line 61">
            <a:extLst>
              <a:ext uri="{FF2B5EF4-FFF2-40B4-BE49-F238E27FC236}">
                <a16:creationId xmlns:a16="http://schemas.microsoft.com/office/drawing/2014/main" id="{0728FC5C-4D7A-48D2-AA1E-2E4CE51D5517}"/>
              </a:ext>
            </a:extLst>
          </p:cNvPr>
          <p:cNvSpPr>
            <a:spLocks noChangeShapeType="1"/>
          </p:cNvSpPr>
          <p:nvPr/>
        </p:nvSpPr>
        <p:spPr bwMode="auto">
          <a:xfrm flipH="1" flipV="1">
            <a:off x="3603625" y="4749800"/>
            <a:ext cx="3249613"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8" name="Text Box 62">
            <a:extLst>
              <a:ext uri="{FF2B5EF4-FFF2-40B4-BE49-F238E27FC236}">
                <a16:creationId xmlns:a16="http://schemas.microsoft.com/office/drawing/2014/main" id="{A074E637-1DD5-4607-A59A-36080270AE92}"/>
              </a:ext>
            </a:extLst>
          </p:cNvPr>
          <p:cNvSpPr txBox="1">
            <a:spLocks noChangeArrowheads="1"/>
          </p:cNvSpPr>
          <p:nvPr/>
        </p:nvSpPr>
        <p:spPr bwMode="auto">
          <a:xfrm>
            <a:off x="5367338" y="2895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223.1.7.0</a:t>
            </a:r>
            <a:endParaRPr lang="en-US" altLang="en-US" sz="1800">
              <a:latin typeface="Arial" panose="020B0604020202020204" pitchFamily="34" charset="0"/>
            </a:endParaRPr>
          </a:p>
        </p:txBody>
      </p:sp>
      <p:sp>
        <p:nvSpPr>
          <p:cNvPr id="49189" name="Text Box 63">
            <a:extLst>
              <a:ext uri="{FF2B5EF4-FFF2-40B4-BE49-F238E27FC236}">
                <a16:creationId xmlns:a16="http://schemas.microsoft.com/office/drawing/2014/main" id="{04946C14-3FAD-438C-8F71-38579FA380D4}"/>
              </a:ext>
            </a:extLst>
          </p:cNvPr>
          <p:cNvSpPr txBox="1">
            <a:spLocks noChangeArrowheads="1"/>
          </p:cNvSpPr>
          <p:nvPr/>
        </p:nvSpPr>
        <p:spPr bwMode="auto">
          <a:xfrm>
            <a:off x="6931025" y="42672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223.1.7.1</a:t>
            </a:r>
            <a:endParaRPr lang="en-US" altLang="en-US" sz="1800">
              <a:latin typeface="Arial" panose="020B0604020202020204" pitchFamily="34" charset="0"/>
            </a:endParaRPr>
          </a:p>
        </p:txBody>
      </p:sp>
      <p:sp>
        <p:nvSpPr>
          <p:cNvPr id="49190" name="Text Box 64">
            <a:extLst>
              <a:ext uri="{FF2B5EF4-FFF2-40B4-BE49-F238E27FC236}">
                <a16:creationId xmlns:a16="http://schemas.microsoft.com/office/drawing/2014/main" id="{87AA05D6-3998-4E67-9F1E-DE3A338C1CCE}"/>
              </a:ext>
            </a:extLst>
          </p:cNvPr>
          <p:cNvSpPr txBox="1">
            <a:spLocks noChangeArrowheads="1"/>
          </p:cNvSpPr>
          <p:nvPr/>
        </p:nvSpPr>
        <p:spPr bwMode="auto">
          <a:xfrm>
            <a:off x="5408613" y="4311650"/>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223.1.8.0</a:t>
            </a:r>
            <a:endParaRPr lang="en-US" altLang="en-US" sz="1800">
              <a:latin typeface="Arial" panose="020B0604020202020204" pitchFamily="34" charset="0"/>
            </a:endParaRPr>
          </a:p>
        </p:txBody>
      </p:sp>
      <p:sp>
        <p:nvSpPr>
          <p:cNvPr id="49191" name="Text Box 65">
            <a:extLst>
              <a:ext uri="{FF2B5EF4-FFF2-40B4-BE49-F238E27FC236}">
                <a16:creationId xmlns:a16="http://schemas.microsoft.com/office/drawing/2014/main" id="{FC638CC0-68AD-4117-8E8E-322DFC871703}"/>
              </a:ext>
            </a:extLst>
          </p:cNvPr>
          <p:cNvSpPr txBox="1">
            <a:spLocks noChangeArrowheads="1"/>
          </p:cNvSpPr>
          <p:nvPr/>
        </p:nvSpPr>
        <p:spPr bwMode="auto">
          <a:xfrm>
            <a:off x="4076700" y="43116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223.1.8.1</a:t>
            </a:r>
            <a:endParaRPr lang="en-US" altLang="en-US" sz="1800">
              <a:latin typeface="Arial" panose="020B0604020202020204" pitchFamily="34" charset="0"/>
            </a:endParaRPr>
          </a:p>
        </p:txBody>
      </p:sp>
      <p:sp>
        <p:nvSpPr>
          <p:cNvPr id="49192" name="Text Box 66">
            <a:extLst>
              <a:ext uri="{FF2B5EF4-FFF2-40B4-BE49-F238E27FC236}">
                <a16:creationId xmlns:a16="http://schemas.microsoft.com/office/drawing/2014/main" id="{83D473BD-F011-4DFA-B66B-27BA75A435FA}"/>
              </a:ext>
            </a:extLst>
          </p:cNvPr>
          <p:cNvSpPr txBox="1">
            <a:spLocks noChangeArrowheads="1"/>
          </p:cNvSpPr>
          <p:nvPr/>
        </p:nvSpPr>
        <p:spPr bwMode="auto">
          <a:xfrm>
            <a:off x="2570163" y="41433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223.1.9.1</a:t>
            </a:r>
            <a:endParaRPr lang="en-US" altLang="en-US" sz="1800">
              <a:latin typeface="Arial" panose="020B0604020202020204" pitchFamily="34" charset="0"/>
            </a:endParaRPr>
          </a:p>
        </p:txBody>
      </p:sp>
      <p:sp>
        <p:nvSpPr>
          <p:cNvPr id="49193" name="Text Box 67">
            <a:extLst>
              <a:ext uri="{FF2B5EF4-FFF2-40B4-BE49-F238E27FC236}">
                <a16:creationId xmlns:a16="http://schemas.microsoft.com/office/drawing/2014/main" id="{69BA55D5-AA2C-4F1F-929D-046121833531}"/>
              </a:ext>
            </a:extLst>
          </p:cNvPr>
          <p:cNvSpPr txBox="1">
            <a:spLocks noChangeArrowheads="1"/>
          </p:cNvSpPr>
          <p:nvPr/>
        </p:nvSpPr>
        <p:spPr bwMode="auto">
          <a:xfrm>
            <a:off x="3546475" y="2905125"/>
            <a:ext cx="103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223.1.9.2</a:t>
            </a:r>
            <a:endParaRPr lang="en-US" altLang="en-US" sz="1800">
              <a:latin typeface="Arial" panose="020B0604020202020204" pitchFamily="34" charset="0"/>
            </a:endParaRPr>
          </a:p>
        </p:txBody>
      </p:sp>
      <p:sp>
        <p:nvSpPr>
          <p:cNvPr id="49194" name="Text Box 68">
            <a:extLst>
              <a:ext uri="{FF2B5EF4-FFF2-40B4-BE49-F238E27FC236}">
                <a16:creationId xmlns:a16="http://schemas.microsoft.com/office/drawing/2014/main" id="{E524C4BA-5C18-415F-BFBC-E3ECC60750DD}"/>
              </a:ext>
            </a:extLst>
          </p:cNvPr>
          <p:cNvSpPr txBox="1">
            <a:spLocks noChangeArrowheads="1"/>
          </p:cNvSpPr>
          <p:nvPr/>
        </p:nvSpPr>
        <p:spPr bwMode="auto">
          <a:xfrm>
            <a:off x="2095500" y="228600"/>
            <a:ext cx="6172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200">
                <a:solidFill>
                  <a:srgbClr val="FFFF00"/>
                </a:solidFill>
                <a:latin typeface="Arial" panose="020B0604020202020204" pitchFamily="34" charset="0"/>
                <a:cs typeface="Arial" panose="020B0604020202020204" pitchFamily="34" charset="0"/>
              </a:rPr>
              <a:t>Mô hình liên kết 6 mạng </a:t>
            </a:r>
          </a:p>
        </p:txBody>
      </p:sp>
      <p:sp>
        <p:nvSpPr>
          <p:cNvPr id="49195" name="Freeform 69">
            <a:extLst>
              <a:ext uri="{FF2B5EF4-FFF2-40B4-BE49-F238E27FC236}">
                <a16:creationId xmlns:a16="http://schemas.microsoft.com/office/drawing/2014/main" id="{9A06759F-52F0-4FC0-8836-454AA6F1E1E0}"/>
              </a:ext>
            </a:extLst>
          </p:cNvPr>
          <p:cNvSpPr>
            <a:spLocks/>
          </p:cNvSpPr>
          <p:nvPr/>
        </p:nvSpPr>
        <p:spPr bwMode="auto">
          <a:xfrm>
            <a:off x="5756275" y="4876800"/>
            <a:ext cx="2170113" cy="15684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9196" name="Group 70">
            <a:extLst>
              <a:ext uri="{FF2B5EF4-FFF2-40B4-BE49-F238E27FC236}">
                <a16:creationId xmlns:a16="http://schemas.microsoft.com/office/drawing/2014/main" id="{C9C2EB86-DDC1-4508-AAF3-276464112FD2}"/>
              </a:ext>
            </a:extLst>
          </p:cNvPr>
          <p:cNvGrpSpPr>
            <a:grpSpLocks/>
          </p:cNvGrpSpPr>
          <p:nvPr/>
        </p:nvGrpSpPr>
        <p:grpSpPr bwMode="auto">
          <a:xfrm>
            <a:off x="6372225" y="4572000"/>
            <a:ext cx="1001713" cy="401638"/>
            <a:chOff x="3600" y="219"/>
            <a:chExt cx="360" cy="175"/>
          </a:xfrm>
        </p:grpSpPr>
        <p:sp>
          <p:nvSpPr>
            <p:cNvPr id="49210" name="Oval 71">
              <a:extLst>
                <a:ext uri="{FF2B5EF4-FFF2-40B4-BE49-F238E27FC236}">
                  <a16:creationId xmlns:a16="http://schemas.microsoft.com/office/drawing/2014/main" id="{F06B3E71-79A0-4FE9-BBF5-8838B089AC3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211" name="Line 72">
              <a:extLst>
                <a:ext uri="{FF2B5EF4-FFF2-40B4-BE49-F238E27FC236}">
                  <a16:creationId xmlns:a16="http://schemas.microsoft.com/office/drawing/2014/main" id="{7A6C75BF-BEE6-4C84-BDEC-3D2047DD90B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12" name="Line 73">
              <a:extLst>
                <a:ext uri="{FF2B5EF4-FFF2-40B4-BE49-F238E27FC236}">
                  <a16:creationId xmlns:a16="http://schemas.microsoft.com/office/drawing/2014/main" id="{9BB911ED-CF89-4E4E-910A-D4B4DB6D794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13" name="Rectangle 74">
              <a:extLst>
                <a:ext uri="{FF2B5EF4-FFF2-40B4-BE49-F238E27FC236}">
                  <a16:creationId xmlns:a16="http://schemas.microsoft.com/office/drawing/2014/main" id="{1864B4B6-906E-4B31-A1F7-56EB76066EF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400">
                <a:latin typeface="Arial" panose="020B0604020202020204" pitchFamily="34" charset="0"/>
              </a:endParaRPr>
            </a:p>
          </p:txBody>
        </p:sp>
        <p:sp>
          <p:nvSpPr>
            <p:cNvPr id="49214" name="Oval 75">
              <a:extLst>
                <a:ext uri="{FF2B5EF4-FFF2-40B4-BE49-F238E27FC236}">
                  <a16:creationId xmlns:a16="http://schemas.microsoft.com/office/drawing/2014/main" id="{8B530B24-0F75-43B6-B64E-50BA22FA23F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pSp>
          <p:nvGrpSpPr>
            <p:cNvPr id="49215" name="Group 76">
              <a:extLst>
                <a:ext uri="{FF2B5EF4-FFF2-40B4-BE49-F238E27FC236}">
                  <a16:creationId xmlns:a16="http://schemas.microsoft.com/office/drawing/2014/main" id="{E102FA89-1996-4777-B660-F8B8AE1D7351}"/>
                </a:ext>
              </a:extLst>
            </p:cNvPr>
            <p:cNvGrpSpPr>
              <a:grpSpLocks/>
            </p:cNvGrpSpPr>
            <p:nvPr/>
          </p:nvGrpSpPr>
          <p:grpSpPr bwMode="auto">
            <a:xfrm>
              <a:off x="3686" y="244"/>
              <a:ext cx="177" cy="66"/>
              <a:chOff x="2848" y="848"/>
              <a:chExt cx="140" cy="98"/>
            </a:xfrm>
          </p:grpSpPr>
          <p:sp>
            <p:nvSpPr>
              <p:cNvPr id="49220" name="Line 77">
                <a:extLst>
                  <a:ext uri="{FF2B5EF4-FFF2-40B4-BE49-F238E27FC236}">
                    <a16:creationId xmlns:a16="http://schemas.microsoft.com/office/drawing/2014/main" id="{FC146777-F770-4A58-8E8D-562B45840CA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21" name="Line 78">
                <a:extLst>
                  <a:ext uri="{FF2B5EF4-FFF2-40B4-BE49-F238E27FC236}">
                    <a16:creationId xmlns:a16="http://schemas.microsoft.com/office/drawing/2014/main" id="{EBB2E8BC-EE49-4573-BE82-E35B91E10DC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22" name="Line 79">
                <a:extLst>
                  <a:ext uri="{FF2B5EF4-FFF2-40B4-BE49-F238E27FC236}">
                    <a16:creationId xmlns:a16="http://schemas.microsoft.com/office/drawing/2014/main" id="{B504BFF7-80EF-4CAA-A25F-3236BF91BFB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216" name="Group 80">
              <a:extLst>
                <a:ext uri="{FF2B5EF4-FFF2-40B4-BE49-F238E27FC236}">
                  <a16:creationId xmlns:a16="http://schemas.microsoft.com/office/drawing/2014/main" id="{49B21EE8-3896-4DCB-8184-8F30375767BD}"/>
                </a:ext>
              </a:extLst>
            </p:cNvPr>
            <p:cNvGrpSpPr>
              <a:grpSpLocks/>
            </p:cNvGrpSpPr>
            <p:nvPr/>
          </p:nvGrpSpPr>
          <p:grpSpPr bwMode="auto">
            <a:xfrm flipV="1">
              <a:off x="3686" y="243"/>
              <a:ext cx="177" cy="66"/>
              <a:chOff x="2848" y="848"/>
              <a:chExt cx="140" cy="98"/>
            </a:xfrm>
          </p:grpSpPr>
          <p:sp>
            <p:nvSpPr>
              <p:cNvPr id="49217" name="Line 81">
                <a:extLst>
                  <a:ext uri="{FF2B5EF4-FFF2-40B4-BE49-F238E27FC236}">
                    <a16:creationId xmlns:a16="http://schemas.microsoft.com/office/drawing/2014/main" id="{5303C797-39C8-4357-80BC-DA62A5F8736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18" name="Line 82">
                <a:extLst>
                  <a:ext uri="{FF2B5EF4-FFF2-40B4-BE49-F238E27FC236}">
                    <a16:creationId xmlns:a16="http://schemas.microsoft.com/office/drawing/2014/main" id="{F56B10EC-D6A3-4063-83D7-E7F387A111D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19" name="Line 83">
                <a:extLst>
                  <a:ext uri="{FF2B5EF4-FFF2-40B4-BE49-F238E27FC236}">
                    <a16:creationId xmlns:a16="http://schemas.microsoft.com/office/drawing/2014/main" id="{A2334422-CC94-48D1-89F2-846E2AC7F72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9197" name="Line 84">
            <a:extLst>
              <a:ext uri="{FF2B5EF4-FFF2-40B4-BE49-F238E27FC236}">
                <a16:creationId xmlns:a16="http://schemas.microsoft.com/office/drawing/2014/main" id="{4FF7DB5E-3CD5-492E-8A13-6ED859E27075}"/>
              </a:ext>
            </a:extLst>
          </p:cNvPr>
          <p:cNvSpPr>
            <a:spLocks noChangeShapeType="1"/>
          </p:cNvSpPr>
          <p:nvPr/>
        </p:nvSpPr>
        <p:spPr bwMode="auto">
          <a:xfrm flipH="1">
            <a:off x="6823075" y="4984750"/>
            <a:ext cx="0" cy="741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8" name="Line 85">
            <a:extLst>
              <a:ext uri="{FF2B5EF4-FFF2-40B4-BE49-F238E27FC236}">
                <a16:creationId xmlns:a16="http://schemas.microsoft.com/office/drawing/2014/main" id="{9ABD3D53-AAAC-4DCE-8BED-6FABBFDCF447}"/>
              </a:ext>
            </a:extLst>
          </p:cNvPr>
          <p:cNvSpPr>
            <a:spLocks noChangeShapeType="1"/>
          </p:cNvSpPr>
          <p:nvPr/>
        </p:nvSpPr>
        <p:spPr bwMode="auto">
          <a:xfrm flipH="1" flipV="1">
            <a:off x="6089650" y="5726113"/>
            <a:ext cx="143668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9" name="Line 86">
            <a:extLst>
              <a:ext uri="{FF2B5EF4-FFF2-40B4-BE49-F238E27FC236}">
                <a16:creationId xmlns:a16="http://schemas.microsoft.com/office/drawing/2014/main" id="{A68D33ED-8C69-4359-9426-CDEC4B488ACA}"/>
              </a:ext>
            </a:extLst>
          </p:cNvPr>
          <p:cNvSpPr>
            <a:spLocks noChangeShapeType="1"/>
          </p:cNvSpPr>
          <p:nvPr/>
        </p:nvSpPr>
        <p:spPr bwMode="auto">
          <a:xfrm flipH="1" flipV="1">
            <a:off x="6105525" y="5743575"/>
            <a:ext cx="4763" cy="179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00" name="Line 87">
            <a:extLst>
              <a:ext uri="{FF2B5EF4-FFF2-40B4-BE49-F238E27FC236}">
                <a16:creationId xmlns:a16="http://schemas.microsoft.com/office/drawing/2014/main" id="{611CE113-8189-4A2B-8486-36B6569731C0}"/>
              </a:ext>
            </a:extLst>
          </p:cNvPr>
          <p:cNvSpPr>
            <a:spLocks noChangeShapeType="1"/>
          </p:cNvSpPr>
          <p:nvPr/>
        </p:nvSpPr>
        <p:spPr bwMode="auto">
          <a:xfrm flipH="1" flipV="1">
            <a:off x="7508875" y="5727700"/>
            <a:ext cx="3175" cy="25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9201" name="Object 88">
            <a:extLst>
              <a:ext uri="{FF2B5EF4-FFF2-40B4-BE49-F238E27FC236}">
                <a16:creationId xmlns:a16="http://schemas.microsoft.com/office/drawing/2014/main" id="{867A182F-C529-4206-AD13-51E2EE4A02F9}"/>
              </a:ext>
            </a:extLst>
          </p:cNvPr>
          <p:cNvGraphicFramePr>
            <a:graphicFrameLocks noChangeAspect="1"/>
          </p:cNvGraphicFramePr>
          <p:nvPr/>
        </p:nvGraphicFramePr>
        <p:xfrm>
          <a:off x="6870700" y="5835650"/>
          <a:ext cx="823913" cy="487363"/>
        </p:xfrm>
        <a:graphic>
          <a:graphicData uri="http://schemas.openxmlformats.org/presentationml/2006/ole">
            <mc:AlternateContent xmlns:mc="http://schemas.openxmlformats.org/markup-compatibility/2006">
              <mc:Choice xmlns:v="urn:schemas-microsoft-com:vml" Requires="v">
                <p:oleObj name="Clip" r:id="rId8" imgW="1307263" imgH="1084139" progId="MS_ClipArt_Gallery.2">
                  <p:embed/>
                </p:oleObj>
              </mc:Choice>
              <mc:Fallback>
                <p:oleObj name="Clip" r:id="rId8" imgW="1307263" imgH="1084139" progId="MS_ClipArt_Gallery.2">
                  <p:embed/>
                  <p:pic>
                    <p:nvPicPr>
                      <p:cNvPr id="0" name="Object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700" y="5835650"/>
                        <a:ext cx="82391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02" name="Object 89">
            <a:extLst>
              <a:ext uri="{FF2B5EF4-FFF2-40B4-BE49-F238E27FC236}">
                <a16:creationId xmlns:a16="http://schemas.microsoft.com/office/drawing/2014/main" id="{18A50219-8E7A-45AD-91DC-B42FD6AC9BAA}"/>
              </a:ext>
            </a:extLst>
          </p:cNvPr>
          <p:cNvGraphicFramePr>
            <a:graphicFrameLocks noChangeAspect="1"/>
          </p:cNvGraphicFramePr>
          <p:nvPr/>
        </p:nvGraphicFramePr>
        <p:xfrm>
          <a:off x="5957888" y="5849938"/>
          <a:ext cx="823912" cy="488950"/>
        </p:xfrm>
        <a:graphic>
          <a:graphicData uri="http://schemas.openxmlformats.org/presentationml/2006/ole">
            <mc:AlternateContent xmlns:mc="http://schemas.openxmlformats.org/markup-compatibility/2006">
              <mc:Choice xmlns:v="urn:schemas-microsoft-com:vml" Requires="v">
                <p:oleObj name="Clip" r:id="rId9" imgW="1307263" imgH="1084139" progId="MS_ClipArt_Gallery.2">
                  <p:embed/>
                </p:oleObj>
              </mc:Choice>
              <mc:Fallback>
                <p:oleObj name="Clip" r:id="rId9" imgW="1307263" imgH="1084139" progId="MS_ClipArt_Gallery.2">
                  <p:embed/>
                  <p:pic>
                    <p:nvPicPr>
                      <p:cNvPr id="0" name="Object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5849938"/>
                        <a:ext cx="8239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03" name="Text Box 90">
            <a:extLst>
              <a:ext uri="{FF2B5EF4-FFF2-40B4-BE49-F238E27FC236}">
                <a16:creationId xmlns:a16="http://schemas.microsoft.com/office/drawing/2014/main" id="{99E32309-785F-4812-8DD3-7BEE3249B93D}"/>
              </a:ext>
            </a:extLst>
          </p:cNvPr>
          <p:cNvSpPr txBox="1">
            <a:spLocks noChangeArrowheads="1"/>
          </p:cNvSpPr>
          <p:nvPr/>
        </p:nvSpPr>
        <p:spPr bwMode="auto">
          <a:xfrm>
            <a:off x="7923213" y="5605463"/>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223.1.3.2</a:t>
            </a:r>
            <a:endParaRPr lang="en-US" altLang="en-US" sz="1800">
              <a:latin typeface="Arial" panose="020B0604020202020204" pitchFamily="34" charset="0"/>
            </a:endParaRPr>
          </a:p>
        </p:txBody>
      </p:sp>
      <p:sp>
        <p:nvSpPr>
          <p:cNvPr id="49204" name="Text Box 91">
            <a:extLst>
              <a:ext uri="{FF2B5EF4-FFF2-40B4-BE49-F238E27FC236}">
                <a16:creationId xmlns:a16="http://schemas.microsoft.com/office/drawing/2014/main" id="{20D55374-ACA2-4663-8508-1E988094FA23}"/>
              </a:ext>
            </a:extLst>
          </p:cNvPr>
          <p:cNvSpPr txBox="1">
            <a:spLocks noChangeArrowheads="1"/>
          </p:cNvSpPr>
          <p:nvPr/>
        </p:nvSpPr>
        <p:spPr bwMode="auto">
          <a:xfrm>
            <a:off x="4762500" y="55991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223.1.3.1</a:t>
            </a:r>
            <a:endParaRPr lang="en-US" altLang="en-US" sz="1800">
              <a:latin typeface="Arial" panose="020B0604020202020204" pitchFamily="34" charset="0"/>
            </a:endParaRPr>
          </a:p>
        </p:txBody>
      </p:sp>
      <p:sp>
        <p:nvSpPr>
          <p:cNvPr id="49205" name="Rectangle 92">
            <a:extLst>
              <a:ext uri="{FF2B5EF4-FFF2-40B4-BE49-F238E27FC236}">
                <a16:creationId xmlns:a16="http://schemas.microsoft.com/office/drawing/2014/main" id="{BEF9E47D-106E-4F2A-992E-3ABF0D526392}"/>
              </a:ext>
            </a:extLst>
          </p:cNvPr>
          <p:cNvSpPr>
            <a:spLocks noChangeArrowheads="1"/>
          </p:cNvSpPr>
          <p:nvPr/>
        </p:nvSpPr>
        <p:spPr bwMode="auto">
          <a:xfrm>
            <a:off x="6738938" y="5089525"/>
            <a:ext cx="180975" cy="1905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49206" name="Text Box 93">
            <a:extLst>
              <a:ext uri="{FF2B5EF4-FFF2-40B4-BE49-F238E27FC236}">
                <a16:creationId xmlns:a16="http://schemas.microsoft.com/office/drawing/2014/main" id="{5F0DBBF2-2C69-4BD3-8604-7673878CA056}"/>
              </a:ext>
            </a:extLst>
          </p:cNvPr>
          <p:cNvSpPr txBox="1">
            <a:spLocks noChangeArrowheads="1"/>
          </p:cNvSpPr>
          <p:nvPr/>
        </p:nvSpPr>
        <p:spPr bwMode="auto">
          <a:xfrm>
            <a:off x="6970713" y="5073650"/>
            <a:ext cx="1144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223.1.3.27</a:t>
            </a:r>
            <a:endParaRPr lang="en-US" altLang="en-US" sz="1800">
              <a:latin typeface="Arial" panose="020B0604020202020204" pitchFamily="34" charset="0"/>
            </a:endParaRPr>
          </a:p>
        </p:txBody>
      </p:sp>
      <p:sp>
        <p:nvSpPr>
          <p:cNvPr id="49207" name="Text Box 94">
            <a:extLst>
              <a:ext uri="{FF2B5EF4-FFF2-40B4-BE49-F238E27FC236}">
                <a16:creationId xmlns:a16="http://schemas.microsoft.com/office/drawing/2014/main" id="{9ACAA9C2-CCBF-4BCA-8E00-C7E1F7C43E2F}"/>
              </a:ext>
            </a:extLst>
          </p:cNvPr>
          <p:cNvSpPr txBox="1">
            <a:spLocks noChangeArrowheads="1"/>
          </p:cNvSpPr>
          <p:nvPr/>
        </p:nvSpPr>
        <p:spPr bwMode="auto">
          <a:xfrm>
            <a:off x="4305300" y="62484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600">
                <a:latin typeface="Arial" panose="020B0604020202020204" pitchFamily="34" charset="0"/>
              </a:rPr>
              <a:t>223.1.2.2</a:t>
            </a:r>
            <a:endParaRPr lang="en-US" altLang="en-US" sz="180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Text Box 4">
            <a:extLst>
              <a:ext uri="{FF2B5EF4-FFF2-40B4-BE49-F238E27FC236}">
                <a16:creationId xmlns:a16="http://schemas.microsoft.com/office/drawing/2014/main" id="{9BA6D1C0-AA8E-4EBC-8A49-3435E1276316}"/>
              </a:ext>
            </a:extLst>
          </p:cNvPr>
          <p:cNvSpPr txBox="1">
            <a:spLocks noChangeArrowheads="1"/>
          </p:cNvSpPr>
          <p:nvPr/>
        </p:nvSpPr>
        <p:spPr bwMode="auto">
          <a:xfrm>
            <a:off x="647700" y="1066800"/>
            <a:ext cx="92392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Năm 1984 các tổ chức CCITT và ISO phối hợp ban hành chuẩn X25PLP (X25 Packet Level Protocol) cho tầng 3 đặc tả giao diện DTE/DTE, DTE/DCE. Dưới dây chúng ta sẽ xem xét kỹ chuẩn ISO 8208.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X25 định nghĩa 2 kiểu liên kết:</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 VC Virtual Circuit là liên kết ảo có tính tạm thời được thiết lập và xoá bỏ bởi các thủ tục của X25 PLP.</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 PVC Parmanent Virtual Circuit là liên ảo được thiết lập vĩnh viễn trên mạng không cần các thủ tục của X25 PLP.</a:t>
            </a:r>
          </a:p>
          <a:p>
            <a:pPr>
              <a:lnSpc>
                <a:spcPct val="120000"/>
              </a:lnSpc>
              <a:spcBef>
                <a:spcPts val="120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Các thủ tục chính của X25 PLP</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 Call Setup</a:t>
            </a:r>
            <a:r>
              <a:rPr lang="en-US" altLang="en-US" sz="2000" b="0">
                <a:latin typeface="Arial" panose="020B0604020202020204" pitchFamily="34" charset="0"/>
                <a:cs typeface="Arial" panose="020B0604020202020204" pitchFamily="34" charset="0"/>
              </a:rPr>
              <a:t> Thiết lập liên kết      </a:t>
            </a:r>
            <a:r>
              <a:rPr lang="en-US" altLang="en-US" sz="2000">
                <a:solidFill>
                  <a:srgbClr val="66FF33"/>
                </a:solidFill>
                <a:latin typeface="Arial" panose="020B0604020202020204" pitchFamily="34" charset="0"/>
                <a:cs typeface="Arial" panose="020B0604020202020204" pitchFamily="34" charset="0"/>
              </a:rPr>
              <a:t>- Clearing </a:t>
            </a:r>
            <a:r>
              <a:rPr lang="en-US" altLang="en-US" sz="2000" b="0">
                <a:latin typeface="Arial" panose="020B0604020202020204" pitchFamily="34" charset="0"/>
                <a:cs typeface="Arial" panose="020B0604020202020204" pitchFamily="34" charset="0"/>
              </a:rPr>
              <a:t> Xoá bỏ liên kết</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 Data</a:t>
            </a:r>
            <a:r>
              <a:rPr lang="vi-VN" altLang="en-US" sz="2000" b="0">
                <a:latin typeface="Arial" panose="020B0604020202020204" pitchFamily="34" charset="0"/>
                <a:cs typeface="Arial" panose="020B0604020202020204" pitchFamily="34" charset="0"/>
              </a:rPr>
              <a:t> Truyền dữ liệu thường	</a:t>
            </a:r>
            <a:r>
              <a:rPr lang="en-US" altLang="en-US" sz="20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 lnterrupt</a:t>
            </a:r>
            <a:r>
              <a:rPr lang="vi-VN" altLang="en-US" sz="2000" b="0">
                <a:latin typeface="Arial" panose="020B0604020202020204" pitchFamily="34" charset="0"/>
                <a:cs typeface="Arial" panose="020B0604020202020204" pitchFamily="34" charset="0"/>
              </a:rPr>
              <a:t> Truyền dữ liệu khẩn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 Reset</a:t>
            </a:r>
            <a:r>
              <a:rPr lang="vi-VN" altLang="en-US" sz="2000" b="0">
                <a:latin typeface="Arial" panose="020B0604020202020204" pitchFamily="34" charset="0"/>
                <a:cs typeface="Arial" panose="020B0604020202020204" pitchFamily="34" charset="0"/>
              </a:rPr>
              <a:t> Khởi động lại liên kết	</a:t>
            </a:r>
            <a:r>
              <a:rPr lang="vi-VN" altLang="en-US" sz="2000">
                <a:solidFill>
                  <a:srgbClr val="66FF33"/>
                </a:solidFill>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   </a:t>
            </a:r>
            <a:r>
              <a:rPr lang="vi-VN" altLang="en-US" sz="2000">
                <a:solidFill>
                  <a:srgbClr val="66FF33"/>
                </a:solidFill>
                <a:latin typeface="Arial" panose="020B0604020202020204" pitchFamily="34" charset="0"/>
                <a:cs typeface="Arial" panose="020B0604020202020204" pitchFamily="34" charset="0"/>
              </a:rPr>
              <a:t>- Restart </a:t>
            </a:r>
            <a:r>
              <a:rPr lang="vi-VN" altLang="en-US" sz="2000" b="0">
                <a:latin typeface="Arial" panose="020B0604020202020204" pitchFamily="34" charset="0"/>
                <a:cs typeface="Arial" panose="020B0604020202020204" pitchFamily="34" charset="0"/>
              </a:rPr>
              <a:t> Khởi động lại giao diện</a:t>
            </a:r>
            <a:endParaRPr kumimoji="1" lang="en-US" altLang="en-US" sz="2000" b="0">
              <a:latin typeface="Arial" panose="020B0604020202020204" pitchFamily="34" charset="0"/>
              <a:cs typeface="Arial" panose="020B0604020202020204" pitchFamily="34" charset="0"/>
            </a:endParaRPr>
          </a:p>
        </p:txBody>
      </p:sp>
      <p:sp>
        <p:nvSpPr>
          <p:cNvPr id="300037" name="Text Box 5">
            <a:extLst>
              <a:ext uri="{FF2B5EF4-FFF2-40B4-BE49-F238E27FC236}">
                <a16:creationId xmlns:a16="http://schemas.microsoft.com/office/drawing/2014/main" id="{E91D49EF-1B56-4B3C-AA22-84026DF342D7}"/>
              </a:ext>
            </a:extLst>
          </p:cNvPr>
          <p:cNvSpPr txBox="1">
            <a:spLocks noChangeArrowheads="1"/>
          </p:cNvSpPr>
          <p:nvPr/>
        </p:nvSpPr>
        <p:spPr bwMode="auto">
          <a:xfrm>
            <a:off x="723900" y="5334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FFFF00"/>
                </a:solidFill>
                <a:latin typeface="Arial" panose="020B0604020202020204" pitchFamily="34" charset="0"/>
                <a:cs typeface="Arial" panose="020B0604020202020204" pitchFamily="34" charset="0"/>
              </a:rPr>
              <a:t>III.3. Giao thức X25 PLP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0036">
                                            <p:txEl>
                                              <p:pRg st="0" end="0"/>
                                            </p:txEl>
                                          </p:spTgt>
                                        </p:tgtEl>
                                        <p:attrNameLst>
                                          <p:attrName>style.visibility</p:attrName>
                                        </p:attrNameLst>
                                      </p:cBhvr>
                                      <p:to>
                                        <p:strVal val="visible"/>
                                      </p:to>
                                    </p:set>
                                    <p:animEffect transition="in" filter="box(out)">
                                      <p:cBhvr>
                                        <p:cTn id="7" dur="500"/>
                                        <p:tgtEl>
                                          <p:spTgt spid="300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0036">
                                            <p:txEl>
                                              <p:pRg st="1" end="1"/>
                                            </p:txEl>
                                          </p:spTgt>
                                        </p:tgtEl>
                                        <p:attrNameLst>
                                          <p:attrName>style.visibility</p:attrName>
                                        </p:attrNameLst>
                                      </p:cBhvr>
                                      <p:to>
                                        <p:strVal val="visible"/>
                                      </p:to>
                                    </p:set>
                                    <p:animEffect transition="in" filter="box(out)">
                                      <p:cBhvr>
                                        <p:cTn id="12" dur="500"/>
                                        <p:tgtEl>
                                          <p:spTgt spid="3000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0036">
                                            <p:txEl>
                                              <p:pRg st="2" end="2"/>
                                            </p:txEl>
                                          </p:spTgt>
                                        </p:tgtEl>
                                        <p:attrNameLst>
                                          <p:attrName>style.visibility</p:attrName>
                                        </p:attrNameLst>
                                      </p:cBhvr>
                                      <p:to>
                                        <p:strVal val="visible"/>
                                      </p:to>
                                    </p:set>
                                    <p:animEffect transition="in" filter="box(out)">
                                      <p:cBhvr>
                                        <p:cTn id="17" dur="500"/>
                                        <p:tgtEl>
                                          <p:spTgt spid="3000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0036">
                                            <p:txEl>
                                              <p:pRg st="3" end="3"/>
                                            </p:txEl>
                                          </p:spTgt>
                                        </p:tgtEl>
                                        <p:attrNameLst>
                                          <p:attrName>style.visibility</p:attrName>
                                        </p:attrNameLst>
                                      </p:cBhvr>
                                      <p:to>
                                        <p:strVal val="visible"/>
                                      </p:to>
                                    </p:set>
                                    <p:animEffect transition="in" filter="box(out)">
                                      <p:cBhvr>
                                        <p:cTn id="22" dur="500"/>
                                        <p:tgtEl>
                                          <p:spTgt spid="3000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0036">
                                            <p:txEl>
                                              <p:pRg st="4" end="4"/>
                                            </p:txEl>
                                          </p:spTgt>
                                        </p:tgtEl>
                                        <p:attrNameLst>
                                          <p:attrName>style.visibility</p:attrName>
                                        </p:attrNameLst>
                                      </p:cBhvr>
                                      <p:to>
                                        <p:strVal val="visible"/>
                                      </p:to>
                                    </p:set>
                                    <p:animEffect transition="in" filter="box(out)">
                                      <p:cBhvr>
                                        <p:cTn id="27" dur="500"/>
                                        <p:tgtEl>
                                          <p:spTgt spid="3000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0036">
                                            <p:txEl>
                                              <p:pRg st="5" end="5"/>
                                            </p:txEl>
                                          </p:spTgt>
                                        </p:tgtEl>
                                        <p:attrNameLst>
                                          <p:attrName>style.visibility</p:attrName>
                                        </p:attrNameLst>
                                      </p:cBhvr>
                                      <p:to>
                                        <p:strVal val="visible"/>
                                      </p:to>
                                    </p:set>
                                    <p:animEffect transition="in" filter="box(out)">
                                      <p:cBhvr>
                                        <p:cTn id="32" dur="500"/>
                                        <p:tgtEl>
                                          <p:spTgt spid="3000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0036">
                                            <p:txEl>
                                              <p:pRg st="6" end="6"/>
                                            </p:txEl>
                                          </p:spTgt>
                                        </p:tgtEl>
                                        <p:attrNameLst>
                                          <p:attrName>style.visibility</p:attrName>
                                        </p:attrNameLst>
                                      </p:cBhvr>
                                      <p:to>
                                        <p:strVal val="visible"/>
                                      </p:to>
                                    </p:set>
                                    <p:animEffect transition="in" filter="box(out)">
                                      <p:cBhvr>
                                        <p:cTn id="37" dur="500"/>
                                        <p:tgtEl>
                                          <p:spTgt spid="30003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00036">
                                            <p:txEl>
                                              <p:pRg st="7" end="7"/>
                                            </p:txEl>
                                          </p:spTgt>
                                        </p:tgtEl>
                                        <p:attrNameLst>
                                          <p:attrName>style.visibility</p:attrName>
                                        </p:attrNameLst>
                                      </p:cBhvr>
                                      <p:to>
                                        <p:strVal val="visible"/>
                                      </p:to>
                                    </p:set>
                                    <p:animEffect transition="in" filter="box(out)">
                                      <p:cBhvr>
                                        <p:cTn id="42" dur="500"/>
                                        <p:tgtEl>
                                          <p:spTgt spid="30003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00037"/>
                                        </p:tgtEl>
                                        <p:attrNameLst>
                                          <p:attrName>style.visibility</p:attrName>
                                        </p:attrNameLst>
                                      </p:cBhvr>
                                      <p:to>
                                        <p:strVal val="visible"/>
                                      </p:to>
                                    </p:set>
                                    <p:animEffect transition="in" filter="checkerboard(across)">
                                      <p:cBhvr>
                                        <p:cTn id="47" dur="500"/>
                                        <p:tgtEl>
                                          <p:spTgt spid="30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build="p" autoUpdateAnimBg="0"/>
      <p:bldP spid="30003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a:extLst>
              <a:ext uri="{FF2B5EF4-FFF2-40B4-BE49-F238E27FC236}">
                <a16:creationId xmlns:a16="http://schemas.microsoft.com/office/drawing/2014/main" id="{366D05E9-C5E7-4D90-8869-C4C65E580EDC}"/>
              </a:ext>
            </a:extLst>
          </p:cNvPr>
          <p:cNvSpPr txBox="1">
            <a:spLocks noChangeArrowheads="1"/>
          </p:cNvSpPr>
          <p:nvPr/>
        </p:nvSpPr>
        <p:spPr bwMode="auto">
          <a:xfrm>
            <a:off x="723900" y="304800"/>
            <a:ext cx="90011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400">
                <a:solidFill>
                  <a:srgbClr val="FFFF00"/>
                </a:solidFill>
                <a:latin typeface="Arial" panose="020B0604020202020204" pitchFamily="34" charset="0"/>
                <a:cs typeface="Arial" panose="020B0604020202020204" pitchFamily="34" charset="0"/>
              </a:rPr>
              <a:t>III.4. Khuôn dạng của gói tin X25 PLP</a:t>
            </a:r>
          </a:p>
        </p:txBody>
      </p:sp>
      <p:graphicFrame>
        <p:nvGraphicFramePr>
          <p:cNvPr id="301061" name="Group 5">
            <a:extLst>
              <a:ext uri="{FF2B5EF4-FFF2-40B4-BE49-F238E27FC236}">
                <a16:creationId xmlns:a16="http://schemas.microsoft.com/office/drawing/2014/main" id="{CDB16ED7-7E82-4F15-8339-DFD46759CB6C}"/>
              </a:ext>
            </a:extLst>
          </p:cNvPr>
          <p:cNvGraphicFramePr>
            <a:graphicFrameLocks noGrp="1"/>
          </p:cNvGraphicFramePr>
          <p:nvPr>
            <p:ph/>
          </p:nvPr>
        </p:nvGraphicFramePr>
        <p:xfrm>
          <a:off x="647700" y="762000"/>
          <a:ext cx="8077200" cy="26971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1125538">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682625">
                  <a:extLst>
                    <a:ext uri="{9D8B030D-6E8A-4147-A177-3AD203B41FA5}">
                      <a16:colId xmlns:a16="http://schemas.microsoft.com/office/drawing/2014/main" val="20007"/>
                    </a:ext>
                  </a:extLst>
                </a:gridCol>
                <a:gridCol w="682625">
                  <a:extLst>
                    <a:ext uri="{9D8B030D-6E8A-4147-A177-3AD203B41FA5}">
                      <a16:colId xmlns:a16="http://schemas.microsoft.com/office/drawing/2014/main" val="20008"/>
                    </a:ext>
                  </a:extLst>
                </a:gridCol>
                <a:gridCol w="681037">
                  <a:extLst>
                    <a:ext uri="{9D8B030D-6E8A-4147-A177-3AD203B41FA5}">
                      <a16:colId xmlns:a16="http://schemas.microsoft.com/office/drawing/2014/main" val="20009"/>
                    </a:ext>
                  </a:extLst>
                </a:gridCol>
                <a:gridCol w="1254125">
                  <a:extLst>
                    <a:ext uri="{9D8B030D-6E8A-4147-A177-3AD203B41FA5}">
                      <a16:colId xmlns:a16="http://schemas.microsoft.com/office/drawing/2014/main" val="20010"/>
                    </a:ext>
                  </a:extLst>
                </a:gridCol>
              </a:tblGrid>
              <a:tr h="533400">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VnArial Narrow"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Logical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Logical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87363">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Channel Identier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Channel Identier</a:t>
                      </a: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7200">
                <a:tc gridSpan="3">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P(S) 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rowSpan="2"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VnArial Narrow"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3300"/>
                          </a:solidFill>
                          <a:effectLst/>
                          <a:latin typeface=".VnArial Narrow" pitchFamily="34" charset="0"/>
                        </a:rPr>
                        <a:t>USER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FF3300"/>
                          </a:solidFill>
                          <a:effectLst/>
                          <a:latin typeface=".VnArial Narrow" pitchFamily="34" charset="0"/>
                        </a:rPr>
                        <a:t>USER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51258" name="Rectangle 63">
            <a:extLst>
              <a:ext uri="{FF2B5EF4-FFF2-40B4-BE49-F238E27FC236}">
                <a16:creationId xmlns:a16="http://schemas.microsoft.com/office/drawing/2014/main" id="{22D4E967-7E2A-4214-A587-7A92F5519C20}"/>
              </a:ext>
            </a:extLst>
          </p:cNvPr>
          <p:cNvSpPr>
            <a:spLocks noChangeArrowheads="1"/>
          </p:cNvSpPr>
          <p:nvPr/>
        </p:nvSpPr>
        <p:spPr bwMode="auto">
          <a:xfrm>
            <a:off x="762000" y="3505200"/>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lstStyle>
            <a:lvl1pPr marL="342900" indent="-34290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lnSpc>
                <a:spcPct val="90000"/>
              </a:lnSpc>
              <a:buFont typeface="Wingdings" panose="05000000000000000000" pitchFamily="2" charset="2"/>
              <a:buNone/>
            </a:pPr>
            <a:r>
              <a:rPr lang="en-US" altLang="en-US" sz="2200">
                <a:latin typeface=".VnArial Narrow" panose="020B7200000000000000" pitchFamily="34" charset="0"/>
              </a:rPr>
              <a:t>(a) D¹ng chuÈn Modulo 8                                        (b) D¹ng më réng</a:t>
            </a:r>
          </a:p>
        </p:txBody>
      </p:sp>
      <p:graphicFrame>
        <p:nvGraphicFramePr>
          <p:cNvPr id="301120" name="Group 64">
            <a:extLst>
              <a:ext uri="{FF2B5EF4-FFF2-40B4-BE49-F238E27FC236}">
                <a16:creationId xmlns:a16="http://schemas.microsoft.com/office/drawing/2014/main" id="{EF045D8E-28F1-4A75-8B96-50C7602B4A45}"/>
              </a:ext>
            </a:extLst>
          </p:cNvPr>
          <p:cNvGraphicFramePr>
            <a:graphicFrameLocks noGrp="1"/>
          </p:cNvGraphicFramePr>
          <p:nvPr/>
        </p:nvGraphicFramePr>
        <p:xfrm>
          <a:off x="495300" y="3962400"/>
          <a:ext cx="9220200" cy="1981200"/>
        </p:xfrm>
        <a:graphic>
          <a:graphicData uri="http://schemas.openxmlformats.org/drawingml/2006/table">
            <a:tbl>
              <a:tblPr/>
              <a:tblGrid>
                <a:gridCol w="5730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6113">
                  <a:extLst>
                    <a:ext uri="{9D8B030D-6E8A-4147-A177-3AD203B41FA5}">
                      <a16:colId xmlns:a16="http://schemas.microsoft.com/office/drawing/2014/main" val="20005"/>
                    </a:ext>
                  </a:extLst>
                </a:gridCol>
                <a:gridCol w="458787">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gridCol w="1219200">
                  <a:extLst>
                    <a:ext uri="{9D8B030D-6E8A-4147-A177-3AD203B41FA5}">
                      <a16:colId xmlns:a16="http://schemas.microsoft.com/office/drawing/2014/main" val="20013"/>
                    </a:ext>
                  </a:extLst>
                </a:gridCol>
              </a:tblGrid>
              <a:tr h="495300">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Logical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95300">
                <a:tc gridSpan="8">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Channel Identier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33"/>
                          </a:solidFill>
                          <a:effectLst/>
                          <a:latin typeface=".VnArial Narrow" pitchFamily="34" charset="0"/>
                        </a:rPr>
                        <a:t>Channel Identier</a:t>
                      </a: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95300">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chemeClr val="tx1"/>
                          </a:solidFill>
                          <a:effectLst/>
                          <a:latin typeface=".VnArial Narrow" pitchFamily="34" charset="0"/>
                        </a:rPr>
                        <a:t>Packet Type Identifier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95300">
                <a:tc gridSpan="8">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FF0066"/>
                          </a:solidFill>
                          <a:effectLst/>
                          <a:latin typeface=".VnArial Narrow" pitchFamily="34" charset="0"/>
                        </a:rPr>
                        <a:t>Interrupt User Data (Max:32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5">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FFFF00"/>
                          </a:solidFill>
                          <a:effectLst/>
                          <a:latin typeface=".VnArial Narrow" pitchFamily="34" charset="0"/>
                        </a:rPr>
                        <a:t>Additional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1316" name="Rectangle 126">
            <a:extLst>
              <a:ext uri="{FF2B5EF4-FFF2-40B4-BE49-F238E27FC236}">
                <a16:creationId xmlns:a16="http://schemas.microsoft.com/office/drawing/2014/main" id="{DD623DAC-649E-4A85-A17F-802BDCB31D30}"/>
              </a:ext>
            </a:extLst>
          </p:cNvPr>
          <p:cNvSpPr>
            <a:spLocks noChangeArrowheads="1"/>
          </p:cNvSpPr>
          <p:nvPr/>
        </p:nvSpPr>
        <p:spPr bwMode="auto">
          <a:xfrm>
            <a:off x="495300" y="601980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lstStyle>
            <a:lvl1pPr marL="342900" indent="-34290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lnSpc>
                <a:spcPct val="90000"/>
              </a:lnSpc>
              <a:buFont typeface="Wingdings" panose="05000000000000000000" pitchFamily="2" charset="2"/>
              <a:buNone/>
            </a:pPr>
            <a:r>
              <a:rPr lang="en-US" altLang="en-US" sz="2200">
                <a:latin typeface=".VnArial Narrow" panose="020B7200000000000000" pitchFamily="34" charset="0"/>
              </a:rPr>
              <a:t>           (c) D÷ liÖu khÈn                                             (d) D¹ng ®iÒu khiÓn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checkerboard(across)">
                                      <p:cBhvr>
                                        <p:cTn id="7" dur="500"/>
                                        <p:tgtEl>
                                          <p:spTgt spid="30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Text Box 2">
            <a:extLst>
              <a:ext uri="{FF2B5EF4-FFF2-40B4-BE49-F238E27FC236}">
                <a16:creationId xmlns:a16="http://schemas.microsoft.com/office/drawing/2014/main" id="{EDF565FE-59EE-4977-8625-FE5F3A154C64}"/>
              </a:ext>
            </a:extLst>
          </p:cNvPr>
          <p:cNvSpPr txBox="1">
            <a:spLocks noChangeArrowheads="1"/>
          </p:cNvSpPr>
          <p:nvPr/>
        </p:nvSpPr>
        <p:spPr bwMode="auto">
          <a:xfrm>
            <a:off x="571500" y="1119188"/>
            <a:ext cx="923925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ts val="600"/>
              </a:spcBef>
              <a:buClrTx/>
              <a:buSzTx/>
              <a:buFontTx/>
              <a:buNone/>
            </a:pPr>
            <a:r>
              <a:rPr lang="vi-VN" altLang="en-US" sz="22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Các giao thức loại này xuất hiện từ những năm 60 và giờ đây vẫn còn được sử dụng. Trong số đó loại BSC (Binary Synchronous Control) được ISO lấy làm cơ sở để xây dựng giao thức hướng ký tự chuẩn quốc tế với tên gọi Basic Mode. Các ký tự dùng cho các chuẩn này được lấy theo bộ mã chuẩn EBCDIC (đối với BSC) hoặc của bộ mã chuẩn ASCII (đối với Basic Mode của ISO). Tập hợp các ký tự đặc biệt gồm có:</a:t>
            </a:r>
          </a:p>
          <a:p>
            <a:pPr>
              <a:spcBef>
                <a:spcPts val="600"/>
              </a:spcBef>
              <a:buClrTx/>
              <a:buSzTx/>
              <a:buFontTx/>
              <a:buNone/>
            </a:pPr>
            <a:r>
              <a:rPr lang="vi-VN" altLang="en-US" sz="2000">
                <a:solidFill>
                  <a:srgbClr val="00FF00"/>
                </a:solidFill>
                <a:latin typeface="Arial" panose="020B0604020202020204" pitchFamily="34" charset="0"/>
                <a:cs typeface="Arial" panose="020B0604020202020204" pitchFamily="34" charset="0"/>
              </a:rPr>
              <a:t>SOH </a:t>
            </a:r>
            <a:r>
              <a:rPr lang="vi-VN" altLang="en-US" sz="2000" b="0">
                <a:latin typeface="Arial" panose="020B0604020202020204" pitchFamily="34" charset="0"/>
                <a:cs typeface="Arial" panose="020B0604020202020204" pitchFamily="34" charset="0"/>
              </a:rPr>
              <a:t>(Start of Header): Để chỉ bắt đầu của phần header của một đơn vị </a:t>
            </a:r>
            <a:r>
              <a:rPr lang="en-US" altLang="en-US" sz="20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thông tin chuẩn.</a:t>
            </a:r>
          </a:p>
          <a:p>
            <a:pPr>
              <a:spcBef>
                <a:spcPts val="600"/>
              </a:spcBef>
              <a:buClrTx/>
              <a:buSzTx/>
              <a:buFontTx/>
              <a:buNone/>
            </a:pPr>
            <a:r>
              <a:rPr lang="vi-VN" altLang="en-US" sz="2000">
                <a:solidFill>
                  <a:srgbClr val="00FF00"/>
                </a:solidFill>
                <a:latin typeface="Arial" panose="020B0604020202020204" pitchFamily="34" charset="0"/>
                <a:cs typeface="Arial" panose="020B0604020202020204" pitchFamily="34" charset="0"/>
              </a:rPr>
              <a:t>STX </a:t>
            </a:r>
            <a:r>
              <a:rPr lang="vi-VN" altLang="en-US" sz="2000" b="0">
                <a:latin typeface="Arial" panose="020B0604020202020204" pitchFamily="34" charset="0"/>
                <a:cs typeface="Arial" panose="020B0604020202020204" pitchFamily="34" charset="0"/>
              </a:rPr>
              <a:t>(Start of Text): Để chỉ sự kết thúc của header và bắt đầu của phần dữ liệu.</a:t>
            </a:r>
          </a:p>
          <a:p>
            <a:pPr>
              <a:spcBef>
                <a:spcPts val="600"/>
              </a:spcBef>
              <a:buClrTx/>
              <a:buSzTx/>
              <a:buFontTx/>
              <a:buNone/>
            </a:pPr>
            <a:r>
              <a:rPr lang="en-US" altLang="en-US" sz="2000">
                <a:solidFill>
                  <a:srgbClr val="00FF00"/>
                </a:solidFill>
                <a:latin typeface="Arial" panose="020B0604020202020204" pitchFamily="34" charset="0"/>
                <a:cs typeface="Arial" panose="020B0604020202020204" pitchFamily="34" charset="0"/>
              </a:rPr>
              <a:t>ETX </a:t>
            </a:r>
            <a:r>
              <a:rPr lang="en-US" altLang="en-US" sz="2000" b="0">
                <a:latin typeface="Arial" panose="020B0604020202020204" pitchFamily="34" charset="0"/>
                <a:cs typeface="Arial" panose="020B0604020202020204" pitchFamily="34" charset="0"/>
              </a:rPr>
              <a:t>(End of Text): Để chỉ sự kết thúc của phần dữ liệu.</a:t>
            </a:r>
          </a:p>
          <a:p>
            <a:pPr>
              <a:spcBef>
                <a:spcPts val="600"/>
              </a:spcBef>
              <a:buClrTx/>
              <a:buSzTx/>
              <a:buFontTx/>
              <a:buNone/>
            </a:pPr>
            <a:r>
              <a:rPr lang="vi-VN" altLang="en-US" sz="2000">
                <a:solidFill>
                  <a:srgbClr val="00FF00"/>
                </a:solidFill>
                <a:latin typeface="Arial" panose="020B0604020202020204" pitchFamily="34" charset="0"/>
                <a:cs typeface="Arial" panose="020B0604020202020204" pitchFamily="34" charset="0"/>
              </a:rPr>
              <a:t>EOT </a:t>
            </a:r>
            <a:r>
              <a:rPr lang="vi-VN" altLang="en-US" sz="2000" b="0">
                <a:latin typeface="Arial" panose="020B0604020202020204" pitchFamily="34" charset="0"/>
                <a:cs typeface="Arial" panose="020B0604020202020204" pitchFamily="34" charset="0"/>
              </a:rPr>
              <a:t>(End of Transmission): Để chỉ sự kết thúc của việc truyền của một hoặc nhiều đơn vị dữ liệu và để giải phóng liên kết.</a:t>
            </a:r>
          </a:p>
          <a:p>
            <a:pPr>
              <a:spcBef>
                <a:spcPts val="600"/>
              </a:spcBef>
              <a:buClrTx/>
              <a:buSzTx/>
              <a:buFontTx/>
              <a:buNone/>
            </a:pPr>
            <a:r>
              <a:rPr lang="vi-VN" altLang="en-US" sz="2000">
                <a:solidFill>
                  <a:srgbClr val="00FF00"/>
                </a:solidFill>
                <a:latin typeface="Arial" panose="020B0604020202020204" pitchFamily="34" charset="0"/>
                <a:cs typeface="Arial" panose="020B0604020202020204" pitchFamily="34" charset="0"/>
              </a:rPr>
              <a:t>ETB </a:t>
            </a:r>
            <a:r>
              <a:rPr lang="vi-VN" altLang="en-US" sz="2000" b="0">
                <a:latin typeface="Arial" panose="020B0604020202020204" pitchFamily="34" charset="0"/>
                <a:cs typeface="Arial" panose="020B0604020202020204" pitchFamily="34" charset="0"/>
              </a:rPr>
              <a:t>(End of Transmission Block): Để chỉ sự kết thúc của một khối dữ liệu, trong trường hợp dữ liệu được chia làm nhiều khối.</a:t>
            </a:r>
          </a:p>
          <a:p>
            <a:pPr>
              <a:spcBef>
                <a:spcPts val="600"/>
              </a:spcBef>
              <a:buClrTx/>
              <a:buSzTx/>
              <a:buFontTx/>
              <a:buNone/>
            </a:pPr>
            <a:r>
              <a:rPr lang="vi-VN" altLang="en-US" sz="2000">
                <a:solidFill>
                  <a:srgbClr val="66FF33"/>
                </a:solidFill>
                <a:latin typeface="Arial" panose="020B0604020202020204" pitchFamily="34" charset="0"/>
                <a:cs typeface="Arial" panose="020B0604020202020204" pitchFamily="34" charset="0"/>
              </a:rPr>
              <a:t>ENQ</a:t>
            </a:r>
            <a:r>
              <a:rPr lang="vi-VN" altLang="en-US" sz="2000" b="0">
                <a:latin typeface="Arial" panose="020B0604020202020204" pitchFamily="34" charset="0"/>
                <a:cs typeface="Arial" panose="020B0604020202020204" pitchFamily="34" charset="0"/>
              </a:rPr>
              <a:t> (Enquiry): Để yêu cầu phúc đáp từ một trạm xa.</a:t>
            </a:r>
            <a:endParaRPr kumimoji="1" lang="en-US" altLang="en-US" sz="2000" b="0">
              <a:latin typeface="Arial" panose="020B0604020202020204" pitchFamily="34" charset="0"/>
              <a:cs typeface="Arial" panose="020B0604020202020204" pitchFamily="34" charset="0"/>
            </a:endParaRPr>
          </a:p>
        </p:txBody>
      </p:sp>
      <p:sp>
        <p:nvSpPr>
          <p:cNvPr id="269315" name="Text Box 3">
            <a:extLst>
              <a:ext uri="{FF2B5EF4-FFF2-40B4-BE49-F238E27FC236}">
                <a16:creationId xmlns:a16="http://schemas.microsoft.com/office/drawing/2014/main" id="{1A60325E-B9D3-4C1D-937A-E6B19DF1E8F3}"/>
              </a:ext>
            </a:extLst>
          </p:cNvPr>
          <p:cNvSpPr txBox="1">
            <a:spLocks noChangeArrowheads="1"/>
          </p:cNvSpPr>
          <p:nvPr/>
        </p:nvSpPr>
        <p:spPr bwMode="auto">
          <a:xfrm>
            <a:off x="571500" y="533400"/>
            <a:ext cx="90011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400" dirty="0">
                <a:solidFill>
                  <a:srgbClr val="FFFF00"/>
                </a:solidFill>
                <a:latin typeface="Arial" panose="020B0604020202020204" pitchFamily="34" charset="0"/>
                <a:cs typeface="Arial" panose="020B0604020202020204" pitchFamily="34" charset="0"/>
              </a:rPr>
              <a:t>II.2. Giao thức hướng ký tự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checkerboard(across)">
                                      <p:cBhvr>
                                        <p:cTn id="7" dur="500"/>
                                        <p:tgtEl>
                                          <p:spTgt spid="269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9314">
                                            <p:txEl>
                                              <p:pRg st="0" end="0"/>
                                            </p:txEl>
                                          </p:spTgt>
                                        </p:tgtEl>
                                        <p:attrNameLst>
                                          <p:attrName>style.visibility</p:attrName>
                                        </p:attrNameLst>
                                      </p:cBhvr>
                                      <p:to>
                                        <p:strVal val="visible"/>
                                      </p:to>
                                    </p:set>
                                    <p:animEffect transition="in" filter="box(out)">
                                      <p:cBhvr>
                                        <p:cTn id="12" dur="500"/>
                                        <p:tgtEl>
                                          <p:spTgt spid="2693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9314">
                                            <p:txEl>
                                              <p:pRg st="1" end="1"/>
                                            </p:txEl>
                                          </p:spTgt>
                                        </p:tgtEl>
                                        <p:attrNameLst>
                                          <p:attrName>style.visibility</p:attrName>
                                        </p:attrNameLst>
                                      </p:cBhvr>
                                      <p:to>
                                        <p:strVal val="visible"/>
                                      </p:to>
                                    </p:set>
                                    <p:animEffect transition="in" filter="box(out)">
                                      <p:cBhvr>
                                        <p:cTn id="17" dur="500"/>
                                        <p:tgtEl>
                                          <p:spTgt spid="26931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9314">
                                            <p:txEl>
                                              <p:pRg st="2" end="2"/>
                                            </p:txEl>
                                          </p:spTgt>
                                        </p:tgtEl>
                                        <p:attrNameLst>
                                          <p:attrName>style.visibility</p:attrName>
                                        </p:attrNameLst>
                                      </p:cBhvr>
                                      <p:to>
                                        <p:strVal val="visible"/>
                                      </p:to>
                                    </p:set>
                                    <p:animEffect transition="in" filter="box(out)">
                                      <p:cBhvr>
                                        <p:cTn id="22" dur="500"/>
                                        <p:tgtEl>
                                          <p:spTgt spid="26931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9314">
                                            <p:txEl>
                                              <p:pRg st="3" end="3"/>
                                            </p:txEl>
                                          </p:spTgt>
                                        </p:tgtEl>
                                        <p:attrNameLst>
                                          <p:attrName>style.visibility</p:attrName>
                                        </p:attrNameLst>
                                      </p:cBhvr>
                                      <p:to>
                                        <p:strVal val="visible"/>
                                      </p:to>
                                    </p:set>
                                    <p:animEffect transition="in" filter="box(out)">
                                      <p:cBhvr>
                                        <p:cTn id="27" dur="500"/>
                                        <p:tgtEl>
                                          <p:spTgt spid="26931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9314">
                                            <p:txEl>
                                              <p:pRg st="4" end="4"/>
                                            </p:txEl>
                                          </p:spTgt>
                                        </p:tgtEl>
                                        <p:attrNameLst>
                                          <p:attrName>style.visibility</p:attrName>
                                        </p:attrNameLst>
                                      </p:cBhvr>
                                      <p:to>
                                        <p:strVal val="visible"/>
                                      </p:to>
                                    </p:set>
                                    <p:animEffect transition="in" filter="box(out)">
                                      <p:cBhvr>
                                        <p:cTn id="32" dur="500"/>
                                        <p:tgtEl>
                                          <p:spTgt spid="26931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9314">
                                            <p:txEl>
                                              <p:pRg st="5" end="5"/>
                                            </p:txEl>
                                          </p:spTgt>
                                        </p:tgtEl>
                                        <p:attrNameLst>
                                          <p:attrName>style.visibility</p:attrName>
                                        </p:attrNameLst>
                                      </p:cBhvr>
                                      <p:to>
                                        <p:strVal val="visible"/>
                                      </p:to>
                                    </p:set>
                                    <p:animEffect transition="in" filter="box(out)">
                                      <p:cBhvr>
                                        <p:cTn id="37" dur="500"/>
                                        <p:tgtEl>
                                          <p:spTgt spid="26931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9314">
                                            <p:txEl>
                                              <p:pRg st="6" end="6"/>
                                            </p:txEl>
                                          </p:spTgt>
                                        </p:tgtEl>
                                        <p:attrNameLst>
                                          <p:attrName>style.visibility</p:attrName>
                                        </p:attrNameLst>
                                      </p:cBhvr>
                                      <p:to>
                                        <p:strVal val="visible"/>
                                      </p:to>
                                    </p:set>
                                    <p:animEffect transition="in" filter="box(out)">
                                      <p:cBhvr>
                                        <p:cTn id="42" dur="500"/>
                                        <p:tgtEl>
                                          <p:spTgt spid="269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build="p" autoUpdateAnimBg="0"/>
      <p:bldP spid="26931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a:extLst>
              <a:ext uri="{FF2B5EF4-FFF2-40B4-BE49-F238E27FC236}">
                <a16:creationId xmlns:a16="http://schemas.microsoft.com/office/drawing/2014/main" id="{0BFEF646-C34A-43B5-BD3B-2C4900763FD8}"/>
              </a:ext>
            </a:extLst>
          </p:cNvPr>
          <p:cNvSpPr txBox="1">
            <a:spLocks noChangeArrowheads="1"/>
          </p:cNvSpPr>
          <p:nvPr/>
        </p:nvSpPr>
        <p:spPr bwMode="auto">
          <a:xfrm>
            <a:off x="1181100" y="533400"/>
            <a:ext cx="830580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300">
                <a:latin typeface=".VnArial Narrow" panose="020B7200000000000000" pitchFamily="34" charset="0"/>
              </a:rPr>
              <a:t> </a:t>
            </a:r>
            <a:r>
              <a:rPr lang="en-US" altLang="en-US" sz="2000" b="0">
                <a:latin typeface="Arial" panose="020B0604020202020204" pitchFamily="34" charset="0"/>
                <a:cs typeface="Arial" panose="020B0604020202020204" pitchFamily="34" charset="0"/>
              </a:rPr>
              <a:t>Các tham số</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 </a:t>
            </a:r>
            <a:r>
              <a:rPr lang="en-US" altLang="en-US" sz="2000">
                <a:solidFill>
                  <a:srgbClr val="FFFF00"/>
                </a:solidFill>
                <a:latin typeface="Arial" panose="020B0604020202020204" pitchFamily="34" charset="0"/>
                <a:cs typeface="Arial" panose="020B0604020202020204" pitchFamily="34" charset="0"/>
              </a:rPr>
              <a:t>Logical Channel Identifier </a:t>
            </a:r>
            <a:r>
              <a:rPr lang="en-US" altLang="en-US" sz="2000" b="0">
                <a:latin typeface="Arial" panose="020B0604020202020204" pitchFamily="34" charset="0"/>
                <a:cs typeface="Arial" panose="020B0604020202020204" pitchFamily="34" charset="0"/>
              </a:rPr>
              <a:t>(LCI) Số hiệu của liên kết logic VC Hoặc PVC</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FFFF00"/>
                </a:solidFill>
                <a:latin typeface="Arial" panose="020B0604020202020204" pitchFamily="34" charset="0"/>
                <a:cs typeface="Arial" panose="020B0604020202020204" pitchFamily="34" charset="0"/>
              </a:rPr>
              <a:t>- P(S)</a:t>
            </a:r>
            <a:r>
              <a:rPr lang="vi-VN" altLang="en-US" sz="2000" b="0">
                <a:latin typeface="Arial" panose="020B0604020202020204" pitchFamily="34" charset="0"/>
                <a:cs typeface="Arial" panose="020B0604020202020204" pitchFamily="34" charset="0"/>
              </a:rPr>
              <a:t> Số hiệu gói tin được gưỉ đi</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 - P(R) </a:t>
            </a:r>
            <a:r>
              <a:rPr lang="vi-VN" altLang="en-US" sz="2000" b="0">
                <a:latin typeface="Arial" panose="020B0604020202020204" pitchFamily="34" charset="0"/>
                <a:cs typeface="Arial" panose="020B0604020202020204" pitchFamily="34" charset="0"/>
              </a:rPr>
              <a:t>Số hiệu gói tin đang chờ nhận. </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 Packet Type Identifier </a:t>
            </a:r>
            <a:r>
              <a:rPr lang="en-US" altLang="en-US" sz="2000" b="0">
                <a:latin typeface="Arial" panose="020B0604020202020204" pitchFamily="34" charset="0"/>
                <a:cs typeface="Arial" panose="020B0604020202020204" pitchFamily="34" charset="0"/>
              </a:rPr>
              <a:t>(PTI) Mã phân biệt các kiểu gói tin.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FFFF00"/>
                </a:solidFill>
                <a:latin typeface="Arial" panose="020B0604020202020204" pitchFamily="34" charset="0"/>
                <a:cs typeface="Arial" panose="020B0604020202020204" pitchFamily="34" charset="0"/>
              </a:rPr>
              <a:t>- Bit Q</a:t>
            </a:r>
            <a:r>
              <a:rPr lang="vi-VN" altLang="en-US" sz="2000" b="0">
                <a:latin typeface="Arial" panose="020B0604020202020204" pitchFamily="34" charset="0"/>
                <a:cs typeface="Arial" panose="020B0604020202020204" pitchFamily="34" charset="0"/>
              </a:rPr>
              <a:t> (Qualifier bit) Dùng để phân biệt gói tin dữ liệu hay điều khiển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FFFF00"/>
                </a:solidFill>
                <a:latin typeface="Arial" panose="020B0604020202020204" pitchFamily="34" charset="0"/>
                <a:cs typeface="Arial" panose="020B0604020202020204" pitchFamily="34" charset="0"/>
              </a:rPr>
              <a:t>- Bit D </a:t>
            </a:r>
            <a:r>
              <a:rPr lang="vi-VN" altLang="en-US" sz="2000" b="0">
                <a:latin typeface="Arial" panose="020B0604020202020204" pitchFamily="34" charset="0"/>
                <a:cs typeface="Arial" panose="020B0604020202020204" pitchFamily="34" charset="0"/>
              </a:rPr>
              <a:t>(Delivery Confirmation Bit) Chỉ thị về cơ chế báo nhận</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 Bit M</a:t>
            </a:r>
            <a:r>
              <a:rPr lang="en-US" altLang="en-US" sz="2000" b="0">
                <a:latin typeface="Arial" panose="020B0604020202020204" pitchFamily="34" charset="0"/>
                <a:cs typeface="Arial" panose="020B0604020202020204" pitchFamily="34" charset="0"/>
              </a:rPr>
              <a:t> (More Data Bit) Nếu M=0 vẫn còn gói tin tiếp theo, M=1 là gói tin cuối cùng.</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 Vùng ”</a:t>
            </a:r>
            <a:r>
              <a:rPr lang="vi-VN" altLang="en-US" sz="2000">
                <a:solidFill>
                  <a:srgbClr val="FFFF00"/>
                </a:solidFill>
                <a:latin typeface="Arial" panose="020B0604020202020204" pitchFamily="34" charset="0"/>
                <a:cs typeface="Arial" panose="020B0604020202020204" pitchFamily="34" charset="0"/>
              </a:rPr>
              <a:t>Additional Informationt</a:t>
            </a:r>
            <a:r>
              <a:rPr lang="vi-VN" altLang="en-US" sz="2000" b="0">
                <a:latin typeface="Arial" panose="020B0604020202020204" pitchFamily="34" charset="0"/>
                <a:cs typeface="Arial" panose="020B0604020202020204" pitchFamily="34" charset="0"/>
              </a:rPr>
              <a:t>” Thông tin bổ xung trong các gói tin điều khiển.</a:t>
            </a:r>
            <a:endParaRPr lang="en-US" altLang="en-US" sz="2300">
              <a:latin typeface=".VnArial Narrow" panose="020B7200000000000000"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Text Box 4">
            <a:extLst>
              <a:ext uri="{FF2B5EF4-FFF2-40B4-BE49-F238E27FC236}">
                <a16:creationId xmlns:a16="http://schemas.microsoft.com/office/drawing/2014/main" id="{862BAD84-8D7E-4FDC-B86C-4F3147924A99}"/>
              </a:ext>
            </a:extLst>
          </p:cNvPr>
          <p:cNvSpPr txBox="1">
            <a:spLocks noChangeArrowheads="1"/>
          </p:cNvSpPr>
          <p:nvPr/>
        </p:nvSpPr>
        <p:spPr bwMode="auto">
          <a:xfrm>
            <a:off x="581025" y="1524000"/>
            <a:ext cx="8991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Thực hiện truyền dữ liệu dữ 2 đầu mút ,kiểm soát lỗi, kiểm soát luồng dữ liệu giữa 2 đầu mút, việc ghép kênh cắt/hợp dữ lệu nếu cần. Trong mô hình OSI 4 tầng cao trên tập trung đáp ứng các yêu cầu và các ứng dụng của người sử dụng. Tầng Giao vận là tầng cao nhất của nhóm các tầng thấp, mục đích của nó cung cấp dịch vụ truyền dữ liệu sao cho các chi tiết cụ thể của phương tiện truyền thông được sử dụng ở bên dưới trở nên “trong suốt” đối các tầng trên. Để đáp ứng được nhiệm vụ trên phải được tính đến khả năng thích ứng của từng loại mạng như mạng “có liên kết” hoặc “không liên kết”, phải quan tâm và bảo đảm yêu cầu về chất lượng dịch vụ (Quality Of Service-QOS). Liên quan đến chất lượng dịch vụ CCITT và ISO định nghĩa 3 loại mạng sau:</a:t>
            </a:r>
          </a:p>
          <a:p>
            <a:pPr>
              <a:lnSpc>
                <a:spcPct val="120000"/>
              </a:lnSpc>
              <a:spcBef>
                <a:spcPts val="120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66"/>
                </a:solidFill>
                <a:latin typeface="Arial" panose="020B0604020202020204" pitchFamily="34" charset="0"/>
                <a:cs typeface="Arial" panose="020B0604020202020204" pitchFamily="34" charset="0"/>
              </a:rPr>
              <a:t>Mạng loại A: </a:t>
            </a:r>
            <a:r>
              <a:rPr lang="vi-VN" altLang="en-US" sz="2000" b="0" dirty="0">
                <a:latin typeface="Arial" panose="020B0604020202020204" pitchFamily="34" charset="0"/>
                <a:cs typeface="Arial" panose="020B0604020202020204" pitchFamily="34" charset="0"/>
              </a:rPr>
              <a:t>Có tỷ suất lỗi và sự cố có báo hiệu chấp nhận được. Các gói tin được đảm bảo là không bị mất. Tầng Giao vận không cần cung cấp dịch vụ phục hồi ( recovery) hoặc sắp xếp thứ tự lại (resequencing). </a:t>
            </a:r>
          </a:p>
        </p:txBody>
      </p:sp>
      <p:sp>
        <p:nvSpPr>
          <p:cNvPr id="324613" name="Text Box 5">
            <a:extLst>
              <a:ext uri="{FF2B5EF4-FFF2-40B4-BE49-F238E27FC236}">
                <a16:creationId xmlns:a16="http://schemas.microsoft.com/office/drawing/2014/main" id="{3A47CF48-C010-4026-9428-43BAB62AC15C}"/>
              </a:ext>
            </a:extLst>
          </p:cNvPr>
          <p:cNvSpPr txBox="1">
            <a:spLocks noChangeArrowheads="1"/>
          </p:cNvSpPr>
          <p:nvPr/>
        </p:nvSpPr>
        <p:spPr bwMode="auto">
          <a:xfrm>
            <a:off x="266700" y="457200"/>
            <a:ext cx="87439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eaLnBrk="1" hangingPunct="1">
              <a:spcBef>
                <a:spcPct val="0"/>
              </a:spcBef>
              <a:buClrTx/>
              <a:buSzTx/>
              <a:buFontTx/>
              <a:buNone/>
            </a:pPr>
            <a:r>
              <a:rPr lang="en-US" altLang="en-US" sz="2300">
                <a:solidFill>
                  <a:srgbClr val="FFFF00"/>
                </a:solidFill>
                <a:latin typeface="Arial" panose="020B0604020202020204" pitchFamily="34" charset="0"/>
                <a:cs typeface="Arial" panose="020B0604020202020204" pitchFamily="34" charset="0"/>
              </a:rPr>
              <a:t>V. TẦNG GIAO VẬN</a:t>
            </a:r>
            <a:r>
              <a:rPr lang="en-US" altLang="en-US" sz="2300">
                <a:solidFill>
                  <a:srgbClr val="FFFF00"/>
                </a:solidFill>
                <a:latin typeface=".VnArial Narrow" panose="020B7200000000000000" pitchFamily="34" charset="0"/>
              </a:rPr>
              <a:t> (Transport Layer)</a:t>
            </a:r>
          </a:p>
        </p:txBody>
      </p:sp>
      <p:sp>
        <p:nvSpPr>
          <p:cNvPr id="324614" name="Text Box 6">
            <a:extLst>
              <a:ext uri="{FF2B5EF4-FFF2-40B4-BE49-F238E27FC236}">
                <a16:creationId xmlns:a16="http://schemas.microsoft.com/office/drawing/2014/main" id="{0EF95820-A176-4CBD-90DE-4A778F6136AF}"/>
              </a:ext>
            </a:extLst>
          </p:cNvPr>
          <p:cNvSpPr txBox="1">
            <a:spLocks noChangeArrowheads="1"/>
          </p:cNvSpPr>
          <p:nvPr/>
        </p:nvSpPr>
        <p:spPr bwMode="auto">
          <a:xfrm>
            <a:off x="571500" y="976313"/>
            <a:ext cx="9001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lnSpc>
                <a:spcPct val="70000"/>
              </a:lnSpc>
              <a:spcBef>
                <a:spcPct val="50000"/>
              </a:spcBef>
              <a:buClrTx/>
              <a:buSzTx/>
              <a:buFontTx/>
              <a:buNone/>
            </a:pPr>
            <a:r>
              <a:rPr lang="vi-VN" altLang="en-US" sz="2200">
                <a:solidFill>
                  <a:srgbClr val="66FF66"/>
                </a:solidFill>
                <a:latin typeface="Arial" panose="020B0604020202020204" pitchFamily="34" charset="0"/>
                <a:cs typeface="Arial" panose="020B0604020202020204" pitchFamily="34" charset="0"/>
              </a:rPr>
              <a:t>V.1. Vai trò chức năng của tầng Giao vận</a:t>
            </a:r>
            <a:endParaRPr lang="en-US" altLang="en-US" sz="2200">
              <a:solidFill>
                <a:srgbClr val="66FF66"/>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3">
                                            <p:txEl>
                                              <p:pRg st="0" end="0"/>
                                            </p:txEl>
                                          </p:spTgt>
                                        </p:tgtEl>
                                        <p:attrNameLst>
                                          <p:attrName>style.visibility</p:attrName>
                                        </p:attrNameLst>
                                      </p:cBhvr>
                                      <p:to>
                                        <p:strVal val="visible"/>
                                      </p:to>
                                    </p:set>
                                    <p:anim calcmode="lin" valueType="num">
                                      <p:cBhvr additive="base">
                                        <p:cTn id="7" dur="500" fill="hold"/>
                                        <p:tgtEl>
                                          <p:spTgt spid="3246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24614"/>
                                        </p:tgtEl>
                                        <p:attrNameLst>
                                          <p:attrName>style.visibility</p:attrName>
                                        </p:attrNameLst>
                                      </p:cBhvr>
                                      <p:to>
                                        <p:strVal val="visible"/>
                                      </p:to>
                                    </p:set>
                                    <p:animEffect transition="in" filter="checkerboard(across)">
                                      <p:cBhvr>
                                        <p:cTn id="13" dur="500"/>
                                        <p:tgtEl>
                                          <p:spTgt spid="3246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24612">
                                            <p:txEl>
                                              <p:pRg st="0" end="0"/>
                                            </p:txEl>
                                          </p:spTgt>
                                        </p:tgtEl>
                                        <p:attrNameLst>
                                          <p:attrName>style.visibility</p:attrName>
                                        </p:attrNameLst>
                                      </p:cBhvr>
                                      <p:to>
                                        <p:strVal val="visible"/>
                                      </p:to>
                                    </p:set>
                                    <p:animEffect transition="in" filter="box(out)">
                                      <p:cBhvr>
                                        <p:cTn id="18" dur="500"/>
                                        <p:tgtEl>
                                          <p:spTgt spid="32461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24612">
                                            <p:txEl>
                                              <p:pRg st="1" end="1"/>
                                            </p:txEl>
                                          </p:spTgt>
                                        </p:tgtEl>
                                        <p:attrNameLst>
                                          <p:attrName>style.visibility</p:attrName>
                                        </p:attrNameLst>
                                      </p:cBhvr>
                                      <p:to>
                                        <p:strVal val="visible"/>
                                      </p:to>
                                    </p:set>
                                    <p:animEffect transition="in" filter="box(out)">
                                      <p:cBhvr>
                                        <p:cTn id="23" dur="500"/>
                                        <p:tgtEl>
                                          <p:spTgt spid="3246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build="p" autoUpdateAnimBg="0"/>
      <p:bldP spid="324613" grpId="0" build="p" autoUpdateAnimBg="0"/>
      <p:bldP spid="32461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Text Box 4">
            <a:extLst>
              <a:ext uri="{FF2B5EF4-FFF2-40B4-BE49-F238E27FC236}">
                <a16:creationId xmlns:a16="http://schemas.microsoft.com/office/drawing/2014/main" id="{B1EBF72E-2F0B-442F-A074-90167D53F66B}"/>
              </a:ext>
            </a:extLst>
          </p:cNvPr>
          <p:cNvSpPr txBox="1">
            <a:spLocks noChangeArrowheads="1"/>
          </p:cNvSpPr>
          <p:nvPr/>
        </p:nvSpPr>
        <p:spPr bwMode="auto">
          <a:xfrm>
            <a:off x="600075" y="304800"/>
            <a:ext cx="923925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400">
                <a:latin typeface=".VnArial Narrow" panose="020B7200000000000000" pitchFamily="34" charset="0"/>
              </a:rPr>
              <a:t> </a:t>
            </a:r>
            <a:r>
              <a:rPr lang="vi-VN" altLang="en-US" sz="2000">
                <a:solidFill>
                  <a:srgbClr val="66FF66"/>
                </a:solidFill>
                <a:latin typeface="Arial" panose="020B0604020202020204" pitchFamily="34" charset="0"/>
                <a:cs typeface="Arial" panose="020B0604020202020204" pitchFamily="34" charset="0"/>
              </a:rPr>
              <a:t>Mạng loại B:</a:t>
            </a:r>
            <a:r>
              <a:rPr lang="vi-VN" altLang="en-US" sz="2000" b="0">
                <a:latin typeface="Arial" panose="020B0604020202020204" pitchFamily="34" charset="0"/>
                <a:cs typeface="Arial" panose="020B0604020202020204" pitchFamily="34" charset="0"/>
              </a:rPr>
              <a:t> Có tỷ suất lỗi chấp nhận được nhưng tỷ suất sự cố có báo hiệu lại không chấp nhận được. Tầng Giao vận phải có khả năng phục hồi lại khi xảy ra sự cố hoặc lỗi. </a:t>
            </a:r>
          </a:p>
          <a:p>
            <a:pPr>
              <a:lnSpc>
                <a:spcPct val="120000"/>
              </a:lnSpc>
              <a:spcBef>
                <a:spcPct val="0"/>
              </a:spcBef>
              <a:buClrTx/>
              <a:buSzTx/>
              <a:buFontTx/>
              <a:buNone/>
            </a:pPr>
            <a:r>
              <a:rPr lang="vi-VN" altLang="en-US" sz="2000">
                <a:solidFill>
                  <a:srgbClr val="66FF66"/>
                </a:solidFill>
                <a:latin typeface="Arial" panose="020B0604020202020204" pitchFamily="34" charset="0"/>
                <a:cs typeface="Arial" panose="020B0604020202020204" pitchFamily="34" charset="0"/>
              </a:rPr>
              <a:t> Mạng loại C:</a:t>
            </a:r>
            <a:r>
              <a:rPr lang="vi-VN" altLang="en-US" sz="2000" b="0">
                <a:latin typeface="Arial" panose="020B0604020202020204" pitchFamily="34" charset="0"/>
                <a:cs typeface="Arial" panose="020B0604020202020204" pitchFamily="34" charset="0"/>
              </a:rPr>
              <a:t> Có tỷ suất lỗi không chấp nhận được (không tin cậy). Tầng Giao vận phải có khả năng phục hồi khi xẩy ra lỗi và sắp xếp thứ tự lại các gói tin.</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Rõ ràng với mạng loại A thì công việc của tầng Giao vận sẽ dễ dàng hơn. Tuy nhiên thực tế hiện nay rất nhiều mạng chỉ đáp ứng các tiêu chuẩn của mạng loại B và C.</a:t>
            </a:r>
            <a:endParaRPr kumimoji="1" lang="en-US" altLang="en-US" sz="2000">
              <a:latin typeface=".VnArial Narrow" panose="020B7200000000000000" pitchFamily="34" charset="0"/>
            </a:endParaRPr>
          </a:p>
        </p:txBody>
      </p:sp>
      <p:sp>
        <p:nvSpPr>
          <p:cNvPr id="325637" name="Text Box 5">
            <a:extLst>
              <a:ext uri="{FF2B5EF4-FFF2-40B4-BE49-F238E27FC236}">
                <a16:creationId xmlns:a16="http://schemas.microsoft.com/office/drawing/2014/main" id="{DAC179D5-0102-4135-BC3C-0F74EB700934}"/>
              </a:ext>
            </a:extLst>
          </p:cNvPr>
          <p:cNvSpPr txBox="1">
            <a:spLocks noChangeArrowheads="1"/>
          </p:cNvSpPr>
          <p:nvPr/>
        </p:nvSpPr>
        <p:spPr bwMode="auto">
          <a:xfrm>
            <a:off x="647700" y="3657600"/>
            <a:ext cx="90011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100000"/>
              </a:spcBef>
              <a:buClrTx/>
              <a:buSzTx/>
              <a:buFontTx/>
              <a:buNone/>
            </a:pPr>
            <a:r>
              <a:rPr lang="en-US" altLang="en-US" sz="2000">
                <a:solidFill>
                  <a:srgbClr val="66FF33"/>
                </a:solidFill>
                <a:latin typeface="Arial" panose="020B0604020202020204" pitchFamily="34" charset="0"/>
                <a:cs typeface="Arial" panose="020B0604020202020204" pitchFamily="34" charset="0"/>
              </a:rPr>
              <a:t>V.2. Giao thức chuẩn cho tầng Giao vận (CCITT X.224/ ISO 8073)</a:t>
            </a:r>
          </a:p>
        </p:txBody>
      </p:sp>
      <p:sp>
        <p:nvSpPr>
          <p:cNvPr id="325638" name="Text Box 6">
            <a:extLst>
              <a:ext uri="{FF2B5EF4-FFF2-40B4-BE49-F238E27FC236}">
                <a16:creationId xmlns:a16="http://schemas.microsoft.com/office/drawing/2014/main" id="{019537EB-8E6B-4D91-B84C-6B358C547F49}"/>
              </a:ext>
            </a:extLst>
          </p:cNvPr>
          <p:cNvSpPr txBox="1">
            <a:spLocks noChangeArrowheads="1"/>
          </p:cNvSpPr>
          <p:nvPr/>
        </p:nvSpPr>
        <p:spPr bwMode="auto">
          <a:xfrm>
            <a:off x="771525" y="4264025"/>
            <a:ext cx="88677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Như vậy giao thức ở tầng Giao vận phụ thuộc chất lượng dịch vụ của các loại mạng, sau đây là 5 lớp giao thức được định nghĩa cho tầng Giao vận: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a:t>
            </a:r>
            <a:r>
              <a:rPr lang="vi-VN" altLang="en-US" sz="2000">
                <a:solidFill>
                  <a:srgbClr val="66FF66"/>
                </a:solidFill>
                <a:latin typeface="Arial" panose="020B0604020202020204" pitchFamily="34" charset="0"/>
                <a:cs typeface="Arial" panose="020B0604020202020204" pitchFamily="34" charset="0"/>
              </a:rPr>
              <a:t> </a:t>
            </a:r>
            <a:r>
              <a:rPr lang="vi-VN" altLang="en-US" sz="2000">
                <a:solidFill>
                  <a:srgbClr val="FFFF00"/>
                </a:solidFill>
                <a:latin typeface="Arial" panose="020B0604020202020204" pitchFamily="34" charset="0"/>
                <a:cs typeface="Arial" panose="020B0604020202020204" pitchFamily="34" charset="0"/>
              </a:rPr>
              <a:t>- Class 0</a:t>
            </a:r>
            <a:r>
              <a:rPr lang="vi-VN" altLang="en-US" sz="2000" b="0">
                <a:latin typeface="Arial" panose="020B0604020202020204" pitchFamily="34" charset="0"/>
                <a:cs typeface="Arial" panose="020B0604020202020204" pitchFamily="34" charset="0"/>
              </a:rPr>
              <a:t> </a:t>
            </a:r>
            <a:r>
              <a:rPr lang="vi-VN" altLang="en-US" sz="2000" b="0">
                <a:solidFill>
                  <a:srgbClr val="66FF33"/>
                </a:solidFill>
                <a:latin typeface="Arial" panose="020B0604020202020204" pitchFamily="34" charset="0"/>
                <a:cs typeface="Arial" panose="020B0604020202020204" pitchFamily="34" charset="0"/>
              </a:rPr>
              <a:t>Simple Class</a:t>
            </a:r>
            <a:r>
              <a:rPr lang="vi-VN" altLang="en-US" sz="2000" b="0">
                <a:latin typeface="Arial" panose="020B0604020202020204" pitchFamily="34" charset="0"/>
                <a:cs typeface="Arial" panose="020B0604020202020204" pitchFamily="34" charset="0"/>
              </a:rPr>
              <a:t> (Lớp đơn giản): cung cấp khả năng, phương tiện thiết lập liên kết, truyền dữ liệu và huỷ bỏ liên kết trên nền mạng “có liên kết” loại A, có khả năng phát hiện và báo hiệu các lỗi nhưng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5636">
                                            <p:txEl>
                                              <p:pRg st="0" end="0"/>
                                            </p:txEl>
                                          </p:spTgt>
                                        </p:tgtEl>
                                        <p:attrNameLst>
                                          <p:attrName>style.visibility</p:attrName>
                                        </p:attrNameLst>
                                      </p:cBhvr>
                                      <p:to>
                                        <p:strVal val="visible"/>
                                      </p:to>
                                    </p:set>
                                    <p:animEffect transition="in" filter="box(out)">
                                      <p:cBhvr>
                                        <p:cTn id="7" dur="500"/>
                                        <p:tgtEl>
                                          <p:spTgt spid="325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5636">
                                            <p:txEl>
                                              <p:pRg st="1" end="1"/>
                                            </p:txEl>
                                          </p:spTgt>
                                        </p:tgtEl>
                                        <p:attrNameLst>
                                          <p:attrName>style.visibility</p:attrName>
                                        </p:attrNameLst>
                                      </p:cBhvr>
                                      <p:to>
                                        <p:strVal val="visible"/>
                                      </p:to>
                                    </p:set>
                                    <p:animEffect transition="in" filter="box(out)">
                                      <p:cBhvr>
                                        <p:cTn id="12" dur="500"/>
                                        <p:tgtEl>
                                          <p:spTgt spid="3256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5636">
                                            <p:txEl>
                                              <p:pRg st="2" end="2"/>
                                            </p:txEl>
                                          </p:spTgt>
                                        </p:tgtEl>
                                        <p:attrNameLst>
                                          <p:attrName>style.visibility</p:attrName>
                                        </p:attrNameLst>
                                      </p:cBhvr>
                                      <p:to>
                                        <p:strVal val="visible"/>
                                      </p:to>
                                    </p:set>
                                    <p:animEffect transition="in" filter="box(out)">
                                      <p:cBhvr>
                                        <p:cTn id="17" dur="500"/>
                                        <p:tgtEl>
                                          <p:spTgt spid="325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5637"/>
                                        </p:tgtEl>
                                        <p:attrNameLst>
                                          <p:attrName>style.visibility</p:attrName>
                                        </p:attrNameLst>
                                      </p:cBhvr>
                                      <p:to>
                                        <p:strVal val="visible"/>
                                      </p:to>
                                    </p:set>
                                    <p:animEffect transition="in" filter="checkerboard(across)">
                                      <p:cBhvr>
                                        <p:cTn id="22" dur="500"/>
                                        <p:tgtEl>
                                          <p:spTgt spid="325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5638">
                                            <p:txEl>
                                              <p:pRg st="0" end="0"/>
                                            </p:txEl>
                                          </p:spTgt>
                                        </p:tgtEl>
                                        <p:attrNameLst>
                                          <p:attrName>style.visibility</p:attrName>
                                        </p:attrNameLst>
                                      </p:cBhvr>
                                      <p:to>
                                        <p:strVal val="visible"/>
                                      </p:to>
                                    </p:set>
                                    <p:animEffect transition="in" filter="box(out)">
                                      <p:cBhvr>
                                        <p:cTn id="27" dur="500"/>
                                        <p:tgtEl>
                                          <p:spTgt spid="32563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25638">
                                            <p:txEl>
                                              <p:pRg st="1" end="1"/>
                                            </p:txEl>
                                          </p:spTgt>
                                        </p:tgtEl>
                                        <p:attrNameLst>
                                          <p:attrName>style.visibility</p:attrName>
                                        </p:attrNameLst>
                                      </p:cBhvr>
                                      <p:to>
                                        <p:strVal val="visible"/>
                                      </p:to>
                                    </p:set>
                                    <p:animEffect transition="in" filter="box(out)">
                                      <p:cBhvr>
                                        <p:cTn id="32" dur="500"/>
                                        <p:tgtEl>
                                          <p:spTgt spid="3256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build="p" autoUpdateAnimBg="0"/>
      <p:bldP spid="325637" grpId="0" autoUpdateAnimBg="0"/>
      <p:bldP spid="32563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Text Box 4">
            <a:extLst>
              <a:ext uri="{FF2B5EF4-FFF2-40B4-BE49-F238E27FC236}">
                <a16:creationId xmlns:a16="http://schemas.microsoft.com/office/drawing/2014/main" id="{CC0E9F55-7B20-46C8-85BC-D11986A5430C}"/>
              </a:ext>
            </a:extLst>
          </p:cNvPr>
          <p:cNvSpPr txBox="1">
            <a:spLocks noChangeArrowheads="1"/>
          </p:cNvSpPr>
          <p:nvPr/>
        </p:nvSpPr>
        <p:spPr bwMode="auto">
          <a:xfrm>
            <a:off x="952500" y="609600"/>
            <a:ext cx="850582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không có khả năng phục hồi. Khi mạng báo hiệu một lỗi cho tầng Giao vận thì tầng này sẽ huỷ bỏ liên kết, giao dịch sẽ được thực hiện lại ngay khi có điều kiện.</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 Class 1</a:t>
            </a:r>
            <a:r>
              <a:rPr lang="vi-VN" altLang="en-US" sz="2000" b="0">
                <a:latin typeface="Arial" panose="020B0604020202020204" pitchFamily="34" charset="0"/>
                <a:cs typeface="Arial" panose="020B0604020202020204" pitchFamily="34" charset="0"/>
              </a:rPr>
              <a:t> </a:t>
            </a:r>
            <a:r>
              <a:rPr lang="vi-VN" altLang="en-US" sz="2000" b="0">
                <a:solidFill>
                  <a:srgbClr val="00FF00"/>
                </a:solidFill>
                <a:latin typeface="Arial" panose="020B0604020202020204" pitchFamily="34" charset="0"/>
                <a:cs typeface="Arial" panose="020B0604020202020204" pitchFamily="34" charset="0"/>
              </a:rPr>
              <a:t>Basic Error Recovery Class</a:t>
            </a:r>
            <a:r>
              <a:rPr lang="vi-VN" altLang="en-US" sz="2000" b="0">
                <a:latin typeface="Arial" panose="020B0604020202020204" pitchFamily="34" charset="0"/>
                <a:cs typeface="Arial" panose="020B0604020202020204" pitchFamily="34" charset="0"/>
              </a:rPr>
              <a:t> (Lớp phục hồi lỗi cơ bản): lớp này dùng đối với các mạng loại B như mạng chuyển mạch gói X25. Khác với lớp 0, ở đây các đơn vị dữ liệu (TPDU) được đánh số. Ngoài ra giao thức còn có khả năng báo nhận và truyền dữ liệu khẩn. Các giao thức ở lớp này còn có khả năng phục hồi lỗi. </a:t>
            </a:r>
          </a:p>
          <a:p>
            <a:pPr>
              <a:lnSpc>
                <a:spcPct val="120000"/>
              </a:lnSpc>
              <a:spcBef>
                <a:spcPct val="0"/>
              </a:spcBef>
              <a:buClrTx/>
              <a:buSzTx/>
              <a:buFontTx/>
              <a:buNone/>
            </a:pPr>
            <a:r>
              <a:rPr lang="vi-VN" altLang="en-US" sz="2000">
                <a:solidFill>
                  <a:srgbClr val="FFFF00"/>
                </a:solidFill>
                <a:latin typeface="Arial" panose="020B0604020202020204" pitchFamily="34" charset="0"/>
                <a:cs typeface="Arial" panose="020B0604020202020204" pitchFamily="34" charset="0"/>
              </a:rPr>
              <a:t> - Class 2</a:t>
            </a:r>
            <a:r>
              <a:rPr lang="vi-VN" altLang="en-US" sz="2000" b="0">
                <a:latin typeface="Arial" panose="020B0604020202020204" pitchFamily="34" charset="0"/>
                <a:cs typeface="Arial" panose="020B0604020202020204" pitchFamily="34" charset="0"/>
              </a:rPr>
              <a:t> </a:t>
            </a:r>
            <a:r>
              <a:rPr lang="vi-VN" altLang="en-US" sz="2000" b="0">
                <a:solidFill>
                  <a:srgbClr val="00FF00"/>
                </a:solidFill>
                <a:latin typeface="Arial" panose="020B0604020202020204" pitchFamily="34" charset="0"/>
                <a:cs typeface="Arial" panose="020B0604020202020204" pitchFamily="34" charset="0"/>
              </a:rPr>
              <a:t>Multiplexing Class</a:t>
            </a:r>
            <a:r>
              <a:rPr lang="vi-VN" altLang="en-US" sz="2000" b="0">
                <a:latin typeface="Arial" panose="020B0604020202020204" pitchFamily="34" charset="0"/>
                <a:cs typeface="Arial" panose="020B0604020202020204" pitchFamily="34" charset="0"/>
              </a:rPr>
              <a:t> (Lớp dồn kênh): Lớp này là bước cải tiến và phát triển của lớp 0, cho phép dồn kênh vào một liên kết mạng duy nhất, đồng thời có thể kiểm soát luồng dữ liệu tránh tắc nghẽn. Giao thức lớp 2 không có khả năng phát hiện và phục hồi lỗi cho nên chỉ phục vụ cho các mạng loaị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6660">
                                            <p:txEl>
                                              <p:pRg st="0" end="0"/>
                                            </p:txEl>
                                          </p:spTgt>
                                        </p:tgtEl>
                                        <p:attrNameLst>
                                          <p:attrName>style.visibility</p:attrName>
                                        </p:attrNameLst>
                                      </p:cBhvr>
                                      <p:to>
                                        <p:strVal val="visible"/>
                                      </p:to>
                                    </p:set>
                                    <p:animEffect transition="in" filter="box(out)">
                                      <p:cBhvr>
                                        <p:cTn id="7" dur="500"/>
                                        <p:tgtEl>
                                          <p:spTgt spid="3266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6660">
                                            <p:txEl>
                                              <p:pRg st="1" end="1"/>
                                            </p:txEl>
                                          </p:spTgt>
                                        </p:tgtEl>
                                        <p:attrNameLst>
                                          <p:attrName>style.visibility</p:attrName>
                                        </p:attrNameLst>
                                      </p:cBhvr>
                                      <p:to>
                                        <p:strVal val="visible"/>
                                      </p:to>
                                    </p:set>
                                    <p:animEffect transition="in" filter="box(out)">
                                      <p:cBhvr>
                                        <p:cTn id="12" dur="500"/>
                                        <p:tgtEl>
                                          <p:spTgt spid="3266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6660">
                                            <p:txEl>
                                              <p:pRg st="2" end="2"/>
                                            </p:txEl>
                                          </p:spTgt>
                                        </p:tgtEl>
                                        <p:attrNameLst>
                                          <p:attrName>style.visibility</p:attrName>
                                        </p:attrNameLst>
                                      </p:cBhvr>
                                      <p:to>
                                        <p:strVal val="visible"/>
                                      </p:to>
                                    </p:set>
                                    <p:animEffect transition="in" filter="box(out)">
                                      <p:cBhvr>
                                        <p:cTn id="17" dur="500"/>
                                        <p:tgtEl>
                                          <p:spTgt spid="3266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Text Box 4">
            <a:extLst>
              <a:ext uri="{FF2B5EF4-FFF2-40B4-BE49-F238E27FC236}">
                <a16:creationId xmlns:a16="http://schemas.microsoft.com/office/drawing/2014/main" id="{37BA824D-2C09-4A83-BF70-ECB32B686412}"/>
              </a:ext>
            </a:extLst>
          </p:cNvPr>
          <p:cNvSpPr txBox="1">
            <a:spLocks noChangeArrowheads="1"/>
          </p:cNvSpPr>
          <p:nvPr/>
        </p:nvSpPr>
        <p:spPr bwMode="auto">
          <a:xfrm>
            <a:off x="600075" y="609600"/>
            <a:ext cx="923925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a:solidFill>
                  <a:srgbClr val="00FF00"/>
                </a:solidFill>
                <a:latin typeface="Arial" panose="020B0604020202020204" pitchFamily="34" charset="0"/>
                <a:cs typeface="Arial" panose="020B0604020202020204" pitchFamily="34" charset="0"/>
              </a:rPr>
              <a:t>- Class 3</a:t>
            </a:r>
            <a:r>
              <a:rPr lang="en-US" altLang="en-US" sz="2000" b="0">
                <a:solidFill>
                  <a:srgbClr val="00FF00"/>
                </a:solidFill>
                <a:latin typeface="Arial" panose="020B0604020202020204" pitchFamily="34" charset="0"/>
                <a:cs typeface="Arial" panose="020B0604020202020204" pitchFamily="34" charset="0"/>
              </a:rPr>
              <a:t> </a:t>
            </a:r>
            <a:r>
              <a:rPr lang="vi-VN" altLang="en-US" sz="2000" b="0">
                <a:solidFill>
                  <a:srgbClr val="FFFF00"/>
                </a:solidFill>
                <a:latin typeface="Arial" panose="020B0604020202020204" pitchFamily="34" charset="0"/>
                <a:cs typeface="Arial" panose="020B0604020202020204" pitchFamily="34" charset="0"/>
              </a:rPr>
              <a:t>Error Recovery and Mutiplexing Class</a:t>
            </a:r>
            <a:r>
              <a:rPr lang="vi-VN" altLang="en-US" sz="2000" b="0">
                <a:latin typeface="Arial" panose="020B0604020202020204" pitchFamily="34" charset="0"/>
                <a:cs typeface="Arial" panose="020B0604020202020204" pitchFamily="34" charset="0"/>
              </a:rPr>
              <a:t> (Lớp phục hồi lỗi và dồn kênh): lớp này là mở rộng các giao thức của lớp 2 với khả năng phát hiện và phục hồi lỗi. Ngoài ra nó còn có thêm khả năng truyền lại dữ liệu rất có ích theo “time - out”. Lớp này thường được sử dụng cho mạng loại B. </a:t>
            </a:r>
          </a:p>
          <a:p>
            <a:pPr>
              <a:lnSpc>
                <a:spcPct val="120000"/>
              </a:lnSpc>
              <a:spcBef>
                <a:spcPct val="0"/>
              </a:spcBef>
              <a:buClrTx/>
              <a:buSzTx/>
              <a:buFontTx/>
              <a:buNone/>
            </a:pPr>
            <a:r>
              <a:rPr lang="vi-VN" altLang="en-US" sz="2000">
                <a:solidFill>
                  <a:srgbClr val="00FF00"/>
                </a:solidFill>
                <a:latin typeface="Arial" panose="020B0604020202020204" pitchFamily="34" charset="0"/>
                <a:cs typeface="Arial" panose="020B0604020202020204" pitchFamily="34" charset="0"/>
              </a:rPr>
              <a:t> - Class 4</a:t>
            </a:r>
            <a:r>
              <a:rPr lang="vi-VN" altLang="en-US" sz="2000" b="0">
                <a:latin typeface="Arial" panose="020B0604020202020204" pitchFamily="34" charset="0"/>
                <a:cs typeface="Arial" panose="020B0604020202020204" pitchFamily="34" charset="0"/>
              </a:rPr>
              <a:t> </a:t>
            </a:r>
            <a:r>
              <a:rPr lang="vi-VN" altLang="en-US" sz="2000" b="0">
                <a:solidFill>
                  <a:srgbClr val="FFFF00"/>
                </a:solidFill>
                <a:latin typeface="Arial" panose="020B0604020202020204" pitchFamily="34" charset="0"/>
                <a:cs typeface="Arial" panose="020B0604020202020204" pitchFamily="34" charset="0"/>
              </a:rPr>
              <a:t>Error Detection and Recovery Class</a:t>
            </a:r>
            <a:r>
              <a:rPr lang="vi-VN" altLang="en-US" sz="2000" b="0">
                <a:latin typeface="Arial" panose="020B0604020202020204" pitchFamily="34" charset="0"/>
                <a:cs typeface="Arial" panose="020B0604020202020204" pitchFamily="34" charset="0"/>
              </a:rPr>
              <a:t> (Lớp phát hiện và phục hồi lỗi): Lớp này có hầu hết các chức năng của các lớp trước và còn bổ sung thêm một số khả năng để kiểm soát việc truyền dữ liệu. Vì thế giao thức của lớp này được thiết kế để làm việc với các mạng loại C. </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00FF00"/>
                </a:solidFill>
                <a:latin typeface="Arial" panose="020B0604020202020204" pitchFamily="34" charset="0"/>
                <a:cs typeface="Arial" panose="020B0604020202020204" pitchFamily="34" charset="0"/>
              </a:rPr>
              <a:t>Class 4</a:t>
            </a:r>
            <a:r>
              <a:rPr lang="en-US" altLang="en-US" sz="200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Network type</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0</a:t>
            </a: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A</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1</a:t>
            </a: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B</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2</a:t>
            </a: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A</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3</a:t>
            </a: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B</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a:t>
            </a:r>
            <a:r>
              <a:rPr lang="en-US" altLang="en-US" sz="2000">
                <a:solidFill>
                  <a:srgbClr val="66FF33"/>
                </a:solidFill>
                <a:latin typeface="Arial" panose="020B0604020202020204" pitchFamily="34" charset="0"/>
                <a:cs typeface="Arial" panose="020B0604020202020204" pitchFamily="34" charset="0"/>
              </a:rPr>
              <a:t>4</a:t>
            </a:r>
            <a:r>
              <a:rPr lang="en-US" altLang="en-US" sz="2000" b="0">
                <a:latin typeface="Arial" panose="020B0604020202020204" pitchFamily="34" charset="0"/>
                <a:cs typeface="Arial" panose="020B0604020202020204" pitchFamily="34" charset="0"/>
              </a:rPr>
              <a:t>                                         </a:t>
            </a:r>
            <a:r>
              <a:rPr lang="en-US" altLang="en-US" sz="2000">
                <a:solidFill>
                  <a:srgbClr val="FFFF00"/>
                </a:solidFill>
                <a:latin typeface="Arial" panose="020B0604020202020204" pitchFamily="34" charset="0"/>
                <a:cs typeface="Arial" panose="020B0604020202020204" pitchFamily="34" charset="0"/>
              </a:rPr>
              <a:t>C</a:t>
            </a:r>
            <a:endParaRPr kumimoji="1" lang="en-US" altLang="en-US" sz="2000">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7684">
                                            <p:txEl>
                                              <p:pRg st="0" end="0"/>
                                            </p:txEl>
                                          </p:spTgt>
                                        </p:tgtEl>
                                        <p:attrNameLst>
                                          <p:attrName>style.visibility</p:attrName>
                                        </p:attrNameLst>
                                      </p:cBhvr>
                                      <p:to>
                                        <p:strVal val="visible"/>
                                      </p:to>
                                    </p:set>
                                    <p:animEffect transition="in" filter="box(out)">
                                      <p:cBhvr>
                                        <p:cTn id="7" dur="500"/>
                                        <p:tgtEl>
                                          <p:spTgt spid="327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684">
                                            <p:txEl>
                                              <p:pRg st="1" end="1"/>
                                            </p:txEl>
                                          </p:spTgt>
                                        </p:tgtEl>
                                        <p:attrNameLst>
                                          <p:attrName>style.visibility</p:attrName>
                                        </p:attrNameLst>
                                      </p:cBhvr>
                                      <p:to>
                                        <p:strVal val="visible"/>
                                      </p:to>
                                    </p:set>
                                    <p:animEffect transition="in" filter="box(out)">
                                      <p:cBhvr>
                                        <p:cTn id="12" dur="500"/>
                                        <p:tgtEl>
                                          <p:spTgt spid="327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7684">
                                            <p:txEl>
                                              <p:pRg st="2" end="2"/>
                                            </p:txEl>
                                          </p:spTgt>
                                        </p:tgtEl>
                                        <p:attrNameLst>
                                          <p:attrName>style.visibility</p:attrName>
                                        </p:attrNameLst>
                                      </p:cBhvr>
                                      <p:to>
                                        <p:strVal val="visible"/>
                                      </p:to>
                                    </p:set>
                                    <p:animEffect transition="in" filter="box(out)">
                                      <p:cBhvr>
                                        <p:cTn id="17" dur="500"/>
                                        <p:tgtEl>
                                          <p:spTgt spid="327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7684">
                                            <p:txEl>
                                              <p:pRg st="3" end="3"/>
                                            </p:txEl>
                                          </p:spTgt>
                                        </p:tgtEl>
                                        <p:attrNameLst>
                                          <p:attrName>style.visibility</p:attrName>
                                        </p:attrNameLst>
                                      </p:cBhvr>
                                      <p:to>
                                        <p:strVal val="visible"/>
                                      </p:to>
                                    </p:set>
                                    <p:animEffect transition="in" filter="box(out)">
                                      <p:cBhvr>
                                        <p:cTn id="22" dur="500"/>
                                        <p:tgtEl>
                                          <p:spTgt spid="327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7684">
                                            <p:txEl>
                                              <p:pRg st="4" end="4"/>
                                            </p:txEl>
                                          </p:spTgt>
                                        </p:tgtEl>
                                        <p:attrNameLst>
                                          <p:attrName>style.visibility</p:attrName>
                                        </p:attrNameLst>
                                      </p:cBhvr>
                                      <p:to>
                                        <p:strVal val="visible"/>
                                      </p:to>
                                    </p:set>
                                    <p:animEffect transition="in" filter="box(out)">
                                      <p:cBhvr>
                                        <p:cTn id="27" dur="500"/>
                                        <p:tgtEl>
                                          <p:spTgt spid="327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27684">
                                            <p:txEl>
                                              <p:pRg st="5" end="5"/>
                                            </p:txEl>
                                          </p:spTgt>
                                        </p:tgtEl>
                                        <p:attrNameLst>
                                          <p:attrName>style.visibility</p:attrName>
                                        </p:attrNameLst>
                                      </p:cBhvr>
                                      <p:to>
                                        <p:strVal val="visible"/>
                                      </p:to>
                                    </p:set>
                                    <p:animEffect transition="in" filter="box(out)">
                                      <p:cBhvr>
                                        <p:cTn id="32" dur="500"/>
                                        <p:tgtEl>
                                          <p:spTgt spid="327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27684">
                                            <p:txEl>
                                              <p:pRg st="6" end="6"/>
                                            </p:txEl>
                                          </p:spTgt>
                                        </p:tgtEl>
                                        <p:attrNameLst>
                                          <p:attrName>style.visibility</p:attrName>
                                        </p:attrNameLst>
                                      </p:cBhvr>
                                      <p:to>
                                        <p:strVal val="visible"/>
                                      </p:to>
                                    </p:set>
                                    <p:animEffect transition="in" filter="box(out)">
                                      <p:cBhvr>
                                        <p:cTn id="37" dur="500"/>
                                        <p:tgtEl>
                                          <p:spTgt spid="327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27684">
                                            <p:txEl>
                                              <p:pRg st="7" end="7"/>
                                            </p:txEl>
                                          </p:spTgt>
                                        </p:tgtEl>
                                        <p:attrNameLst>
                                          <p:attrName>style.visibility</p:attrName>
                                        </p:attrNameLst>
                                      </p:cBhvr>
                                      <p:to>
                                        <p:strVal val="visible"/>
                                      </p:to>
                                    </p:set>
                                    <p:animEffect transition="in" filter="box(out)">
                                      <p:cBhvr>
                                        <p:cTn id="42" dur="500"/>
                                        <p:tgtEl>
                                          <p:spTgt spid="327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8" name="Text Box 4">
            <a:extLst>
              <a:ext uri="{FF2B5EF4-FFF2-40B4-BE49-F238E27FC236}">
                <a16:creationId xmlns:a16="http://schemas.microsoft.com/office/drawing/2014/main" id="{D9AECF3E-CD43-4519-9D7F-1C813540A2ED}"/>
              </a:ext>
            </a:extLst>
          </p:cNvPr>
          <p:cNvSpPr txBox="1">
            <a:spLocks noChangeArrowheads="1"/>
          </p:cNvSpPr>
          <p:nvPr/>
        </p:nvSpPr>
        <p:spPr bwMode="auto">
          <a:xfrm>
            <a:off x="419100" y="971550"/>
            <a:ext cx="95440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eaLnBrk="1" hangingPunct="1">
              <a:buClrTx/>
              <a:buSzTx/>
              <a:buFontTx/>
              <a:buNone/>
            </a:pPr>
            <a:r>
              <a:rPr lang="vi-VN" altLang="en-US" sz="2000" b="0">
                <a:latin typeface="Arial" panose="020B0604020202020204" pitchFamily="34" charset="0"/>
                <a:cs typeface="Arial" panose="020B0604020202020204" pitchFamily="34" charset="0"/>
              </a:rPr>
              <a:t>Năm 1984 CCITT đã công bố các khuyến nghị về dịch vụ X.214 và giao thức X.224\cho tầng giao vận trong trường hợp mạng có liên kết. Sau đó ISO công bố các chuẩn tương ứng ISO 8072 và ISO 8073. Một số loại TPDU </a:t>
            </a:r>
          </a:p>
        </p:txBody>
      </p:sp>
      <p:sp>
        <p:nvSpPr>
          <p:cNvPr id="328709" name="Text Box 5">
            <a:extLst>
              <a:ext uri="{FF2B5EF4-FFF2-40B4-BE49-F238E27FC236}">
                <a16:creationId xmlns:a16="http://schemas.microsoft.com/office/drawing/2014/main" id="{9E3C3C04-ED28-4863-8CFD-4EEA5D0C2EFF}"/>
              </a:ext>
            </a:extLst>
          </p:cNvPr>
          <p:cNvSpPr txBox="1">
            <a:spLocks noChangeArrowheads="1"/>
          </p:cNvSpPr>
          <p:nvPr/>
        </p:nvSpPr>
        <p:spPr bwMode="auto">
          <a:xfrm>
            <a:off x="647700" y="152400"/>
            <a:ext cx="90011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50000"/>
              </a:spcBef>
              <a:buClrTx/>
              <a:buSzTx/>
              <a:buFontTx/>
              <a:buNone/>
            </a:pPr>
            <a:r>
              <a:rPr lang="vi-VN" altLang="en-US" sz="2200">
                <a:solidFill>
                  <a:srgbClr val="66FF33"/>
                </a:solidFill>
                <a:latin typeface="Arial" panose="020B0604020202020204" pitchFamily="34" charset="0"/>
                <a:cs typeface="Arial" panose="020B0604020202020204" pitchFamily="34" charset="0"/>
              </a:rPr>
              <a:t>V.3. Các loại TPDU (Transport Protocol Data Unit) được sử dụng trong giao thức giao vận chuẩn</a:t>
            </a:r>
          </a:p>
        </p:txBody>
      </p:sp>
      <p:grpSp>
        <p:nvGrpSpPr>
          <p:cNvPr id="2" name="Rectangle 6">
            <a:extLst>
              <a:ext uri="{FF2B5EF4-FFF2-40B4-BE49-F238E27FC236}">
                <a16:creationId xmlns:a16="http://schemas.microsoft.com/office/drawing/2014/main" id="{83CF3A6F-9592-481E-A286-1FF0A42BD0EB}"/>
              </a:ext>
            </a:extLst>
          </p:cNvPr>
          <p:cNvGrpSpPr>
            <a:grpSpLocks noRot="1"/>
          </p:cNvGrpSpPr>
          <p:nvPr/>
        </p:nvGrpSpPr>
        <p:grpSpPr bwMode="auto">
          <a:xfrm>
            <a:off x="171450" y="2209800"/>
            <a:ext cx="10031413" cy="4191000"/>
            <a:chOff x="360" y="1488"/>
            <a:chExt cx="6048" cy="2945"/>
          </a:xfrm>
        </p:grpSpPr>
        <p:sp>
          <p:nvSpPr>
            <p:cNvPr id="57351" name="Rectangle 7">
              <a:extLst>
                <a:ext uri="{FF2B5EF4-FFF2-40B4-BE49-F238E27FC236}">
                  <a16:creationId xmlns:a16="http://schemas.microsoft.com/office/drawing/2014/main" id="{EBE67FE3-E8B8-42C6-B136-43ACCCEEA1B7}"/>
                </a:ext>
              </a:extLst>
            </p:cNvPr>
            <p:cNvSpPr>
              <a:spLocks noChangeArrowheads="1"/>
            </p:cNvSpPr>
            <p:nvPr/>
          </p:nvSpPr>
          <p:spPr bwMode="auto">
            <a:xfrm>
              <a:off x="3443" y="1770"/>
              <a:ext cx="2965" cy="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10000"/>
                </a:lnSpc>
                <a:spcBef>
                  <a:spcPct val="0"/>
                </a:spcBef>
                <a:buClrTx/>
                <a:buSzTx/>
                <a:buFontTx/>
                <a:buNone/>
              </a:pPr>
              <a:r>
                <a:rPr lang="vi-VN" altLang="en-US" sz="2000" b="0">
                  <a:latin typeface="Arial" panose="020B0604020202020204" pitchFamily="34" charset="0"/>
                  <a:cs typeface="Arial" panose="020B0604020202020204" pitchFamily="34" charset="0"/>
                </a:rPr>
                <a:t>Dùng trong gian đoạn thiết lập liên kết</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Xác nhận thiết lập liên kết</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Huỷ bỏ liên kết</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Xác nhận huỷ bỏ liên kết</a:t>
              </a:r>
            </a:p>
            <a:p>
              <a:pPr>
                <a:lnSpc>
                  <a:spcPct val="110000"/>
                </a:lnSpc>
                <a:spcBef>
                  <a:spcPct val="0"/>
                </a:spcBef>
                <a:buClrTx/>
                <a:buSzTx/>
                <a:buFontTx/>
                <a:buNone/>
              </a:pPr>
              <a:r>
                <a:rPr lang="vi-VN" altLang="en-US" sz="2000" b="0">
                  <a:latin typeface="Arial" panose="020B0604020202020204" pitchFamily="34" charset="0"/>
                  <a:cs typeface="Arial" panose="020B0604020202020204" pitchFamily="34" charset="0"/>
                </a:rPr>
                <a:t>Truyền dữ liệu của người dùng</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Truyền dữ liệu khẩn</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Báo nhận tốt DT</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Báo nhận tốt ED</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Yêu cầu truyền lại (TPDU lỗi)</a:t>
              </a:r>
            </a:p>
            <a:p>
              <a:pPr>
                <a:lnSpc>
                  <a:spcPct val="110000"/>
                </a:lnSpc>
                <a:spcBef>
                  <a:spcPct val="0"/>
                </a:spcBef>
                <a:buClrTx/>
                <a:buSzTx/>
                <a:buFontTx/>
                <a:buNone/>
              </a:pPr>
              <a:r>
                <a:rPr lang="en-US" altLang="en-US" sz="2000" b="0">
                  <a:latin typeface="Arial" panose="020B0604020202020204" pitchFamily="34" charset="0"/>
                  <a:cs typeface="Arial" panose="020B0604020202020204" pitchFamily="34" charset="0"/>
                </a:rPr>
                <a:t>Báo lỗi</a:t>
              </a:r>
            </a:p>
          </p:txBody>
        </p:sp>
        <p:sp>
          <p:nvSpPr>
            <p:cNvPr id="57352" name="Rectangle 8">
              <a:extLst>
                <a:ext uri="{FF2B5EF4-FFF2-40B4-BE49-F238E27FC236}">
                  <a16:creationId xmlns:a16="http://schemas.microsoft.com/office/drawing/2014/main" id="{A7F24BF4-C2C7-478A-A469-0DE6EB91DDB8}"/>
                </a:ext>
              </a:extLst>
            </p:cNvPr>
            <p:cNvSpPr>
              <a:spLocks noChangeArrowheads="1"/>
            </p:cNvSpPr>
            <p:nvPr/>
          </p:nvSpPr>
          <p:spPr bwMode="auto">
            <a:xfrm>
              <a:off x="2797" y="1770"/>
              <a:ext cx="646" cy="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CR</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CC</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DR</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DC</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DT</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ED</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AK</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EA</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RJ</a:t>
              </a:r>
            </a:p>
            <a:p>
              <a:pPr algn="ctr" eaLnBrk="1" hangingPunct="1">
                <a:spcBef>
                  <a:spcPct val="10000"/>
                </a:spcBef>
                <a:buFont typeface="Wingdings" panose="05000000000000000000" pitchFamily="2" charset="2"/>
                <a:buNone/>
              </a:pPr>
              <a:r>
                <a:rPr lang="en-US" altLang="en-US" sz="2000">
                  <a:solidFill>
                    <a:srgbClr val="00FF00"/>
                  </a:solidFill>
                  <a:latin typeface="Arial" panose="020B0604020202020204" pitchFamily="34" charset="0"/>
                  <a:cs typeface="Arial" panose="020B0604020202020204" pitchFamily="34" charset="0"/>
                </a:rPr>
                <a:t>ER</a:t>
              </a:r>
            </a:p>
          </p:txBody>
        </p:sp>
        <p:sp>
          <p:nvSpPr>
            <p:cNvPr id="57353" name="Rectangle 9">
              <a:extLst>
                <a:ext uri="{FF2B5EF4-FFF2-40B4-BE49-F238E27FC236}">
                  <a16:creationId xmlns:a16="http://schemas.microsoft.com/office/drawing/2014/main" id="{37E4B6FC-203C-40C6-B56C-A9AB84E80439}"/>
                </a:ext>
              </a:extLst>
            </p:cNvPr>
            <p:cNvSpPr>
              <a:spLocks noChangeArrowheads="1"/>
            </p:cNvSpPr>
            <p:nvPr/>
          </p:nvSpPr>
          <p:spPr bwMode="auto">
            <a:xfrm>
              <a:off x="360" y="1770"/>
              <a:ext cx="2437" cy="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10000"/>
                </a:spcBef>
                <a:buClr>
                  <a:srgbClr val="FFFF00"/>
                </a:buClr>
                <a:buFont typeface="Wingdings" panose="05000000000000000000" pitchFamily="2" charset="2"/>
                <a:buChar char="ü"/>
              </a:pPr>
              <a:r>
                <a:rPr lang="en-US" altLang="en-US" sz="2000">
                  <a:latin typeface="Arial" panose="020B0604020202020204" pitchFamily="34" charset="0"/>
                  <a:cs typeface="Arial" panose="020B0604020202020204" pitchFamily="34" charset="0"/>
                </a:rPr>
                <a:t> </a:t>
              </a:r>
              <a:r>
                <a:rPr lang="en-US" altLang="en-US" sz="2000" b="0">
                  <a:latin typeface="Arial" panose="020B0604020202020204" pitchFamily="34" charset="0"/>
                  <a:cs typeface="Arial" panose="020B0604020202020204" pitchFamily="34" charset="0"/>
                </a:rPr>
                <a:t>Connection Request</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Connection Confirm</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Disconnect Request</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Disconnect Confirm</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Data</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Expedited Data</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Acknowledgment</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Expedited Acknowledgment</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Reject</a:t>
              </a:r>
            </a:p>
            <a:p>
              <a:pPr eaLnBrk="1" hangingPunct="1">
                <a:spcBef>
                  <a:spcPct val="10000"/>
                </a:spcBef>
                <a:buClr>
                  <a:srgbClr val="FFFF00"/>
                </a:buClr>
                <a:buFont typeface="Wingdings" panose="05000000000000000000" pitchFamily="2" charset="2"/>
                <a:buChar char="ü"/>
              </a:pPr>
              <a:r>
                <a:rPr lang="en-US" altLang="en-US" sz="2000" b="0">
                  <a:latin typeface="Arial" panose="020B0604020202020204" pitchFamily="34" charset="0"/>
                  <a:cs typeface="Arial" panose="020B0604020202020204" pitchFamily="34" charset="0"/>
                </a:rPr>
                <a:t> TPDU Error</a:t>
              </a:r>
            </a:p>
          </p:txBody>
        </p:sp>
        <p:sp>
          <p:nvSpPr>
            <p:cNvPr id="57354" name="Rectangle 10">
              <a:extLst>
                <a:ext uri="{FF2B5EF4-FFF2-40B4-BE49-F238E27FC236}">
                  <a16:creationId xmlns:a16="http://schemas.microsoft.com/office/drawing/2014/main" id="{A20FDFAE-4B1A-422E-80F8-C1A1B915E7DF}"/>
                </a:ext>
              </a:extLst>
            </p:cNvPr>
            <p:cNvSpPr>
              <a:spLocks noChangeArrowheads="1"/>
            </p:cNvSpPr>
            <p:nvPr/>
          </p:nvSpPr>
          <p:spPr bwMode="auto">
            <a:xfrm>
              <a:off x="3443" y="1488"/>
              <a:ext cx="296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Arial Narrow" panose="020B7200000000000000" pitchFamily="34" charset="0"/>
                </a:rPr>
                <a:t>Y nghÜa</a:t>
              </a:r>
            </a:p>
          </p:txBody>
        </p:sp>
        <p:sp>
          <p:nvSpPr>
            <p:cNvPr id="57355" name="Rectangle 11">
              <a:extLst>
                <a:ext uri="{FF2B5EF4-FFF2-40B4-BE49-F238E27FC236}">
                  <a16:creationId xmlns:a16="http://schemas.microsoft.com/office/drawing/2014/main" id="{8A89422C-8966-418D-A097-3A8CB3B67A05}"/>
                </a:ext>
              </a:extLst>
            </p:cNvPr>
            <p:cNvSpPr>
              <a:spLocks noChangeArrowheads="1"/>
            </p:cNvSpPr>
            <p:nvPr/>
          </p:nvSpPr>
          <p:spPr bwMode="auto">
            <a:xfrm>
              <a:off x="2797" y="1488"/>
              <a:ext cx="64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Arial Narrow" panose="020B7200000000000000" pitchFamily="34" charset="0"/>
                </a:rPr>
                <a:t>ViÕt t¾t</a:t>
              </a:r>
            </a:p>
          </p:txBody>
        </p:sp>
        <p:sp>
          <p:nvSpPr>
            <p:cNvPr id="57356" name="Rectangle 12">
              <a:extLst>
                <a:ext uri="{FF2B5EF4-FFF2-40B4-BE49-F238E27FC236}">
                  <a16:creationId xmlns:a16="http://schemas.microsoft.com/office/drawing/2014/main" id="{81A9445F-D1E0-4112-83D5-88AF26111C3C}"/>
                </a:ext>
              </a:extLst>
            </p:cNvPr>
            <p:cNvSpPr>
              <a:spLocks noChangeArrowheads="1"/>
            </p:cNvSpPr>
            <p:nvPr/>
          </p:nvSpPr>
          <p:spPr bwMode="auto">
            <a:xfrm>
              <a:off x="360" y="1488"/>
              <a:ext cx="243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Arial Narrow" panose="020B7200000000000000" pitchFamily="34" charset="0"/>
                </a:rPr>
                <a:t>Tªn TPDU</a:t>
              </a:r>
            </a:p>
          </p:txBody>
        </p:sp>
        <p:sp>
          <p:nvSpPr>
            <p:cNvPr id="57357" name="Line 13">
              <a:extLst>
                <a:ext uri="{FF2B5EF4-FFF2-40B4-BE49-F238E27FC236}">
                  <a16:creationId xmlns:a16="http://schemas.microsoft.com/office/drawing/2014/main" id="{49DB3FFA-51C4-4C58-BFDF-00A81B0910DC}"/>
                </a:ext>
              </a:extLst>
            </p:cNvPr>
            <p:cNvSpPr>
              <a:spLocks noChangeShapeType="1"/>
            </p:cNvSpPr>
            <p:nvPr/>
          </p:nvSpPr>
          <p:spPr bwMode="auto">
            <a:xfrm>
              <a:off x="360" y="1488"/>
              <a:ext cx="60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58" name="Line 14">
              <a:extLst>
                <a:ext uri="{FF2B5EF4-FFF2-40B4-BE49-F238E27FC236}">
                  <a16:creationId xmlns:a16="http://schemas.microsoft.com/office/drawing/2014/main" id="{88477F0B-1A46-4959-89E9-5E4DDEBB1B86}"/>
                </a:ext>
              </a:extLst>
            </p:cNvPr>
            <p:cNvSpPr>
              <a:spLocks noChangeShapeType="1"/>
            </p:cNvSpPr>
            <p:nvPr/>
          </p:nvSpPr>
          <p:spPr bwMode="auto">
            <a:xfrm>
              <a:off x="360" y="1770"/>
              <a:ext cx="60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59" name="Line 15">
              <a:extLst>
                <a:ext uri="{FF2B5EF4-FFF2-40B4-BE49-F238E27FC236}">
                  <a16:creationId xmlns:a16="http://schemas.microsoft.com/office/drawing/2014/main" id="{F0A46ECD-9D66-48AD-9B07-3F602C5EC134}"/>
                </a:ext>
              </a:extLst>
            </p:cNvPr>
            <p:cNvSpPr>
              <a:spLocks noChangeShapeType="1"/>
            </p:cNvSpPr>
            <p:nvPr/>
          </p:nvSpPr>
          <p:spPr bwMode="auto">
            <a:xfrm>
              <a:off x="360" y="4433"/>
              <a:ext cx="60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60" name="Line 16">
              <a:extLst>
                <a:ext uri="{FF2B5EF4-FFF2-40B4-BE49-F238E27FC236}">
                  <a16:creationId xmlns:a16="http://schemas.microsoft.com/office/drawing/2014/main" id="{C19E6B30-9A21-4CEC-A04B-03804F4D228F}"/>
                </a:ext>
              </a:extLst>
            </p:cNvPr>
            <p:cNvSpPr>
              <a:spLocks noChangeShapeType="1"/>
            </p:cNvSpPr>
            <p:nvPr/>
          </p:nvSpPr>
          <p:spPr bwMode="auto">
            <a:xfrm>
              <a:off x="360" y="1488"/>
              <a:ext cx="0" cy="29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61" name="Line 17">
              <a:extLst>
                <a:ext uri="{FF2B5EF4-FFF2-40B4-BE49-F238E27FC236}">
                  <a16:creationId xmlns:a16="http://schemas.microsoft.com/office/drawing/2014/main" id="{014800E7-F4B9-498E-ACE4-9A96FD82F5D6}"/>
                </a:ext>
              </a:extLst>
            </p:cNvPr>
            <p:cNvSpPr>
              <a:spLocks noChangeShapeType="1"/>
            </p:cNvSpPr>
            <p:nvPr/>
          </p:nvSpPr>
          <p:spPr bwMode="auto">
            <a:xfrm>
              <a:off x="2797" y="1488"/>
              <a:ext cx="0" cy="29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62" name="Line 18">
              <a:extLst>
                <a:ext uri="{FF2B5EF4-FFF2-40B4-BE49-F238E27FC236}">
                  <a16:creationId xmlns:a16="http://schemas.microsoft.com/office/drawing/2014/main" id="{4FC6B91A-CE32-43A6-AFFE-FE93B9BBFA69}"/>
                </a:ext>
              </a:extLst>
            </p:cNvPr>
            <p:cNvSpPr>
              <a:spLocks noChangeShapeType="1"/>
            </p:cNvSpPr>
            <p:nvPr/>
          </p:nvSpPr>
          <p:spPr bwMode="auto">
            <a:xfrm>
              <a:off x="3443" y="1488"/>
              <a:ext cx="0" cy="29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63" name="Line 19">
              <a:extLst>
                <a:ext uri="{FF2B5EF4-FFF2-40B4-BE49-F238E27FC236}">
                  <a16:creationId xmlns:a16="http://schemas.microsoft.com/office/drawing/2014/main" id="{89E96F05-BB98-48B0-A037-AC73FAF6EF9D}"/>
                </a:ext>
              </a:extLst>
            </p:cNvPr>
            <p:cNvSpPr>
              <a:spLocks noChangeShapeType="1"/>
            </p:cNvSpPr>
            <p:nvPr/>
          </p:nvSpPr>
          <p:spPr bwMode="auto">
            <a:xfrm>
              <a:off x="6408" y="1488"/>
              <a:ext cx="0" cy="29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Effect transition="in" filter="checkerboard(across)">
                                      <p:cBhvr>
                                        <p:cTn id="7" dur="500"/>
                                        <p:tgtEl>
                                          <p:spTgt spid="328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8708">
                                            <p:txEl>
                                              <p:pRg st="0" end="0"/>
                                            </p:txEl>
                                          </p:spTgt>
                                        </p:tgtEl>
                                        <p:attrNameLst>
                                          <p:attrName>style.visibility</p:attrName>
                                        </p:attrNameLst>
                                      </p:cBhvr>
                                      <p:to>
                                        <p:strVal val="visible"/>
                                      </p:to>
                                    </p:set>
                                    <p:animEffect transition="in" filter="box(out)">
                                      <p:cBhvr>
                                        <p:cTn id="12" dur="500"/>
                                        <p:tgtEl>
                                          <p:spTgt spid="3287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utoUpdateAnimBg="0"/>
      <p:bldP spid="32870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2" name="Text Box 4">
            <a:extLst>
              <a:ext uri="{FF2B5EF4-FFF2-40B4-BE49-F238E27FC236}">
                <a16:creationId xmlns:a16="http://schemas.microsoft.com/office/drawing/2014/main" id="{818E97E5-830C-438F-9156-036422C8D977}"/>
              </a:ext>
            </a:extLst>
          </p:cNvPr>
          <p:cNvSpPr txBox="1">
            <a:spLocks noChangeArrowheads="1"/>
          </p:cNvSpPr>
          <p:nvPr/>
        </p:nvSpPr>
        <p:spPr bwMode="auto">
          <a:xfrm>
            <a:off x="723900" y="493713"/>
            <a:ext cx="92392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eaLnBrk="1" hangingPunct="1">
              <a:lnSpc>
                <a:spcPct val="90000"/>
              </a:lnSpc>
              <a:buClrTx/>
              <a:buSzTx/>
              <a:buFontTx/>
              <a:buNone/>
            </a:pPr>
            <a:r>
              <a:rPr lang="vi-VN" altLang="en-US" sz="2000" b="0">
                <a:latin typeface="Arial" panose="020B0604020202020204" pitchFamily="34" charset="0"/>
                <a:cs typeface="Arial" panose="020B0604020202020204" pitchFamily="34" charset="0"/>
              </a:rPr>
              <a:t>Khuôn dạng của mỗi loại TPDU đều có 3 phần: Phần đầu cố định (fixed header); phần đầu thay đổi (variable header) và phần dữ liệu (data field). </a:t>
            </a:r>
          </a:p>
        </p:txBody>
      </p:sp>
      <p:sp>
        <p:nvSpPr>
          <p:cNvPr id="329733" name="Text Box 5">
            <a:extLst>
              <a:ext uri="{FF2B5EF4-FFF2-40B4-BE49-F238E27FC236}">
                <a16:creationId xmlns:a16="http://schemas.microsoft.com/office/drawing/2014/main" id="{A4D0FAA4-5FF4-42AC-BC0A-BE10DB204E98}"/>
              </a:ext>
            </a:extLst>
          </p:cNvPr>
          <p:cNvSpPr txBox="1">
            <a:spLocks noChangeArrowheads="1"/>
          </p:cNvSpPr>
          <p:nvPr/>
        </p:nvSpPr>
        <p:spPr bwMode="auto">
          <a:xfrm>
            <a:off x="3467100" y="1073149"/>
            <a:ext cx="6348413"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Trong đó:</a:t>
            </a:r>
          </a:p>
          <a:p>
            <a:pPr>
              <a:lnSpc>
                <a:spcPct val="120000"/>
              </a:lnSpc>
              <a:spcBef>
                <a:spcPct val="0"/>
              </a:spcBef>
              <a:buClrTx/>
              <a:buSzTx/>
              <a:buFontTx/>
              <a:buNone/>
            </a:pPr>
            <a:r>
              <a:rPr lang="vi-VN" altLang="en-US" sz="2000" dirty="0">
                <a:solidFill>
                  <a:srgbClr val="FFFF00"/>
                </a:solidFill>
                <a:latin typeface="Arial" panose="020B0604020202020204" pitchFamily="34" charset="0"/>
                <a:cs typeface="Arial" panose="020B0604020202020204" pitchFamily="34" charset="0"/>
              </a:rPr>
              <a:t> Li</a:t>
            </a:r>
            <a:r>
              <a:rPr lang="vi-VN" altLang="en-US" sz="2000" b="0" dirty="0">
                <a:latin typeface="Arial" panose="020B0604020202020204" pitchFamily="34" charset="0"/>
                <a:cs typeface="Arial" panose="020B0604020202020204" pitchFamily="34" charset="0"/>
              </a:rPr>
              <a:t> Độ dài của phần header (trừ byte đầu tiên)</a:t>
            </a:r>
          </a:p>
          <a:p>
            <a:pPr>
              <a:lnSpc>
                <a:spcPct val="120000"/>
              </a:lnSpc>
              <a:spcBef>
                <a:spcPct val="0"/>
              </a:spcBef>
              <a:buClrTx/>
              <a:buSzTx/>
              <a:buFontTx/>
              <a:buNone/>
            </a:pPr>
            <a:r>
              <a:rPr lang="en-US" altLang="en-US" sz="2000" b="0" dirty="0">
                <a:latin typeface="Arial" panose="020B0604020202020204" pitchFamily="34" charset="0"/>
                <a:cs typeface="Arial" panose="020B0604020202020204" pitchFamily="34" charset="0"/>
              </a:rPr>
              <a:t> </a:t>
            </a:r>
            <a:r>
              <a:rPr lang="en-US" altLang="en-US" sz="2000" dirty="0">
                <a:solidFill>
                  <a:srgbClr val="FFFF00"/>
                </a:solidFill>
                <a:latin typeface="Arial" panose="020B0604020202020204" pitchFamily="34" charset="0"/>
                <a:cs typeface="Arial" panose="020B0604020202020204" pitchFamily="34" charset="0"/>
              </a:rPr>
              <a:t>Fixed part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gồm</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một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số</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thông</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số</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sau</a:t>
            </a:r>
            <a:r>
              <a:rPr lang="en-US" altLang="en-US" sz="2000" b="0" dirty="0">
                <a:latin typeface="Arial" panose="020B0604020202020204" pitchFamily="34" charset="0"/>
                <a:cs typeface="Arial" panose="020B0604020202020204" pitchFamily="34" charset="0"/>
              </a:rPr>
              <a:t>:</a:t>
            </a:r>
          </a:p>
          <a:p>
            <a:pPr>
              <a:lnSpc>
                <a:spcPct val="120000"/>
              </a:lnSpc>
              <a:spcBef>
                <a:spcPct val="0"/>
              </a:spcBef>
              <a:buClrTx/>
              <a:buSzTx/>
              <a:buFontTx/>
              <a:buNone/>
            </a:pPr>
            <a:r>
              <a:rPr lang="en-US" altLang="en-US" sz="2000" b="0" dirty="0">
                <a:latin typeface="Arial" panose="020B0604020202020204" pitchFamily="34" charset="0"/>
                <a:cs typeface="Arial" panose="020B0604020202020204" pitchFamily="34" charset="0"/>
              </a:rPr>
              <a:t>   - </a:t>
            </a:r>
            <a:r>
              <a:rPr lang="en-US" altLang="en-US" sz="2000" dirty="0">
                <a:solidFill>
                  <a:srgbClr val="66FF33"/>
                </a:solidFill>
                <a:latin typeface="Arial" panose="020B0604020202020204" pitchFamily="34" charset="0"/>
                <a:cs typeface="Arial" panose="020B0604020202020204" pitchFamily="34" charset="0"/>
              </a:rPr>
              <a:t>TPDU Code</a:t>
            </a:r>
            <a:r>
              <a:rPr lang="en-US" altLang="en-US" sz="2000" b="0" dirty="0">
                <a:latin typeface="Arial" panose="020B0604020202020204" pitchFamily="34" charset="0"/>
                <a:cs typeface="Arial" panose="020B0604020202020204" pitchFamily="34" charset="0"/>
              </a:rPr>
              <a:t> (4 bits) </a:t>
            </a:r>
            <a:r>
              <a:rPr lang="en-US" altLang="en-US" sz="2000" b="0" dirty="0" err="1">
                <a:latin typeface="Arial" panose="020B0604020202020204" pitchFamily="34" charset="0"/>
                <a:cs typeface="Arial" panose="020B0604020202020204" pitchFamily="34" charset="0"/>
              </a:rPr>
              <a:t>mã</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loại</a:t>
            </a:r>
            <a:r>
              <a:rPr lang="en-US" altLang="en-US" sz="2000" b="0" dirty="0">
                <a:latin typeface="Arial" panose="020B0604020202020204" pitchFamily="34" charset="0"/>
                <a:cs typeface="Arial" panose="020B0604020202020204" pitchFamily="34" charset="0"/>
              </a:rPr>
              <a:t> TPDU</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 </a:t>
            </a:r>
            <a:r>
              <a:rPr lang="vi-VN" altLang="en-US" sz="2000" dirty="0">
                <a:solidFill>
                  <a:srgbClr val="66FF33"/>
                </a:solidFill>
                <a:latin typeface="Arial" panose="020B0604020202020204" pitchFamily="34" charset="0"/>
                <a:cs typeface="Arial" panose="020B0604020202020204" pitchFamily="34" charset="0"/>
              </a:rPr>
              <a:t>CDT Credit </a:t>
            </a:r>
            <a:r>
              <a:rPr lang="vi-VN" altLang="en-US" sz="2000" b="0" dirty="0">
                <a:latin typeface="Arial" panose="020B0604020202020204" pitchFamily="34" charset="0"/>
                <a:cs typeface="Arial" panose="020B0604020202020204" pitchFamily="34" charset="0"/>
              </a:rPr>
              <a:t>(4 bits ) tín chỉ dùng để kiểm soát </a:t>
            </a:r>
          </a:p>
          <a:p>
            <a:pPr>
              <a:lnSpc>
                <a:spcPct val="120000"/>
              </a:lnSpc>
              <a:spcBef>
                <a:spcPct val="0"/>
              </a:spcBef>
              <a:buClrTx/>
              <a:buSzTx/>
              <a:buFontTx/>
              <a:buNone/>
            </a:pPr>
            <a:r>
              <a:rPr lang="en-US" altLang="en-US" sz="2000" b="0" dirty="0" err="1">
                <a:latin typeface="Arial" panose="020B0604020202020204" pitchFamily="34" charset="0"/>
                <a:cs typeface="Arial" panose="020B0604020202020204" pitchFamily="34" charset="0"/>
              </a:rPr>
              <a:t>luồng</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dữ</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liệu</a:t>
            </a:r>
            <a:endParaRPr lang="en-US" altLang="en-US" sz="2000" b="0" dirty="0">
              <a:latin typeface="Arial" panose="020B0604020202020204" pitchFamily="34" charset="0"/>
              <a:cs typeface="Arial" panose="020B0604020202020204" pitchFamily="34" charset="0"/>
            </a:endParaRP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33"/>
                </a:solidFill>
                <a:latin typeface="Arial" panose="020B0604020202020204" pitchFamily="34" charset="0"/>
                <a:cs typeface="Arial" panose="020B0604020202020204" pitchFamily="34" charset="0"/>
              </a:rPr>
              <a:t>- Source reference </a:t>
            </a:r>
            <a:r>
              <a:rPr lang="vi-VN" altLang="en-US" sz="2000" b="0" dirty="0">
                <a:latin typeface="Arial" panose="020B0604020202020204" pitchFamily="34" charset="0"/>
                <a:cs typeface="Arial" panose="020B0604020202020204" pitchFamily="34" charset="0"/>
              </a:rPr>
              <a:t>(16 bits) định danh duy nhất </a:t>
            </a:r>
          </a:p>
          <a:p>
            <a:pPr>
              <a:lnSpc>
                <a:spcPct val="120000"/>
              </a:lnSpc>
              <a:spcBef>
                <a:spcPct val="0"/>
              </a:spcBef>
              <a:buClrTx/>
              <a:buSzTx/>
              <a:buFontTx/>
              <a:buNone/>
            </a:pPr>
            <a:r>
              <a:rPr lang="en-US" altLang="en-US" sz="2000" b="0" dirty="0" err="1">
                <a:latin typeface="Arial" panose="020B0604020202020204" pitchFamily="34" charset="0"/>
                <a:cs typeface="Arial" panose="020B0604020202020204" pitchFamily="34" charset="0"/>
              </a:rPr>
              <a:t>của</a:t>
            </a:r>
            <a:r>
              <a:rPr lang="en-US" altLang="en-US" sz="2000" b="0" dirty="0">
                <a:latin typeface="Arial" panose="020B0604020202020204" pitchFamily="34" charset="0"/>
                <a:cs typeface="Arial" panose="020B0604020202020204" pitchFamily="34" charset="0"/>
              </a:rPr>
              <a:t> LK </a:t>
            </a:r>
            <a:r>
              <a:rPr lang="en-US" altLang="en-US" sz="2000" b="0" dirty="0" err="1">
                <a:latin typeface="Arial" panose="020B0604020202020204" pitchFamily="34" charset="0"/>
                <a:cs typeface="Arial" panose="020B0604020202020204" pitchFamily="34" charset="0"/>
              </a:rPr>
              <a:t>giao</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vận</a:t>
            </a:r>
            <a:r>
              <a:rPr lang="en-US" altLang="en-US" sz="2000" b="0" dirty="0">
                <a:latin typeface="Arial" panose="020B0604020202020204" pitchFamily="34" charset="0"/>
                <a:cs typeface="Arial" panose="020B0604020202020204" pitchFamily="34" charset="0"/>
              </a:rPr>
              <a:t> ở </a:t>
            </a:r>
            <a:r>
              <a:rPr lang="en-US" altLang="en-US" sz="2000" b="0" dirty="0" err="1">
                <a:latin typeface="Arial" panose="020B0604020202020204" pitchFamily="34" charset="0"/>
                <a:cs typeface="Arial" panose="020B0604020202020204" pitchFamily="34" charset="0"/>
              </a:rPr>
              <a:t>trạm</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nguồn</a:t>
            </a:r>
            <a:r>
              <a:rPr lang="en-US" altLang="en-US" sz="2000" b="0" dirty="0">
                <a:latin typeface="Arial" panose="020B0604020202020204" pitchFamily="34" charset="0"/>
                <a:cs typeface="Arial" panose="020B0604020202020204" pitchFamily="34" charset="0"/>
              </a:rPr>
              <a:t>.</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33"/>
                </a:solidFill>
                <a:latin typeface="Arial" panose="020B0604020202020204" pitchFamily="34" charset="0"/>
                <a:cs typeface="Arial" panose="020B0604020202020204" pitchFamily="34" charset="0"/>
              </a:rPr>
              <a:t>- Destination reference</a:t>
            </a:r>
            <a:r>
              <a:rPr lang="vi-VN" altLang="en-US" sz="2000" b="0" dirty="0">
                <a:latin typeface="Arial" panose="020B0604020202020204" pitchFamily="34" charset="0"/>
                <a:cs typeface="Arial" panose="020B0604020202020204" pitchFamily="34" charset="0"/>
              </a:rPr>
              <a:t> (16 bits) định danh duy nhất </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của LK giao vận ở trạm đích.</a:t>
            </a:r>
          </a:p>
          <a:p>
            <a:pPr>
              <a:lnSpc>
                <a:spcPct val="120000"/>
              </a:lnSpc>
              <a:spcBef>
                <a:spcPct val="0"/>
              </a:spcBef>
              <a:buClrTx/>
              <a:buSzTx/>
              <a:buFontTx/>
              <a:buNone/>
            </a:pPr>
            <a:r>
              <a:rPr lang="en-US" altLang="en-US" sz="2000" dirty="0">
                <a:solidFill>
                  <a:srgbClr val="66FF33"/>
                </a:solidFill>
                <a:latin typeface="Arial" panose="020B0604020202020204" pitchFamily="34" charset="0"/>
                <a:cs typeface="Arial" panose="020B0604020202020204" pitchFamily="34" charset="0"/>
              </a:rPr>
              <a:t> - Class </a:t>
            </a:r>
            <a:r>
              <a:rPr lang="en-US" altLang="en-US" sz="2000" b="0" dirty="0">
                <a:latin typeface="Arial" panose="020B0604020202020204" pitchFamily="34" charset="0"/>
                <a:cs typeface="Arial" panose="020B0604020202020204" pitchFamily="34" charset="0"/>
              </a:rPr>
              <a:t>(4 bits) </a:t>
            </a:r>
            <a:r>
              <a:rPr lang="en-US" altLang="en-US" sz="2000" b="0" dirty="0" err="1">
                <a:latin typeface="Arial" panose="020B0604020202020204" pitchFamily="34" charset="0"/>
                <a:cs typeface="Arial" panose="020B0604020202020204" pitchFamily="34" charset="0"/>
              </a:rPr>
              <a:t>Khai</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báo</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lớp</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giao</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thức</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mong</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muốn</a:t>
            </a:r>
            <a:endParaRPr lang="en-US" altLang="en-US" sz="2000" b="0" dirty="0">
              <a:latin typeface="Arial" panose="020B0604020202020204" pitchFamily="34" charset="0"/>
              <a:cs typeface="Arial" panose="020B0604020202020204" pitchFamily="34" charset="0"/>
            </a:endParaRPr>
          </a:p>
          <a:p>
            <a:pPr>
              <a:lnSpc>
                <a:spcPct val="120000"/>
              </a:lnSpc>
              <a:spcBef>
                <a:spcPct val="0"/>
              </a:spcBef>
              <a:buClrTx/>
              <a:buSzTx/>
              <a:buFontTx/>
              <a:buNone/>
            </a:pPr>
            <a:r>
              <a:rPr lang="en-US" altLang="en-US" sz="2000" b="0" dirty="0">
                <a:latin typeface="Arial" panose="020B0604020202020204" pitchFamily="34" charset="0"/>
                <a:cs typeface="Arial" panose="020B0604020202020204" pitchFamily="34" charset="0"/>
              </a:rPr>
              <a:t> </a:t>
            </a:r>
            <a:r>
              <a:rPr lang="en-US" altLang="en-US" sz="2000" dirty="0">
                <a:solidFill>
                  <a:srgbClr val="66FF33"/>
                </a:solidFill>
                <a:latin typeface="Arial" panose="020B0604020202020204" pitchFamily="34" charset="0"/>
                <a:cs typeface="Arial" panose="020B0604020202020204" pitchFamily="34" charset="0"/>
              </a:rPr>
              <a:t>- Optio</a:t>
            </a:r>
            <a:r>
              <a:rPr lang="en-US" altLang="en-US" sz="2000" b="0" dirty="0">
                <a:latin typeface="Arial" panose="020B0604020202020204" pitchFamily="34" charset="0"/>
                <a:cs typeface="Arial" panose="020B0604020202020204" pitchFamily="34" charset="0"/>
              </a:rPr>
              <a:t>n (4 bits) </a:t>
            </a:r>
            <a:r>
              <a:rPr lang="en-US" altLang="en-US" sz="2000" b="0" dirty="0" err="1">
                <a:latin typeface="Arial" panose="020B0604020202020204" pitchFamily="34" charset="0"/>
                <a:cs typeface="Arial" panose="020B0604020202020204" pitchFamily="34" charset="0"/>
              </a:rPr>
              <a:t>Khai</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báo</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các</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vùng</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kiểm</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soát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luồng</a:t>
            </a:r>
            <a:r>
              <a:rPr lang="en-US" altLang="en-US" sz="2000" b="0" dirty="0">
                <a:latin typeface="Arial" panose="020B0604020202020204" pitchFamily="34" charset="0"/>
                <a:cs typeface="Arial" panose="020B0604020202020204" pitchFamily="34" charset="0"/>
              </a:rPr>
              <a:t> </a:t>
            </a:r>
          </a:p>
          <a:p>
            <a:pPr>
              <a:lnSpc>
                <a:spcPct val="120000"/>
              </a:lnSpc>
              <a:spcBef>
                <a:spcPct val="0"/>
              </a:spcBef>
              <a:buClrTx/>
              <a:buSzTx/>
              <a:buFontTx/>
              <a:buNone/>
            </a:pPr>
            <a:r>
              <a:rPr lang="en-US" altLang="en-US" sz="2000" b="0" dirty="0" err="1">
                <a:latin typeface="Arial" panose="020B0604020202020204" pitchFamily="34" charset="0"/>
                <a:cs typeface="Arial" panose="020B0604020202020204" pitchFamily="34" charset="0"/>
              </a:rPr>
              <a:t>dữ</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liệu</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chuẩn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hoặc</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mở</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rộng</a:t>
            </a:r>
            <a:r>
              <a:rPr lang="en-US" altLang="en-US" sz="2000" b="0" dirty="0">
                <a:latin typeface="Arial" panose="020B0604020202020204" pitchFamily="34" charset="0"/>
                <a:cs typeface="Arial" panose="020B0604020202020204" pitchFamily="34" charset="0"/>
              </a:rPr>
              <a:t>.</a:t>
            </a:r>
          </a:p>
          <a:p>
            <a:pPr>
              <a:lnSpc>
                <a:spcPct val="120000"/>
              </a:lnSpc>
              <a:spcBef>
                <a:spcPct val="0"/>
              </a:spcBef>
              <a:buClrTx/>
              <a:buSzTx/>
              <a:buFontTx/>
              <a:buNone/>
            </a:pPr>
            <a:r>
              <a:rPr lang="en-US" altLang="en-US" sz="2000" dirty="0">
                <a:solidFill>
                  <a:srgbClr val="66FF33"/>
                </a:solidFill>
                <a:latin typeface="Arial" panose="020B0604020202020204" pitchFamily="34" charset="0"/>
                <a:cs typeface="Arial" panose="020B0604020202020204" pitchFamily="34" charset="0"/>
              </a:rPr>
              <a:t> - Reason </a:t>
            </a:r>
            <a:r>
              <a:rPr lang="en-US" altLang="en-US" sz="2000" b="0" dirty="0">
                <a:latin typeface="Arial" panose="020B0604020202020204" pitchFamily="34" charset="0"/>
                <a:cs typeface="Arial" panose="020B0604020202020204" pitchFamily="34" charset="0"/>
              </a:rPr>
              <a:t>(8 bits) </a:t>
            </a:r>
            <a:r>
              <a:rPr lang="en-US" altLang="en-US" sz="2000" b="0" dirty="0" err="1">
                <a:latin typeface="Arial" panose="020B0604020202020204" pitchFamily="34" charset="0"/>
                <a:cs typeface="Arial" panose="020B0604020202020204" pitchFamily="34" charset="0"/>
              </a:rPr>
              <a:t>chỉ</a:t>
            </a:r>
            <a:r>
              <a:rPr lang="en-US" altLang="en-US" sz="2000" b="0" dirty="0">
                <a:latin typeface="Arial" panose="020B0604020202020204" pitchFamily="34" charset="0"/>
                <a:cs typeface="Arial" panose="020B0604020202020204" pitchFamily="34" charset="0"/>
              </a:rPr>
              <a:t> ra </a:t>
            </a:r>
            <a:r>
              <a:rPr lang="en-US" altLang="en-US" sz="2000" b="0" dirty="0" err="1">
                <a:latin typeface="Arial" panose="020B0604020202020204" pitchFamily="34" charset="0"/>
                <a:cs typeface="Arial" panose="020B0604020202020204" pitchFamily="34" charset="0"/>
              </a:rPr>
              <a:t>nguyên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nhân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huỷ</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bỏ</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liên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kết</a:t>
            </a:r>
            <a:endParaRPr lang="en-US" altLang="en-US" sz="2000" b="0" dirty="0">
              <a:latin typeface="Arial" panose="020B0604020202020204" pitchFamily="34" charset="0"/>
              <a:cs typeface="Arial" panose="020B0604020202020204" pitchFamily="34" charset="0"/>
            </a:endParaRPr>
          </a:p>
          <a:p>
            <a:pPr eaLnBrk="1" hangingPunct="1">
              <a:lnSpc>
                <a:spcPct val="120000"/>
              </a:lnSpc>
              <a:spcBef>
                <a:spcPct val="0"/>
              </a:spcBef>
              <a:buClrTx/>
              <a:buSzTx/>
              <a:buFontTx/>
              <a:buNone/>
            </a:pPr>
            <a:r>
              <a:rPr lang="en-US" altLang="en-US" sz="2000" dirty="0">
                <a:latin typeface=".VnArial Narrow" panose="020B7200000000000000" pitchFamily="34" charset="0"/>
              </a:rPr>
              <a:t>. . . .</a:t>
            </a:r>
          </a:p>
        </p:txBody>
      </p:sp>
      <p:grpSp>
        <p:nvGrpSpPr>
          <p:cNvPr id="2" name="Rectangle 6">
            <a:extLst>
              <a:ext uri="{FF2B5EF4-FFF2-40B4-BE49-F238E27FC236}">
                <a16:creationId xmlns:a16="http://schemas.microsoft.com/office/drawing/2014/main" id="{DE790145-4C33-435E-9D5C-BB51A579DFA2}"/>
              </a:ext>
            </a:extLst>
          </p:cNvPr>
          <p:cNvGrpSpPr>
            <a:grpSpLocks noRot="1"/>
          </p:cNvGrpSpPr>
          <p:nvPr/>
        </p:nvGrpSpPr>
        <p:grpSpPr bwMode="auto">
          <a:xfrm>
            <a:off x="-85725" y="1600200"/>
            <a:ext cx="3276600" cy="3724275"/>
            <a:chOff x="408" y="1008"/>
            <a:chExt cx="2304" cy="2346"/>
          </a:xfrm>
        </p:grpSpPr>
        <p:sp>
          <p:nvSpPr>
            <p:cNvPr id="329735" name="Rectangle 7">
              <a:extLst>
                <a:ext uri="{FF2B5EF4-FFF2-40B4-BE49-F238E27FC236}">
                  <a16:creationId xmlns:a16="http://schemas.microsoft.com/office/drawing/2014/main" id="{0853F105-996C-45C6-925C-572ECA1A71C5}"/>
                </a:ext>
              </a:extLst>
            </p:cNvPr>
            <p:cNvSpPr>
              <a:spLocks noChangeArrowheads="1"/>
            </p:cNvSpPr>
            <p:nvPr/>
          </p:nvSpPr>
          <p:spPr bwMode="auto">
            <a:xfrm>
              <a:off x="1198" y="2744"/>
              <a:ext cx="1514" cy="610"/>
            </a:xfrm>
            <a:prstGeom prst="rect">
              <a:avLst/>
            </a:prstGeom>
            <a:gradFill rotWithShape="0">
              <a:gsLst>
                <a:gs pos="0">
                  <a:schemeClr val="accent1"/>
                </a:gs>
                <a:gs pos="100000">
                  <a:schemeClr val="accent1">
                    <a:gamma/>
                    <a:shade val="63529"/>
                    <a:invGamma/>
                  </a:schemeClr>
                </a:gs>
              </a:gsLst>
              <a:lin ang="5400000" scaled="1"/>
            </a:gradFill>
            <a:ln w="25400">
              <a:noFill/>
              <a:miter lim="800000"/>
              <a:headEnd/>
              <a:tailEnd/>
            </a:ln>
            <a:effectLst/>
          </p:spPr>
          <p:txBody>
            <a:bodyPr/>
            <a:lstStyle/>
            <a:p>
              <a:pPr algn="ctr" defTabSz="947738" eaLnBrk="1" hangingPunct="1">
                <a:spcBef>
                  <a:spcPct val="20000"/>
                </a:spcBef>
                <a:buClr>
                  <a:schemeClr val="hlink"/>
                </a:buClr>
                <a:buSzPct val="70000"/>
                <a:buFont typeface="Wingdings" pitchFamily="2" charset="2"/>
                <a:buNone/>
                <a:defRPr/>
              </a:pPr>
              <a:endParaRPr lang="en-US" sz="2000">
                <a:latin typeface=".VnTimeH" pitchFamily="34" charset="0"/>
              </a:endParaRPr>
            </a:p>
            <a:p>
              <a:pPr algn="ctr" defTabSz="947738" eaLnBrk="1" hangingPunct="1">
                <a:spcBef>
                  <a:spcPct val="20000"/>
                </a:spcBef>
                <a:buClr>
                  <a:schemeClr val="hlink"/>
                </a:buClr>
                <a:buSzPct val="70000"/>
                <a:buFont typeface="Wingdings" pitchFamily="2" charset="2"/>
                <a:buNone/>
                <a:defRPr/>
              </a:pPr>
              <a:r>
                <a:rPr lang="en-US" sz="2000">
                  <a:latin typeface=".VnTimeH" pitchFamily="34" charset="0"/>
                </a:rPr>
                <a:t>data</a:t>
              </a:r>
              <a:endParaRPr lang="en-US" sz="2500" b="0">
                <a:solidFill>
                  <a:srgbClr val="FF0066"/>
                </a:solidFill>
                <a:latin typeface=".VnTimeH" pitchFamily="34" charset="0"/>
              </a:endParaRPr>
            </a:p>
          </p:txBody>
        </p:sp>
        <p:sp>
          <p:nvSpPr>
            <p:cNvPr id="329736" name="Rectangle 8">
              <a:extLst>
                <a:ext uri="{FF2B5EF4-FFF2-40B4-BE49-F238E27FC236}">
                  <a16:creationId xmlns:a16="http://schemas.microsoft.com/office/drawing/2014/main" id="{7C3116FB-65FB-4B60-91BE-6EEF336FA327}"/>
                </a:ext>
              </a:extLst>
            </p:cNvPr>
            <p:cNvSpPr>
              <a:spLocks noChangeArrowheads="1"/>
            </p:cNvSpPr>
            <p:nvPr/>
          </p:nvSpPr>
          <p:spPr bwMode="auto">
            <a:xfrm>
              <a:off x="408" y="2744"/>
              <a:ext cx="790" cy="610"/>
            </a:xfrm>
            <a:prstGeom prst="rect">
              <a:avLst/>
            </a:prstGeom>
            <a:noFill/>
            <a:ln w="25400">
              <a:noFill/>
              <a:miter lim="800000"/>
              <a:headEnd/>
              <a:tailEnd/>
            </a:ln>
            <a:effectLst/>
          </p:spPr>
          <p:txBody>
            <a:bodyPr/>
            <a:lstStyle/>
            <a:p>
              <a:pPr indent="115888" defTabSz="947738" eaLnBrk="1" hangingPunct="1">
                <a:spcBef>
                  <a:spcPct val="20000"/>
                </a:spcBef>
                <a:buClr>
                  <a:schemeClr val="hlink"/>
                </a:buClr>
                <a:buSzPct val="70000"/>
                <a:buFont typeface="Wingdings" pitchFamily="2" charset="2"/>
                <a:buNone/>
                <a:defRPr/>
              </a:pPr>
              <a:endParaRPr lang="en-US" sz="2300" b="0">
                <a:effectLst>
                  <a:outerShdw blurRad="38100" dist="38100" dir="2700000" algn="tl">
                    <a:srgbClr val="000000"/>
                  </a:outerShdw>
                </a:effectLst>
              </a:endParaRPr>
            </a:p>
            <a:p>
              <a:pPr indent="115888" defTabSz="947738" eaLnBrk="1" hangingPunct="1">
                <a:spcBef>
                  <a:spcPct val="20000"/>
                </a:spcBef>
                <a:buClr>
                  <a:schemeClr val="hlink"/>
                </a:buClr>
                <a:buSzPct val="70000"/>
                <a:buFont typeface="Wingdings" pitchFamily="2" charset="2"/>
                <a:buNone/>
                <a:defRPr/>
              </a:pPr>
              <a:r>
                <a:rPr lang="en-US" sz="2300"/>
                <a:t>      m</a:t>
              </a:r>
            </a:p>
          </p:txBody>
        </p:sp>
        <p:sp>
          <p:nvSpPr>
            <p:cNvPr id="58377" name="Rectangle 9">
              <a:extLst>
                <a:ext uri="{FF2B5EF4-FFF2-40B4-BE49-F238E27FC236}">
                  <a16:creationId xmlns:a16="http://schemas.microsoft.com/office/drawing/2014/main" id="{128DA2B8-D057-4982-A02A-400A6B977FCA}"/>
                </a:ext>
              </a:extLst>
            </p:cNvPr>
            <p:cNvSpPr>
              <a:spLocks noChangeArrowheads="1"/>
            </p:cNvSpPr>
            <p:nvPr/>
          </p:nvSpPr>
          <p:spPr bwMode="auto">
            <a:xfrm>
              <a:off x="1198" y="2134"/>
              <a:ext cx="1514" cy="610"/>
            </a:xfrm>
            <a:prstGeom prst="rect">
              <a:avLst/>
            </a:prstGeom>
            <a:solidFill>
              <a:srgbClr val="66FF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1000" b="0">
                <a:solidFill>
                  <a:schemeClr val="bg2"/>
                </a:solidFill>
                <a:latin typeface=".VnTimeH" panose="020B7200000000000000" pitchFamily="34" charset="0"/>
              </a:endParaRPr>
            </a:p>
            <a:p>
              <a:pPr algn="ctr" eaLnBrk="1" hangingPunct="1">
                <a:buFont typeface="Wingdings" panose="05000000000000000000" pitchFamily="2" charset="2"/>
                <a:buNone/>
              </a:pPr>
              <a:r>
                <a:rPr lang="en-US" altLang="en-US" sz="2000" b="0">
                  <a:solidFill>
                    <a:schemeClr val="bg2"/>
                  </a:solidFill>
                  <a:latin typeface=".VnTimeH" panose="020B7200000000000000" pitchFamily="34" charset="0"/>
                </a:rPr>
                <a:t>Variable </a:t>
              </a:r>
            </a:p>
            <a:p>
              <a:pPr algn="ctr" eaLnBrk="1" hangingPunct="1">
                <a:buFont typeface="Wingdings" panose="05000000000000000000" pitchFamily="2" charset="2"/>
                <a:buNone/>
              </a:pPr>
              <a:r>
                <a:rPr lang="en-US" altLang="en-US" sz="2000" b="0">
                  <a:solidFill>
                    <a:schemeClr val="bg2"/>
                  </a:solidFill>
                  <a:latin typeface=".VnTimeH" panose="020B7200000000000000" pitchFamily="34" charset="0"/>
                </a:rPr>
                <a:t>Part</a:t>
              </a:r>
            </a:p>
          </p:txBody>
        </p:sp>
        <p:sp>
          <p:nvSpPr>
            <p:cNvPr id="329738" name="Rectangle 10">
              <a:extLst>
                <a:ext uri="{FF2B5EF4-FFF2-40B4-BE49-F238E27FC236}">
                  <a16:creationId xmlns:a16="http://schemas.microsoft.com/office/drawing/2014/main" id="{BDB2E63B-D489-402C-B252-EE5E1C0169AE}"/>
                </a:ext>
              </a:extLst>
            </p:cNvPr>
            <p:cNvSpPr>
              <a:spLocks noChangeArrowheads="1"/>
            </p:cNvSpPr>
            <p:nvPr/>
          </p:nvSpPr>
          <p:spPr bwMode="auto">
            <a:xfrm>
              <a:off x="408" y="2134"/>
              <a:ext cx="790" cy="610"/>
            </a:xfrm>
            <a:prstGeom prst="rect">
              <a:avLst/>
            </a:prstGeom>
            <a:noFill/>
            <a:ln w="25400">
              <a:noFill/>
              <a:miter lim="800000"/>
              <a:headEnd/>
              <a:tailEnd/>
            </a:ln>
            <a:effectLst/>
          </p:spPr>
          <p:txBody>
            <a:bodyPr/>
            <a:lstStyle/>
            <a:p>
              <a:pPr algn="r" defTabSz="947738" eaLnBrk="1" hangingPunct="1">
                <a:spcBef>
                  <a:spcPct val="20000"/>
                </a:spcBef>
                <a:buClr>
                  <a:schemeClr val="hlink"/>
                </a:buClr>
                <a:buSzPct val="70000"/>
                <a:buFont typeface="Wingdings" pitchFamily="2" charset="2"/>
                <a:buNone/>
                <a:defRPr/>
              </a:pPr>
              <a:endParaRPr lang="en-US" sz="2300" b="0">
                <a:effectLst>
                  <a:outerShdw blurRad="38100" dist="38100" dir="2700000" algn="tl">
                    <a:srgbClr val="000000"/>
                  </a:outerShdw>
                </a:effectLst>
              </a:endParaRPr>
            </a:p>
          </p:txBody>
        </p:sp>
        <p:sp>
          <p:nvSpPr>
            <p:cNvPr id="58379" name="Rectangle 11">
              <a:extLst>
                <a:ext uri="{FF2B5EF4-FFF2-40B4-BE49-F238E27FC236}">
                  <a16:creationId xmlns:a16="http://schemas.microsoft.com/office/drawing/2014/main" id="{66C90D5A-17D5-47F2-8EF0-9BD1ACA45855}"/>
                </a:ext>
              </a:extLst>
            </p:cNvPr>
            <p:cNvSpPr>
              <a:spLocks noChangeArrowheads="1"/>
            </p:cNvSpPr>
            <p:nvPr/>
          </p:nvSpPr>
          <p:spPr bwMode="auto">
            <a:xfrm>
              <a:off x="1198" y="1571"/>
              <a:ext cx="1514" cy="563"/>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1400" b="0">
                <a:solidFill>
                  <a:srgbClr val="FF0000"/>
                </a:solidFill>
                <a:latin typeface=".VnTimeH" panose="020B7200000000000000" pitchFamily="34" charset="0"/>
              </a:endParaRPr>
            </a:p>
            <a:p>
              <a:pPr algn="ctr" eaLnBrk="1" hangingPunct="1">
                <a:buFont typeface="Wingdings" panose="05000000000000000000" pitchFamily="2" charset="2"/>
                <a:buNone/>
              </a:pPr>
              <a:r>
                <a:rPr lang="en-US" altLang="en-US" sz="2000" b="0">
                  <a:solidFill>
                    <a:srgbClr val="FF0000"/>
                  </a:solidFill>
                  <a:latin typeface=".VnTimeH" panose="020B7200000000000000" pitchFamily="34" charset="0"/>
                </a:rPr>
                <a:t>Fixed part</a:t>
              </a:r>
            </a:p>
          </p:txBody>
        </p:sp>
        <p:sp>
          <p:nvSpPr>
            <p:cNvPr id="58380" name="Rectangle 12">
              <a:extLst>
                <a:ext uri="{FF2B5EF4-FFF2-40B4-BE49-F238E27FC236}">
                  <a16:creationId xmlns:a16="http://schemas.microsoft.com/office/drawing/2014/main" id="{4455EC65-EB20-4828-A5E5-E23D3728246B}"/>
                </a:ext>
              </a:extLst>
            </p:cNvPr>
            <p:cNvSpPr>
              <a:spLocks noChangeArrowheads="1"/>
            </p:cNvSpPr>
            <p:nvPr/>
          </p:nvSpPr>
          <p:spPr bwMode="auto">
            <a:xfrm>
              <a:off x="408" y="1571"/>
              <a:ext cx="79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buFont typeface="Wingdings" panose="05000000000000000000" pitchFamily="2" charset="2"/>
                <a:buNone/>
              </a:pPr>
              <a:r>
                <a:rPr lang="en-US" altLang="en-US" sz="2300">
                  <a:latin typeface=".VnArial Narrow" panose="020B7200000000000000" pitchFamily="34" charset="0"/>
                </a:rPr>
                <a:t>             </a:t>
              </a:r>
            </a:p>
            <a:p>
              <a:pPr eaLnBrk="1" hangingPunct="1">
                <a:buFont typeface="Wingdings" panose="05000000000000000000" pitchFamily="2" charset="2"/>
                <a:buNone/>
              </a:pPr>
              <a:r>
                <a:rPr lang="en-US" altLang="en-US" sz="2300">
                  <a:latin typeface=".VnArial Narrow" panose="020B7200000000000000" pitchFamily="34" charset="0"/>
                </a:rPr>
                <a:t>          n</a:t>
              </a:r>
            </a:p>
          </p:txBody>
        </p:sp>
        <p:sp>
          <p:nvSpPr>
            <p:cNvPr id="58381" name="Rectangle 13">
              <a:extLst>
                <a:ext uri="{FF2B5EF4-FFF2-40B4-BE49-F238E27FC236}">
                  <a16:creationId xmlns:a16="http://schemas.microsoft.com/office/drawing/2014/main" id="{8D161AF5-8E8F-46A1-9FB5-F394B2C79569}"/>
                </a:ext>
              </a:extLst>
            </p:cNvPr>
            <p:cNvSpPr>
              <a:spLocks noChangeArrowheads="1"/>
            </p:cNvSpPr>
            <p:nvPr/>
          </p:nvSpPr>
          <p:spPr bwMode="auto">
            <a:xfrm>
              <a:off x="1198" y="1008"/>
              <a:ext cx="1514" cy="563"/>
            </a:xfrm>
            <a:prstGeom prst="rect">
              <a:avLst/>
            </a:prstGeom>
            <a:solidFill>
              <a:srgbClr val="66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lnSpc>
                  <a:spcPct val="20000"/>
                </a:lnSpc>
                <a:buFont typeface="Wingdings" panose="05000000000000000000" pitchFamily="2" charset="2"/>
                <a:buNone/>
              </a:pPr>
              <a:endParaRPr lang="en-US" altLang="en-US" sz="2500">
                <a:solidFill>
                  <a:srgbClr val="FF0000"/>
                </a:solidFill>
                <a:latin typeface=".VnTimeH" panose="020B7200000000000000" pitchFamily="34" charset="0"/>
              </a:endParaRPr>
            </a:p>
            <a:p>
              <a:pPr algn="ctr" eaLnBrk="1" hangingPunct="1">
                <a:lnSpc>
                  <a:spcPct val="20000"/>
                </a:lnSpc>
                <a:buFont typeface="Wingdings" panose="05000000000000000000" pitchFamily="2" charset="2"/>
                <a:buNone/>
              </a:pPr>
              <a:endParaRPr lang="en-US" altLang="en-US" sz="2500">
                <a:solidFill>
                  <a:srgbClr val="FF0000"/>
                </a:solidFill>
                <a:latin typeface=".VnTimeH" panose="020B7200000000000000" pitchFamily="34" charset="0"/>
              </a:endParaRPr>
            </a:p>
            <a:p>
              <a:pPr algn="ctr" eaLnBrk="1" hangingPunct="1">
                <a:lnSpc>
                  <a:spcPct val="20000"/>
                </a:lnSpc>
                <a:buFont typeface="Wingdings" panose="05000000000000000000" pitchFamily="2" charset="2"/>
                <a:buNone/>
              </a:pPr>
              <a:endParaRPr lang="en-US" altLang="en-US" sz="2500">
                <a:solidFill>
                  <a:srgbClr val="FF0000"/>
                </a:solidFill>
                <a:latin typeface=".VnTimeH" panose="020B7200000000000000" pitchFamily="34" charset="0"/>
              </a:endParaRPr>
            </a:p>
            <a:p>
              <a:pPr algn="ctr" eaLnBrk="1" hangingPunct="1">
                <a:lnSpc>
                  <a:spcPct val="70000"/>
                </a:lnSpc>
                <a:buFont typeface="Wingdings" panose="05000000000000000000" pitchFamily="2" charset="2"/>
                <a:buNone/>
              </a:pPr>
              <a:r>
                <a:rPr lang="en-US" altLang="en-US" sz="2000">
                  <a:solidFill>
                    <a:srgbClr val="FF0000"/>
                  </a:solidFill>
                  <a:latin typeface=".VnTimeH" panose="020B7200000000000000" pitchFamily="34" charset="0"/>
                </a:rPr>
                <a:t>LI</a:t>
              </a:r>
              <a:endParaRPr lang="en-US" altLang="en-US" sz="2500">
                <a:solidFill>
                  <a:srgbClr val="FF0000"/>
                </a:solidFill>
                <a:latin typeface=".VnTimeH" panose="020B7200000000000000" pitchFamily="34" charset="0"/>
              </a:endParaRPr>
            </a:p>
          </p:txBody>
        </p:sp>
        <p:sp>
          <p:nvSpPr>
            <p:cNvPr id="58382" name="Rectangle 14">
              <a:extLst>
                <a:ext uri="{FF2B5EF4-FFF2-40B4-BE49-F238E27FC236}">
                  <a16:creationId xmlns:a16="http://schemas.microsoft.com/office/drawing/2014/main" id="{EA306ACB-BE20-4179-8C6E-7340C7E7E1BF}"/>
                </a:ext>
              </a:extLst>
            </p:cNvPr>
            <p:cNvSpPr>
              <a:spLocks noChangeArrowheads="1"/>
            </p:cNvSpPr>
            <p:nvPr/>
          </p:nvSpPr>
          <p:spPr bwMode="auto">
            <a:xfrm>
              <a:off x="408" y="1008"/>
              <a:ext cx="79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buFont typeface="Wingdings" panose="05000000000000000000" pitchFamily="2" charset="2"/>
                <a:buNone/>
              </a:pPr>
              <a:r>
                <a:rPr lang="en-US" altLang="en-US" sz="2300">
                  <a:latin typeface=".VnArial Narrow" panose="020B7200000000000000" pitchFamily="34" charset="0"/>
                </a:rPr>
                <a:t>Byte  1</a:t>
              </a:r>
            </a:p>
            <a:p>
              <a:pPr eaLnBrk="1" hangingPunct="1">
                <a:buFont typeface="Wingdings" panose="05000000000000000000" pitchFamily="2" charset="2"/>
                <a:buNone/>
              </a:pPr>
              <a:r>
                <a:rPr lang="en-US" altLang="en-US" sz="2300">
                  <a:latin typeface=".VnArial Narrow" panose="020B7200000000000000" pitchFamily="34" charset="0"/>
                </a:rPr>
                <a:t>          2</a:t>
              </a:r>
            </a:p>
          </p:txBody>
        </p:sp>
        <p:sp>
          <p:nvSpPr>
            <p:cNvPr id="58383" name="Line 15">
              <a:extLst>
                <a:ext uri="{FF2B5EF4-FFF2-40B4-BE49-F238E27FC236}">
                  <a16:creationId xmlns:a16="http://schemas.microsoft.com/office/drawing/2014/main" id="{A76746E9-96E0-4DE9-82DC-781638F670BC}"/>
                </a:ext>
              </a:extLst>
            </p:cNvPr>
            <p:cNvSpPr>
              <a:spLocks noChangeShapeType="1"/>
            </p:cNvSpPr>
            <p:nvPr/>
          </p:nvSpPr>
          <p:spPr bwMode="auto">
            <a:xfrm>
              <a:off x="408" y="1008"/>
              <a:ext cx="79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84" name="Line 16">
              <a:extLst>
                <a:ext uri="{FF2B5EF4-FFF2-40B4-BE49-F238E27FC236}">
                  <a16:creationId xmlns:a16="http://schemas.microsoft.com/office/drawing/2014/main" id="{BC880681-D4D4-481E-BEC0-6DDEE43AE642}"/>
                </a:ext>
              </a:extLst>
            </p:cNvPr>
            <p:cNvSpPr>
              <a:spLocks noChangeShapeType="1"/>
            </p:cNvSpPr>
            <p:nvPr/>
          </p:nvSpPr>
          <p:spPr bwMode="auto">
            <a:xfrm>
              <a:off x="408" y="3354"/>
              <a:ext cx="79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85" name="Line 17">
              <a:extLst>
                <a:ext uri="{FF2B5EF4-FFF2-40B4-BE49-F238E27FC236}">
                  <a16:creationId xmlns:a16="http://schemas.microsoft.com/office/drawing/2014/main" id="{DA981130-9E35-4245-8049-3EFFD914739C}"/>
                </a:ext>
              </a:extLst>
            </p:cNvPr>
            <p:cNvSpPr>
              <a:spLocks noChangeShapeType="1"/>
            </p:cNvSpPr>
            <p:nvPr/>
          </p:nvSpPr>
          <p:spPr bwMode="auto">
            <a:xfrm>
              <a:off x="408" y="1008"/>
              <a:ext cx="0" cy="5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86" name="Line 18">
              <a:extLst>
                <a:ext uri="{FF2B5EF4-FFF2-40B4-BE49-F238E27FC236}">
                  <a16:creationId xmlns:a16="http://schemas.microsoft.com/office/drawing/2014/main" id="{16285DED-6DA3-49B6-8BE3-F82DA9C60629}"/>
                </a:ext>
              </a:extLst>
            </p:cNvPr>
            <p:cNvSpPr>
              <a:spLocks noChangeShapeType="1"/>
            </p:cNvSpPr>
            <p:nvPr/>
          </p:nvSpPr>
          <p:spPr bwMode="auto">
            <a:xfrm>
              <a:off x="1198" y="1008"/>
              <a:ext cx="0" cy="2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87" name="Line 19">
              <a:extLst>
                <a:ext uri="{FF2B5EF4-FFF2-40B4-BE49-F238E27FC236}">
                  <a16:creationId xmlns:a16="http://schemas.microsoft.com/office/drawing/2014/main" id="{6D8DFE2F-B862-4E03-A0A2-D88A93880CD5}"/>
                </a:ext>
              </a:extLst>
            </p:cNvPr>
            <p:cNvSpPr>
              <a:spLocks noChangeShapeType="1"/>
            </p:cNvSpPr>
            <p:nvPr/>
          </p:nvSpPr>
          <p:spPr bwMode="auto">
            <a:xfrm>
              <a:off x="2712" y="1008"/>
              <a:ext cx="0" cy="234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88" name="Line 20">
              <a:extLst>
                <a:ext uri="{FF2B5EF4-FFF2-40B4-BE49-F238E27FC236}">
                  <a16:creationId xmlns:a16="http://schemas.microsoft.com/office/drawing/2014/main" id="{B21BEF19-37EB-4556-B887-BDCBCD022E90}"/>
                </a:ext>
              </a:extLst>
            </p:cNvPr>
            <p:cNvSpPr>
              <a:spLocks noChangeShapeType="1"/>
            </p:cNvSpPr>
            <p:nvPr/>
          </p:nvSpPr>
          <p:spPr bwMode="auto">
            <a:xfrm>
              <a:off x="1198" y="1008"/>
              <a:ext cx="151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89" name="Line 21">
              <a:extLst>
                <a:ext uri="{FF2B5EF4-FFF2-40B4-BE49-F238E27FC236}">
                  <a16:creationId xmlns:a16="http://schemas.microsoft.com/office/drawing/2014/main" id="{68B36CD9-0A80-44AA-8AF2-83EC8988F137}"/>
                </a:ext>
              </a:extLst>
            </p:cNvPr>
            <p:cNvSpPr>
              <a:spLocks noChangeShapeType="1"/>
            </p:cNvSpPr>
            <p:nvPr/>
          </p:nvSpPr>
          <p:spPr bwMode="auto">
            <a:xfrm>
              <a:off x="408" y="1571"/>
              <a:ext cx="0" cy="5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90" name="Line 22">
              <a:extLst>
                <a:ext uri="{FF2B5EF4-FFF2-40B4-BE49-F238E27FC236}">
                  <a16:creationId xmlns:a16="http://schemas.microsoft.com/office/drawing/2014/main" id="{AE5F29FD-DA3A-4085-ABDF-FA80D403289C}"/>
                </a:ext>
              </a:extLst>
            </p:cNvPr>
            <p:cNvSpPr>
              <a:spLocks noChangeShapeType="1"/>
            </p:cNvSpPr>
            <p:nvPr/>
          </p:nvSpPr>
          <p:spPr bwMode="auto">
            <a:xfrm>
              <a:off x="1198" y="1571"/>
              <a:ext cx="15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91" name="Line 23">
              <a:extLst>
                <a:ext uri="{FF2B5EF4-FFF2-40B4-BE49-F238E27FC236}">
                  <a16:creationId xmlns:a16="http://schemas.microsoft.com/office/drawing/2014/main" id="{22420C1A-5C12-464A-B539-7B93ACF0DAA1}"/>
                </a:ext>
              </a:extLst>
            </p:cNvPr>
            <p:cNvSpPr>
              <a:spLocks noChangeShapeType="1"/>
            </p:cNvSpPr>
            <p:nvPr/>
          </p:nvSpPr>
          <p:spPr bwMode="auto">
            <a:xfrm>
              <a:off x="408" y="2134"/>
              <a:ext cx="0" cy="61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92" name="Line 24">
              <a:extLst>
                <a:ext uri="{FF2B5EF4-FFF2-40B4-BE49-F238E27FC236}">
                  <a16:creationId xmlns:a16="http://schemas.microsoft.com/office/drawing/2014/main" id="{1AB45756-92B2-4334-B117-178F1BCB2112}"/>
                </a:ext>
              </a:extLst>
            </p:cNvPr>
            <p:cNvSpPr>
              <a:spLocks noChangeShapeType="1"/>
            </p:cNvSpPr>
            <p:nvPr/>
          </p:nvSpPr>
          <p:spPr bwMode="auto">
            <a:xfrm>
              <a:off x="1198" y="2134"/>
              <a:ext cx="15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93" name="Line 25">
              <a:extLst>
                <a:ext uri="{FF2B5EF4-FFF2-40B4-BE49-F238E27FC236}">
                  <a16:creationId xmlns:a16="http://schemas.microsoft.com/office/drawing/2014/main" id="{A152EBEC-0337-478E-86F7-1062DE5081B5}"/>
                </a:ext>
              </a:extLst>
            </p:cNvPr>
            <p:cNvSpPr>
              <a:spLocks noChangeShapeType="1"/>
            </p:cNvSpPr>
            <p:nvPr/>
          </p:nvSpPr>
          <p:spPr bwMode="auto">
            <a:xfrm>
              <a:off x="408" y="2744"/>
              <a:ext cx="0" cy="61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58394" name="Line 26">
              <a:extLst>
                <a:ext uri="{FF2B5EF4-FFF2-40B4-BE49-F238E27FC236}">
                  <a16:creationId xmlns:a16="http://schemas.microsoft.com/office/drawing/2014/main" id="{E3DE3031-3C83-4AD7-A172-E59A5AED54FD}"/>
                </a:ext>
              </a:extLst>
            </p:cNvPr>
            <p:cNvSpPr>
              <a:spLocks noChangeShapeType="1"/>
            </p:cNvSpPr>
            <p:nvPr/>
          </p:nvSpPr>
          <p:spPr bwMode="auto">
            <a:xfrm>
              <a:off x="1198" y="2744"/>
              <a:ext cx="15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8395" name="Line 27">
              <a:extLst>
                <a:ext uri="{FF2B5EF4-FFF2-40B4-BE49-F238E27FC236}">
                  <a16:creationId xmlns:a16="http://schemas.microsoft.com/office/drawing/2014/main" id="{A137655C-60A5-4F91-99BA-1E52DA0206A4}"/>
                </a:ext>
              </a:extLst>
            </p:cNvPr>
            <p:cNvSpPr>
              <a:spLocks noChangeShapeType="1"/>
            </p:cNvSpPr>
            <p:nvPr/>
          </p:nvSpPr>
          <p:spPr bwMode="auto">
            <a:xfrm>
              <a:off x="1198" y="3354"/>
              <a:ext cx="151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732">
                                            <p:txEl>
                                              <p:pRg st="0" end="0"/>
                                            </p:txEl>
                                          </p:spTgt>
                                        </p:tgtEl>
                                        <p:attrNameLst>
                                          <p:attrName>style.visibility</p:attrName>
                                        </p:attrNameLst>
                                      </p:cBhvr>
                                      <p:to>
                                        <p:strVal val="visible"/>
                                      </p:to>
                                    </p:set>
                                    <p:animEffect transition="in" filter="box(out)">
                                      <p:cBhvr>
                                        <p:cTn id="7" dur="500"/>
                                        <p:tgtEl>
                                          <p:spTgt spid="3297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29733"/>
                                        </p:tgtEl>
                                        <p:attrNameLst>
                                          <p:attrName>style.visibility</p:attrName>
                                        </p:attrNameLst>
                                      </p:cBhvr>
                                      <p:to>
                                        <p:strVal val="visible"/>
                                      </p:to>
                                    </p:set>
                                    <p:animEffect transition="in" filter="randombar(horizontal)">
                                      <p:cBhvr>
                                        <p:cTn id="1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build="p" autoUpdateAnimBg="0"/>
      <p:bldP spid="32973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a:extLst>
              <a:ext uri="{FF2B5EF4-FFF2-40B4-BE49-F238E27FC236}">
                <a16:creationId xmlns:a16="http://schemas.microsoft.com/office/drawing/2014/main" id="{AD5B323A-6A85-4750-AB3E-5EECCC6FF7F8}"/>
              </a:ext>
            </a:extLst>
          </p:cNvPr>
          <p:cNvSpPr txBox="1">
            <a:spLocks noChangeArrowheads="1"/>
          </p:cNvSpPr>
          <p:nvPr/>
        </p:nvSpPr>
        <p:spPr bwMode="auto">
          <a:xfrm>
            <a:off x="800100" y="762000"/>
            <a:ext cx="8610600"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300" b="0">
                <a:latin typeface="Arial" panose="020B0604020202020204" pitchFamily="34" charset="0"/>
                <a:cs typeface="Arial" panose="020B0604020202020204" pitchFamily="34" charset="0"/>
              </a:rPr>
              <a:t> </a:t>
            </a:r>
            <a:r>
              <a:rPr lang="vi-VN" altLang="en-US" sz="2000" b="0">
                <a:latin typeface="Arial" panose="020B0604020202020204" pitchFamily="34" charset="0"/>
                <a:cs typeface="Arial" panose="020B0604020202020204" pitchFamily="34" charset="0"/>
              </a:rPr>
              <a:t>Variable part của header bao gồm các tham số được dùng chủ yếu trong các </a:t>
            </a:r>
            <a:r>
              <a:rPr lang="en-US" altLang="en-US" sz="2000" b="0">
                <a:latin typeface="Arial" panose="020B0604020202020204" pitchFamily="34" charset="0"/>
                <a:cs typeface="Arial" panose="020B0604020202020204" pitchFamily="34" charset="0"/>
              </a:rPr>
              <a:t>TPDU CR và CC trong quá trình thiết lập liên kết giao vận:</a:t>
            </a:r>
          </a:p>
          <a:p>
            <a:pPr>
              <a:lnSpc>
                <a:spcPct val="120000"/>
              </a:lnSpc>
              <a:spcBef>
                <a:spcPts val="1200"/>
              </a:spcBef>
              <a:buClrTx/>
              <a:buSzTx/>
              <a:buFontTx/>
              <a:buNone/>
            </a:pPr>
            <a:r>
              <a:rPr lang="vi-VN" altLang="en-US" sz="2000" b="0">
                <a:latin typeface="Arial" panose="020B0604020202020204" pitchFamily="34" charset="0"/>
                <a:cs typeface="Arial" panose="020B0604020202020204" pitchFamily="34" charset="0"/>
              </a:rPr>
              <a:t>   - </a:t>
            </a:r>
            <a:r>
              <a:rPr lang="vi-VN" altLang="en-US" sz="2000">
                <a:solidFill>
                  <a:srgbClr val="66FF33"/>
                </a:solidFill>
                <a:latin typeface="Arial" panose="020B0604020202020204" pitchFamily="34" charset="0"/>
                <a:cs typeface="Arial" panose="020B0604020202020204" pitchFamily="34" charset="0"/>
              </a:rPr>
              <a:t>Calling TSAP ID </a:t>
            </a:r>
            <a:r>
              <a:rPr lang="vi-VN" altLang="en-US" sz="2000" b="0">
                <a:latin typeface="Arial" panose="020B0604020202020204" pitchFamily="34" charset="0"/>
                <a:cs typeface="Arial" panose="020B0604020202020204" pitchFamily="34" charset="0"/>
              </a:rPr>
              <a:t>Định danh của điểm truy cập ở trạm gọi</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 </a:t>
            </a:r>
            <a:r>
              <a:rPr lang="vi-VN" altLang="en-US" sz="2000">
                <a:solidFill>
                  <a:srgbClr val="66FF33"/>
                </a:solidFill>
                <a:latin typeface="Arial" panose="020B0604020202020204" pitchFamily="34" charset="0"/>
                <a:cs typeface="Arial" panose="020B0604020202020204" pitchFamily="34" charset="0"/>
              </a:rPr>
              <a:t>Called TSAP ID </a:t>
            </a:r>
            <a:r>
              <a:rPr lang="vi-VN" altLang="en-US" sz="2000" b="0">
                <a:latin typeface="Arial" panose="020B0604020202020204" pitchFamily="34" charset="0"/>
                <a:cs typeface="Arial" panose="020B0604020202020204" pitchFamily="34" charset="0"/>
              </a:rPr>
              <a:t>Định danh của điểm truy cập ở trạm được gọi </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   - TPDU size </a:t>
            </a:r>
            <a:r>
              <a:rPr lang="vi-VN" altLang="en-US" sz="2000" b="0">
                <a:latin typeface="Arial" panose="020B0604020202020204" pitchFamily="34" charset="0"/>
                <a:cs typeface="Arial" panose="020B0604020202020204" pitchFamily="34" charset="0"/>
              </a:rPr>
              <a:t>Độ dài tối đa tính theo byte của TPDU có thể từ 128 đến 8192 theo luỹ thừa 2.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 </a:t>
            </a:r>
            <a:r>
              <a:rPr lang="vi-VN" altLang="en-US" sz="2000">
                <a:solidFill>
                  <a:srgbClr val="66FF33"/>
                </a:solidFill>
                <a:latin typeface="Arial" panose="020B0604020202020204" pitchFamily="34" charset="0"/>
                <a:cs typeface="Arial" panose="020B0604020202020204" pitchFamily="34" charset="0"/>
              </a:rPr>
              <a:t>Version number </a:t>
            </a:r>
            <a:r>
              <a:rPr lang="vi-VN" altLang="en-US" sz="2000" b="0">
                <a:latin typeface="Arial" panose="020B0604020202020204" pitchFamily="34" charset="0"/>
                <a:cs typeface="Arial" panose="020B0604020202020204" pitchFamily="34" charset="0"/>
              </a:rPr>
              <a:t>Chỉ rõ phiên bản của giao thức đang dùng.</a:t>
            </a:r>
          </a:p>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   - Checksum </a:t>
            </a:r>
            <a:r>
              <a:rPr lang="en-US" altLang="en-US" sz="2000" b="0">
                <a:latin typeface="Arial" panose="020B0604020202020204" pitchFamily="34" charset="0"/>
                <a:cs typeface="Arial" panose="020B0604020202020204" pitchFamily="34" charset="0"/>
              </a:rPr>
              <a:t>Kiểm soát lỗi</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   - Priority </a:t>
            </a:r>
            <a:r>
              <a:rPr lang="vi-VN" altLang="en-US" sz="2000" b="0">
                <a:latin typeface="Arial" panose="020B0604020202020204" pitchFamily="34" charset="0"/>
                <a:cs typeface="Arial" panose="020B0604020202020204" pitchFamily="34" charset="0"/>
              </a:rPr>
              <a:t>Độ ưu tiên của liên kết giao vận </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 . .</a:t>
            </a:r>
          </a:p>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  Data </a:t>
            </a:r>
            <a:r>
              <a:rPr lang="en-US" altLang="en-US" sz="2000" b="0">
                <a:latin typeface="Arial" panose="020B0604020202020204" pitchFamily="34" charset="0"/>
                <a:cs typeface="Arial" panose="020B0604020202020204" pitchFamily="34" charset="0"/>
              </a:rPr>
              <a:t>Chứa dữ liệu của tầng trên chuyển xuống</a:t>
            </a:r>
          </a:p>
          <a:p>
            <a:pPr>
              <a:spcBef>
                <a:spcPct val="0"/>
              </a:spcBef>
              <a:buClrTx/>
              <a:buSzTx/>
              <a:buFontTx/>
              <a:buNone/>
            </a:pPr>
            <a:endParaRPr lang="en-US" altLang="en-US" sz="2400" b="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2300">
              <a:latin typeface=".VnArial Narrow" panose="020B7200000000000000"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20" name="Rectangle 4">
            <a:extLst>
              <a:ext uri="{FF2B5EF4-FFF2-40B4-BE49-F238E27FC236}">
                <a16:creationId xmlns:a16="http://schemas.microsoft.com/office/drawing/2014/main" id="{1C6006D6-45A9-4869-AA80-BF617C69A32E}"/>
              </a:ext>
            </a:extLst>
          </p:cNvPr>
          <p:cNvGrpSpPr>
            <a:grpSpLocks noRot="1"/>
          </p:cNvGrpSpPr>
          <p:nvPr/>
        </p:nvGrpSpPr>
        <p:grpSpPr bwMode="auto">
          <a:xfrm>
            <a:off x="876300" y="762001"/>
            <a:ext cx="8743950" cy="5208587"/>
            <a:chOff x="552" y="336"/>
            <a:chExt cx="5508" cy="3264"/>
          </a:xfrm>
        </p:grpSpPr>
        <p:sp>
          <p:nvSpPr>
            <p:cNvPr id="331781" name="Rectangle 5">
              <a:extLst>
                <a:ext uri="{FF2B5EF4-FFF2-40B4-BE49-F238E27FC236}">
                  <a16:creationId xmlns:a16="http://schemas.microsoft.com/office/drawing/2014/main" id="{5904F8F3-7230-4D8B-8C9B-DCE1374BF923}"/>
                </a:ext>
              </a:extLst>
            </p:cNvPr>
            <p:cNvSpPr>
              <a:spLocks noChangeArrowheads="1"/>
            </p:cNvSpPr>
            <p:nvPr/>
          </p:nvSpPr>
          <p:spPr bwMode="auto">
            <a:xfrm>
              <a:off x="552" y="3321"/>
              <a:ext cx="2203" cy="279"/>
            </a:xfrm>
            <a:prstGeom prst="rect">
              <a:avLst/>
            </a:prstGeom>
            <a:gradFill rotWithShape="0">
              <a:gsLst>
                <a:gs pos="0">
                  <a:schemeClr val="accent1"/>
                </a:gs>
                <a:gs pos="100000">
                  <a:schemeClr val="accent1">
                    <a:gamma/>
                    <a:shade val="46275"/>
                    <a:invGamma/>
                  </a:schemeClr>
                </a:gs>
              </a:gsLst>
              <a:lin ang="5400000" scaled="1"/>
            </a:gradFill>
            <a:ln w="25400">
              <a:noFill/>
              <a:miter lim="800000"/>
              <a:headEnd/>
              <a:tailEnd/>
            </a:ln>
            <a:effectLst/>
          </p:spPr>
          <p:txBody>
            <a:bodyPr/>
            <a:lstStyle/>
            <a:p>
              <a:pPr algn="ctr" defTabSz="947738" eaLnBrk="1" hangingPunct="1">
                <a:spcBef>
                  <a:spcPct val="20000"/>
                </a:spcBef>
                <a:buClr>
                  <a:schemeClr val="hlink"/>
                </a:buClr>
                <a:buSzPct val="70000"/>
                <a:buFont typeface="Wingdings" pitchFamily="2" charset="2"/>
                <a:buNone/>
                <a:defRPr/>
              </a:pPr>
              <a:r>
                <a:rPr lang="en-US" sz="2200">
                  <a:latin typeface=".VnTime" pitchFamily="34" charset="0"/>
                </a:rPr>
                <a:t>Data</a:t>
              </a:r>
            </a:p>
          </p:txBody>
        </p:sp>
        <p:sp>
          <p:nvSpPr>
            <p:cNvPr id="331782" name="Rectangle 6">
              <a:extLst>
                <a:ext uri="{FF2B5EF4-FFF2-40B4-BE49-F238E27FC236}">
                  <a16:creationId xmlns:a16="http://schemas.microsoft.com/office/drawing/2014/main" id="{84C326BE-ED16-42F7-BAC3-792EB5741757}"/>
                </a:ext>
              </a:extLst>
            </p:cNvPr>
            <p:cNvSpPr>
              <a:spLocks noChangeArrowheads="1"/>
            </p:cNvSpPr>
            <p:nvPr/>
          </p:nvSpPr>
          <p:spPr bwMode="auto">
            <a:xfrm>
              <a:off x="3857" y="2947"/>
              <a:ext cx="2203" cy="653"/>
            </a:xfrm>
            <a:prstGeom prst="rect">
              <a:avLst/>
            </a:prstGeom>
            <a:gradFill rotWithShape="0">
              <a:gsLst>
                <a:gs pos="0">
                  <a:schemeClr val="accent1"/>
                </a:gs>
                <a:gs pos="100000">
                  <a:schemeClr val="accent1">
                    <a:gamma/>
                    <a:shade val="46275"/>
                    <a:invGamma/>
                  </a:schemeClr>
                </a:gs>
              </a:gsLst>
              <a:lin ang="5400000" scaled="1"/>
            </a:gradFill>
            <a:ln w="25400">
              <a:noFill/>
              <a:miter lim="800000"/>
              <a:headEnd/>
              <a:tailEnd/>
            </a:ln>
            <a:effectLst/>
          </p:spPr>
          <p:txBody>
            <a:bodyPr/>
            <a:lstStyle/>
            <a:p>
              <a:pPr algn="ctr" defTabSz="947738" eaLnBrk="1" hangingPunct="1">
                <a:spcBef>
                  <a:spcPct val="20000"/>
                </a:spcBef>
                <a:buClr>
                  <a:schemeClr val="hlink"/>
                </a:buClr>
                <a:buSzPct val="70000"/>
                <a:buFont typeface="Wingdings" pitchFamily="2" charset="2"/>
                <a:buNone/>
                <a:defRPr/>
              </a:pPr>
              <a:endParaRPr lang="en-US" sz="2200">
                <a:solidFill>
                  <a:srgbClr val="FF3300"/>
                </a:solidFill>
                <a:latin typeface=".VnTime" pitchFamily="34" charset="0"/>
              </a:endParaRPr>
            </a:p>
            <a:p>
              <a:pPr algn="ctr" defTabSz="947738" eaLnBrk="1" hangingPunct="1">
                <a:buClr>
                  <a:schemeClr val="hlink"/>
                </a:buClr>
                <a:buSzPct val="70000"/>
                <a:buFont typeface="Wingdings" pitchFamily="2" charset="2"/>
                <a:buNone/>
                <a:defRPr/>
              </a:pPr>
              <a:r>
                <a:rPr lang="en-US" sz="2200">
                  <a:latin typeface=".VnTime" pitchFamily="34" charset="0"/>
                </a:rPr>
                <a:t>DATA</a:t>
              </a:r>
            </a:p>
          </p:txBody>
        </p:sp>
        <p:sp>
          <p:nvSpPr>
            <p:cNvPr id="60425" name="Rectangle 7">
              <a:extLst>
                <a:ext uri="{FF2B5EF4-FFF2-40B4-BE49-F238E27FC236}">
                  <a16:creationId xmlns:a16="http://schemas.microsoft.com/office/drawing/2014/main" id="{CB0722B9-4196-4E30-9BE1-9C4D66B8DB6A}"/>
                </a:ext>
              </a:extLst>
            </p:cNvPr>
            <p:cNvSpPr>
              <a:spLocks noChangeArrowheads="1"/>
            </p:cNvSpPr>
            <p:nvPr/>
          </p:nvSpPr>
          <p:spPr bwMode="auto">
            <a:xfrm>
              <a:off x="552" y="2947"/>
              <a:ext cx="2203" cy="374"/>
            </a:xfrm>
            <a:prstGeom prst="rect">
              <a:avLst/>
            </a:prstGeom>
            <a:solidFill>
              <a:srgbClr val="66FF33"/>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solidFill>
                    <a:schemeClr val="bg2"/>
                  </a:solidFill>
                  <a:latin typeface=".VnTime" panose="020B7200000000000000" pitchFamily="34" charset="0"/>
                </a:rPr>
                <a:t>Variable Part</a:t>
              </a:r>
            </a:p>
          </p:txBody>
        </p:sp>
        <p:sp>
          <p:nvSpPr>
            <p:cNvPr id="60426" name="Rectangle 8">
              <a:extLst>
                <a:ext uri="{FF2B5EF4-FFF2-40B4-BE49-F238E27FC236}">
                  <a16:creationId xmlns:a16="http://schemas.microsoft.com/office/drawing/2014/main" id="{58AE7F62-E718-4ED1-BD95-6EE6DEA12578}"/>
                </a:ext>
              </a:extLst>
            </p:cNvPr>
            <p:cNvSpPr>
              <a:spLocks noChangeArrowheads="1"/>
            </p:cNvSpPr>
            <p:nvPr/>
          </p:nvSpPr>
          <p:spPr bwMode="auto">
            <a:xfrm>
              <a:off x="1654" y="2575"/>
              <a:ext cx="110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Option</a:t>
              </a:r>
            </a:p>
          </p:txBody>
        </p:sp>
        <p:sp>
          <p:nvSpPr>
            <p:cNvPr id="60427" name="Rectangle 9">
              <a:extLst>
                <a:ext uri="{FF2B5EF4-FFF2-40B4-BE49-F238E27FC236}">
                  <a16:creationId xmlns:a16="http://schemas.microsoft.com/office/drawing/2014/main" id="{E5FA469F-3BE8-4BC4-8B0F-05573514230F}"/>
                </a:ext>
              </a:extLst>
            </p:cNvPr>
            <p:cNvSpPr>
              <a:spLocks noChangeArrowheads="1"/>
            </p:cNvSpPr>
            <p:nvPr/>
          </p:nvSpPr>
          <p:spPr bwMode="auto">
            <a:xfrm>
              <a:off x="552" y="2575"/>
              <a:ext cx="110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Class</a:t>
              </a:r>
            </a:p>
          </p:txBody>
        </p:sp>
        <p:sp>
          <p:nvSpPr>
            <p:cNvPr id="60428" name="Rectangle 10">
              <a:extLst>
                <a:ext uri="{FF2B5EF4-FFF2-40B4-BE49-F238E27FC236}">
                  <a16:creationId xmlns:a16="http://schemas.microsoft.com/office/drawing/2014/main" id="{D65767CF-23AD-4C14-A278-45858AF6B1C2}"/>
                </a:ext>
              </a:extLst>
            </p:cNvPr>
            <p:cNvSpPr>
              <a:spLocks noChangeArrowheads="1"/>
            </p:cNvSpPr>
            <p:nvPr/>
          </p:nvSpPr>
          <p:spPr bwMode="auto">
            <a:xfrm>
              <a:off x="3857" y="2202"/>
              <a:ext cx="2203" cy="745"/>
            </a:xfrm>
            <a:prstGeom prst="rect">
              <a:avLst/>
            </a:prstGeom>
            <a:solidFill>
              <a:srgbClr val="66FF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buFont typeface="Wingdings" panose="05000000000000000000" pitchFamily="2" charset="2"/>
                <a:buNone/>
              </a:pPr>
              <a:endParaRPr lang="en-US" altLang="en-US" sz="2200">
                <a:latin typeface=".VnTime" panose="020B7200000000000000" pitchFamily="34" charset="0"/>
              </a:endParaRPr>
            </a:p>
            <a:p>
              <a:pPr algn="ctr" eaLnBrk="1" hangingPunct="1">
                <a:buFont typeface="Wingdings" panose="05000000000000000000" pitchFamily="2" charset="2"/>
                <a:buNone/>
              </a:pPr>
              <a:r>
                <a:rPr lang="en-US" altLang="en-US" sz="2200">
                  <a:solidFill>
                    <a:schemeClr val="bg2"/>
                  </a:solidFill>
                  <a:latin typeface=".VnTime" panose="020B7200000000000000" pitchFamily="34" charset="0"/>
                </a:rPr>
                <a:t>Variable</a:t>
              </a:r>
            </a:p>
          </p:txBody>
        </p:sp>
        <p:sp>
          <p:nvSpPr>
            <p:cNvPr id="60429" name="Rectangle 11">
              <a:extLst>
                <a:ext uri="{FF2B5EF4-FFF2-40B4-BE49-F238E27FC236}">
                  <a16:creationId xmlns:a16="http://schemas.microsoft.com/office/drawing/2014/main" id="{60C2D7BF-C6D1-41D1-B7AA-526EA12DC28B}"/>
                </a:ext>
              </a:extLst>
            </p:cNvPr>
            <p:cNvSpPr>
              <a:spLocks noChangeArrowheads="1"/>
            </p:cNvSpPr>
            <p:nvPr/>
          </p:nvSpPr>
          <p:spPr bwMode="auto">
            <a:xfrm>
              <a:off x="552" y="2202"/>
              <a:ext cx="2203"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Reference</a:t>
              </a:r>
            </a:p>
          </p:txBody>
        </p:sp>
        <p:sp>
          <p:nvSpPr>
            <p:cNvPr id="60430" name="Rectangle 12">
              <a:extLst>
                <a:ext uri="{FF2B5EF4-FFF2-40B4-BE49-F238E27FC236}">
                  <a16:creationId xmlns:a16="http://schemas.microsoft.com/office/drawing/2014/main" id="{DBD33C43-1B8C-4E7C-A177-95B13ED785A2}"/>
                </a:ext>
              </a:extLst>
            </p:cNvPr>
            <p:cNvSpPr>
              <a:spLocks noChangeArrowheads="1"/>
            </p:cNvSpPr>
            <p:nvPr/>
          </p:nvSpPr>
          <p:spPr bwMode="auto">
            <a:xfrm>
              <a:off x="4958" y="1829"/>
              <a:ext cx="110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r" eaLnBrk="1" hangingPunct="1">
                <a:buFont typeface="Wingdings" panose="05000000000000000000" pitchFamily="2" charset="2"/>
                <a:buNone/>
              </a:pPr>
              <a:r>
                <a:rPr lang="en-US" altLang="en-US" sz="2200">
                  <a:latin typeface=".VnTime" panose="020B7200000000000000" pitchFamily="34" charset="0"/>
                </a:rPr>
                <a:t>EOT</a:t>
              </a:r>
            </a:p>
          </p:txBody>
        </p:sp>
        <p:sp>
          <p:nvSpPr>
            <p:cNvPr id="60431" name="Rectangle 13">
              <a:extLst>
                <a:ext uri="{FF2B5EF4-FFF2-40B4-BE49-F238E27FC236}">
                  <a16:creationId xmlns:a16="http://schemas.microsoft.com/office/drawing/2014/main" id="{91306F1D-A30E-40C4-9775-4BB9819873E8}"/>
                </a:ext>
              </a:extLst>
            </p:cNvPr>
            <p:cNvSpPr>
              <a:spLocks noChangeArrowheads="1"/>
            </p:cNvSpPr>
            <p:nvPr/>
          </p:nvSpPr>
          <p:spPr bwMode="auto">
            <a:xfrm>
              <a:off x="3857" y="1829"/>
              <a:ext cx="110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buFont typeface="Wingdings" panose="05000000000000000000" pitchFamily="2" charset="2"/>
                <a:buNone/>
              </a:pPr>
              <a:r>
                <a:rPr lang="en-US" altLang="en-US" sz="2200">
                  <a:latin typeface=".VnTime" panose="020B7200000000000000" pitchFamily="34" charset="0"/>
                </a:rPr>
                <a:t>TPDU- NR</a:t>
              </a:r>
            </a:p>
          </p:txBody>
        </p:sp>
        <p:sp>
          <p:nvSpPr>
            <p:cNvPr id="60432" name="Rectangle 14">
              <a:extLst>
                <a:ext uri="{FF2B5EF4-FFF2-40B4-BE49-F238E27FC236}">
                  <a16:creationId xmlns:a16="http://schemas.microsoft.com/office/drawing/2014/main" id="{E96C952D-8C8F-4F73-A4F2-3F1624BBBAE9}"/>
                </a:ext>
              </a:extLst>
            </p:cNvPr>
            <p:cNvSpPr>
              <a:spLocks noChangeArrowheads="1"/>
            </p:cNvSpPr>
            <p:nvPr/>
          </p:nvSpPr>
          <p:spPr bwMode="auto">
            <a:xfrm>
              <a:off x="552" y="1829"/>
              <a:ext cx="2203"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Source</a:t>
              </a:r>
            </a:p>
          </p:txBody>
        </p:sp>
        <p:sp>
          <p:nvSpPr>
            <p:cNvPr id="60433" name="Rectangle 15">
              <a:extLst>
                <a:ext uri="{FF2B5EF4-FFF2-40B4-BE49-F238E27FC236}">
                  <a16:creationId xmlns:a16="http://schemas.microsoft.com/office/drawing/2014/main" id="{3BBAC9BE-F293-476F-A75C-3BA2F33202CD}"/>
                </a:ext>
              </a:extLst>
            </p:cNvPr>
            <p:cNvSpPr>
              <a:spLocks noChangeArrowheads="1"/>
            </p:cNvSpPr>
            <p:nvPr/>
          </p:nvSpPr>
          <p:spPr bwMode="auto">
            <a:xfrm>
              <a:off x="3857" y="1455"/>
              <a:ext cx="220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Reference</a:t>
              </a:r>
            </a:p>
          </p:txBody>
        </p:sp>
        <p:sp>
          <p:nvSpPr>
            <p:cNvPr id="60434" name="Rectangle 16">
              <a:extLst>
                <a:ext uri="{FF2B5EF4-FFF2-40B4-BE49-F238E27FC236}">
                  <a16:creationId xmlns:a16="http://schemas.microsoft.com/office/drawing/2014/main" id="{1119DD8C-4426-45EB-88E8-40E989FE9468}"/>
                </a:ext>
              </a:extLst>
            </p:cNvPr>
            <p:cNvSpPr>
              <a:spLocks noChangeArrowheads="1"/>
            </p:cNvSpPr>
            <p:nvPr/>
          </p:nvSpPr>
          <p:spPr bwMode="auto">
            <a:xfrm>
              <a:off x="552" y="1455"/>
              <a:ext cx="220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Reference</a:t>
              </a:r>
            </a:p>
          </p:txBody>
        </p:sp>
        <p:sp>
          <p:nvSpPr>
            <p:cNvPr id="60435" name="Rectangle 17">
              <a:extLst>
                <a:ext uri="{FF2B5EF4-FFF2-40B4-BE49-F238E27FC236}">
                  <a16:creationId xmlns:a16="http://schemas.microsoft.com/office/drawing/2014/main" id="{12273073-1212-4925-BBA5-076B49C5B6E4}"/>
                </a:ext>
              </a:extLst>
            </p:cNvPr>
            <p:cNvSpPr>
              <a:spLocks noChangeArrowheads="1"/>
            </p:cNvSpPr>
            <p:nvPr/>
          </p:nvSpPr>
          <p:spPr bwMode="auto">
            <a:xfrm>
              <a:off x="3857" y="1082"/>
              <a:ext cx="2203"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Destination</a:t>
              </a:r>
            </a:p>
          </p:txBody>
        </p:sp>
        <p:sp>
          <p:nvSpPr>
            <p:cNvPr id="60436" name="Rectangle 18">
              <a:extLst>
                <a:ext uri="{FF2B5EF4-FFF2-40B4-BE49-F238E27FC236}">
                  <a16:creationId xmlns:a16="http://schemas.microsoft.com/office/drawing/2014/main" id="{9233B247-39C3-4F70-8CD1-B4D9AFEEB97E}"/>
                </a:ext>
              </a:extLst>
            </p:cNvPr>
            <p:cNvSpPr>
              <a:spLocks noChangeArrowheads="1"/>
            </p:cNvSpPr>
            <p:nvPr/>
          </p:nvSpPr>
          <p:spPr bwMode="auto">
            <a:xfrm>
              <a:off x="552" y="1082"/>
              <a:ext cx="2203"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Destination</a:t>
              </a:r>
            </a:p>
          </p:txBody>
        </p:sp>
        <p:sp>
          <p:nvSpPr>
            <p:cNvPr id="60437" name="Rectangle 19">
              <a:extLst>
                <a:ext uri="{FF2B5EF4-FFF2-40B4-BE49-F238E27FC236}">
                  <a16:creationId xmlns:a16="http://schemas.microsoft.com/office/drawing/2014/main" id="{319DA364-DBA8-42A2-BF65-F0FF86010BD5}"/>
                </a:ext>
              </a:extLst>
            </p:cNvPr>
            <p:cNvSpPr>
              <a:spLocks noChangeArrowheads="1"/>
            </p:cNvSpPr>
            <p:nvPr/>
          </p:nvSpPr>
          <p:spPr bwMode="auto">
            <a:xfrm>
              <a:off x="4958" y="710"/>
              <a:ext cx="110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O O O</a:t>
              </a:r>
            </a:p>
          </p:txBody>
        </p:sp>
        <p:sp>
          <p:nvSpPr>
            <p:cNvPr id="60438" name="Rectangle 20">
              <a:extLst>
                <a:ext uri="{FF2B5EF4-FFF2-40B4-BE49-F238E27FC236}">
                  <a16:creationId xmlns:a16="http://schemas.microsoft.com/office/drawing/2014/main" id="{2EF8F89B-F0ED-47D6-ADBB-7ACC4F07334B}"/>
                </a:ext>
              </a:extLst>
            </p:cNvPr>
            <p:cNvSpPr>
              <a:spLocks noChangeArrowheads="1"/>
            </p:cNvSpPr>
            <p:nvPr/>
          </p:nvSpPr>
          <p:spPr bwMode="auto">
            <a:xfrm>
              <a:off x="3857" y="710"/>
              <a:ext cx="110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DT</a:t>
              </a:r>
            </a:p>
          </p:txBody>
        </p:sp>
        <p:sp>
          <p:nvSpPr>
            <p:cNvPr id="60439" name="Rectangle 21">
              <a:extLst>
                <a:ext uri="{FF2B5EF4-FFF2-40B4-BE49-F238E27FC236}">
                  <a16:creationId xmlns:a16="http://schemas.microsoft.com/office/drawing/2014/main" id="{59DFB7E5-D066-47C9-895C-09BCB9D10FE1}"/>
                </a:ext>
              </a:extLst>
            </p:cNvPr>
            <p:cNvSpPr>
              <a:spLocks noChangeArrowheads="1"/>
            </p:cNvSpPr>
            <p:nvPr/>
          </p:nvSpPr>
          <p:spPr bwMode="auto">
            <a:xfrm>
              <a:off x="1654" y="710"/>
              <a:ext cx="110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CDT</a:t>
              </a:r>
            </a:p>
          </p:txBody>
        </p:sp>
        <p:sp>
          <p:nvSpPr>
            <p:cNvPr id="60440" name="Rectangle 22">
              <a:extLst>
                <a:ext uri="{FF2B5EF4-FFF2-40B4-BE49-F238E27FC236}">
                  <a16:creationId xmlns:a16="http://schemas.microsoft.com/office/drawing/2014/main" id="{0E50BE57-78A9-41E4-8692-65D345E31E37}"/>
                </a:ext>
              </a:extLst>
            </p:cNvPr>
            <p:cNvSpPr>
              <a:spLocks noChangeArrowheads="1"/>
            </p:cNvSpPr>
            <p:nvPr/>
          </p:nvSpPr>
          <p:spPr bwMode="auto">
            <a:xfrm>
              <a:off x="552" y="710"/>
              <a:ext cx="110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CR</a:t>
              </a:r>
            </a:p>
          </p:txBody>
        </p:sp>
        <p:sp>
          <p:nvSpPr>
            <p:cNvPr id="60441" name="Rectangle 23">
              <a:extLst>
                <a:ext uri="{FF2B5EF4-FFF2-40B4-BE49-F238E27FC236}">
                  <a16:creationId xmlns:a16="http://schemas.microsoft.com/office/drawing/2014/main" id="{0BF81CDF-D1FB-4012-80E2-DDACD22FEFEF}"/>
                </a:ext>
              </a:extLst>
            </p:cNvPr>
            <p:cNvSpPr>
              <a:spLocks noChangeArrowheads="1"/>
            </p:cNvSpPr>
            <p:nvPr/>
          </p:nvSpPr>
          <p:spPr bwMode="auto">
            <a:xfrm>
              <a:off x="3857" y="336"/>
              <a:ext cx="220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LI</a:t>
              </a:r>
            </a:p>
          </p:txBody>
        </p:sp>
        <p:sp>
          <p:nvSpPr>
            <p:cNvPr id="60442" name="Rectangle 24">
              <a:extLst>
                <a:ext uri="{FF2B5EF4-FFF2-40B4-BE49-F238E27FC236}">
                  <a16:creationId xmlns:a16="http://schemas.microsoft.com/office/drawing/2014/main" id="{618D8B62-B98B-45D6-8D66-1B1108A98C2B}"/>
                </a:ext>
              </a:extLst>
            </p:cNvPr>
            <p:cNvSpPr>
              <a:spLocks noChangeArrowheads="1"/>
            </p:cNvSpPr>
            <p:nvPr/>
          </p:nvSpPr>
          <p:spPr bwMode="auto">
            <a:xfrm>
              <a:off x="2755" y="336"/>
              <a:ext cx="1102"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buFont typeface="Wingdings" panose="05000000000000000000" pitchFamily="2" charset="2"/>
                <a:buNone/>
              </a:pPr>
              <a:endParaRPr lang="en-US" altLang="en-US" sz="2200">
                <a:latin typeface=".VnTime" panose="020B7200000000000000" pitchFamily="34" charset="0"/>
              </a:endParaRPr>
            </a:p>
            <a:p>
              <a:pPr eaLnBrk="1" hangingPunct="1">
                <a:buFont typeface="Wingdings" panose="05000000000000000000" pitchFamily="2" charset="2"/>
                <a:buNone/>
              </a:pPr>
              <a:endParaRPr lang="en-US" altLang="en-US" sz="2200">
                <a:latin typeface=".VnTime" panose="020B7200000000000000" pitchFamily="34" charset="0"/>
              </a:endParaRPr>
            </a:p>
          </p:txBody>
        </p:sp>
        <p:sp>
          <p:nvSpPr>
            <p:cNvPr id="60443" name="Rectangle 25">
              <a:extLst>
                <a:ext uri="{FF2B5EF4-FFF2-40B4-BE49-F238E27FC236}">
                  <a16:creationId xmlns:a16="http://schemas.microsoft.com/office/drawing/2014/main" id="{3A698A64-5A60-43FA-B8D4-F94C0D93DF5C}"/>
                </a:ext>
              </a:extLst>
            </p:cNvPr>
            <p:cNvSpPr>
              <a:spLocks noChangeArrowheads="1"/>
            </p:cNvSpPr>
            <p:nvPr/>
          </p:nvSpPr>
          <p:spPr bwMode="auto">
            <a:xfrm>
              <a:off x="552" y="336"/>
              <a:ext cx="220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Time" panose="020B7200000000000000" pitchFamily="34" charset="0"/>
                </a:rPr>
                <a:t>LI</a:t>
              </a:r>
            </a:p>
          </p:txBody>
        </p:sp>
        <p:sp>
          <p:nvSpPr>
            <p:cNvPr id="60444" name="Line 26">
              <a:extLst>
                <a:ext uri="{FF2B5EF4-FFF2-40B4-BE49-F238E27FC236}">
                  <a16:creationId xmlns:a16="http://schemas.microsoft.com/office/drawing/2014/main" id="{4F195CF2-C544-4B65-BABB-F4F8B9D21A48}"/>
                </a:ext>
              </a:extLst>
            </p:cNvPr>
            <p:cNvSpPr>
              <a:spLocks noChangeShapeType="1"/>
            </p:cNvSpPr>
            <p:nvPr/>
          </p:nvSpPr>
          <p:spPr bwMode="auto">
            <a:xfrm>
              <a:off x="552" y="336"/>
              <a:ext cx="220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45" name="Line 27">
              <a:extLst>
                <a:ext uri="{FF2B5EF4-FFF2-40B4-BE49-F238E27FC236}">
                  <a16:creationId xmlns:a16="http://schemas.microsoft.com/office/drawing/2014/main" id="{F1E32601-DA9C-4E81-AA8D-3E86FEA33F11}"/>
                </a:ext>
              </a:extLst>
            </p:cNvPr>
            <p:cNvSpPr>
              <a:spLocks noChangeShapeType="1"/>
            </p:cNvSpPr>
            <p:nvPr/>
          </p:nvSpPr>
          <p:spPr bwMode="auto">
            <a:xfrm>
              <a:off x="552" y="710"/>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46" name="Line 28">
              <a:extLst>
                <a:ext uri="{FF2B5EF4-FFF2-40B4-BE49-F238E27FC236}">
                  <a16:creationId xmlns:a16="http://schemas.microsoft.com/office/drawing/2014/main" id="{7C3EFE8A-46D5-49F2-ABEB-1CB386FB6CD8}"/>
                </a:ext>
              </a:extLst>
            </p:cNvPr>
            <p:cNvSpPr>
              <a:spLocks noChangeShapeType="1"/>
            </p:cNvSpPr>
            <p:nvPr/>
          </p:nvSpPr>
          <p:spPr bwMode="auto">
            <a:xfrm>
              <a:off x="552" y="1082"/>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47" name="Line 29">
              <a:extLst>
                <a:ext uri="{FF2B5EF4-FFF2-40B4-BE49-F238E27FC236}">
                  <a16:creationId xmlns:a16="http://schemas.microsoft.com/office/drawing/2014/main" id="{F7F92397-D5D5-4AF3-92BE-E78019C7C7CD}"/>
                </a:ext>
              </a:extLst>
            </p:cNvPr>
            <p:cNvSpPr>
              <a:spLocks noChangeShapeType="1"/>
            </p:cNvSpPr>
            <p:nvPr/>
          </p:nvSpPr>
          <p:spPr bwMode="auto">
            <a:xfrm>
              <a:off x="552" y="1455"/>
              <a:ext cx="2203" cy="0"/>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48" name="Line 30">
              <a:extLst>
                <a:ext uri="{FF2B5EF4-FFF2-40B4-BE49-F238E27FC236}">
                  <a16:creationId xmlns:a16="http://schemas.microsoft.com/office/drawing/2014/main" id="{0C247A4E-D413-4DD8-A9BC-0AEAC3329D64}"/>
                </a:ext>
              </a:extLst>
            </p:cNvPr>
            <p:cNvSpPr>
              <a:spLocks noChangeShapeType="1"/>
            </p:cNvSpPr>
            <p:nvPr/>
          </p:nvSpPr>
          <p:spPr bwMode="auto">
            <a:xfrm>
              <a:off x="552" y="1829"/>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49" name="Line 31">
              <a:extLst>
                <a:ext uri="{FF2B5EF4-FFF2-40B4-BE49-F238E27FC236}">
                  <a16:creationId xmlns:a16="http://schemas.microsoft.com/office/drawing/2014/main" id="{831F543C-72AE-4D3D-9A75-F620170448C3}"/>
                </a:ext>
              </a:extLst>
            </p:cNvPr>
            <p:cNvSpPr>
              <a:spLocks noChangeShapeType="1"/>
            </p:cNvSpPr>
            <p:nvPr/>
          </p:nvSpPr>
          <p:spPr bwMode="auto">
            <a:xfrm>
              <a:off x="552" y="2202"/>
              <a:ext cx="2203" cy="0"/>
            </a:xfrm>
            <a:prstGeom prst="line">
              <a:avLst/>
            </a:prstGeom>
            <a:noFill/>
            <a:ln w="12700">
              <a:solidFill>
                <a:schemeClr val="tx1"/>
              </a:solidFill>
              <a:prstDash val="sysDash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0" name="Line 32">
              <a:extLst>
                <a:ext uri="{FF2B5EF4-FFF2-40B4-BE49-F238E27FC236}">
                  <a16:creationId xmlns:a16="http://schemas.microsoft.com/office/drawing/2014/main" id="{8ACBCD4E-B82C-482D-9FDB-5F8D45A08B22}"/>
                </a:ext>
              </a:extLst>
            </p:cNvPr>
            <p:cNvSpPr>
              <a:spLocks noChangeShapeType="1"/>
            </p:cNvSpPr>
            <p:nvPr/>
          </p:nvSpPr>
          <p:spPr bwMode="auto">
            <a:xfrm>
              <a:off x="552" y="2575"/>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1" name="Line 33">
              <a:extLst>
                <a:ext uri="{FF2B5EF4-FFF2-40B4-BE49-F238E27FC236}">
                  <a16:creationId xmlns:a16="http://schemas.microsoft.com/office/drawing/2014/main" id="{92EC2F82-2FFA-465C-B381-D9705181448A}"/>
                </a:ext>
              </a:extLst>
            </p:cNvPr>
            <p:cNvSpPr>
              <a:spLocks noChangeShapeType="1"/>
            </p:cNvSpPr>
            <p:nvPr/>
          </p:nvSpPr>
          <p:spPr bwMode="auto">
            <a:xfrm>
              <a:off x="552" y="2947"/>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2" name="Line 34">
              <a:extLst>
                <a:ext uri="{FF2B5EF4-FFF2-40B4-BE49-F238E27FC236}">
                  <a16:creationId xmlns:a16="http://schemas.microsoft.com/office/drawing/2014/main" id="{1743554B-E8D6-43C4-92E9-9B0EC246FB25}"/>
                </a:ext>
              </a:extLst>
            </p:cNvPr>
            <p:cNvSpPr>
              <a:spLocks noChangeShapeType="1"/>
            </p:cNvSpPr>
            <p:nvPr/>
          </p:nvSpPr>
          <p:spPr bwMode="auto">
            <a:xfrm>
              <a:off x="552" y="3321"/>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3" name="Line 35">
              <a:extLst>
                <a:ext uri="{FF2B5EF4-FFF2-40B4-BE49-F238E27FC236}">
                  <a16:creationId xmlns:a16="http://schemas.microsoft.com/office/drawing/2014/main" id="{DDFE859C-C580-4AD3-A74C-7BC8F7854602}"/>
                </a:ext>
              </a:extLst>
            </p:cNvPr>
            <p:cNvSpPr>
              <a:spLocks noChangeShapeType="1"/>
            </p:cNvSpPr>
            <p:nvPr/>
          </p:nvSpPr>
          <p:spPr bwMode="auto">
            <a:xfrm>
              <a:off x="552" y="3600"/>
              <a:ext cx="220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4" name="Line 36">
              <a:extLst>
                <a:ext uri="{FF2B5EF4-FFF2-40B4-BE49-F238E27FC236}">
                  <a16:creationId xmlns:a16="http://schemas.microsoft.com/office/drawing/2014/main" id="{A7E41809-B87D-4BBA-AECD-1B66FC745D24}"/>
                </a:ext>
              </a:extLst>
            </p:cNvPr>
            <p:cNvSpPr>
              <a:spLocks noChangeShapeType="1"/>
            </p:cNvSpPr>
            <p:nvPr/>
          </p:nvSpPr>
          <p:spPr bwMode="auto">
            <a:xfrm>
              <a:off x="2755" y="336"/>
              <a:ext cx="0" cy="3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5" name="Line 37">
              <a:extLst>
                <a:ext uri="{FF2B5EF4-FFF2-40B4-BE49-F238E27FC236}">
                  <a16:creationId xmlns:a16="http://schemas.microsoft.com/office/drawing/2014/main" id="{26C93C2F-8CF9-468F-A88A-7301CB899837}"/>
                </a:ext>
              </a:extLst>
            </p:cNvPr>
            <p:cNvSpPr>
              <a:spLocks noChangeShapeType="1"/>
            </p:cNvSpPr>
            <p:nvPr/>
          </p:nvSpPr>
          <p:spPr bwMode="auto">
            <a:xfrm>
              <a:off x="3857" y="336"/>
              <a:ext cx="0" cy="3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6" name="Line 38">
              <a:extLst>
                <a:ext uri="{FF2B5EF4-FFF2-40B4-BE49-F238E27FC236}">
                  <a16:creationId xmlns:a16="http://schemas.microsoft.com/office/drawing/2014/main" id="{EF9D5879-53C8-418D-BD30-C894510D4FBF}"/>
                </a:ext>
              </a:extLst>
            </p:cNvPr>
            <p:cNvSpPr>
              <a:spLocks noChangeShapeType="1"/>
            </p:cNvSpPr>
            <p:nvPr/>
          </p:nvSpPr>
          <p:spPr bwMode="auto">
            <a:xfrm>
              <a:off x="1654" y="710"/>
              <a:ext cx="0" cy="3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7" name="Line 39">
              <a:extLst>
                <a:ext uri="{FF2B5EF4-FFF2-40B4-BE49-F238E27FC236}">
                  <a16:creationId xmlns:a16="http://schemas.microsoft.com/office/drawing/2014/main" id="{FC0003BB-E9DA-47EC-8DD9-F7C997C6F1CE}"/>
                </a:ext>
              </a:extLst>
            </p:cNvPr>
            <p:cNvSpPr>
              <a:spLocks noChangeShapeType="1"/>
            </p:cNvSpPr>
            <p:nvPr/>
          </p:nvSpPr>
          <p:spPr bwMode="auto">
            <a:xfrm>
              <a:off x="3857" y="710"/>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8" name="Line 40">
              <a:extLst>
                <a:ext uri="{FF2B5EF4-FFF2-40B4-BE49-F238E27FC236}">
                  <a16:creationId xmlns:a16="http://schemas.microsoft.com/office/drawing/2014/main" id="{5D0861FA-ABA2-4EE7-9E6F-1B44F1E4F89B}"/>
                </a:ext>
              </a:extLst>
            </p:cNvPr>
            <p:cNvSpPr>
              <a:spLocks noChangeShapeType="1"/>
            </p:cNvSpPr>
            <p:nvPr/>
          </p:nvSpPr>
          <p:spPr bwMode="auto">
            <a:xfrm>
              <a:off x="3857" y="1082"/>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59" name="Line 41">
              <a:extLst>
                <a:ext uri="{FF2B5EF4-FFF2-40B4-BE49-F238E27FC236}">
                  <a16:creationId xmlns:a16="http://schemas.microsoft.com/office/drawing/2014/main" id="{2913AF3B-7641-4B5A-AA4F-6991AD5BF5C3}"/>
                </a:ext>
              </a:extLst>
            </p:cNvPr>
            <p:cNvSpPr>
              <a:spLocks noChangeShapeType="1"/>
            </p:cNvSpPr>
            <p:nvPr/>
          </p:nvSpPr>
          <p:spPr bwMode="auto">
            <a:xfrm>
              <a:off x="3857" y="1455"/>
              <a:ext cx="2203" cy="0"/>
            </a:xfrm>
            <a:prstGeom prst="line">
              <a:avLst/>
            </a:prstGeom>
            <a:noFill/>
            <a:ln w="12700">
              <a:solidFill>
                <a:schemeClr val="tx1"/>
              </a:solidFill>
              <a:prstDash val="sysDash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0" name="Line 42">
              <a:extLst>
                <a:ext uri="{FF2B5EF4-FFF2-40B4-BE49-F238E27FC236}">
                  <a16:creationId xmlns:a16="http://schemas.microsoft.com/office/drawing/2014/main" id="{17C4378E-78BB-402E-979A-490702838BAF}"/>
                </a:ext>
              </a:extLst>
            </p:cNvPr>
            <p:cNvSpPr>
              <a:spLocks noChangeShapeType="1"/>
            </p:cNvSpPr>
            <p:nvPr/>
          </p:nvSpPr>
          <p:spPr bwMode="auto">
            <a:xfrm>
              <a:off x="3857" y="1829"/>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1" name="Line 43">
              <a:extLst>
                <a:ext uri="{FF2B5EF4-FFF2-40B4-BE49-F238E27FC236}">
                  <a16:creationId xmlns:a16="http://schemas.microsoft.com/office/drawing/2014/main" id="{CDF3911A-FFC8-4375-BCFB-4CF0113671D2}"/>
                </a:ext>
              </a:extLst>
            </p:cNvPr>
            <p:cNvSpPr>
              <a:spLocks noChangeShapeType="1"/>
            </p:cNvSpPr>
            <p:nvPr/>
          </p:nvSpPr>
          <p:spPr bwMode="auto">
            <a:xfrm>
              <a:off x="3857" y="2202"/>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2" name="Line 44">
              <a:extLst>
                <a:ext uri="{FF2B5EF4-FFF2-40B4-BE49-F238E27FC236}">
                  <a16:creationId xmlns:a16="http://schemas.microsoft.com/office/drawing/2014/main" id="{A628768D-B6FE-4DB0-AB04-B5560E2CBAF5}"/>
                </a:ext>
              </a:extLst>
            </p:cNvPr>
            <p:cNvSpPr>
              <a:spLocks noChangeShapeType="1"/>
            </p:cNvSpPr>
            <p:nvPr/>
          </p:nvSpPr>
          <p:spPr bwMode="auto">
            <a:xfrm>
              <a:off x="3857" y="2947"/>
              <a:ext cx="22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3" name="Line 45">
              <a:extLst>
                <a:ext uri="{FF2B5EF4-FFF2-40B4-BE49-F238E27FC236}">
                  <a16:creationId xmlns:a16="http://schemas.microsoft.com/office/drawing/2014/main" id="{23D23CDD-FFCD-4740-8E58-98337CF980AB}"/>
                </a:ext>
              </a:extLst>
            </p:cNvPr>
            <p:cNvSpPr>
              <a:spLocks noChangeShapeType="1"/>
            </p:cNvSpPr>
            <p:nvPr/>
          </p:nvSpPr>
          <p:spPr bwMode="auto">
            <a:xfrm>
              <a:off x="3857" y="336"/>
              <a:ext cx="220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4" name="Line 46">
              <a:extLst>
                <a:ext uri="{FF2B5EF4-FFF2-40B4-BE49-F238E27FC236}">
                  <a16:creationId xmlns:a16="http://schemas.microsoft.com/office/drawing/2014/main" id="{06481757-415C-4418-8330-C256D5C97128}"/>
                </a:ext>
              </a:extLst>
            </p:cNvPr>
            <p:cNvSpPr>
              <a:spLocks noChangeShapeType="1"/>
            </p:cNvSpPr>
            <p:nvPr/>
          </p:nvSpPr>
          <p:spPr bwMode="auto">
            <a:xfrm>
              <a:off x="2755" y="336"/>
              <a:ext cx="110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0465" name="Line 47">
              <a:extLst>
                <a:ext uri="{FF2B5EF4-FFF2-40B4-BE49-F238E27FC236}">
                  <a16:creationId xmlns:a16="http://schemas.microsoft.com/office/drawing/2014/main" id="{2AC3E64C-6DA7-4B9B-BFF6-39BA3C6CE169}"/>
                </a:ext>
              </a:extLst>
            </p:cNvPr>
            <p:cNvSpPr>
              <a:spLocks noChangeShapeType="1"/>
            </p:cNvSpPr>
            <p:nvPr/>
          </p:nvSpPr>
          <p:spPr bwMode="auto">
            <a:xfrm>
              <a:off x="3857" y="3600"/>
              <a:ext cx="220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6" name="Line 48">
              <a:extLst>
                <a:ext uri="{FF2B5EF4-FFF2-40B4-BE49-F238E27FC236}">
                  <a16:creationId xmlns:a16="http://schemas.microsoft.com/office/drawing/2014/main" id="{9538EDA3-8AB0-4ACC-B219-6286513614B2}"/>
                </a:ext>
              </a:extLst>
            </p:cNvPr>
            <p:cNvSpPr>
              <a:spLocks noChangeShapeType="1"/>
            </p:cNvSpPr>
            <p:nvPr/>
          </p:nvSpPr>
          <p:spPr bwMode="auto">
            <a:xfrm>
              <a:off x="2755" y="3600"/>
              <a:ext cx="110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0467" name="Line 49">
              <a:extLst>
                <a:ext uri="{FF2B5EF4-FFF2-40B4-BE49-F238E27FC236}">
                  <a16:creationId xmlns:a16="http://schemas.microsoft.com/office/drawing/2014/main" id="{DF041AC2-320D-495D-96E3-F84D8FF0DAC5}"/>
                </a:ext>
              </a:extLst>
            </p:cNvPr>
            <p:cNvSpPr>
              <a:spLocks noChangeShapeType="1"/>
            </p:cNvSpPr>
            <p:nvPr/>
          </p:nvSpPr>
          <p:spPr bwMode="auto">
            <a:xfrm>
              <a:off x="552" y="1455"/>
              <a:ext cx="0" cy="3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8" name="Line 50">
              <a:extLst>
                <a:ext uri="{FF2B5EF4-FFF2-40B4-BE49-F238E27FC236}">
                  <a16:creationId xmlns:a16="http://schemas.microsoft.com/office/drawing/2014/main" id="{0ADABC97-B8AF-485D-B4D5-018DA3FB0A60}"/>
                </a:ext>
              </a:extLst>
            </p:cNvPr>
            <p:cNvSpPr>
              <a:spLocks noChangeShapeType="1"/>
            </p:cNvSpPr>
            <p:nvPr/>
          </p:nvSpPr>
          <p:spPr bwMode="auto">
            <a:xfrm>
              <a:off x="552" y="336"/>
              <a:ext cx="0" cy="11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69" name="Line 51">
              <a:extLst>
                <a:ext uri="{FF2B5EF4-FFF2-40B4-BE49-F238E27FC236}">
                  <a16:creationId xmlns:a16="http://schemas.microsoft.com/office/drawing/2014/main" id="{7552E3C3-645D-4DF1-A38E-A59238EA0A03}"/>
                </a:ext>
              </a:extLst>
            </p:cNvPr>
            <p:cNvSpPr>
              <a:spLocks noChangeShapeType="1"/>
            </p:cNvSpPr>
            <p:nvPr/>
          </p:nvSpPr>
          <p:spPr bwMode="auto">
            <a:xfrm>
              <a:off x="1654" y="2575"/>
              <a:ext cx="0" cy="3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0" name="Line 52">
              <a:extLst>
                <a:ext uri="{FF2B5EF4-FFF2-40B4-BE49-F238E27FC236}">
                  <a16:creationId xmlns:a16="http://schemas.microsoft.com/office/drawing/2014/main" id="{D0C2E2FC-9F01-493B-B574-863D8DDDADC3}"/>
                </a:ext>
              </a:extLst>
            </p:cNvPr>
            <p:cNvSpPr>
              <a:spLocks noChangeShapeType="1"/>
            </p:cNvSpPr>
            <p:nvPr/>
          </p:nvSpPr>
          <p:spPr bwMode="auto">
            <a:xfrm>
              <a:off x="552" y="2202"/>
              <a:ext cx="0" cy="3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1" name="Line 53">
              <a:extLst>
                <a:ext uri="{FF2B5EF4-FFF2-40B4-BE49-F238E27FC236}">
                  <a16:creationId xmlns:a16="http://schemas.microsoft.com/office/drawing/2014/main" id="{8F866099-55E1-4F28-AE82-3F2F6C8ED396}"/>
                </a:ext>
              </a:extLst>
            </p:cNvPr>
            <p:cNvSpPr>
              <a:spLocks noChangeShapeType="1"/>
            </p:cNvSpPr>
            <p:nvPr/>
          </p:nvSpPr>
          <p:spPr bwMode="auto">
            <a:xfrm>
              <a:off x="552" y="1829"/>
              <a:ext cx="0" cy="37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2" name="Line 54">
              <a:extLst>
                <a:ext uri="{FF2B5EF4-FFF2-40B4-BE49-F238E27FC236}">
                  <a16:creationId xmlns:a16="http://schemas.microsoft.com/office/drawing/2014/main" id="{D7AB4E0D-B61D-487C-B2AA-5308BBA00952}"/>
                </a:ext>
              </a:extLst>
            </p:cNvPr>
            <p:cNvSpPr>
              <a:spLocks noChangeShapeType="1"/>
            </p:cNvSpPr>
            <p:nvPr/>
          </p:nvSpPr>
          <p:spPr bwMode="auto">
            <a:xfrm>
              <a:off x="552" y="2575"/>
              <a:ext cx="0" cy="10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3" name="Line 55">
              <a:extLst>
                <a:ext uri="{FF2B5EF4-FFF2-40B4-BE49-F238E27FC236}">
                  <a16:creationId xmlns:a16="http://schemas.microsoft.com/office/drawing/2014/main" id="{F52A26F7-9061-4789-8A67-C7E67A96CE93}"/>
                </a:ext>
              </a:extLst>
            </p:cNvPr>
            <p:cNvSpPr>
              <a:spLocks noChangeShapeType="1"/>
            </p:cNvSpPr>
            <p:nvPr/>
          </p:nvSpPr>
          <p:spPr bwMode="auto">
            <a:xfrm>
              <a:off x="4958" y="710"/>
              <a:ext cx="0" cy="3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4" name="Line 56">
              <a:extLst>
                <a:ext uri="{FF2B5EF4-FFF2-40B4-BE49-F238E27FC236}">
                  <a16:creationId xmlns:a16="http://schemas.microsoft.com/office/drawing/2014/main" id="{E1B30959-4185-4925-A350-BE79FCA15C8F}"/>
                </a:ext>
              </a:extLst>
            </p:cNvPr>
            <p:cNvSpPr>
              <a:spLocks noChangeShapeType="1"/>
            </p:cNvSpPr>
            <p:nvPr/>
          </p:nvSpPr>
          <p:spPr bwMode="auto">
            <a:xfrm>
              <a:off x="4958" y="1829"/>
              <a:ext cx="0" cy="3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5" name="Line 57">
              <a:extLst>
                <a:ext uri="{FF2B5EF4-FFF2-40B4-BE49-F238E27FC236}">
                  <a16:creationId xmlns:a16="http://schemas.microsoft.com/office/drawing/2014/main" id="{ED42F567-7E82-47E4-9A45-F5D659358E6F}"/>
                </a:ext>
              </a:extLst>
            </p:cNvPr>
            <p:cNvSpPr>
              <a:spLocks noChangeShapeType="1"/>
            </p:cNvSpPr>
            <p:nvPr/>
          </p:nvSpPr>
          <p:spPr bwMode="auto">
            <a:xfrm>
              <a:off x="6060" y="1455"/>
              <a:ext cx="0" cy="3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6" name="Line 58">
              <a:extLst>
                <a:ext uri="{FF2B5EF4-FFF2-40B4-BE49-F238E27FC236}">
                  <a16:creationId xmlns:a16="http://schemas.microsoft.com/office/drawing/2014/main" id="{040856D3-407A-46CE-906C-992CDE0E6E55}"/>
                </a:ext>
              </a:extLst>
            </p:cNvPr>
            <p:cNvSpPr>
              <a:spLocks noChangeShapeType="1"/>
            </p:cNvSpPr>
            <p:nvPr/>
          </p:nvSpPr>
          <p:spPr bwMode="auto">
            <a:xfrm>
              <a:off x="6060" y="336"/>
              <a:ext cx="0" cy="11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0477" name="Line 59">
              <a:extLst>
                <a:ext uri="{FF2B5EF4-FFF2-40B4-BE49-F238E27FC236}">
                  <a16:creationId xmlns:a16="http://schemas.microsoft.com/office/drawing/2014/main" id="{9B5C3219-7C87-44A6-9E87-8BFF75DDA079}"/>
                </a:ext>
              </a:extLst>
            </p:cNvPr>
            <p:cNvSpPr>
              <a:spLocks noChangeShapeType="1"/>
            </p:cNvSpPr>
            <p:nvPr/>
          </p:nvSpPr>
          <p:spPr bwMode="auto">
            <a:xfrm>
              <a:off x="6060" y="1829"/>
              <a:ext cx="0" cy="177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60421" name="Text Box 60">
            <a:extLst>
              <a:ext uri="{FF2B5EF4-FFF2-40B4-BE49-F238E27FC236}">
                <a16:creationId xmlns:a16="http://schemas.microsoft.com/office/drawing/2014/main" id="{32B1917C-86F7-4823-93B8-3CFA07219791}"/>
              </a:ext>
            </a:extLst>
          </p:cNvPr>
          <p:cNvSpPr txBox="1">
            <a:spLocks noChangeArrowheads="1"/>
          </p:cNvSpPr>
          <p:nvPr/>
        </p:nvSpPr>
        <p:spPr bwMode="auto">
          <a:xfrm>
            <a:off x="1638300" y="6215781"/>
            <a:ext cx="7648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spcBef>
                <a:spcPct val="0"/>
              </a:spcBef>
              <a:buClrTx/>
              <a:buSzTx/>
              <a:buFontTx/>
              <a:buNone/>
            </a:pPr>
            <a:r>
              <a:rPr lang="en-US" altLang="en-US" sz="2000" dirty="0">
                <a:latin typeface="Arial" panose="020B0604020202020204" pitchFamily="34" charset="0"/>
                <a:cs typeface="Arial" panose="020B0604020202020204" pitchFamily="34" charset="0"/>
              </a:rPr>
              <a:t>TPDU CR                                                 TPDU DT Normal format</a:t>
            </a:r>
          </a:p>
        </p:txBody>
      </p:sp>
      <p:sp>
        <p:nvSpPr>
          <p:cNvPr id="60422" name="Rectangle 60">
            <a:extLst>
              <a:ext uri="{FF2B5EF4-FFF2-40B4-BE49-F238E27FC236}">
                <a16:creationId xmlns:a16="http://schemas.microsoft.com/office/drawing/2014/main" id="{0FDE96C3-684A-40A7-A8BD-ACD40F13041D}"/>
              </a:ext>
            </a:extLst>
          </p:cNvPr>
          <p:cNvSpPr>
            <a:spLocks noChangeArrowheads="1"/>
          </p:cNvSpPr>
          <p:nvPr/>
        </p:nvSpPr>
        <p:spPr bwMode="auto">
          <a:xfrm>
            <a:off x="2628900" y="179388"/>
            <a:ext cx="54927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800" b="0">
                <a:latin typeface="Arial" panose="020B0604020202020204" pitchFamily="34" charset="0"/>
                <a:cs typeface="Arial" panose="020B0604020202020204" pitchFamily="34" charset="0"/>
              </a:rPr>
              <a:t> </a:t>
            </a:r>
            <a:r>
              <a:rPr lang="en-US" altLang="en-US" sz="2200">
                <a:latin typeface="Arial" panose="020B0604020202020204" pitchFamily="34" charset="0"/>
                <a:cs typeface="Arial" panose="020B0604020202020204" pitchFamily="34" charset="0"/>
              </a:rPr>
              <a:t>Khuôn dạng của TPDU CR và TPDU DT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a:extLst>
              <a:ext uri="{FF2B5EF4-FFF2-40B4-BE49-F238E27FC236}">
                <a16:creationId xmlns:a16="http://schemas.microsoft.com/office/drawing/2014/main" id="{B68A4F06-D515-4D12-9E4A-D3747C4A4BDA}"/>
              </a:ext>
            </a:extLst>
          </p:cNvPr>
          <p:cNvSpPr txBox="1">
            <a:spLocks noChangeArrowheads="1"/>
          </p:cNvSpPr>
          <p:nvPr/>
        </p:nvSpPr>
        <p:spPr bwMode="auto">
          <a:xfrm>
            <a:off x="723900" y="1219200"/>
            <a:ext cx="923925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000" b="0">
                <a:latin typeface="Arial" panose="020B0604020202020204" pitchFamily="34" charset="0"/>
                <a:cs typeface="Arial" panose="020B0604020202020204" pitchFamily="34" charset="0"/>
              </a:rPr>
              <a:t>Mục tiêu của tầng phiên là cung cấp ứng dụng cho người sử dụng đầu cuối các chức năng cần thiết để quản lý các phiên của họ, cụ thể là:</a:t>
            </a:r>
          </a:p>
          <a:p>
            <a:pPr>
              <a:spcBef>
                <a:spcPts val="1200"/>
              </a:spcBef>
              <a:buClrTx/>
              <a:buSzTx/>
              <a:buFontTx/>
              <a:buNone/>
            </a:pPr>
            <a:r>
              <a:rPr lang="vi-VN" altLang="en-US" sz="2000" b="0">
                <a:latin typeface="Arial" panose="020B0604020202020204" pitchFamily="34" charset="0"/>
                <a:cs typeface="Arial" panose="020B0604020202020204" pitchFamily="34" charset="0"/>
              </a:rPr>
              <a:t>   - Điều phối việc trao đổi dữ liệu giữa các ứng dụng bằng cách thiết lập và giải phóng các (một cách logic ) phiên (hay còn gọi là hội thoại – dialogues)</a:t>
            </a:r>
          </a:p>
          <a:p>
            <a:pPr>
              <a:spcBef>
                <a:spcPct val="0"/>
              </a:spcBef>
              <a:buClrTx/>
              <a:buSzTx/>
              <a:buFontTx/>
              <a:buNone/>
            </a:pPr>
            <a:r>
              <a:rPr lang="vi-VN" altLang="en-US" sz="2000" b="0">
                <a:latin typeface="Arial" panose="020B0604020202020204" pitchFamily="34" charset="0"/>
                <a:cs typeface="Arial" panose="020B0604020202020204" pitchFamily="34" charset="0"/>
              </a:rPr>
              <a:t>   - Cung cấp các điểm đồng bộ hoá để kiểm soát việc trao đổi dữ liệu.</a:t>
            </a:r>
          </a:p>
          <a:p>
            <a:pPr>
              <a:spcBef>
                <a:spcPct val="0"/>
              </a:spcBef>
              <a:buClrTx/>
              <a:buSzTx/>
              <a:buFontTx/>
              <a:buNone/>
            </a:pPr>
            <a:r>
              <a:rPr lang="vi-VN" altLang="en-US" sz="2000" b="0">
                <a:latin typeface="Arial" panose="020B0604020202020204" pitchFamily="34" charset="0"/>
                <a:cs typeface="Arial" panose="020B0604020202020204" pitchFamily="34" charset="0"/>
              </a:rPr>
              <a:t>   - Áp đặt các qui tắc cho tương tác giữa các ứng dụng của người sử dụng.</a:t>
            </a:r>
          </a:p>
          <a:p>
            <a:pPr>
              <a:spcBef>
                <a:spcPct val="0"/>
              </a:spcBef>
              <a:buClrTx/>
              <a:buSzTx/>
              <a:buFontTx/>
              <a:buNone/>
            </a:pPr>
            <a:r>
              <a:rPr lang="vi-VN" altLang="en-US" sz="2000" b="0">
                <a:latin typeface="Arial" panose="020B0604020202020204" pitchFamily="34" charset="0"/>
                <a:cs typeface="Arial" panose="020B0604020202020204" pitchFamily="34" charset="0"/>
              </a:rPr>
              <a:t>  - Cung cấp cơ chế “lấy lượt” trong quá trình trao đổi dữ liệu. </a:t>
            </a:r>
          </a:p>
          <a:p>
            <a:pPr>
              <a:spcBef>
                <a:spcPts val="1200"/>
              </a:spcBef>
              <a:buClrTx/>
              <a:buSzTx/>
              <a:buFontTx/>
              <a:buNone/>
            </a:pPr>
            <a:r>
              <a:rPr lang="vi-VN" altLang="en-US" sz="2000" b="0">
                <a:latin typeface="Arial" panose="020B0604020202020204" pitchFamily="34" charset="0"/>
                <a:cs typeface="Arial" panose="020B0604020202020204" pitchFamily="34" charset="0"/>
              </a:rPr>
              <a:t>   Việc trao đổi dữ liệu có thể thực hiện theo một trong 3 phương thức: hai chiều đồng thời, hai chiều luân phiên hoặc một chiều. Với hai chiều đồng thời cả hai bên đều có thể đồng thời gửi dữ liệu đi. Một khi phương thức này được thoả thuận thì không đòi hỏi phải có nhiệm vụ quản trị tương tác đặc biệt nào. Trong trường hợp hai chiều luân phiên thì nẩy sinh vấn đề: hai người sử dụng phải “lấy lượt “ để truyền dữ liệu. Thực thể tầng phiên (session entity) duy trì tương tác luân phiên bằng cách báo cho mỗi người sử dụng khi đến lượt họ được truyền dữ liệu. </a:t>
            </a:r>
          </a:p>
        </p:txBody>
      </p:sp>
      <p:sp>
        <p:nvSpPr>
          <p:cNvPr id="308229" name="Text Box 5">
            <a:extLst>
              <a:ext uri="{FF2B5EF4-FFF2-40B4-BE49-F238E27FC236}">
                <a16:creationId xmlns:a16="http://schemas.microsoft.com/office/drawing/2014/main" id="{2CB01216-4C06-479D-BFDA-B9E61A791D7A}"/>
              </a:ext>
            </a:extLst>
          </p:cNvPr>
          <p:cNvSpPr txBox="1">
            <a:spLocks noChangeArrowheads="1"/>
          </p:cNvSpPr>
          <p:nvPr/>
        </p:nvSpPr>
        <p:spPr bwMode="auto">
          <a:xfrm>
            <a:off x="571500" y="304800"/>
            <a:ext cx="9144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947738" indent="-884238"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a:spcBef>
                <a:spcPct val="0"/>
              </a:spcBef>
              <a:buClrTx/>
              <a:buSzTx/>
              <a:buFontTx/>
              <a:buNone/>
            </a:pPr>
            <a:r>
              <a:rPr lang="en-US" altLang="en-US" sz="2300">
                <a:solidFill>
                  <a:srgbClr val="66FF33"/>
                </a:solidFill>
                <a:latin typeface="Arial" panose="020B0604020202020204" pitchFamily="34" charset="0"/>
                <a:cs typeface="Arial" panose="020B0604020202020204" pitchFamily="34" charset="0"/>
              </a:rPr>
              <a:t>V. TẦNG PHIÊN ( Session )</a:t>
            </a:r>
          </a:p>
        </p:txBody>
      </p:sp>
      <p:sp>
        <p:nvSpPr>
          <p:cNvPr id="308230" name="Text Box 6">
            <a:extLst>
              <a:ext uri="{FF2B5EF4-FFF2-40B4-BE49-F238E27FC236}">
                <a16:creationId xmlns:a16="http://schemas.microsoft.com/office/drawing/2014/main" id="{4EEDE7FA-894F-4D28-B4CB-EE7B2223628B}"/>
              </a:ext>
            </a:extLst>
          </p:cNvPr>
          <p:cNvSpPr txBox="1">
            <a:spLocks noChangeArrowheads="1"/>
          </p:cNvSpPr>
          <p:nvPr/>
        </p:nvSpPr>
        <p:spPr bwMode="auto">
          <a:xfrm>
            <a:off x="571500" y="823913"/>
            <a:ext cx="90011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000">
                <a:solidFill>
                  <a:srgbClr val="66FF33"/>
                </a:solidFill>
                <a:latin typeface="Arial" panose="020B0604020202020204" pitchFamily="34" charset="0"/>
                <a:cs typeface="Arial" panose="020B0604020202020204" pitchFamily="34" charset="0"/>
              </a:rPr>
              <a:t>V.1. Vai trò chức năng của tầng Phiên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8229">
                                            <p:txEl>
                                              <p:pRg st="0" end="0"/>
                                            </p:txEl>
                                          </p:spTgt>
                                        </p:tgtEl>
                                        <p:attrNameLst>
                                          <p:attrName>style.visibility</p:attrName>
                                        </p:attrNameLst>
                                      </p:cBhvr>
                                      <p:to>
                                        <p:strVal val="visible"/>
                                      </p:to>
                                    </p:set>
                                    <p:anim calcmode="lin" valueType="num">
                                      <p:cBhvr additive="base">
                                        <p:cTn id="7" dur="500" fill="hold"/>
                                        <p:tgtEl>
                                          <p:spTgt spid="3082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8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08230"/>
                                        </p:tgtEl>
                                        <p:attrNameLst>
                                          <p:attrName>style.visibility</p:attrName>
                                        </p:attrNameLst>
                                      </p:cBhvr>
                                      <p:to>
                                        <p:strVal val="visible"/>
                                      </p:to>
                                    </p:set>
                                    <p:animEffect transition="in" filter="checkerboard(across)">
                                      <p:cBhvr>
                                        <p:cTn id="13" dur="500"/>
                                        <p:tgtEl>
                                          <p:spTgt spid="3082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8228">
                                            <p:txEl>
                                              <p:pRg st="0" end="0"/>
                                            </p:txEl>
                                          </p:spTgt>
                                        </p:tgtEl>
                                        <p:attrNameLst>
                                          <p:attrName>style.visibility</p:attrName>
                                        </p:attrNameLst>
                                      </p:cBhvr>
                                      <p:to>
                                        <p:strVal val="visible"/>
                                      </p:to>
                                    </p:set>
                                    <p:animEffect transition="in" filter="box(out)">
                                      <p:cBhvr>
                                        <p:cTn id="18" dur="500"/>
                                        <p:tgtEl>
                                          <p:spTgt spid="30822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08228">
                                            <p:txEl>
                                              <p:pRg st="1" end="1"/>
                                            </p:txEl>
                                          </p:spTgt>
                                        </p:tgtEl>
                                        <p:attrNameLst>
                                          <p:attrName>style.visibility</p:attrName>
                                        </p:attrNameLst>
                                      </p:cBhvr>
                                      <p:to>
                                        <p:strVal val="visible"/>
                                      </p:to>
                                    </p:set>
                                    <p:animEffect transition="in" filter="box(out)">
                                      <p:cBhvr>
                                        <p:cTn id="23" dur="500"/>
                                        <p:tgtEl>
                                          <p:spTgt spid="308228">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08228">
                                            <p:txEl>
                                              <p:pRg st="2" end="2"/>
                                            </p:txEl>
                                          </p:spTgt>
                                        </p:tgtEl>
                                        <p:attrNameLst>
                                          <p:attrName>style.visibility</p:attrName>
                                        </p:attrNameLst>
                                      </p:cBhvr>
                                      <p:to>
                                        <p:strVal val="visible"/>
                                      </p:to>
                                    </p:set>
                                    <p:animEffect transition="in" filter="box(out)">
                                      <p:cBhvr>
                                        <p:cTn id="28" dur="500"/>
                                        <p:tgtEl>
                                          <p:spTgt spid="308228">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08228">
                                            <p:txEl>
                                              <p:pRg st="3" end="3"/>
                                            </p:txEl>
                                          </p:spTgt>
                                        </p:tgtEl>
                                        <p:attrNameLst>
                                          <p:attrName>style.visibility</p:attrName>
                                        </p:attrNameLst>
                                      </p:cBhvr>
                                      <p:to>
                                        <p:strVal val="visible"/>
                                      </p:to>
                                    </p:set>
                                    <p:animEffect transition="in" filter="box(out)">
                                      <p:cBhvr>
                                        <p:cTn id="33" dur="500"/>
                                        <p:tgtEl>
                                          <p:spTgt spid="308228">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08228">
                                            <p:txEl>
                                              <p:pRg st="4" end="4"/>
                                            </p:txEl>
                                          </p:spTgt>
                                        </p:tgtEl>
                                        <p:attrNameLst>
                                          <p:attrName>style.visibility</p:attrName>
                                        </p:attrNameLst>
                                      </p:cBhvr>
                                      <p:to>
                                        <p:strVal val="visible"/>
                                      </p:to>
                                    </p:set>
                                    <p:animEffect transition="in" filter="box(out)">
                                      <p:cBhvr>
                                        <p:cTn id="38" dur="500"/>
                                        <p:tgtEl>
                                          <p:spTgt spid="308228">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08228">
                                            <p:txEl>
                                              <p:pRg st="5" end="5"/>
                                            </p:txEl>
                                          </p:spTgt>
                                        </p:tgtEl>
                                        <p:attrNameLst>
                                          <p:attrName>style.visibility</p:attrName>
                                        </p:attrNameLst>
                                      </p:cBhvr>
                                      <p:to>
                                        <p:strVal val="visible"/>
                                      </p:to>
                                    </p:set>
                                    <p:animEffect transition="in" filter="box(out)">
                                      <p:cBhvr>
                                        <p:cTn id="43" dur="500"/>
                                        <p:tgtEl>
                                          <p:spTgt spid="3082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build="p" autoUpdateAnimBg="0"/>
      <p:bldP spid="308229" grpId="0" build="p" autoUpdateAnimBg="0"/>
      <p:bldP spid="3082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0338" name="Text Box 2">
            <a:extLst>
              <a:ext uri="{FF2B5EF4-FFF2-40B4-BE49-F238E27FC236}">
                <a16:creationId xmlns:a16="http://schemas.microsoft.com/office/drawing/2014/main" id="{842BF192-BB6A-4EAC-ADB0-49508DE94038}"/>
              </a:ext>
            </a:extLst>
          </p:cNvPr>
          <p:cNvSpPr txBox="1">
            <a:spLocks noChangeArrowheads="1"/>
          </p:cNvSpPr>
          <p:nvPr/>
        </p:nvSpPr>
        <p:spPr bwMode="auto">
          <a:xfrm>
            <a:off x="571500" y="384175"/>
            <a:ext cx="92392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000" dirty="0">
                <a:solidFill>
                  <a:srgbClr val="00FF00"/>
                </a:solidFill>
                <a:latin typeface="Arial" panose="020B0604020202020204" pitchFamily="34" charset="0"/>
                <a:cs typeface="Arial" panose="020B0604020202020204" pitchFamily="34" charset="0"/>
              </a:rPr>
              <a:t>DLE </a:t>
            </a:r>
            <a:r>
              <a:rPr lang="vi-VN" altLang="en-US" sz="2000" b="0" dirty="0">
                <a:latin typeface="Arial" panose="020B0604020202020204" pitchFamily="34" charset="0"/>
                <a:cs typeface="Arial" panose="020B0604020202020204" pitchFamily="34" charset="0"/>
              </a:rPr>
              <a:t>(Data Link Escape): Dùng để thay đổi ý nghĩa của các ký tự điều khiển truyền tin khác.</a:t>
            </a:r>
          </a:p>
          <a:p>
            <a:pPr>
              <a:spcBef>
                <a:spcPts val="600"/>
              </a:spcBef>
              <a:buClrTx/>
              <a:buSzTx/>
              <a:buFontTx/>
              <a:buNone/>
            </a:pPr>
            <a:r>
              <a:rPr lang="vi-VN" altLang="en-US" sz="2000" dirty="0">
                <a:solidFill>
                  <a:srgbClr val="00FF00"/>
                </a:solidFill>
                <a:latin typeface="Arial" panose="020B0604020202020204" pitchFamily="34" charset="0"/>
                <a:cs typeface="Arial" panose="020B0604020202020204" pitchFamily="34" charset="0"/>
              </a:rPr>
              <a:t>ACK </a:t>
            </a:r>
            <a:r>
              <a:rPr lang="vi-VN" altLang="en-US" sz="2000" b="0" dirty="0">
                <a:latin typeface="Arial" panose="020B0604020202020204" pitchFamily="34" charset="0"/>
                <a:cs typeface="Arial" panose="020B0604020202020204" pitchFamily="34" charset="0"/>
              </a:rPr>
              <a:t>(Acknowledge): Để báo cho người gửi biết đã nhận tốt thông tin.</a:t>
            </a:r>
          </a:p>
          <a:p>
            <a:pPr>
              <a:spcBef>
                <a:spcPct val="0"/>
              </a:spcBef>
              <a:buClrTx/>
              <a:buSzTx/>
              <a:buFontTx/>
              <a:buNone/>
            </a:pPr>
            <a:r>
              <a:rPr lang="vi-VN" altLang="en-US" sz="2000" dirty="0">
                <a:solidFill>
                  <a:srgbClr val="66FF66"/>
                </a:solidFill>
                <a:latin typeface="Arial" panose="020B0604020202020204" pitchFamily="34" charset="0"/>
                <a:cs typeface="Arial" panose="020B0604020202020204" pitchFamily="34" charset="0"/>
              </a:rPr>
              <a:t>NAK</a:t>
            </a:r>
            <a:r>
              <a:rPr lang="vi-VN" altLang="en-US" sz="2000" b="0" dirty="0">
                <a:latin typeface="Arial" panose="020B0604020202020204" pitchFamily="34" charset="0"/>
                <a:cs typeface="Arial" panose="020B0604020202020204" pitchFamily="34" charset="0"/>
              </a:rPr>
              <a:t> (Negative Acknowledge): Để báo cho người gửi biết tiếp nhận thông tin không tốt.</a:t>
            </a:r>
          </a:p>
          <a:p>
            <a:pPr>
              <a:spcBef>
                <a:spcPts val="600"/>
              </a:spcBef>
              <a:buClrTx/>
              <a:buSzTx/>
              <a:buFontTx/>
              <a:buNone/>
            </a:pPr>
            <a:r>
              <a:rPr lang="vi-VN" altLang="en-US" sz="2000" dirty="0">
                <a:solidFill>
                  <a:srgbClr val="00FF00"/>
                </a:solidFill>
                <a:latin typeface="Arial" panose="020B0604020202020204" pitchFamily="34" charset="0"/>
                <a:cs typeface="Arial" panose="020B0604020202020204" pitchFamily="34" charset="0"/>
              </a:rPr>
              <a:t>SYN </a:t>
            </a:r>
            <a:r>
              <a:rPr lang="vi-VN" altLang="en-US" sz="2000" b="0" dirty="0">
                <a:latin typeface="Arial" panose="020B0604020202020204" pitchFamily="34" charset="0"/>
                <a:cs typeface="Arial" panose="020B0604020202020204" pitchFamily="34" charset="0"/>
              </a:rPr>
              <a:t>(Synchronous Idle):</a:t>
            </a:r>
            <a:r>
              <a:rPr lang="vi-VN" altLang="en-US" sz="2000" dirty="0">
                <a:solidFill>
                  <a:srgbClr val="00FF00"/>
                </a:solidFill>
                <a:latin typeface="Arial" panose="020B0604020202020204" pitchFamily="34" charset="0"/>
                <a:cs typeface="Arial" panose="020B0604020202020204" pitchFamily="34" charset="0"/>
              </a:rPr>
              <a:t> </a:t>
            </a:r>
            <a:r>
              <a:rPr lang="vi-VN" altLang="en-US" sz="2000" b="0" dirty="0">
                <a:latin typeface="Arial" panose="020B0604020202020204" pitchFamily="34" charset="0"/>
                <a:cs typeface="Arial" panose="020B0604020202020204" pitchFamily="34" charset="0"/>
              </a:rPr>
              <a:t>Ký tự đồng bộ, dùng để duy trì sự đồng bộ giữa người gửi và người nhận.</a:t>
            </a:r>
          </a:p>
          <a:p>
            <a:pPr>
              <a:spcBef>
                <a:spcPts val="600"/>
              </a:spcBef>
              <a:buClrTx/>
              <a:buSzTx/>
              <a:buFontTx/>
              <a:buNone/>
            </a:pPr>
            <a:r>
              <a:rPr lang="vi-VN" altLang="en-US" sz="2000" dirty="0">
                <a:solidFill>
                  <a:srgbClr val="00FF00"/>
                </a:solidFill>
                <a:latin typeface="Arial" panose="020B0604020202020204" pitchFamily="34" charset="0"/>
                <a:cs typeface="Arial" panose="020B0604020202020204" pitchFamily="34" charset="0"/>
              </a:rPr>
              <a:t>BCC </a:t>
            </a:r>
            <a:r>
              <a:rPr lang="vi-VN" altLang="en-US" sz="2000" b="0" dirty="0">
                <a:latin typeface="Arial" panose="020B0604020202020204" pitchFamily="34" charset="0"/>
                <a:cs typeface="Arial" panose="020B0604020202020204" pitchFamily="34" charset="0"/>
              </a:rPr>
              <a:t>(Block Check Character): Là 8 bits kiểm tra lỗi theo kiểu bits chẵn lẻ (theo chiều dọc) cho các ký tự thuộc vùng Text trường hợp Basic Mode hoặc 16 bits kiểm tra lỗi theo phương pháp CRC-16 cho vùng Text trường hợp BSC. Kích thước vùng Text trong cả 2 trường hợp đều được giới hạn để đảm bảo được việc kiểm soát lỗi khi truyền.</a:t>
            </a:r>
          </a:p>
          <a:p>
            <a:pPr>
              <a:spcBef>
                <a:spcPts val="600"/>
              </a:spcBef>
              <a:buClrTx/>
              <a:buSzTx/>
              <a:buFontTx/>
              <a:buNone/>
            </a:pPr>
            <a:r>
              <a:rPr lang="vi-VN" altLang="en-US" sz="2000" b="0" dirty="0">
                <a:latin typeface="Arial" panose="020B0604020202020204" pitchFamily="34" charset="0"/>
                <a:cs typeface="Arial" panose="020B0604020202020204" pitchFamily="34" charset="0"/>
              </a:rPr>
              <a:t>      Một đợn vị dữ liệu (Frame) dùng trong giao thức này có khuôn dạng tổng quát như sau:</a:t>
            </a:r>
            <a:endParaRPr kumimoji="1" lang="en-US" altLang="en-US" sz="2300" dirty="0">
              <a:latin typeface=".VnArial Narrow" panose="020B7200000000000000" pitchFamily="34" charset="0"/>
            </a:endParaRPr>
          </a:p>
        </p:txBody>
      </p:sp>
      <p:sp>
        <p:nvSpPr>
          <p:cNvPr id="7171" name="AutoShape 3">
            <a:hlinkClick r:id="" action="ppaction://hlinkshowjump?jump=nextslide" highlightClick="1"/>
            <a:extLst>
              <a:ext uri="{FF2B5EF4-FFF2-40B4-BE49-F238E27FC236}">
                <a16:creationId xmlns:a16="http://schemas.microsoft.com/office/drawing/2014/main" id="{CC3A9626-92CB-4A5D-9B71-CBD54E988E11}"/>
              </a:ext>
            </a:extLst>
          </p:cNvPr>
          <p:cNvSpPr>
            <a:spLocks noChangeArrowheads="1"/>
          </p:cNvSpPr>
          <p:nvPr/>
        </p:nvSpPr>
        <p:spPr bwMode="auto">
          <a:xfrm>
            <a:off x="9353550"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7172" name="AutoShape 4">
            <a:hlinkClick r:id="" action="ppaction://hlinkshowjump?jump=previousslide" highlightClick="1"/>
            <a:extLst>
              <a:ext uri="{FF2B5EF4-FFF2-40B4-BE49-F238E27FC236}">
                <a16:creationId xmlns:a16="http://schemas.microsoft.com/office/drawing/2014/main" id="{46240E02-DC89-42A3-8CAE-4B9AF96CF660}"/>
              </a:ext>
            </a:extLst>
          </p:cNvPr>
          <p:cNvSpPr>
            <a:spLocks noChangeArrowheads="1"/>
          </p:cNvSpPr>
          <p:nvPr/>
        </p:nvSpPr>
        <p:spPr bwMode="auto">
          <a:xfrm>
            <a:off x="8839200"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graphicFrame>
        <p:nvGraphicFramePr>
          <p:cNvPr id="270358" name="Group 22">
            <a:extLst>
              <a:ext uri="{FF2B5EF4-FFF2-40B4-BE49-F238E27FC236}">
                <a16:creationId xmlns:a16="http://schemas.microsoft.com/office/drawing/2014/main" id="{DB06EBE7-1BD5-4108-9BA9-F8B35FE344E5}"/>
              </a:ext>
            </a:extLst>
          </p:cNvPr>
          <p:cNvGraphicFramePr>
            <a:graphicFrameLocks noGrp="1"/>
          </p:cNvGraphicFramePr>
          <p:nvPr>
            <p:ph/>
          </p:nvPr>
        </p:nvGraphicFramePr>
        <p:xfrm>
          <a:off x="1104900" y="5472113"/>
          <a:ext cx="8743950" cy="457200"/>
        </p:xfrm>
        <a:graphic>
          <a:graphicData uri="http://schemas.openxmlformats.org/drawingml/2006/table">
            <a:tbl>
              <a:tblPr/>
              <a:tblGrid>
                <a:gridCol w="742950">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732212">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FF00"/>
                          </a:solidFill>
                          <a:effectLst/>
                          <a:latin typeface="Times New Roman" pitchFamily="18" charset="0"/>
                        </a:rPr>
                        <a:t>SOH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3597B"/>
                          </a:solidFill>
                          <a:effectLst/>
                          <a:latin typeface="Times New Roman" pitchFamily="18" charset="0"/>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Times New Roman" pitchFamily="18" charset="0"/>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Times New Roman" pitchFamily="18" charset="0"/>
                        </a:rPr>
                        <a:t>ETX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bl>
          </a:graphicData>
        </a:graphic>
      </p:graphicFrame>
      <p:sp>
        <p:nvSpPr>
          <p:cNvPr id="270357" name="Line 21">
            <a:extLst>
              <a:ext uri="{FF2B5EF4-FFF2-40B4-BE49-F238E27FC236}">
                <a16:creationId xmlns:a16="http://schemas.microsoft.com/office/drawing/2014/main" id="{DE478C26-75B5-4CAD-8907-A6AAE2B36B81}"/>
              </a:ext>
            </a:extLst>
          </p:cNvPr>
          <p:cNvSpPr>
            <a:spLocks noChangeShapeType="1"/>
          </p:cNvSpPr>
          <p:nvPr/>
        </p:nvSpPr>
        <p:spPr bwMode="auto">
          <a:xfrm>
            <a:off x="419100" y="5715000"/>
            <a:ext cx="685800"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0338">
                                            <p:txEl>
                                              <p:pRg st="0" end="0"/>
                                            </p:txEl>
                                          </p:spTgt>
                                        </p:tgtEl>
                                        <p:attrNameLst>
                                          <p:attrName>style.visibility</p:attrName>
                                        </p:attrNameLst>
                                      </p:cBhvr>
                                      <p:to>
                                        <p:strVal val="visible"/>
                                      </p:to>
                                    </p:set>
                                    <p:animEffect transition="in" filter="box(out)">
                                      <p:cBhvr>
                                        <p:cTn id="7" dur="500"/>
                                        <p:tgtEl>
                                          <p:spTgt spid="270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0338">
                                            <p:txEl>
                                              <p:pRg st="1" end="1"/>
                                            </p:txEl>
                                          </p:spTgt>
                                        </p:tgtEl>
                                        <p:attrNameLst>
                                          <p:attrName>style.visibility</p:attrName>
                                        </p:attrNameLst>
                                      </p:cBhvr>
                                      <p:to>
                                        <p:strVal val="visible"/>
                                      </p:to>
                                    </p:set>
                                    <p:animEffect transition="in" filter="box(out)">
                                      <p:cBhvr>
                                        <p:cTn id="12" dur="500"/>
                                        <p:tgtEl>
                                          <p:spTgt spid="270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0338">
                                            <p:txEl>
                                              <p:pRg st="2" end="2"/>
                                            </p:txEl>
                                          </p:spTgt>
                                        </p:tgtEl>
                                        <p:attrNameLst>
                                          <p:attrName>style.visibility</p:attrName>
                                        </p:attrNameLst>
                                      </p:cBhvr>
                                      <p:to>
                                        <p:strVal val="visible"/>
                                      </p:to>
                                    </p:set>
                                    <p:animEffect transition="in" filter="box(out)">
                                      <p:cBhvr>
                                        <p:cTn id="17" dur="500"/>
                                        <p:tgtEl>
                                          <p:spTgt spid="270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0338">
                                            <p:txEl>
                                              <p:pRg st="3" end="3"/>
                                            </p:txEl>
                                          </p:spTgt>
                                        </p:tgtEl>
                                        <p:attrNameLst>
                                          <p:attrName>style.visibility</p:attrName>
                                        </p:attrNameLst>
                                      </p:cBhvr>
                                      <p:to>
                                        <p:strVal val="visible"/>
                                      </p:to>
                                    </p:set>
                                    <p:animEffect transition="in" filter="box(out)">
                                      <p:cBhvr>
                                        <p:cTn id="22" dur="500"/>
                                        <p:tgtEl>
                                          <p:spTgt spid="2703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0338">
                                            <p:txEl>
                                              <p:pRg st="4" end="4"/>
                                            </p:txEl>
                                          </p:spTgt>
                                        </p:tgtEl>
                                        <p:attrNameLst>
                                          <p:attrName>style.visibility</p:attrName>
                                        </p:attrNameLst>
                                      </p:cBhvr>
                                      <p:to>
                                        <p:strVal val="visible"/>
                                      </p:to>
                                    </p:set>
                                    <p:animEffect transition="in" filter="box(out)">
                                      <p:cBhvr>
                                        <p:cTn id="27" dur="500"/>
                                        <p:tgtEl>
                                          <p:spTgt spid="2703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0338">
                                            <p:txEl>
                                              <p:pRg st="5" end="5"/>
                                            </p:txEl>
                                          </p:spTgt>
                                        </p:tgtEl>
                                        <p:attrNameLst>
                                          <p:attrName>style.visibility</p:attrName>
                                        </p:attrNameLst>
                                      </p:cBhvr>
                                      <p:to>
                                        <p:strVal val="visible"/>
                                      </p:to>
                                    </p:set>
                                    <p:animEffect transition="in" filter="box(out)">
                                      <p:cBhvr>
                                        <p:cTn id="32" dur="500"/>
                                        <p:tgtEl>
                                          <p:spTgt spid="2703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70357"/>
                                        </p:tgtEl>
                                        <p:attrNameLst>
                                          <p:attrName>style.visibility</p:attrName>
                                        </p:attrNameLst>
                                      </p:cBhvr>
                                      <p:to>
                                        <p:strVal val="visible"/>
                                      </p:to>
                                    </p:set>
                                    <p:anim calcmode="lin" valueType="num">
                                      <p:cBhvr additive="base">
                                        <p:cTn id="37" dur="500" fill="hold"/>
                                        <p:tgtEl>
                                          <p:spTgt spid="270357"/>
                                        </p:tgtEl>
                                        <p:attrNameLst>
                                          <p:attrName>ppt_x</p:attrName>
                                        </p:attrNameLst>
                                      </p:cBhvr>
                                      <p:tavLst>
                                        <p:tav tm="0">
                                          <p:val>
                                            <p:strVal val="1+#ppt_w/2"/>
                                          </p:val>
                                        </p:tav>
                                        <p:tav tm="100000">
                                          <p:val>
                                            <p:strVal val="#ppt_x"/>
                                          </p:val>
                                        </p:tav>
                                      </p:tavLst>
                                    </p:anim>
                                    <p:anim calcmode="lin" valueType="num">
                                      <p:cBhvr additive="base">
                                        <p:cTn id="38" dur="500" fill="hold"/>
                                        <p:tgtEl>
                                          <p:spTgt spid="27035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2" fill="hold" nodeType="afterEffect">
                                  <p:stCondLst>
                                    <p:cond delay="0"/>
                                  </p:stCondLst>
                                  <p:childTnLst>
                                    <p:set>
                                      <p:cBhvr>
                                        <p:cTn id="41" dur="1" fill="hold">
                                          <p:stCondLst>
                                            <p:cond delay="0"/>
                                          </p:stCondLst>
                                        </p:cTn>
                                        <p:tgtEl>
                                          <p:spTgt spid="270358"/>
                                        </p:tgtEl>
                                        <p:attrNameLst>
                                          <p:attrName>style.visibility</p:attrName>
                                        </p:attrNameLst>
                                      </p:cBhvr>
                                      <p:to>
                                        <p:strVal val="visible"/>
                                      </p:to>
                                    </p:set>
                                    <p:anim calcmode="lin" valueType="num">
                                      <p:cBhvr additive="base">
                                        <p:cTn id="42" dur="500" fill="hold"/>
                                        <p:tgtEl>
                                          <p:spTgt spid="270358"/>
                                        </p:tgtEl>
                                        <p:attrNameLst>
                                          <p:attrName>ppt_x</p:attrName>
                                        </p:attrNameLst>
                                      </p:cBhvr>
                                      <p:tavLst>
                                        <p:tav tm="0">
                                          <p:val>
                                            <p:strVal val="1+#ppt_w/2"/>
                                          </p:val>
                                        </p:tav>
                                        <p:tav tm="100000">
                                          <p:val>
                                            <p:strVal val="#ppt_x"/>
                                          </p:val>
                                        </p:tav>
                                      </p:tavLst>
                                    </p:anim>
                                    <p:anim calcmode="lin" valueType="num">
                                      <p:cBhvr additive="base">
                                        <p:cTn id="43" dur="500" fill="hold"/>
                                        <p:tgtEl>
                                          <p:spTgt spid="270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Text Box 4">
            <a:extLst>
              <a:ext uri="{FF2B5EF4-FFF2-40B4-BE49-F238E27FC236}">
                <a16:creationId xmlns:a16="http://schemas.microsoft.com/office/drawing/2014/main" id="{D5E628D6-E6AC-4522-B385-9493E25607B9}"/>
              </a:ext>
            </a:extLst>
          </p:cNvPr>
          <p:cNvSpPr txBox="1">
            <a:spLocks noChangeArrowheads="1"/>
          </p:cNvSpPr>
          <p:nvPr/>
        </p:nvSpPr>
        <p:spPr bwMode="auto">
          <a:xfrm>
            <a:off x="647700" y="381000"/>
            <a:ext cx="923925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vi-VN" altLang="en-US" sz="2000" b="0">
                <a:latin typeface="Arial" panose="020B0604020202020204" pitchFamily="34" charset="0"/>
                <a:cs typeface="Arial" panose="020B0604020202020204" pitchFamily="34" charset="0"/>
              </a:rPr>
              <a:t>Vấn đề đồng bộ hoá trong tầng phiên được thực hiện tương tự như cơ chế điểm kiểm tra/phục hồi (checkpiont/restart) trong một hệ quản trị tệp. Dịch này cho phép người sử dụng xác định các điểm người sử dụng xác định các điểm đồng bộ hoá trong dòng dữ liệu có thể khôi phục việc hội thoại bắt đầu từ một trong các điểm đó.</a:t>
            </a:r>
          </a:p>
          <a:p>
            <a:pPr>
              <a:spcBef>
                <a:spcPts val="1200"/>
              </a:spcBef>
              <a:buClrTx/>
              <a:buSzTx/>
              <a:buFontTx/>
              <a:buNone/>
            </a:pPr>
            <a:r>
              <a:rPr lang="vi-VN" altLang="en-US" sz="2000" b="0">
                <a:latin typeface="Arial" panose="020B0604020202020204" pitchFamily="34" charset="0"/>
                <a:cs typeface="Arial" panose="020B0604020202020204" pitchFamily="34" charset="0"/>
              </a:rPr>
              <a:t>    Một trong chức năng quan trọng nhất của tầng phiên là đặt các tương ứng các liên kết phiên với liên kết giao vận.   </a:t>
            </a:r>
          </a:p>
          <a:p>
            <a:pPr algn="just">
              <a:lnSpc>
                <a:spcPct val="90000"/>
              </a:lnSpc>
              <a:buClrTx/>
              <a:buSzTx/>
              <a:buFont typeface="Wingdings" panose="05000000000000000000" pitchFamily="2" charset="2"/>
              <a:buNone/>
            </a:pPr>
            <a:endParaRPr kumimoji="1" lang="en-US" altLang="en-US" sz="2300">
              <a:latin typeface=".VnArial Narrow" panose="020B7200000000000000" pitchFamily="34" charset="0"/>
            </a:endParaRPr>
          </a:p>
        </p:txBody>
      </p:sp>
      <p:grpSp>
        <p:nvGrpSpPr>
          <p:cNvPr id="2" name="Group 5">
            <a:extLst>
              <a:ext uri="{FF2B5EF4-FFF2-40B4-BE49-F238E27FC236}">
                <a16:creationId xmlns:a16="http://schemas.microsoft.com/office/drawing/2014/main" id="{A6AAD9F3-5D15-4184-BB11-26060EE89FB8}"/>
              </a:ext>
            </a:extLst>
          </p:cNvPr>
          <p:cNvGrpSpPr>
            <a:grpSpLocks/>
          </p:cNvGrpSpPr>
          <p:nvPr/>
        </p:nvGrpSpPr>
        <p:grpSpPr bwMode="auto">
          <a:xfrm>
            <a:off x="114300" y="3048000"/>
            <a:ext cx="9677400" cy="3124200"/>
            <a:chOff x="120" y="1824"/>
            <a:chExt cx="6096" cy="1968"/>
          </a:xfrm>
        </p:grpSpPr>
        <p:sp>
          <p:nvSpPr>
            <p:cNvPr id="62470" name="Text Box 6">
              <a:extLst>
                <a:ext uri="{FF2B5EF4-FFF2-40B4-BE49-F238E27FC236}">
                  <a16:creationId xmlns:a16="http://schemas.microsoft.com/office/drawing/2014/main" id="{D561D46C-D04F-4040-B839-1632B430A1DF}"/>
                </a:ext>
              </a:extLst>
            </p:cNvPr>
            <p:cNvSpPr txBox="1">
              <a:spLocks noChangeArrowheads="1"/>
            </p:cNvSpPr>
            <p:nvPr/>
          </p:nvSpPr>
          <p:spPr bwMode="auto">
            <a:xfrm>
              <a:off x="216" y="1977"/>
              <a:ext cx="1139" cy="27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300">
                  <a:solidFill>
                    <a:srgbClr val="FF3300"/>
                  </a:solidFill>
                  <a:latin typeface=".VnArial Narrow" panose="020B7200000000000000" pitchFamily="34" charset="0"/>
                </a:rPr>
                <a:t>Liªn kÕt Phiªn</a:t>
              </a:r>
            </a:p>
          </p:txBody>
        </p:sp>
        <p:sp>
          <p:nvSpPr>
            <p:cNvPr id="62471" name="Text Box 7">
              <a:extLst>
                <a:ext uri="{FF2B5EF4-FFF2-40B4-BE49-F238E27FC236}">
                  <a16:creationId xmlns:a16="http://schemas.microsoft.com/office/drawing/2014/main" id="{F43393F0-9902-4D1B-99E6-441D27E776B7}"/>
                </a:ext>
              </a:extLst>
            </p:cNvPr>
            <p:cNvSpPr txBox="1">
              <a:spLocks noChangeArrowheads="1"/>
            </p:cNvSpPr>
            <p:nvPr/>
          </p:nvSpPr>
          <p:spPr bwMode="auto">
            <a:xfrm>
              <a:off x="120" y="2457"/>
              <a:ext cx="1365" cy="279"/>
            </a:xfrm>
            <a:prstGeom prst="rect">
              <a:avLst/>
            </a:prstGeom>
            <a:solidFill>
              <a:srgbClr val="CC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300">
                  <a:solidFill>
                    <a:schemeClr val="bg2"/>
                  </a:solidFill>
                  <a:latin typeface=".VnArial Narrow" panose="020B7200000000000000" pitchFamily="34" charset="0"/>
                </a:rPr>
                <a:t>Liªn kÕt Giao vËn</a:t>
              </a:r>
            </a:p>
          </p:txBody>
        </p:sp>
        <p:sp>
          <p:nvSpPr>
            <p:cNvPr id="62472" name="Oval 8">
              <a:extLst>
                <a:ext uri="{FF2B5EF4-FFF2-40B4-BE49-F238E27FC236}">
                  <a16:creationId xmlns:a16="http://schemas.microsoft.com/office/drawing/2014/main" id="{2E5080A0-4133-41A5-A912-30E553F028B8}"/>
                </a:ext>
              </a:extLst>
            </p:cNvPr>
            <p:cNvSpPr>
              <a:spLocks noChangeArrowheads="1"/>
            </p:cNvSpPr>
            <p:nvPr/>
          </p:nvSpPr>
          <p:spPr bwMode="auto">
            <a:xfrm>
              <a:off x="4456" y="2040"/>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3" name="Oval 9">
              <a:extLst>
                <a:ext uri="{FF2B5EF4-FFF2-40B4-BE49-F238E27FC236}">
                  <a16:creationId xmlns:a16="http://schemas.microsoft.com/office/drawing/2014/main" id="{780237CE-AE01-4E90-8F8C-186F627A0AAE}"/>
                </a:ext>
              </a:extLst>
            </p:cNvPr>
            <p:cNvSpPr>
              <a:spLocks noChangeArrowheads="1"/>
            </p:cNvSpPr>
            <p:nvPr/>
          </p:nvSpPr>
          <p:spPr bwMode="auto">
            <a:xfrm>
              <a:off x="5602" y="2040"/>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4" name="Line 10">
              <a:extLst>
                <a:ext uri="{FF2B5EF4-FFF2-40B4-BE49-F238E27FC236}">
                  <a16:creationId xmlns:a16="http://schemas.microsoft.com/office/drawing/2014/main" id="{65EB916D-026C-4CDD-9C65-AEF7D9E0E8CA}"/>
                </a:ext>
              </a:extLst>
            </p:cNvPr>
            <p:cNvSpPr>
              <a:spLocks noChangeShapeType="1"/>
            </p:cNvSpPr>
            <p:nvPr/>
          </p:nvSpPr>
          <p:spPr bwMode="auto">
            <a:xfrm>
              <a:off x="1848" y="2672"/>
              <a:ext cx="40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75" name="Oval 11">
              <a:extLst>
                <a:ext uri="{FF2B5EF4-FFF2-40B4-BE49-F238E27FC236}">
                  <a16:creationId xmlns:a16="http://schemas.microsoft.com/office/drawing/2014/main" id="{D0883FCB-5F7F-4EAE-8415-D6A23D50F49E}"/>
                </a:ext>
              </a:extLst>
            </p:cNvPr>
            <p:cNvSpPr>
              <a:spLocks noChangeArrowheads="1"/>
            </p:cNvSpPr>
            <p:nvPr/>
          </p:nvSpPr>
          <p:spPr bwMode="auto">
            <a:xfrm>
              <a:off x="4120" y="2032"/>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6" name="Oval 12">
              <a:extLst>
                <a:ext uri="{FF2B5EF4-FFF2-40B4-BE49-F238E27FC236}">
                  <a16:creationId xmlns:a16="http://schemas.microsoft.com/office/drawing/2014/main" id="{457E67A3-777B-4FE9-BF96-B8509603EDCB}"/>
                </a:ext>
              </a:extLst>
            </p:cNvPr>
            <p:cNvSpPr>
              <a:spLocks noChangeArrowheads="1"/>
            </p:cNvSpPr>
            <p:nvPr/>
          </p:nvSpPr>
          <p:spPr bwMode="auto">
            <a:xfrm>
              <a:off x="2648" y="2026"/>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7" name="Oval 13">
              <a:extLst>
                <a:ext uri="{FF2B5EF4-FFF2-40B4-BE49-F238E27FC236}">
                  <a16:creationId xmlns:a16="http://schemas.microsoft.com/office/drawing/2014/main" id="{67985104-047C-4CE8-A192-A904684C44C6}"/>
                </a:ext>
              </a:extLst>
            </p:cNvPr>
            <p:cNvSpPr>
              <a:spLocks noChangeArrowheads="1"/>
            </p:cNvSpPr>
            <p:nvPr/>
          </p:nvSpPr>
          <p:spPr bwMode="auto">
            <a:xfrm>
              <a:off x="2994" y="2032"/>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8" name="Oval 14">
              <a:extLst>
                <a:ext uri="{FF2B5EF4-FFF2-40B4-BE49-F238E27FC236}">
                  <a16:creationId xmlns:a16="http://schemas.microsoft.com/office/drawing/2014/main" id="{FF03B3C5-8896-4465-9B10-7DC600BC9D50}"/>
                </a:ext>
              </a:extLst>
            </p:cNvPr>
            <p:cNvSpPr>
              <a:spLocks noChangeArrowheads="1"/>
            </p:cNvSpPr>
            <p:nvPr/>
          </p:nvSpPr>
          <p:spPr bwMode="auto">
            <a:xfrm>
              <a:off x="1826" y="2026"/>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79" name="Oval 15">
              <a:extLst>
                <a:ext uri="{FF2B5EF4-FFF2-40B4-BE49-F238E27FC236}">
                  <a16:creationId xmlns:a16="http://schemas.microsoft.com/office/drawing/2014/main" id="{D482E785-7A9F-4BF2-9B7D-5F8896517CCC}"/>
                </a:ext>
              </a:extLst>
            </p:cNvPr>
            <p:cNvSpPr>
              <a:spLocks noChangeArrowheads="1"/>
            </p:cNvSpPr>
            <p:nvPr/>
          </p:nvSpPr>
          <p:spPr bwMode="auto">
            <a:xfrm>
              <a:off x="1714" y="2544"/>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80" name="Oval 16">
              <a:extLst>
                <a:ext uri="{FF2B5EF4-FFF2-40B4-BE49-F238E27FC236}">
                  <a16:creationId xmlns:a16="http://schemas.microsoft.com/office/drawing/2014/main" id="{D53F8116-8EEA-473B-9B8A-310C6957FD42}"/>
                </a:ext>
              </a:extLst>
            </p:cNvPr>
            <p:cNvSpPr>
              <a:spLocks noChangeArrowheads="1"/>
            </p:cNvSpPr>
            <p:nvPr/>
          </p:nvSpPr>
          <p:spPr bwMode="auto">
            <a:xfrm>
              <a:off x="5938" y="2554"/>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81" name="Line 17">
              <a:extLst>
                <a:ext uri="{FF2B5EF4-FFF2-40B4-BE49-F238E27FC236}">
                  <a16:creationId xmlns:a16="http://schemas.microsoft.com/office/drawing/2014/main" id="{40B31B52-75CB-4434-9B31-AF1D696C6CD9}"/>
                </a:ext>
              </a:extLst>
            </p:cNvPr>
            <p:cNvSpPr>
              <a:spLocks noChangeShapeType="1"/>
            </p:cNvSpPr>
            <p:nvPr/>
          </p:nvSpPr>
          <p:spPr bwMode="auto">
            <a:xfrm>
              <a:off x="2064" y="2136"/>
              <a:ext cx="576"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82" name="Line 18">
              <a:extLst>
                <a:ext uri="{FF2B5EF4-FFF2-40B4-BE49-F238E27FC236}">
                  <a16:creationId xmlns:a16="http://schemas.microsoft.com/office/drawing/2014/main" id="{90B02CC2-D614-4F70-B4EA-932C9C3CE2F5}"/>
                </a:ext>
              </a:extLst>
            </p:cNvPr>
            <p:cNvSpPr>
              <a:spLocks noChangeShapeType="1"/>
            </p:cNvSpPr>
            <p:nvPr/>
          </p:nvSpPr>
          <p:spPr bwMode="auto">
            <a:xfrm>
              <a:off x="3240" y="2144"/>
              <a:ext cx="864"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83" name="Line 19">
              <a:extLst>
                <a:ext uri="{FF2B5EF4-FFF2-40B4-BE49-F238E27FC236}">
                  <a16:creationId xmlns:a16="http://schemas.microsoft.com/office/drawing/2014/main" id="{312A2DEF-4888-41F2-BAA7-040C5553CAFF}"/>
                </a:ext>
              </a:extLst>
            </p:cNvPr>
            <p:cNvSpPr>
              <a:spLocks noChangeShapeType="1"/>
            </p:cNvSpPr>
            <p:nvPr/>
          </p:nvSpPr>
          <p:spPr bwMode="auto">
            <a:xfrm>
              <a:off x="4720" y="2152"/>
              <a:ext cx="864"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84" name="Line 20">
              <a:extLst>
                <a:ext uri="{FF2B5EF4-FFF2-40B4-BE49-F238E27FC236}">
                  <a16:creationId xmlns:a16="http://schemas.microsoft.com/office/drawing/2014/main" id="{1D18A204-7024-4D8E-AA5D-9AD0E4B29C26}"/>
                </a:ext>
              </a:extLst>
            </p:cNvPr>
            <p:cNvSpPr>
              <a:spLocks noChangeShapeType="1"/>
            </p:cNvSpPr>
            <p:nvPr/>
          </p:nvSpPr>
          <p:spPr bwMode="auto">
            <a:xfrm>
              <a:off x="1704" y="1920"/>
              <a:ext cx="72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2485" name="Line 21">
              <a:extLst>
                <a:ext uri="{FF2B5EF4-FFF2-40B4-BE49-F238E27FC236}">
                  <a16:creationId xmlns:a16="http://schemas.microsoft.com/office/drawing/2014/main" id="{33690432-BAB7-4EBA-B14D-CB2D0E00E024}"/>
                </a:ext>
              </a:extLst>
            </p:cNvPr>
            <p:cNvSpPr>
              <a:spLocks noChangeShapeType="1"/>
            </p:cNvSpPr>
            <p:nvPr/>
          </p:nvSpPr>
          <p:spPr bwMode="auto">
            <a:xfrm>
              <a:off x="1704" y="1824"/>
              <a:ext cx="0" cy="72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86" name="Line 22">
              <a:extLst>
                <a:ext uri="{FF2B5EF4-FFF2-40B4-BE49-F238E27FC236}">
                  <a16:creationId xmlns:a16="http://schemas.microsoft.com/office/drawing/2014/main" id="{CA242504-0CA6-4FA3-ACC5-76B36DBA6C07}"/>
                </a:ext>
              </a:extLst>
            </p:cNvPr>
            <p:cNvSpPr>
              <a:spLocks noChangeShapeType="1"/>
            </p:cNvSpPr>
            <p:nvPr/>
          </p:nvSpPr>
          <p:spPr bwMode="auto">
            <a:xfrm>
              <a:off x="6040" y="1824"/>
              <a:ext cx="0" cy="72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87" name="Text Box 23">
              <a:extLst>
                <a:ext uri="{FF2B5EF4-FFF2-40B4-BE49-F238E27FC236}">
                  <a16:creationId xmlns:a16="http://schemas.microsoft.com/office/drawing/2014/main" id="{1C503433-DDDC-4F9C-AB3D-CEDF797DAE28}"/>
                </a:ext>
              </a:extLst>
            </p:cNvPr>
            <p:cNvSpPr txBox="1">
              <a:spLocks noChangeArrowheads="1"/>
            </p:cNvSpPr>
            <p:nvPr/>
          </p:nvSpPr>
          <p:spPr bwMode="auto">
            <a:xfrm>
              <a:off x="264" y="3033"/>
              <a:ext cx="1139" cy="27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300">
                  <a:solidFill>
                    <a:srgbClr val="FF3300"/>
                  </a:solidFill>
                  <a:latin typeface=".VnArial Narrow" panose="020B7200000000000000" pitchFamily="34" charset="0"/>
                </a:rPr>
                <a:t>Liªn kÕt Phiªn</a:t>
              </a:r>
            </a:p>
          </p:txBody>
        </p:sp>
        <p:sp>
          <p:nvSpPr>
            <p:cNvPr id="62488" name="Text Box 24">
              <a:extLst>
                <a:ext uri="{FF2B5EF4-FFF2-40B4-BE49-F238E27FC236}">
                  <a16:creationId xmlns:a16="http://schemas.microsoft.com/office/drawing/2014/main" id="{BD07B37E-5280-4F9E-82AD-8E5E34885C0B}"/>
                </a:ext>
              </a:extLst>
            </p:cNvPr>
            <p:cNvSpPr txBox="1">
              <a:spLocks noChangeArrowheads="1"/>
            </p:cNvSpPr>
            <p:nvPr/>
          </p:nvSpPr>
          <p:spPr bwMode="auto">
            <a:xfrm>
              <a:off x="168" y="3513"/>
              <a:ext cx="1365" cy="279"/>
            </a:xfrm>
            <a:prstGeom prst="rect">
              <a:avLst/>
            </a:prstGeom>
            <a:solidFill>
              <a:srgbClr val="CC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300">
                  <a:solidFill>
                    <a:schemeClr val="bg2"/>
                  </a:solidFill>
                  <a:latin typeface=".VnArial Narrow" panose="020B7200000000000000" pitchFamily="34" charset="0"/>
                </a:rPr>
                <a:t>Liªn kÕt Giao vËn</a:t>
              </a:r>
            </a:p>
          </p:txBody>
        </p:sp>
        <p:sp>
          <p:nvSpPr>
            <p:cNvPr id="62489" name="Oval 25">
              <a:extLst>
                <a:ext uri="{FF2B5EF4-FFF2-40B4-BE49-F238E27FC236}">
                  <a16:creationId xmlns:a16="http://schemas.microsoft.com/office/drawing/2014/main" id="{1E8E7B30-BEC5-4B1D-8EBA-9FC4A7E24C08}"/>
                </a:ext>
              </a:extLst>
            </p:cNvPr>
            <p:cNvSpPr>
              <a:spLocks noChangeArrowheads="1"/>
            </p:cNvSpPr>
            <p:nvPr/>
          </p:nvSpPr>
          <p:spPr bwMode="auto">
            <a:xfrm>
              <a:off x="4602" y="3554"/>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0" name="Oval 26">
              <a:extLst>
                <a:ext uri="{FF2B5EF4-FFF2-40B4-BE49-F238E27FC236}">
                  <a16:creationId xmlns:a16="http://schemas.microsoft.com/office/drawing/2014/main" id="{D1A5F480-1703-4C00-A425-5D22EC1CA5BB}"/>
                </a:ext>
              </a:extLst>
            </p:cNvPr>
            <p:cNvSpPr>
              <a:spLocks noChangeArrowheads="1"/>
            </p:cNvSpPr>
            <p:nvPr/>
          </p:nvSpPr>
          <p:spPr bwMode="auto">
            <a:xfrm>
              <a:off x="5986" y="3562"/>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1" name="Line 27">
              <a:extLst>
                <a:ext uri="{FF2B5EF4-FFF2-40B4-BE49-F238E27FC236}">
                  <a16:creationId xmlns:a16="http://schemas.microsoft.com/office/drawing/2014/main" id="{67F27BDB-C3D0-49E7-8485-FA39F7EE909A}"/>
                </a:ext>
              </a:extLst>
            </p:cNvPr>
            <p:cNvSpPr>
              <a:spLocks noChangeShapeType="1"/>
            </p:cNvSpPr>
            <p:nvPr/>
          </p:nvSpPr>
          <p:spPr bwMode="auto">
            <a:xfrm>
              <a:off x="2088" y="3152"/>
              <a:ext cx="37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92" name="Oval 28">
              <a:extLst>
                <a:ext uri="{FF2B5EF4-FFF2-40B4-BE49-F238E27FC236}">
                  <a16:creationId xmlns:a16="http://schemas.microsoft.com/office/drawing/2014/main" id="{7A3C09E3-B707-46F8-8BC2-A856709B388A}"/>
                </a:ext>
              </a:extLst>
            </p:cNvPr>
            <p:cNvSpPr>
              <a:spLocks noChangeArrowheads="1"/>
            </p:cNvSpPr>
            <p:nvPr/>
          </p:nvSpPr>
          <p:spPr bwMode="auto">
            <a:xfrm>
              <a:off x="4306" y="3554"/>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3" name="Oval 29">
              <a:extLst>
                <a:ext uri="{FF2B5EF4-FFF2-40B4-BE49-F238E27FC236}">
                  <a16:creationId xmlns:a16="http://schemas.microsoft.com/office/drawing/2014/main" id="{F848D3FB-EB7A-4161-936D-B97FBAF8868F}"/>
                </a:ext>
              </a:extLst>
            </p:cNvPr>
            <p:cNvSpPr>
              <a:spLocks noChangeArrowheads="1"/>
            </p:cNvSpPr>
            <p:nvPr/>
          </p:nvSpPr>
          <p:spPr bwMode="auto">
            <a:xfrm>
              <a:off x="2818" y="3548"/>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4" name="Oval 30">
              <a:extLst>
                <a:ext uri="{FF2B5EF4-FFF2-40B4-BE49-F238E27FC236}">
                  <a16:creationId xmlns:a16="http://schemas.microsoft.com/office/drawing/2014/main" id="{BD932F89-5CEF-4728-B2DD-43309ACE1124}"/>
                </a:ext>
              </a:extLst>
            </p:cNvPr>
            <p:cNvSpPr>
              <a:spLocks noChangeArrowheads="1"/>
            </p:cNvSpPr>
            <p:nvPr/>
          </p:nvSpPr>
          <p:spPr bwMode="auto">
            <a:xfrm>
              <a:off x="3106" y="3552"/>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5" name="Oval 31">
              <a:extLst>
                <a:ext uri="{FF2B5EF4-FFF2-40B4-BE49-F238E27FC236}">
                  <a16:creationId xmlns:a16="http://schemas.microsoft.com/office/drawing/2014/main" id="{0D991C01-4968-40BA-94F6-71FCF389702E}"/>
                </a:ext>
              </a:extLst>
            </p:cNvPr>
            <p:cNvSpPr>
              <a:spLocks noChangeArrowheads="1"/>
            </p:cNvSpPr>
            <p:nvPr/>
          </p:nvSpPr>
          <p:spPr bwMode="auto">
            <a:xfrm>
              <a:off x="1752" y="3548"/>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6" name="Oval 32">
              <a:extLst>
                <a:ext uri="{FF2B5EF4-FFF2-40B4-BE49-F238E27FC236}">
                  <a16:creationId xmlns:a16="http://schemas.microsoft.com/office/drawing/2014/main" id="{D21F5454-96AC-4349-98B0-E5E1A7559894}"/>
                </a:ext>
              </a:extLst>
            </p:cNvPr>
            <p:cNvSpPr>
              <a:spLocks noChangeArrowheads="1"/>
            </p:cNvSpPr>
            <p:nvPr/>
          </p:nvSpPr>
          <p:spPr bwMode="auto">
            <a:xfrm>
              <a:off x="1858" y="3024"/>
              <a:ext cx="230" cy="230"/>
            </a:xfrm>
            <a:prstGeom prst="ellipse">
              <a:avLst/>
            </a:prstGeom>
            <a:solidFill>
              <a:schemeClr val="tx1"/>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7" name="Oval 33">
              <a:extLst>
                <a:ext uri="{FF2B5EF4-FFF2-40B4-BE49-F238E27FC236}">
                  <a16:creationId xmlns:a16="http://schemas.microsoft.com/office/drawing/2014/main" id="{C83075B8-2369-4D09-9FB6-204D99634CA5}"/>
                </a:ext>
              </a:extLst>
            </p:cNvPr>
            <p:cNvSpPr>
              <a:spLocks noChangeArrowheads="1"/>
            </p:cNvSpPr>
            <p:nvPr/>
          </p:nvSpPr>
          <p:spPr bwMode="auto">
            <a:xfrm>
              <a:off x="5640" y="3034"/>
              <a:ext cx="230" cy="230"/>
            </a:xfrm>
            <a:prstGeom prst="ellipse">
              <a:avLst/>
            </a:prstGeom>
            <a:solidFill>
              <a:srgbClr val="66FF66"/>
            </a:solidFill>
            <a:ln w="25400" algn="ctr">
              <a:solidFill>
                <a:schemeClr val="tx1"/>
              </a:solidFill>
              <a:round/>
              <a:headEnd/>
              <a:tailEnd/>
            </a:ln>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62498" name="Line 34">
              <a:extLst>
                <a:ext uri="{FF2B5EF4-FFF2-40B4-BE49-F238E27FC236}">
                  <a16:creationId xmlns:a16="http://schemas.microsoft.com/office/drawing/2014/main" id="{B2411404-69D3-4C81-99F0-6EB5F14E6018}"/>
                </a:ext>
              </a:extLst>
            </p:cNvPr>
            <p:cNvSpPr>
              <a:spLocks noChangeShapeType="1"/>
            </p:cNvSpPr>
            <p:nvPr/>
          </p:nvSpPr>
          <p:spPr bwMode="auto">
            <a:xfrm>
              <a:off x="1990" y="3658"/>
              <a:ext cx="818"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499" name="Line 35">
              <a:extLst>
                <a:ext uri="{FF2B5EF4-FFF2-40B4-BE49-F238E27FC236}">
                  <a16:creationId xmlns:a16="http://schemas.microsoft.com/office/drawing/2014/main" id="{8E2FF0CC-F437-4D72-8368-9545946AABFE}"/>
                </a:ext>
              </a:extLst>
            </p:cNvPr>
            <p:cNvSpPr>
              <a:spLocks noChangeShapeType="1"/>
            </p:cNvSpPr>
            <p:nvPr/>
          </p:nvSpPr>
          <p:spPr bwMode="auto">
            <a:xfrm>
              <a:off x="3336" y="3666"/>
              <a:ext cx="960"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500" name="Line 36">
              <a:extLst>
                <a:ext uri="{FF2B5EF4-FFF2-40B4-BE49-F238E27FC236}">
                  <a16:creationId xmlns:a16="http://schemas.microsoft.com/office/drawing/2014/main" id="{80E573C6-775C-4FE0-986C-303CDD8CCE1F}"/>
                </a:ext>
              </a:extLst>
            </p:cNvPr>
            <p:cNvSpPr>
              <a:spLocks noChangeShapeType="1"/>
            </p:cNvSpPr>
            <p:nvPr/>
          </p:nvSpPr>
          <p:spPr bwMode="auto">
            <a:xfrm>
              <a:off x="4824" y="3672"/>
              <a:ext cx="1152" cy="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501" name="Line 37">
              <a:extLst>
                <a:ext uri="{FF2B5EF4-FFF2-40B4-BE49-F238E27FC236}">
                  <a16:creationId xmlns:a16="http://schemas.microsoft.com/office/drawing/2014/main" id="{55634ACA-F9F7-4EE1-BEFC-194E97938136}"/>
                </a:ext>
              </a:extLst>
            </p:cNvPr>
            <p:cNvSpPr>
              <a:spLocks noChangeShapeType="1"/>
            </p:cNvSpPr>
            <p:nvPr/>
          </p:nvSpPr>
          <p:spPr bwMode="auto">
            <a:xfrm>
              <a:off x="1752" y="2976"/>
              <a:ext cx="72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2502" name="Line 38">
              <a:extLst>
                <a:ext uri="{FF2B5EF4-FFF2-40B4-BE49-F238E27FC236}">
                  <a16:creationId xmlns:a16="http://schemas.microsoft.com/office/drawing/2014/main" id="{EA617AFD-4BC4-401D-B0A5-FFDCA80A2205}"/>
                </a:ext>
              </a:extLst>
            </p:cNvPr>
            <p:cNvSpPr>
              <a:spLocks noChangeShapeType="1"/>
            </p:cNvSpPr>
            <p:nvPr/>
          </p:nvSpPr>
          <p:spPr bwMode="auto">
            <a:xfrm>
              <a:off x="1752" y="2880"/>
              <a:ext cx="0" cy="72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2503" name="Line 39">
              <a:extLst>
                <a:ext uri="{FF2B5EF4-FFF2-40B4-BE49-F238E27FC236}">
                  <a16:creationId xmlns:a16="http://schemas.microsoft.com/office/drawing/2014/main" id="{0A784783-7CF4-46CF-99EE-106070CD2994}"/>
                </a:ext>
              </a:extLst>
            </p:cNvPr>
            <p:cNvSpPr>
              <a:spLocks noChangeShapeType="1"/>
            </p:cNvSpPr>
            <p:nvPr/>
          </p:nvSpPr>
          <p:spPr bwMode="auto">
            <a:xfrm>
              <a:off x="6088" y="2880"/>
              <a:ext cx="0" cy="72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9252">
                                            <p:txEl>
                                              <p:pRg st="0" end="0"/>
                                            </p:txEl>
                                          </p:spTgt>
                                        </p:tgtEl>
                                        <p:attrNameLst>
                                          <p:attrName>style.visibility</p:attrName>
                                        </p:attrNameLst>
                                      </p:cBhvr>
                                      <p:to>
                                        <p:strVal val="visible"/>
                                      </p:to>
                                    </p:set>
                                    <p:animEffect transition="in" filter="box(out)">
                                      <p:cBhvr>
                                        <p:cTn id="7" dur="500"/>
                                        <p:tgtEl>
                                          <p:spTgt spid="309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9252">
                                            <p:txEl>
                                              <p:pRg st="1" end="1"/>
                                            </p:txEl>
                                          </p:spTgt>
                                        </p:tgtEl>
                                        <p:attrNameLst>
                                          <p:attrName>style.visibility</p:attrName>
                                        </p:attrNameLst>
                                      </p:cBhvr>
                                      <p:to>
                                        <p:strVal val="visible"/>
                                      </p:to>
                                    </p:set>
                                    <p:animEffect transition="in" filter="box(out)">
                                      <p:cBhvr>
                                        <p:cTn id="12" dur="500"/>
                                        <p:tgtEl>
                                          <p:spTgt spid="3092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6" name="Text Box 4">
            <a:extLst>
              <a:ext uri="{FF2B5EF4-FFF2-40B4-BE49-F238E27FC236}">
                <a16:creationId xmlns:a16="http://schemas.microsoft.com/office/drawing/2014/main" id="{A96DDDC7-FF30-492E-B881-66E1A1440CD6}"/>
              </a:ext>
            </a:extLst>
          </p:cNvPr>
          <p:cNvSpPr txBox="1">
            <a:spLocks noChangeArrowheads="1"/>
          </p:cNvSpPr>
          <p:nvPr/>
        </p:nvSpPr>
        <p:spPr bwMode="auto">
          <a:xfrm>
            <a:off x="571500" y="2286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66FF33"/>
                </a:solidFill>
                <a:latin typeface="Arial" panose="020B0604020202020204" pitchFamily="34" charset="0"/>
                <a:cs typeface="Arial" panose="020B0604020202020204" pitchFamily="34" charset="0"/>
              </a:rPr>
              <a:t>V.2. Các dịch vụ của tầng Phiên (ISO 8326/CCITT X215)</a:t>
            </a:r>
          </a:p>
        </p:txBody>
      </p:sp>
      <p:graphicFrame>
        <p:nvGraphicFramePr>
          <p:cNvPr id="310277" name="Group 5">
            <a:extLst>
              <a:ext uri="{FF2B5EF4-FFF2-40B4-BE49-F238E27FC236}">
                <a16:creationId xmlns:a16="http://schemas.microsoft.com/office/drawing/2014/main" id="{8EB4913E-685C-4DF5-8F67-603B8A61FEE9}"/>
              </a:ext>
            </a:extLst>
          </p:cNvPr>
          <p:cNvGraphicFramePr>
            <a:graphicFrameLocks noGrp="1"/>
          </p:cNvGraphicFramePr>
          <p:nvPr>
            <p:ph/>
          </p:nvPr>
        </p:nvGraphicFramePr>
        <p:xfrm>
          <a:off x="342900" y="685800"/>
          <a:ext cx="9601200" cy="5483280"/>
        </p:xfrm>
        <a:graphic>
          <a:graphicData uri="http://schemas.openxmlformats.org/drawingml/2006/table">
            <a:tbl>
              <a:tblPr/>
              <a:tblGrid>
                <a:gridCol w="2401888">
                  <a:extLst>
                    <a:ext uri="{9D8B030D-6E8A-4147-A177-3AD203B41FA5}">
                      <a16:colId xmlns:a16="http://schemas.microsoft.com/office/drawing/2014/main" val="20000"/>
                    </a:ext>
                  </a:extLst>
                </a:gridCol>
                <a:gridCol w="1712912">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80968">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LOẠI</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TÊN DỊCH VỤ</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0" kern="1200" baseline="0" dirty="0">
                          <a:solidFill>
                            <a:schemeClr val="tx1"/>
                          </a:solidFill>
                          <a:latin typeface="Arial" pitchFamily="34" charset="0"/>
                          <a:ea typeface="+mn-ea"/>
                          <a:cs typeface="Arial" pitchFamily="34" charset="0"/>
                        </a:rPr>
                        <a:t>Ý NGHĨA</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3356">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2000" b="0" kern="1200" baseline="0" dirty="0" err="1">
                          <a:solidFill>
                            <a:schemeClr val="tx1"/>
                          </a:solidFill>
                          <a:latin typeface="Arial" pitchFamily="34" charset="0"/>
                          <a:ea typeface="+mn-ea"/>
                          <a:cs typeface="Arial" pitchFamily="34" charset="0"/>
                        </a:rPr>
                        <a:t>Thiết</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lập</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liên</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kết</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với</a:t>
                      </a:r>
                      <a:r>
                        <a:rPr lang="en-US" sz="2000" b="0" kern="1200" baseline="0" dirty="0">
                          <a:solidFill>
                            <a:schemeClr val="tx1"/>
                          </a:solidFill>
                          <a:latin typeface="Arial" pitchFamily="34" charset="0"/>
                          <a:ea typeface="+mn-ea"/>
                          <a:cs typeface="Arial" pitchFamily="34" charset="0"/>
                        </a:rPr>
                        <a:t> SS-user </a:t>
                      </a:r>
                      <a:r>
                        <a:rPr lang="en-US" sz="2000" b="0" kern="1200" baseline="0" dirty="0" err="1">
                          <a:solidFill>
                            <a:schemeClr val="tx1"/>
                          </a:solidFill>
                          <a:latin typeface="Arial" pitchFamily="34" charset="0"/>
                          <a:ea typeface="+mn-ea"/>
                          <a:cs typeface="Arial" pitchFamily="34" charset="0"/>
                        </a:rPr>
                        <a:t>khác</a:t>
                      </a:r>
                      <a:endParaRPr lang="en-US" sz="2000" b="0" kern="1200" baseline="0" dirty="0">
                        <a:solidFill>
                          <a:schemeClr val="tx1"/>
                        </a:solidFill>
                        <a:latin typeface="Arial" pitchFamily="34" charset="0"/>
                        <a:ea typeface="+mn-ea"/>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Session Connection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Thiết lập liên kết giữa 2 người dùng, thương lượng về Token và các tham số dùng cho liên kết, bao gồm cả QOS chất lượng dịch vụ</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4315">
                <a:tc>
                  <a:txBody>
                    <a:bodyPr/>
                    <a:lstStyle/>
                    <a:p>
                      <a:pPr marL="552450" marR="0" lvl="0" indent="-55245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err="1">
                          <a:ln>
                            <a:noFill/>
                          </a:ln>
                          <a:solidFill>
                            <a:schemeClr val="tx1"/>
                          </a:solidFill>
                          <a:effectLst/>
                          <a:latin typeface=".VnArial Narrow" pitchFamily="34" charset="0"/>
                        </a:rPr>
                        <a:t>TruyÒn</a:t>
                      </a:r>
                      <a:r>
                        <a:rPr kumimoji="0" lang="en-US" sz="2200" b="1" i="0" u="none" strike="noStrike" cap="none" normalizeH="0" baseline="0" dirty="0">
                          <a:ln>
                            <a:noFill/>
                          </a:ln>
                          <a:solidFill>
                            <a:schemeClr val="tx1"/>
                          </a:solidFill>
                          <a:effectLst/>
                          <a:latin typeface=".VnArial Narrow" pitchFamily="34" charset="0"/>
                        </a:rPr>
                        <a:t> d÷ </a:t>
                      </a:r>
                      <a:r>
                        <a:rPr kumimoji="0" lang="en-US" sz="2200" b="1" i="0" u="none" strike="noStrike" cap="none" normalizeH="0" baseline="0" dirty="0" err="1">
                          <a:ln>
                            <a:noFill/>
                          </a:ln>
                          <a:solidFill>
                            <a:schemeClr val="tx1"/>
                          </a:solidFill>
                          <a:effectLst/>
                          <a:latin typeface=".VnArial Narrow" pitchFamily="34" charset="0"/>
                        </a:rPr>
                        <a:t>liÖu</a:t>
                      </a:r>
                      <a:endParaRPr kumimoji="0" lang="en-US" sz="2200" b="1" i="0" u="none" strike="noStrike" cap="none" normalizeH="0" baseline="0" dirty="0">
                        <a:ln>
                          <a:noFill/>
                        </a:ln>
                        <a:solidFill>
                          <a:schemeClr val="tx1"/>
                        </a:solidFill>
                        <a:effectLst/>
                        <a:latin typeface=".VnArial Narrow" pitchFamily="34" charset="0"/>
                      </a:endParaRPr>
                    </a:p>
                    <a:p>
                      <a:pPr marL="552450" marR="0" lvl="0" indent="-552450" algn="ctr" defTabSz="947738" rtl="0" eaLnBrk="1" fontAlgn="base" latinLnBrk="0" hangingPunct="1">
                        <a:lnSpc>
                          <a:spcPct val="100000"/>
                        </a:lnSpc>
                        <a:spcBef>
                          <a:spcPct val="20000"/>
                        </a:spcBef>
                        <a:spcAft>
                          <a:spcPct val="0"/>
                        </a:spcAft>
                        <a:buClr>
                          <a:schemeClr val="hlink"/>
                        </a:buClr>
                        <a:buSzTx/>
                        <a:buFont typeface="Monotype Sorts" pitchFamily="2" charset="2"/>
                        <a:buAutoNum type="alphaUcParenBoth"/>
                        <a:tabLst/>
                      </a:pPr>
                      <a:r>
                        <a:rPr kumimoji="0" lang="en-US" sz="2200" b="1" i="0" u="none" strike="noStrike" cap="none" normalizeH="0" baseline="0" dirty="0" err="1">
                          <a:ln>
                            <a:noFill/>
                          </a:ln>
                          <a:solidFill>
                            <a:srgbClr val="66FFFF"/>
                          </a:solidFill>
                          <a:effectLst/>
                          <a:latin typeface=".VnArial Narrow" pitchFamily="34" charset="0"/>
                        </a:rPr>
                        <a:t>Liªn</a:t>
                      </a:r>
                      <a:r>
                        <a:rPr kumimoji="0" lang="en-US" sz="2200" b="1" i="0" u="none" strike="noStrike" cap="none" normalizeH="0" baseline="0" dirty="0">
                          <a:ln>
                            <a:noFill/>
                          </a:ln>
                          <a:solidFill>
                            <a:srgbClr val="66FFFF"/>
                          </a:solidFill>
                          <a:effectLst/>
                          <a:latin typeface=".VnArial Narrow" pitchFamily="34" charset="0"/>
                        </a:rPr>
                        <a:t> </a:t>
                      </a:r>
                      <a:r>
                        <a:rPr kumimoji="0" lang="en-US" sz="2200" b="1" i="0" u="none" strike="noStrike" cap="none" normalizeH="0" baseline="0" dirty="0" err="1">
                          <a:ln>
                            <a:noFill/>
                          </a:ln>
                          <a:solidFill>
                            <a:srgbClr val="66FFFF"/>
                          </a:solidFill>
                          <a:effectLst/>
                          <a:latin typeface=".VnArial Narrow" pitchFamily="34" charset="0"/>
                        </a:rPr>
                        <a:t>quan</a:t>
                      </a:r>
                      <a:r>
                        <a:rPr kumimoji="0" lang="en-US" sz="2200" b="1" i="0" u="none" strike="noStrike" cap="none" normalizeH="0" baseline="0" dirty="0">
                          <a:ln>
                            <a:noFill/>
                          </a:ln>
                          <a:solidFill>
                            <a:srgbClr val="66FFFF"/>
                          </a:solidFill>
                          <a:effectLst/>
                          <a:latin typeface=".VnArial Narrow" pitchFamily="34" charset="0"/>
                        </a:rPr>
                        <a:t> ®</a:t>
                      </a:r>
                      <a:r>
                        <a:rPr kumimoji="0" lang="en-US" sz="2200" b="1" i="0" u="none" strike="noStrike" cap="none" normalizeH="0" baseline="0" dirty="0" err="1">
                          <a:ln>
                            <a:noFill/>
                          </a:ln>
                          <a:solidFill>
                            <a:srgbClr val="66FFFF"/>
                          </a:solidFill>
                          <a:effectLst/>
                          <a:latin typeface=".VnArial Narrow" pitchFamily="34" charset="0"/>
                        </a:rPr>
                        <a:t>Õn</a:t>
                      </a:r>
                      <a:r>
                        <a:rPr kumimoji="0" lang="en-US" sz="2200" b="1" i="0" u="none" strike="noStrike" cap="none" normalizeH="0" baseline="0" dirty="0">
                          <a:ln>
                            <a:noFill/>
                          </a:ln>
                          <a:solidFill>
                            <a:srgbClr val="66FFFF"/>
                          </a:solidFill>
                          <a:effectLst/>
                          <a:latin typeface=".VnArial Narrow" pitchFamily="34" charset="0"/>
                        </a:rPr>
                        <a:t> </a:t>
                      </a:r>
                      <a:r>
                        <a:rPr kumimoji="0" lang="en-US" sz="2200" b="1" i="0" u="none" strike="noStrike" cap="none" normalizeH="0" baseline="0" dirty="0" err="1">
                          <a:ln>
                            <a:noFill/>
                          </a:ln>
                          <a:solidFill>
                            <a:srgbClr val="66FFFF"/>
                          </a:solidFill>
                          <a:effectLst/>
                          <a:latin typeface=".VnArial Narrow" pitchFamily="34" charset="0"/>
                        </a:rPr>
                        <a:t>truyÒn</a:t>
                      </a:r>
                      <a:r>
                        <a:rPr kumimoji="0" lang="en-US" sz="2200" b="1" i="0" u="none" strike="noStrike" cap="none" normalizeH="0" baseline="0" dirty="0">
                          <a:ln>
                            <a:noFill/>
                          </a:ln>
                          <a:solidFill>
                            <a:srgbClr val="66FFFF"/>
                          </a:solidFill>
                          <a:effectLst/>
                          <a:latin typeface=".VnArial Narrow" pitchFamily="34" charset="0"/>
                        </a:rPr>
                        <a:t> d÷ </a:t>
                      </a:r>
                      <a:r>
                        <a:rPr kumimoji="0" lang="en-US" sz="2200" b="1" i="0" u="none" strike="noStrike" cap="none" normalizeH="0" baseline="0" dirty="0" err="1">
                          <a:ln>
                            <a:noFill/>
                          </a:ln>
                          <a:solidFill>
                            <a:srgbClr val="66FFFF"/>
                          </a:solidFill>
                          <a:effectLst/>
                          <a:latin typeface=".VnArial Narrow" pitchFamily="34" charset="0"/>
                        </a:rPr>
                        <a:t>liÖu</a:t>
                      </a:r>
                      <a:endParaRPr kumimoji="0" lang="en-US" sz="2200" b="1" i="0" u="none" strike="noStrike" cap="none" normalizeH="0" baseline="0" dirty="0">
                        <a:ln>
                          <a:noFill/>
                        </a:ln>
                        <a:solidFill>
                          <a:srgbClr val="66FFFF"/>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Normal Data Transfer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cs typeface="Arial" pitchFamily="34" charset="0"/>
                        </a:rPr>
                        <a:t>C</a:t>
                      </a:r>
                      <a:r>
                        <a:rPr lang="vi-VN" sz="2000" b="0" kern="1200" baseline="0" dirty="0">
                          <a:solidFill>
                            <a:schemeClr val="tx1"/>
                          </a:solidFill>
                          <a:latin typeface="Arial" pitchFamily="34" charset="0"/>
                          <a:ea typeface="+mn-ea"/>
                          <a:cs typeface="Arial" pitchFamily="34" charset="0"/>
                        </a:rPr>
                        <a:t>ho phép truyền các SSDU (Session Service Data Unit) thông qua LK phiên theo phương thức 2 chiều luân phiên hoặc 2 chiều đồng thời</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781">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Expedited</a:t>
                      </a:r>
                    </a:p>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Data Transfer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sz="2000" b="0" kern="1200" baseline="0" dirty="0">
                          <a:solidFill>
                            <a:schemeClr val="tx1"/>
                          </a:solidFill>
                          <a:latin typeface="Arial" pitchFamily="34" charset="0"/>
                          <a:ea typeface="+mn-ea"/>
                          <a:cs typeface="Arial" pitchFamily="34" charset="0"/>
                        </a:rPr>
                        <a:t>Cho </a:t>
                      </a:r>
                      <a:r>
                        <a:rPr lang="en-US" sz="2000" b="0" kern="1200" baseline="0" dirty="0" err="1">
                          <a:solidFill>
                            <a:schemeClr val="tx1"/>
                          </a:solidFill>
                          <a:latin typeface="Arial" pitchFamily="34" charset="0"/>
                          <a:ea typeface="+mn-ea"/>
                          <a:cs typeface="Arial" pitchFamily="34" charset="0"/>
                        </a:rPr>
                        <a:t>phép</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truyền</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các</a:t>
                      </a:r>
                      <a:r>
                        <a:rPr lang="en-US" sz="2000" b="0" kern="1200" baseline="0" dirty="0">
                          <a:solidFill>
                            <a:schemeClr val="tx1"/>
                          </a:solidFill>
                          <a:latin typeface="Arial" pitchFamily="34" charset="0"/>
                          <a:ea typeface="+mn-ea"/>
                          <a:cs typeface="Arial" pitchFamily="34" charset="0"/>
                        </a:rPr>
                        <a:t> SSDU </a:t>
                      </a:r>
                      <a:r>
                        <a:rPr lang="en-US" sz="2000" b="0" kern="1200" baseline="0" dirty="0" err="1">
                          <a:solidFill>
                            <a:schemeClr val="tx1"/>
                          </a:solidFill>
                          <a:latin typeface="Arial" pitchFamily="34" charset="0"/>
                          <a:ea typeface="+mn-ea"/>
                          <a:cs typeface="Arial" pitchFamily="34" charset="0"/>
                        </a:rPr>
                        <a:t>khẩn</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tối</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da</a:t>
                      </a:r>
                      <a:r>
                        <a:rPr lang="en-US" sz="2000" b="0" kern="1200" baseline="0" dirty="0">
                          <a:solidFill>
                            <a:schemeClr val="tx1"/>
                          </a:solidFill>
                          <a:latin typeface="Arial" pitchFamily="34" charset="0"/>
                          <a:ea typeface="+mn-ea"/>
                          <a:cs typeface="Arial" pitchFamily="34" charset="0"/>
                        </a:rPr>
                        <a:t> 14 bytes </a:t>
                      </a:r>
                      <a:r>
                        <a:rPr lang="en-US" sz="2000" b="0" kern="1200" baseline="0" dirty="0" err="1">
                          <a:solidFill>
                            <a:schemeClr val="tx1"/>
                          </a:solidFill>
                          <a:latin typeface="Arial" pitchFamily="34" charset="0"/>
                          <a:ea typeface="+mn-ea"/>
                          <a:cs typeface="Arial" pitchFamily="34" charset="0"/>
                        </a:rPr>
                        <a:t>dữ</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liệu</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không</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phụ</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thuộc</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vào</a:t>
                      </a:r>
                      <a:r>
                        <a:rPr lang="en-US" sz="2000" b="0" kern="1200" baseline="0" dirty="0">
                          <a:solidFill>
                            <a:schemeClr val="tx1"/>
                          </a:solidFill>
                          <a:latin typeface="Arial" pitchFamily="34" charset="0"/>
                          <a:ea typeface="+mn-ea"/>
                          <a:cs typeface="Arial" pitchFamily="34" charset="0"/>
                        </a:rPr>
                        <a:t> Token </a:t>
                      </a:r>
                      <a:r>
                        <a:rPr lang="en-US" sz="2000" b="0" kern="1200" baseline="0" dirty="0" err="1">
                          <a:solidFill>
                            <a:schemeClr val="tx1"/>
                          </a:solidFill>
                          <a:latin typeface="Arial" pitchFamily="34" charset="0"/>
                          <a:ea typeface="+mn-ea"/>
                          <a:cs typeface="Arial" pitchFamily="34" charset="0"/>
                        </a:rPr>
                        <a:t>và</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kiểm</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soát</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luồng</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dữ</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liệu</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821">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Type Data Transfer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Cho phép truyền các SSDU độc lập với việc gán Token, có thể gửi ngược chiều dòng dữ liệu</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1984">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66FFFF"/>
                          </a:solidFill>
                          <a:effectLst/>
                          <a:latin typeface=".VnArial Narrow" pitchFamily="34" charset="0"/>
                        </a:rPr>
                        <a:t>(B) Liªn quan ®Õn qu¶n lý Token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Give Token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Dùng trao 1 hoặc nhiều Token cho người sử dụng khác</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checkerboard(across)">
                                      <p:cBhvr>
                                        <p:cTn id="7" dur="500"/>
                                        <p:tgtEl>
                                          <p:spTgt spid="310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11300" name="Group 4">
            <a:extLst>
              <a:ext uri="{FF2B5EF4-FFF2-40B4-BE49-F238E27FC236}">
                <a16:creationId xmlns:a16="http://schemas.microsoft.com/office/drawing/2014/main" id="{4A620504-C5C2-4E2E-BD82-28EDD3F817E3}"/>
              </a:ext>
            </a:extLst>
          </p:cNvPr>
          <p:cNvGraphicFramePr>
            <a:graphicFrameLocks noGrp="1"/>
          </p:cNvGraphicFramePr>
          <p:nvPr>
            <p:ph/>
          </p:nvPr>
        </p:nvGraphicFramePr>
        <p:xfrm>
          <a:off x="419100" y="598488"/>
          <a:ext cx="9448800" cy="5650017"/>
        </p:xfrm>
        <a:graphic>
          <a:graphicData uri="http://schemas.openxmlformats.org/drawingml/2006/table">
            <a:tbl>
              <a:tblPr/>
              <a:tblGrid>
                <a:gridCol w="2133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439601">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900" b="1" i="0" u="none" strike="noStrike" cap="none" normalizeH="0" baseline="0" dirty="0">
                          <a:ln>
                            <a:noFill/>
                          </a:ln>
                          <a:solidFill>
                            <a:schemeClr val="tx1"/>
                          </a:solidFill>
                          <a:effectLst/>
                          <a:latin typeface=".VnArial NarrowH" pitchFamily="34" charset="0"/>
                        </a:rPr>
                        <a:t>Lo¹i</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900" b="1" i="0" u="none" strike="noStrike" cap="none" normalizeH="0" baseline="0">
                          <a:ln>
                            <a:noFill/>
                          </a:ln>
                          <a:solidFill>
                            <a:schemeClr val="tx1"/>
                          </a:solidFill>
                          <a:effectLst/>
                          <a:latin typeface=".VnArial NarrowH" pitchFamily="34" charset="0"/>
                        </a:rPr>
                        <a:t>Tªn dÞch vô</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900" b="1" i="0" u="none" strike="noStrike" cap="none" normalizeH="0" baseline="0">
                          <a:ln>
                            <a:noFill/>
                          </a:ln>
                          <a:solidFill>
                            <a:schemeClr val="tx1"/>
                          </a:solidFill>
                          <a:effectLst/>
                          <a:latin typeface=".VnArial NarrowH" pitchFamily="34" charset="0"/>
                        </a:rPr>
                        <a:t>ý nghÜa</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578">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chemeClr val="tx1"/>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Please Token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Cho phép yêu cầu 1 Token hiện đang gán cho người SD khác, chỉ được dùng cho 1 Token cụ thể khi nó đang được trao cho 1 NSD khác</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376">
                <a:tc>
                  <a:txBody>
                    <a:bodyPr/>
                    <a:lstStyle/>
                    <a:p>
                      <a:pPr marL="552450" marR="0" lvl="0" indent="-55245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66FFFF"/>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Give Control</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Dùng để trao lại 1 hoặc nhiều Token cho NSD khác.</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786">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1" kern="1200" baseline="0" dirty="0">
                          <a:solidFill>
                            <a:srgbClr val="66FFFF"/>
                          </a:solidFill>
                          <a:latin typeface="Arial" pitchFamily="34" charset="0"/>
                          <a:ea typeface="+mn-ea"/>
                          <a:cs typeface="Arial" pitchFamily="34" charset="0"/>
                        </a:rPr>
                        <a:t>(C) Liên quan đến đồng bộ hoá</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Minor </a:t>
                      </a:r>
                      <a:r>
                        <a:rPr kumimoji="0" lang="en-US" sz="2000" b="1" i="0" u="none" strike="noStrike" cap="none" normalizeH="0" baseline="0" dirty="0" err="1">
                          <a:ln>
                            <a:noFill/>
                          </a:ln>
                          <a:solidFill>
                            <a:srgbClr val="FFFF00"/>
                          </a:solidFill>
                          <a:effectLst/>
                          <a:latin typeface="Arial" pitchFamily="34" charset="0"/>
                          <a:cs typeface="Arial" pitchFamily="34" charset="0"/>
                        </a:rPr>
                        <a:t>Synchro-nization</a:t>
                      </a:r>
                      <a:r>
                        <a:rPr kumimoji="0" lang="en-US" sz="2000" b="1" i="0" u="none" strike="noStrike" cap="none" normalizeH="0" baseline="0" dirty="0">
                          <a:ln>
                            <a:noFill/>
                          </a:ln>
                          <a:solidFill>
                            <a:srgbClr val="FFFF00"/>
                          </a:solidFill>
                          <a:effectLst/>
                          <a:latin typeface="Arial" pitchFamily="34" charset="0"/>
                          <a:cs typeface="Arial" pitchFamily="34" charset="0"/>
                        </a:rPr>
                        <a:t> Point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Cho phép NSD xác định các điểm đồng bộ hoá phụ trong các dòng SSDU và thoả thuận các điểm đồng bộ.</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786">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Major </a:t>
                      </a:r>
                      <a:r>
                        <a:rPr kumimoji="0" lang="en-US" sz="2000" b="1" i="0" u="none" strike="noStrike" cap="none" normalizeH="0" baseline="0" dirty="0" err="1">
                          <a:ln>
                            <a:noFill/>
                          </a:ln>
                          <a:solidFill>
                            <a:srgbClr val="FFFF00"/>
                          </a:solidFill>
                          <a:effectLst/>
                          <a:latin typeface="Arial" pitchFamily="34" charset="0"/>
                          <a:cs typeface="Arial" pitchFamily="34" charset="0"/>
                        </a:rPr>
                        <a:t>Synchro-nization</a:t>
                      </a:r>
                      <a:r>
                        <a:rPr kumimoji="0" lang="en-US" sz="2000" b="1" i="0" u="none" strike="noStrike" cap="none" normalizeH="0" baseline="0" dirty="0">
                          <a:ln>
                            <a:noFill/>
                          </a:ln>
                          <a:solidFill>
                            <a:srgbClr val="FFFF00"/>
                          </a:solidFill>
                          <a:effectLst/>
                          <a:latin typeface="Arial" pitchFamily="34" charset="0"/>
                          <a:cs typeface="Arial" pitchFamily="34" charset="0"/>
                        </a:rPr>
                        <a:t> Point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Cho phép NSD xác định các điểm đồng bộ hoá chính. Các điểm này sẽ tách biệt hoàn toàn các dòng SSDU trước và sau chúng.</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5786">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66FFFF"/>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Resynchronize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Đặt liên kết phiên vào 1 điểm đồng bộ hoá ở phía trước, nhưng không lùi hơn điểm đồng bộ hoá cuối cùng.</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1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12324" name="Group 4">
            <a:extLst>
              <a:ext uri="{FF2B5EF4-FFF2-40B4-BE49-F238E27FC236}">
                <a16:creationId xmlns:a16="http://schemas.microsoft.com/office/drawing/2014/main" id="{567A22FC-D7AA-4A38-AFCE-B620D518D4DB}"/>
              </a:ext>
            </a:extLst>
          </p:cNvPr>
          <p:cNvGraphicFramePr>
            <a:graphicFrameLocks noGrp="1"/>
          </p:cNvGraphicFramePr>
          <p:nvPr>
            <p:ph/>
          </p:nvPr>
        </p:nvGraphicFramePr>
        <p:xfrm>
          <a:off x="419100" y="566738"/>
          <a:ext cx="9448800" cy="5314953"/>
        </p:xfrm>
        <a:graphic>
          <a:graphicData uri="http://schemas.openxmlformats.org/drawingml/2006/table">
            <a:tbl>
              <a:tblPr/>
              <a:tblGrid>
                <a:gridCol w="2133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439699">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LOẠI</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TÊN DỊCH VỤ</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0" kern="1200" baseline="0" dirty="0">
                          <a:solidFill>
                            <a:schemeClr val="tx1"/>
                          </a:solidFill>
                          <a:latin typeface="Arial" pitchFamily="34" charset="0"/>
                          <a:ea typeface="+mn-ea"/>
                          <a:cs typeface="Arial" pitchFamily="34" charset="0"/>
                        </a:rPr>
                        <a:t>Ý NGHĨA</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31">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1" kern="1200" baseline="0" dirty="0">
                          <a:solidFill>
                            <a:srgbClr val="66FFFF"/>
                          </a:solidFill>
                          <a:latin typeface="Arial" pitchFamily="34" charset="0"/>
                          <a:ea typeface="+mn-ea"/>
                          <a:cs typeface="Arial" pitchFamily="34" charset="0"/>
                        </a:rPr>
                        <a:t>(D) Liên quan đến tình trạng ngoại lệ</a:t>
                      </a:r>
                      <a:endParaRPr kumimoji="0" lang="en-US" sz="2000" b="1" i="0" u="none" strike="noStrike" cap="none" normalizeH="0" baseline="0" dirty="0">
                        <a:ln>
                          <a:noFill/>
                        </a:ln>
                        <a:solidFill>
                          <a:srgbClr val="66FFFF"/>
                        </a:solidFill>
                        <a:effectLst/>
                        <a:latin typeface="Arial" pitchFamily="34" charset="0"/>
                        <a:cs typeface="Arial"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Provider – </a:t>
                      </a:r>
                      <a:r>
                        <a:rPr kumimoji="0" lang="en-US" sz="2000" b="1" i="0" u="none" strike="noStrike" cap="none" normalizeH="0" baseline="0" dirty="0" err="1">
                          <a:ln>
                            <a:noFill/>
                          </a:ln>
                          <a:solidFill>
                            <a:srgbClr val="FFFF00"/>
                          </a:solidFill>
                          <a:effectLst/>
                          <a:latin typeface="Arial" pitchFamily="34" charset="0"/>
                          <a:cs typeface="Arial" pitchFamily="34" charset="0"/>
                        </a:rPr>
                        <a:t>Intiated</a:t>
                      </a:r>
                      <a:r>
                        <a:rPr kumimoji="0" lang="en-US" sz="2000" b="1" i="0" u="none" strike="noStrike" cap="none" normalizeH="0" baseline="0" dirty="0">
                          <a:ln>
                            <a:noFill/>
                          </a:ln>
                          <a:solidFill>
                            <a:srgbClr val="FFFF00"/>
                          </a:solidFill>
                          <a:effectLst/>
                          <a:latin typeface="Arial" pitchFamily="34" charset="0"/>
                          <a:cs typeface="Arial" pitchFamily="34" charset="0"/>
                        </a:rPr>
                        <a:t> Exception Reporting</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2000" b="0" kern="1200" baseline="0" dirty="0" err="1">
                          <a:solidFill>
                            <a:schemeClr val="tx1"/>
                          </a:solidFill>
                          <a:latin typeface="Arial" pitchFamily="34" charset="0"/>
                          <a:ea typeface="+mn-ea"/>
                          <a:cs typeface="Arial" pitchFamily="34" charset="0"/>
                        </a:rPr>
                        <a:t>Thông</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báo</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cho</a:t>
                      </a:r>
                      <a:r>
                        <a:rPr lang="en-US" sz="2000" b="0" kern="1200" baseline="0" dirty="0">
                          <a:solidFill>
                            <a:schemeClr val="tx1"/>
                          </a:solidFill>
                          <a:latin typeface="Arial" pitchFamily="34" charset="0"/>
                          <a:ea typeface="+mn-ea"/>
                          <a:cs typeface="Arial" pitchFamily="34" charset="0"/>
                        </a:rPr>
                        <a:t> NSD </a:t>
                      </a:r>
                      <a:r>
                        <a:rPr lang="en-US" sz="2000" b="0" kern="1200" baseline="0" dirty="0" err="1">
                          <a:solidFill>
                            <a:schemeClr val="tx1"/>
                          </a:solidFill>
                          <a:latin typeface="Arial" pitchFamily="34" charset="0"/>
                          <a:ea typeface="+mn-ea"/>
                          <a:cs typeface="Arial" pitchFamily="34" charset="0"/>
                        </a:rPr>
                        <a:t>về</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tình</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trạng</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ngoại</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lệ</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hoặc</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lỗi</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giao</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thức</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Phiên</a:t>
                      </a:r>
                      <a:endParaRPr lang="en-US" sz="2000" b="0" kern="1200" baseline="0" dirty="0">
                        <a:solidFill>
                          <a:schemeClr val="tx1"/>
                        </a:solidFill>
                        <a:latin typeface="Arial" pitchFamily="34" charset="0"/>
                        <a:ea typeface="+mn-ea"/>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0517">
                <a:tc>
                  <a:txBody>
                    <a:bodyPr/>
                    <a:lstStyle/>
                    <a:p>
                      <a:pPr marL="552450" marR="0" lvl="0" indent="-55245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66FFFF"/>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User  – </a:t>
                      </a:r>
                      <a:r>
                        <a:rPr kumimoji="0" lang="en-US" sz="2000" b="1" i="0" u="none" strike="noStrike" cap="none" normalizeH="0" baseline="0" dirty="0" err="1">
                          <a:ln>
                            <a:noFill/>
                          </a:ln>
                          <a:solidFill>
                            <a:srgbClr val="FFFF00"/>
                          </a:solidFill>
                          <a:effectLst/>
                          <a:latin typeface="Arial" pitchFamily="34" charset="0"/>
                          <a:cs typeface="Arial" pitchFamily="34" charset="0"/>
                        </a:rPr>
                        <a:t>Intiated</a:t>
                      </a:r>
                      <a:r>
                        <a:rPr kumimoji="0" lang="en-US" sz="2000" b="1" i="0" u="none" strike="noStrike" cap="none" normalizeH="0" baseline="0" dirty="0">
                          <a:ln>
                            <a:noFill/>
                          </a:ln>
                          <a:solidFill>
                            <a:srgbClr val="FFFF00"/>
                          </a:solidFill>
                          <a:effectLst/>
                          <a:latin typeface="Arial" pitchFamily="34" charset="0"/>
                          <a:cs typeface="Arial" pitchFamily="34" charset="0"/>
                        </a:rPr>
                        <a:t> Exception Reporting</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Cho phép 1 NSD báo cáo một tình trạng ngoại lệ khi Token dữ liệu được gán cho NSD khác khác.</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0983">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it-IT" sz="1800" b="1" kern="1200" baseline="0" dirty="0">
                          <a:solidFill>
                            <a:schemeClr val="tx1"/>
                          </a:solidFill>
                          <a:latin typeface="+mn-lt"/>
                          <a:ea typeface="+mn-ea"/>
                          <a:cs typeface="+mn-cs"/>
                        </a:rPr>
                        <a:t>(</a:t>
                      </a:r>
                      <a:r>
                        <a:rPr lang="it-IT" sz="2000" b="1" kern="1200" baseline="0" dirty="0">
                          <a:solidFill>
                            <a:srgbClr val="66FFFF"/>
                          </a:solidFill>
                          <a:latin typeface="Arial" pitchFamily="34" charset="0"/>
                          <a:ea typeface="+mn-ea"/>
                          <a:cs typeface="Arial" pitchFamily="34" charset="0"/>
                        </a:rPr>
                        <a:t>E) Liên quan đến Activity</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Activity Start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Dùng để chỉ thị rằng 1 Activity mới được đưa vào.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090">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Activity Resume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Dùng để chỉ thị rằng 1 Activity được đưa vào lại.</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31">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66FFFF"/>
                        </a:solidFill>
                        <a:effectLst/>
                        <a:latin typeface=".VnArial Narrow"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Activity Interrupt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vi-VN" sz="2000" b="0" kern="1200" baseline="0" dirty="0">
                          <a:solidFill>
                            <a:schemeClr val="tx1"/>
                          </a:solidFill>
                          <a:latin typeface="Arial" pitchFamily="34" charset="0"/>
                          <a:ea typeface="+mn-ea"/>
                          <a:cs typeface="Arial" pitchFamily="34" charset="0"/>
                        </a:rPr>
                        <a:t>Dùng để cho phép 1 Activity kết thúc bất thường, có thể được tiếp tục sau.</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13348" name="Group 4">
            <a:extLst>
              <a:ext uri="{FF2B5EF4-FFF2-40B4-BE49-F238E27FC236}">
                <a16:creationId xmlns:a16="http://schemas.microsoft.com/office/drawing/2014/main" id="{3A6B964E-F65E-40A9-9F37-9702D64FF121}"/>
              </a:ext>
            </a:extLst>
          </p:cNvPr>
          <p:cNvGraphicFramePr>
            <a:graphicFrameLocks noGrp="1"/>
          </p:cNvGraphicFramePr>
          <p:nvPr>
            <p:ph/>
          </p:nvPr>
        </p:nvGraphicFramePr>
        <p:xfrm>
          <a:off x="419100" y="638175"/>
          <a:ext cx="9448800" cy="3492500"/>
        </p:xfrm>
        <a:graphic>
          <a:graphicData uri="http://schemas.openxmlformats.org/drawingml/2006/table">
            <a:tbl>
              <a:tblPr/>
              <a:tblGrid>
                <a:gridCol w="2133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439818">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LOẠI</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1" kern="1200" baseline="0" dirty="0">
                          <a:solidFill>
                            <a:schemeClr val="tx1"/>
                          </a:solidFill>
                          <a:latin typeface="Arial" pitchFamily="34" charset="0"/>
                          <a:ea typeface="+mn-ea"/>
                          <a:cs typeface="Arial" pitchFamily="34" charset="0"/>
                        </a:rPr>
                        <a:t>TÊN DỊCH VỤ</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1800" b="0" kern="1200" baseline="0" dirty="0">
                          <a:solidFill>
                            <a:schemeClr val="tx1"/>
                          </a:solidFill>
                          <a:latin typeface="Arial" pitchFamily="34" charset="0"/>
                          <a:ea typeface="+mn-ea"/>
                          <a:cs typeface="Arial" pitchFamily="34" charset="0"/>
                        </a:rPr>
                        <a:t>Ý NGHĨA</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5818">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en-US" sz="2000" b="0" kern="1200" baseline="0" dirty="0" err="1">
                          <a:solidFill>
                            <a:schemeClr val="tx1"/>
                          </a:solidFill>
                          <a:latin typeface="Arial" pitchFamily="34" charset="0"/>
                          <a:ea typeface="+mn-ea"/>
                          <a:cs typeface="Arial" pitchFamily="34" charset="0"/>
                        </a:rPr>
                        <a:t>Huỷ</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bỏ</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liên</a:t>
                      </a:r>
                      <a:r>
                        <a:rPr lang="en-US" sz="2000" b="0" kern="1200" baseline="0" dirty="0">
                          <a:solidFill>
                            <a:schemeClr val="tx1"/>
                          </a:solidFill>
                          <a:latin typeface="Arial" pitchFamily="34" charset="0"/>
                          <a:ea typeface="+mn-ea"/>
                          <a:cs typeface="Arial" pitchFamily="34" charset="0"/>
                        </a:rPr>
                        <a:t> </a:t>
                      </a:r>
                      <a:r>
                        <a:rPr lang="en-US" sz="2000" b="0" kern="1200" baseline="0" dirty="0" err="1">
                          <a:solidFill>
                            <a:schemeClr val="tx1"/>
                          </a:solidFill>
                          <a:latin typeface="Arial" pitchFamily="34" charset="0"/>
                          <a:ea typeface="+mn-ea"/>
                          <a:cs typeface="Arial" pitchFamily="34" charset="0"/>
                        </a:rPr>
                        <a:t>kết</a:t>
                      </a:r>
                      <a:endParaRPr lang="en-US" sz="2000" b="0" kern="1200" baseline="0" dirty="0">
                        <a:solidFill>
                          <a:schemeClr val="tx1"/>
                        </a:solidFill>
                        <a:latin typeface="Arial" pitchFamily="34" charset="0"/>
                        <a:ea typeface="+mn-ea"/>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VnArial Narrow"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Orderly Release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Huỷ bỏ liên kết phiên sau khi toàn bộ dữ liệu đã được tiếp nhận bởi NSD.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0841">
                <a:tc>
                  <a:txBody>
                    <a:bodyPr/>
                    <a:lstStyle/>
                    <a:p>
                      <a:pPr marL="552450" marR="0" lvl="0" indent="-55245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66FFFF"/>
                        </a:solidFill>
                        <a:effectLst/>
                        <a:latin typeface=".VnArial Narrow"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User  – </a:t>
                      </a:r>
                      <a:r>
                        <a:rPr kumimoji="0" lang="en-US" sz="2000" b="1" i="0" u="none" strike="noStrike" cap="none" normalizeH="0" baseline="0" dirty="0" err="1">
                          <a:ln>
                            <a:noFill/>
                          </a:ln>
                          <a:solidFill>
                            <a:srgbClr val="FFFF00"/>
                          </a:solidFill>
                          <a:effectLst/>
                          <a:latin typeface="Arial" pitchFamily="34" charset="0"/>
                          <a:cs typeface="Arial" pitchFamily="34" charset="0"/>
                        </a:rPr>
                        <a:t>Intiated</a:t>
                      </a:r>
                      <a:r>
                        <a:rPr kumimoji="0" lang="en-US" sz="2000" b="1" i="0" u="none" strike="noStrike" cap="none" normalizeH="0" baseline="0" dirty="0">
                          <a:ln>
                            <a:noFill/>
                          </a:ln>
                          <a:solidFill>
                            <a:srgbClr val="FFFF00"/>
                          </a:solidFill>
                          <a:effectLst/>
                          <a:latin typeface="Arial" pitchFamily="34" charset="0"/>
                          <a:cs typeface="Arial" pitchFamily="34" charset="0"/>
                        </a:rPr>
                        <a:t> Abort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Huỷ bỏ 1 phiên, kết thúc luôn các yêu cầu dịch vụ chưa được giải quyết. Sẽ gây ra mất các SSDU chưa được phân phối</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6023">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66FFFF"/>
                        </a:solidFill>
                        <a:effectLst/>
                        <a:latin typeface=".VnArial Narrow"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dirty="0">
                          <a:ln>
                            <a:noFill/>
                          </a:ln>
                          <a:solidFill>
                            <a:srgbClr val="FFFF00"/>
                          </a:solidFill>
                          <a:effectLst/>
                          <a:latin typeface="Arial" pitchFamily="34" charset="0"/>
                          <a:cs typeface="Arial" pitchFamily="34" charset="0"/>
                        </a:rPr>
                        <a:t>Provider – </a:t>
                      </a:r>
                      <a:r>
                        <a:rPr kumimoji="0" lang="en-US" sz="2000" b="1" i="0" u="none" strike="noStrike" cap="none" normalizeH="0" baseline="0" dirty="0" err="1">
                          <a:ln>
                            <a:noFill/>
                          </a:ln>
                          <a:solidFill>
                            <a:srgbClr val="FFFF00"/>
                          </a:solidFill>
                          <a:effectLst/>
                          <a:latin typeface="Arial" pitchFamily="34" charset="0"/>
                          <a:cs typeface="Arial" pitchFamily="34" charset="0"/>
                        </a:rPr>
                        <a:t>Intiated</a:t>
                      </a:r>
                      <a:r>
                        <a:rPr kumimoji="0" lang="en-US" sz="2000" b="1" i="0" u="none" strike="noStrike" cap="none" normalizeH="0" baseline="0" dirty="0">
                          <a:ln>
                            <a:noFill/>
                          </a:ln>
                          <a:solidFill>
                            <a:srgbClr val="FFFF00"/>
                          </a:solidFill>
                          <a:effectLst/>
                          <a:latin typeface="Arial" pitchFamily="34" charset="0"/>
                          <a:cs typeface="Arial" pitchFamily="34" charset="0"/>
                        </a:rPr>
                        <a:t> Abort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lang="vi-VN" sz="2000" b="0" kern="1200" baseline="0" dirty="0">
                          <a:solidFill>
                            <a:schemeClr val="tx1"/>
                          </a:solidFill>
                          <a:latin typeface="Arial" pitchFamily="34" charset="0"/>
                          <a:ea typeface="+mn-ea"/>
                          <a:cs typeface="Arial" pitchFamily="34" charset="0"/>
                        </a:rPr>
                        <a:t>Dùng bởi SS-provider để chỉ thị rằng phải huỷ bỏ một liên kết vì lý do nội bộ. Sẽ gây ra mất các SSDU chưa được phân phối</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a:extLst>
              <a:ext uri="{FF2B5EF4-FFF2-40B4-BE49-F238E27FC236}">
                <a16:creationId xmlns:a16="http://schemas.microsoft.com/office/drawing/2014/main" id="{A8C4CCB8-7703-4EE0-8D2E-08FB48E2E744}"/>
              </a:ext>
            </a:extLst>
          </p:cNvPr>
          <p:cNvSpPr txBox="1">
            <a:spLocks noChangeArrowheads="1"/>
          </p:cNvSpPr>
          <p:nvPr/>
        </p:nvSpPr>
        <p:spPr bwMode="auto">
          <a:xfrm>
            <a:off x="2171700" y="3954463"/>
            <a:ext cx="48577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buClr>
                <a:schemeClr val="accent1"/>
              </a:buClr>
              <a:buSzPct val="75000"/>
              <a:buFont typeface="Monotype Sorts" pitchFamily="2" charset="2"/>
              <a:buNone/>
            </a:pPr>
            <a:r>
              <a:rPr kumimoji="1" lang="en-US" altLang="en-US" sz="2000">
                <a:solidFill>
                  <a:srgbClr val="66FF66"/>
                </a:solidFill>
                <a:latin typeface="Arial" panose="020B0604020202020204" pitchFamily="34" charset="0"/>
                <a:cs typeface="Arial" panose="020B0604020202020204" pitchFamily="34" charset="0"/>
              </a:rPr>
              <a:t>Major Synchronization Point - MSP</a:t>
            </a:r>
            <a:endParaRPr lang="en-US" altLang="en-US" sz="2000">
              <a:solidFill>
                <a:srgbClr val="66FF66"/>
              </a:solidFill>
              <a:latin typeface="Arial" panose="020B0604020202020204" pitchFamily="34" charset="0"/>
              <a:cs typeface="Arial" panose="020B0604020202020204" pitchFamily="34" charset="0"/>
            </a:endParaRPr>
          </a:p>
          <a:p>
            <a:pPr algn="ctr">
              <a:buClr>
                <a:schemeClr val="accent1"/>
              </a:buClr>
              <a:buSzPct val="75000"/>
              <a:buFont typeface="Monotype Sorts" pitchFamily="2" charset="2"/>
              <a:buNone/>
            </a:pPr>
            <a:r>
              <a:rPr kumimoji="1" lang="en-US" altLang="en-US" sz="2000">
                <a:solidFill>
                  <a:srgbClr val="FFFF00"/>
                </a:solidFill>
                <a:latin typeface="Arial" panose="020B0604020202020204" pitchFamily="34" charset="0"/>
                <a:cs typeface="Arial" panose="020B0604020202020204" pitchFamily="34" charset="0"/>
              </a:rPr>
              <a:t>Minor Synchronization Point - MSP</a:t>
            </a:r>
          </a:p>
        </p:txBody>
      </p:sp>
      <p:graphicFrame>
        <p:nvGraphicFramePr>
          <p:cNvPr id="314373" name="Group 5">
            <a:extLst>
              <a:ext uri="{FF2B5EF4-FFF2-40B4-BE49-F238E27FC236}">
                <a16:creationId xmlns:a16="http://schemas.microsoft.com/office/drawing/2014/main" id="{705B3476-A466-4FD4-9CB9-649948DBF9C6}"/>
              </a:ext>
            </a:extLst>
          </p:cNvPr>
          <p:cNvGraphicFramePr>
            <a:graphicFrameLocks noGrp="1"/>
          </p:cNvGraphicFramePr>
          <p:nvPr>
            <p:ph sz="half" idx="2"/>
          </p:nvPr>
        </p:nvGraphicFramePr>
        <p:xfrm>
          <a:off x="342900" y="685800"/>
          <a:ext cx="9448800" cy="3116263"/>
        </p:xfrm>
        <a:graphic>
          <a:graphicData uri="http://schemas.openxmlformats.org/drawingml/2006/table">
            <a:tbl>
              <a:tblPr/>
              <a:tblGrid>
                <a:gridCol w="1752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7613">
                  <a:extLst>
                    <a:ext uri="{9D8B030D-6E8A-4147-A177-3AD203B41FA5}">
                      <a16:colId xmlns:a16="http://schemas.microsoft.com/office/drawing/2014/main" val="20002"/>
                    </a:ext>
                  </a:extLst>
                </a:gridCol>
                <a:gridCol w="1222375">
                  <a:extLst>
                    <a:ext uri="{9D8B030D-6E8A-4147-A177-3AD203B41FA5}">
                      <a16:colId xmlns:a16="http://schemas.microsoft.com/office/drawing/2014/main" val="20003"/>
                    </a:ext>
                  </a:extLst>
                </a:gridCol>
                <a:gridCol w="121761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600200">
                  <a:extLst>
                    <a:ext uri="{9D8B030D-6E8A-4147-A177-3AD203B41FA5}">
                      <a16:colId xmlns:a16="http://schemas.microsoft.com/office/drawing/2014/main" val="20006"/>
                    </a:ext>
                  </a:extLst>
                </a:gridCol>
              </a:tblGrid>
              <a:tr h="1503363">
                <a:tc>
                  <a:txBody>
                    <a:bodyPr/>
                    <a:lstStyle/>
                    <a:p>
                      <a:pPr marL="0" marR="0" lvl="0" indent="0" algn="l"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0" i="0" u="none" strike="noStrike" cap="none" normalizeH="0" baseline="0" dirty="0">
                        <a:ln>
                          <a:noFill/>
                        </a:ln>
                        <a:solidFill>
                          <a:schemeClr val="tx1"/>
                        </a:solidFill>
                        <a:effectLst>
                          <a:outerShdw blurRad="38100" dist="38100" dir="2700000" algn="tl">
                            <a:srgbClr val="000000"/>
                          </a:outerShdw>
                        </a:effectLst>
                        <a:latin typeface="Arial" pitchFamily="34" charset="0"/>
                        <a:cs typeface="Arial" pitchFamily="34"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a:ln>
                            <a:noFill/>
                          </a:ln>
                          <a:solidFill>
                            <a:srgbClr val="FFFF00"/>
                          </a:solidFill>
                          <a:effectLst/>
                          <a:latin typeface="Arial" pitchFamily="34" charset="0"/>
                          <a:cs typeface="Arial" pitchFamily="34" charset="0"/>
                        </a:rPr>
                        <a:t>Dialogue Unit</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FFFF00"/>
                        </a:solidFill>
                        <a:effectLst/>
                        <a:latin typeface="Arial" pitchFamily="34" charset="0"/>
                        <a:cs typeface="Arial" pitchFamily="34"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FF00"/>
                          </a:solidFill>
                          <a:effectLst/>
                          <a:latin typeface="Arial" pitchFamily="34" charset="0"/>
                          <a:cs typeface="Arial" pitchFamily="34" charset="0"/>
                        </a:rPr>
                        <a:t>Dialogue Unit</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a:ln>
                          <a:noFill/>
                        </a:ln>
                        <a:solidFill>
                          <a:srgbClr val="FFFF00"/>
                        </a:solidFill>
                        <a:effectLst/>
                        <a:latin typeface="Arial" pitchFamily="34" charset="0"/>
                        <a:cs typeface="Arial"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2900">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Activity Start </a:t>
                      </a:r>
                      <a:r>
                        <a:rPr kumimoji="0" lang="en-US" sz="2200" b="1" i="0" u="none" strike="noStrike" cap="none" normalizeH="0" baseline="0" dirty="0">
                          <a:ln>
                            <a:noFill/>
                          </a:ln>
                          <a:solidFill>
                            <a:srgbClr val="66FF66"/>
                          </a:solidFill>
                          <a:effectLst/>
                          <a:latin typeface="Arial" pitchFamily="34" charset="0"/>
                          <a:cs typeface="Arial" pitchFamily="34" charset="0"/>
                        </a:rPr>
                        <a:t>(MSP)</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FF00"/>
                          </a:solidFill>
                          <a:effectLst/>
                          <a:latin typeface="Arial" pitchFamily="34" charset="0"/>
                          <a:cs typeface="Arial" pitchFamily="34" charset="0"/>
                        </a:rPr>
                        <a:t>MSP</a:t>
                      </a:r>
                    </a:p>
                  </a:txBody>
                  <a:tcPr horzOverflow="overflow">
                    <a:lnL>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FF00"/>
                          </a:solidFill>
                          <a:effectLst/>
                          <a:latin typeface="Arial" pitchFamily="34" charset="0"/>
                          <a:cs typeface="Arial" pitchFamily="34" charset="0"/>
                        </a:rPr>
                        <a:t>MSP</a:t>
                      </a:r>
                    </a:p>
                  </a:txBody>
                  <a:tcPr horzOverflow="overflow">
                    <a:lnL>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66FF66"/>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66FF66"/>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66FF66"/>
                          </a:solidFill>
                          <a:effectLst/>
                          <a:latin typeface="Arial" pitchFamily="34" charset="0"/>
                          <a:cs typeface="Arial" pitchFamily="34" charset="0"/>
                        </a:rPr>
                        <a:t>MSP</a:t>
                      </a:r>
                    </a:p>
                  </a:txBody>
                  <a:tcPr horzOverflow="overflow">
                    <a:lnL>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FF00"/>
                          </a:solidFill>
                          <a:effectLst/>
                          <a:latin typeface="Arial" pitchFamily="34" charset="0"/>
                          <a:cs typeface="Arial" pitchFamily="34" charset="0"/>
                        </a:rPr>
                        <a:t>MSP</a:t>
                      </a:r>
                    </a:p>
                  </a:txBody>
                  <a:tcPr horzOverflow="overflow">
                    <a:lnL>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rgbClr val="FFFF00"/>
                          </a:solidFill>
                          <a:effectLst/>
                          <a:latin typeface="Arial" pitchFamily="34" charset="0"/>
                          <a:cs typeface="Arial" pitchFamily="34" charset="0"/>
                        </a:rPr>
                        <a:t>MSP</a:t>
                      </a:r>
                    </a:p>
                  </a:txBody>
                  <a:tcPr horzOverflow="overflow">
                    <a:lnL>
                      <a:noFill/>
                    </a:lnL>
                    <a:lnR>
                      <a:noFill/>
                    </a:lnR>
                    <a:lnT>
                      <a:noFill/>
                    </a:lnT>
                    <a:lnB cap="flat">
                      <a:noFill/>
                    </a:lnB>
                    <a:lnTlToBr>
                      <a:noFill/>
                    </a:lnTlToBr>
                    <a:lnBlToTr>
                      <a:noFill/>
                    </a:lnBlToTr>
                    <a:noFill/>
                  </a:tcPr>
                </a:tc>
                <a:tc>
                  <a:txBody>
                    <a:bodyPr/>
                    <a:lstStyle/>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2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47738"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200" b="1" i="0" u="none" strike="noStrike" cap="none" normalizeH="0" baseline="0" dirty="0">
                          <a:ln>
                            <a:noFill/>
                          </a:ln>
                          <a:solidFill>
                            <a:schemeClr val="tx1"/>
                          </a:solidFill>
                          <a:effectLst/>
                          <a:latin typeface="Arial" pitchFamily="34" charset="0"/>
                          <a:cs typeface="Arial" pitchFamily="34" charset="0"/>
                        </a:rPr>
                        <a:t>End Start </a:t>
                      </a:r>
                      <a:r>
                        <a:rPr kumimoji="0" lang="en-US" sz="2200" b="1" i="0" u="none" strike="noStrike" cap="none" normalizeH="0" baseline="0" dirty="0">
                          <a:ln>
                            <a:noFill/>
                          </a:ln>
                          <a:solidFill>
                            <a:srgbClr val="66FF66"/>
                          </a:solidFill>
                          <a:effectLst/>
                          <a:latin typeface="Arial" pitchFamily="34" charset="0"/>
                          <a:cs typeface="Arial" pitchFamily="34" charset="0"/>
                        </a:rPr>
                        <a:t>(MSP)</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7602" name="Line 34">
            <a:extLst>
              <a:ext uri="{FF2B5EF4-FFF2-40B4-BE49-F238E27FC236}">
                <a16:creationId xmlns:a16="http://schemas.microsoft.com/office/drawing/2014/main" id="{22A4036C-8F91-492F-AEAC-B053E1F6A13B}"/>
              </a:ext>
            </a:extLst>
          </p:cNvPr>
          <p:cNvSpPr>
            <a:spLocks noChangeShapeType="1"/>
          </p:cNvSpPr>
          <p:nvPr/>
        </p:nvSpPr>
        <p:spPr bwMode="auto">
          <a:xfrm>
            <a:off x="11811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3" name="Line 35">
            <a:extLst>
              <a:ext uri="{FF2B5EF4-FFF2-40B4-BE49-F238E27FC236}">
                <a16:creationId xmlns:a16="http://schemas.microsoft.com/office/drawing/2014/main" id="{E39E4BAB-3D40-4BA8-BFBB-A05ECBCC9CB0}"/>
              </a:ext>
            </a:extLst>
          </p:cNvPr>
          <p:cNvSpPr>
            <a:spLocks noChangeShapeType="1"/>
          </p:cNvSpPr>
          <p:nvPr/>
        </p:nvSpPr>
        <p:spPr bwMode="auto">
          <a:xfrm>
            <a:off x="26289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4" name="Line 36">
            <a:extLst>
              <a:ext uri="{FF2B5EF4-FFF2-40B4-BE49-F238E27FC236}">
                <a16:creationId xmlns:a16="http://schemas.microsoft.com/office/drawing/2014/main" id="{89F5B713-38BC-4000-9002-6A04339D702D}"/>
              </a:ext>
            </a:extLst>
          </p:cNvPr>
          <p:cNvSpPr>
            <a:spLocks noChangeShapeType="1"/>
          </p:cNvSpPr>
          <p:nvPr/>
        </p:nvSpPr>
        <p:spPr bwMode="auto">
          <a:xfrm>
            <a:off x="39243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5" name="Line 37">
            <a:extLst>
              <a:ext uri="{FF2B5EF4-FFF2-40B4-BE49-F238E27FC236}">
                <a16:creationId xmlns:a16="http://schemas.microsoft.com/office/drawing/2014/main" id="{1369C687-906C-41C5-B96A-8503A2550322}"/>
              </a:ext>
            </a:extLst>
          </p:cNvPr>
          <p:cNvSpPr>
            <a:spLocks noChangeShapeType="1"/>
          </p:cNvSpPr>
          <p:nvPr/>
        </p:nvSpPr>
        <p:spPr bwMode="auto">
          <a:xfrm>
            <a:off x="51435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6" name="Line 38">
            <a:extLst>
              <a:ext uri="{FF2B5EF4-FFF2-40B4-BE49-F238E27FC236}">
                <a16:creationId xmlns:a16="http://schemas.microsoft.com/office/drawing/2014/main" id="{37616FF8-CEAB-4927-8E64-A6025496660A}"/>
              </a:ext>
            </a:extLst>
          </p:cNvPr>
          <p:cNvSpPr>
            <a:spLocks noChangeShapeType="1"/>
          </p:cNvSpPr>
          <p:nvPr/>
        </p:nvSpPr>
        <p:spPr bwMode="auto">
          <a:xfrm>
            <a:off x="63627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7" name="Line 39">
            <a:extLst>
              <a:ext uri="{FF2B5EF4-FFF2-40B4-BE49-F238E27FC236}">
                <a16:creationId xmlns:a16="http://schemas.microsoft.com/office/drawing/2014/main" id="{CDD48575-66BA-4BE6-9CEA-8D400ADC1B68}"/>
              </a:ext>
            </a:extLst>
          </p:cNvPr>
          <p:cNvSpPr>
            <a:spLocks noChangeShapeType="1"/>
          </p:cNvSpPr>
          <p:nvPr/>
        </p:nvSpPr>
        <p:spPr bwMode="auto">
          <a:xfrm>
            <a:off x="75819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8" name="Line 40">
            <a:extLst>
              <a:ext uri="{FF2B5EF4-FFF2-40B4-BE49-F238E27FC236}">
                <a16:creationId xmlns:a16="http://schemas.microsoft.com/office/drawing/2014/main" id="{3E73E862-E5F4-4B4A-A93A-EE231A12C12B}"/>
              </a:ext>
            </a:extLst>
          </p:cNvPr>
          <p:cNvSpPr>
            <a:spLocks noChangeShapeType="1"/>
          </p:cNvSpPr>
          <p:nvPr/>
        </p:nvSpPr>
        <p:spPr bwMode="auto">
          <a:xfrm>
            <a:off x="8953500" y="2286000"/>
            <a:ext cx="0" cy="762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09" name="Line 41">
            <a:extLst>
              <a:ext uri="{FF2B5EF4-FFF2-40B4-BE49-F238E27FC236}">
                <a16:creationId xmlns:a16="http://schemas.microsoft.com/office/drawing/2014/main" id="{AC57EE7F-D12D-41C2-B88F-0B85D2431125}"/>
              </a:ext>
            </a:extLst>
          </p:cNvPr>
          <p:cNvSpPr>
            <a:spLocks noChangeShapeType="1"/>
          </p:cNvSpPr>
          <p:nvPr/>
        </p:nvSpPr>
        <p:spPr bwMode="auto">
          <a:xfrm>
            <a:off x="1181100" y="1981200"/>
            <a:ext cx="3886200" cy="0"/>
          </a:xfrm>
          <a:prstGeom prst="line">
            <a:avLst/>
          </a:prstGeom>
          <a:noFill/>
          <a:ln w="31750">
            <a:solidFill>
              <a:srgbClr val="FF00FF"/>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7610" name="Line 42">
            <a:extLst>
              <a:ext uri="{FF2B5EF4-FFF2-40B4-BE49-F238E27FC236}">
                <a16:creationId xmlns:a16="http://schemas.microsoft.com/office/drawing/2014/main" id="{801BFBD0-51E3-43CA-B25D-5D240D1FF30A}"/>
              </a:ext>
            </a:extLst>
          </p:cNvPr>
          <p:cNvSpPr>
            <a:spLocks noChangeShapeType="1"/>
          </p:cNvSpPr>
          <p:nvPr/>
        </p:nvSpPr>
        <p:spPr bwMode="auto">
          <a:xfrm>
            <a:off x="1181100" y="1066800"/>
            <a:ext cx="0" cy="114300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11" name="Line 43">
            <a:extLst>
              <a:ext uri="{FF2B5EF4-FFF2-40B4-BE49-F238E27FC236}">
                <a16:creationId xmlns:a16="http://schemas.microsoft.com/office/drawing/2014/main" id="{31694F03-697A-44E5-B213-8862FB8CC0AA}"/>
              </a:ext>
            </a:extLst>
          </p:cNvPr>
          <p:cNvSpPr>
            <a:spLocks noChangeShapeType="1"/>
          </p:cNvSpPr>
          <p:nvPr/>
        </p:nvSpPr>
        <p:spPr bwMode="auto">
          <a:xfrm>
            <a:off x="5143500" y="1981200"/>
            <a:ext cx="3810000" cy="0"/>
          </a:xfrm>
          <a:prstGeom prst="line">
            <a:avLst/>
          </a:prstGeom>
          <a:noFill/>
          <a:ln w="31750">
            <a:solidFill>
              <a:srgbClr val="FF00FF"/>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7612" name="Line 44">
            <a:extLst>
              <a:ext uri="{FF2B5EF4-FFF2-40B4-BE49-F238E27FC236}">
                <a16:creationId xmlns:a16="http://schemas.microsoft.com/office/drawing/2014/main" id="{7D3C2F73-F537-4D5C-8447-089EF3A5A152}"/>
              </a:ext>
            </a:extLst>
          </p:cNvPr>
          <p:cNvSpPr>
            <a:spLocks noChangeShapeType="1"/>
          </p:cNvSpPr>
          <p:nvPr/>
        </p:nvSpPr>
        <p:spPr bwMode="auto">
          <a:xfrm>
            <a:off x="5105400" y="1524000"/>
            <a:ext cx="0" cy="68580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13" name="Line 45">
            <a:extLst>
              <a:ext uri="{FF2B5EF4-FFF2-40B4-BE49-F238E27FC236}">
                <a16:creationId xmlns:a16="http://schemas.microsoft.com/office/drawing/2014/main" id="{43373D7C-8FDE-4889-A474-98857BD5726E}"/>
              </a:ext>
            </a:extLst>
          </p:cNvPr>
          <p:cNvSpPr>
            <a:spLocks noChangeShapeType="1"/>
          </p:cNvSpPr>
          <p:nvPr/>
        </p:nvSpPr>
        <p:spPr bwMode="auto">
          <a:xfrm>
            <a:off x="8953500" y="990600"/>
            <a:ext cx="0" cy="121920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14" name="Line 46">
            <a:extLst>
              <a:ext uri="{FF2B5EF4-FFF2-40B4-BE49-F238E27FC236}">
                <a16:creationId xmlns:a16="http://schemas.microsoft.com/office/drawing/2014/main" id="{88A818C5-4EB9-4775-B560-5A9357D73CA6}"/>
              </a:ext>
            </a:extLst>
          </p:cNvPr>
          <p:cNvSpPr>
            <a:spLocks noChangeShapeType="1"/>
          </p:cNvSpPr>
          <p:nvPr/>
        </p:nvSpPr>
        <p:spPr bwMode="auto">
          <a:xfrm>
            <a:off x="1257300" y="1295400"/>
            <a:ext cx="7620000" cy="0"/>
          </a:xfrm>
          <a:prstGeom prst="line">
            <a:avLst/>
          </a:prstGeom>
          <a:noFill/>
          <a:ln w="349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7615" name="Line 47">
            <a:extLst>
              <a:ext uri="{FF2B5EF4-FFF2-40B4-BE49-F238E27FC236}">
                <a16:creationId xmlns:a16="http://schemas.microsoft.com/office/drawing/2014/main" id="{2AFDC3B3-6A49-45F2-9961-ED9DAA8BE742}"/>
              </a:ext>
            </a:extLst>
          </p:cNvPr>
          <p:cNvSpPr>
            <a:spLocks noChangeShapeType="1"/>
          </p:cNvSpPr>
          <p:nvPr/>
        </p:nvSpPr>
        <p:spPr bwMode="auto">
          <a:xfrm>
            <a:off x="1181100" y="2209800"/>
            <a:ext cx="7772400"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7616" name="Text Box 48">
            <a:extLst>
              <a:ext uri="{FF2B5EF4-FFF2-40B4-BE49-F238E27FC236}">
                <a16:creationId xmlns:a16="http://schemas.microsoft.com/office/drawing/2014/main" id="{9E028EC2-A225-4E12-9863-D226411E5769}"/>
              </a:ext>
            </a:extLst>
          </p:cNvPr>
          <p:cNvSpPr txBox="1">
            <a:spLocks noChangeArrowheads="1"/>
          </p:cNvSpPr>
          <p:nvPr/>
        </p:nvSpPr>
        <p:spPr bwMode="auto">
          <a:xfrm>
            <a:off x="4229100" y="762000"/>
            <a:ext cx="1506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000">
                <a:solidFill>
                  <a:srgbClr val="FF00FF"/>
                </a:solidFill>
                <a:latin typeface=".VnBlackH" panose="020B7200000000000000" pitchFamily="34" charset="0"/>
              </a:rPr>
              <a:t>Activity</a:t>
            </a:r>
          </a:p>
        </p:txBody>
      </p:sp>
      <p:sp>
        <p:nvSpPr>
          <p:cNvPr id="67617" name="Text Box 49">
            <a:extLst>
              <a:ext uri="{FF2B5EF4-FFF2-40B4-BE49-F238E27FC236}">
                <a16:creationId xmlns:a16="http://schemas.microsoft.com/office/drawing/2014/main" id="{6490C49E-72AA-4D48-A3BC-FAD37935E6FC}"/>
              </a:ext>
            </a:extLst>
          </p:cNvPr>
          <p:cNvSpPr txBox="1">
            <a:spLocks noChangeArrowheads="1"/>
          </p:cNvSpPr>
          <p:nvPr/>
        </p:nvSpPr>
        <p:spPr bwMode="auto">
          <a:xfrm>
            <a:off x="1165225" y="5086350"/>
            <a:ext cx="755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vi-VN" altLang="en-US" sz="2000" b="0">
                <a:latin typeface="Arial" panose="020B0604020202020204" pitchFamily="34" charset="0"/>
                <a:cs typeface="Arial" panose="020B0604020202020204" pitchFamily="34" charset="0"/>
              </a:rPr>
              <a:t>Quan hệ giữa các điểm đồng hoá, các đơn vị hội thoại và Activity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Text Box 4">
            <a:extLst>
              <a:ext uri="{FF2B5EF4-FFF2-40B4-BE49-F238E27FC236}">
                <a16:creationId xmlns:a16="http://schemas.microsoft.com/office/drawing/2014/main" id="{5EE3403C-6429-46D8-BC93-49BBFF6F67B0}"/>
              </a:ext>
            </a:extLst>
          </p:cNvPr>
          <p:cNvSpPr txBox="1">
            <a:spLocks noChangeArrowheads="1"/>
          </p:cNvSpPr>
          <p:nvPr/>
        </p:nvSpPr>
        <p:spPr bwMode="auto">
          <a:xfrm>
            <a:off x="571500" y="3810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66FF33"/>
                </a:solidFill>
                <a:latin typeface="Arial" panose="020B0604020202020204" pitchFamily="34" charset="0"/>
                <a:cs typeface="Arial" panose="020B0604020202020204" pitchFamily="34" charset="0"/>
              </a:rPr>
              <a:t>V.3. Giao thức chuẩn tầng Phiên (ISO 8327/CCITT X225)</a:t>
            </a:r>
          </a:p>
        </p:txBody>
      </p:sp>
      <p:grpSp>
        <p:nvGrpSpPr>
          <p:cNvPr id="2" name="Group 5">
            <a:extLst>
              <a:ext uri="{FF2B5EF4-FFF2-40B4-BE49-F238E27FC236}">
                <a16:creationId xmlns:a16="http://schemas.microsoft.com/office/drawing/2014/main" id="{B5E829E9-FC50-44CD-B361-D83E5D39B34A}"/>
              </a:ext>
            </a:extLst>
          </p:cNvPr>
          <p:cNvGrpSpPr>
            <a:grpSpLocks/>
          </p:cNvGrpSpPr>
          <p:nvPr/>
        </p:nvGrpSpPr>
        <p:grpSpPr bwMode="auto">
          <a:xfrm>
            <a:off x="571500" y="914400"/>
            <a:ext cx="8458200" cy="2133600"/>
            <a:chOff x="360" y="576"/>
            <a:chExt cx="5328" cy="1344"/>
          </a:xfrm>
        </p:grpSpPr>
        <p:sp>
          <p:nvSpPr>
            <p:cNvPr id="315398" name="Rectangle 6">
              <a:extLst>
                <a:ext uri="{FF2B5EF4-FFF2-40B4-BE49-F238E27FC236}">
                  <a16:creationId xmlns:a16="http://schemas.microsoft.com/office/drawing/2014/main" id="{A0B7A54D-8A9B-45A8-8C68-4D8BC80EAF2D}"/>
                </a:ext>
              </a:extLst>
            </p:cNvPr>
            <p:cNvSpPr>
              <a:spLocks noChangeArrowheads="1"/>
            </p:cNvSpPr>
            <p:nvPr/>
          </p:nvSpPr>
          <p:spPr bwMode="auto">
            <a:xfrm>
              <a:off x="4152" y="1124"/>
              <a:ext cx="1536" cy="796"/>
            </a:xfrm>
            <a:prstGeom prst="rect">
              <a:avLst/>
            </a:prstGeom>
            <a:gradFill rotWithShape="0">
              <a:gsLst>
                <a:gs pos="0">
                  <a:schemeClr val="accent1"/>
                </a:gs>
                <a:gs pos="100000">
                  <a:schemeClr val="accent1">
                    <a:gamma/>
                    <a:shade val="46275"/>
                    <a:invGamma/>
                  </a:schemeClr>
                </a:gs>
              </a:gsLst>
              <a:lin ang="5400000" scaled="1"/>
            </a:gradFill>
            <a:ln w="25400" algn="ctr">
              <a:noFill/>
              <a:miter lim="800000"/>
              <a:headEnd/>
              <a:tailEnd/>
            </a:ln>
            <a:effectLst/>
          </p:spPr>
          <p:txBody>
            <a:bodyPr/>
            <a:lstStyle/>
            <a:p>
              <a:pPr algn="ctr" defTabSz="947738" eaLnBrk="1" hangingPunct="1">
                <a:spcBef>
                  <a:spcPct val="20000"/>
                </a:spcBef>
                <a:buClr>
                  <a:schemeClr val="hlink"/>
                </a:buClr>
                <a:buSzPct val="70000"/>
                <a:buFont typeface="Wingdings" pitchFamily="2" charset="2"/>
                <a:buNone/>
                <a:defRPr/>
              </a:pPr>
              <a:endParaRPr lang="en-US" sz="2200" dirty="0">
                <a:latin typeface=".VnBlackH" pitchFamily="34" charset="0"/>
              </a:endParaRPr>
            </a:p>
            <a:p>
              <a:pPr algn="ctr" defTabSz="947738" eaLnBrk="1" hangingPunct="1">
                <a:spcBef>
                  <a:spcPct val="20000"/>
                </a:spcBef>
                <a:buClr>
                  <a:schemeClr val="hlink"/>
                </a:buClr>
                <a:buSzPct val="70000"/>
                <a:buFont typeface="Wingdings" pitchFamily="2" charset="2"/>
                <a:buNone/>
                <a:defRPr/>
              </a:pPr>
              <a:r>
                <a:rPr lang="en-US" sz="2400" dirty="0">
                  <a:latin typeface="Black"/>
                </a:rPr>
                <a:t>User Data</a:t>
              </a:r>
            </a:p>
          </p:txBody>
        </p:sp>
        <p:sp>
          <p:nvSpPr>
            <p:cNvPr id="68616" name="Rectangle 7">
              <a:extLst>
                <a:ext uri="{FF2B5EF4-FFF2-40B4-BE49-F238E27FC236}">
                  <a16:creationId xmlns:a16="http://schemas.microsoft.com/office/drawing/2014/main" id="{54DF8BB2-9D2F-4EDE-B78A-01AD480F02D4}"/>
                </a:ext>
              </a:extLst>
            </p:cNvPr>
            <p:cNvSpPr>
              <a:spLocks noChangeArrowheads="1"/>
            </p:cNvSpPr>
            <p:nvPr/>
          </p:nvSpPr>
          <p:spPr bwMode="auto">
            <a:xfrm>
              <a:off x="2472" y="1124"/>
              <a:ext cx="168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BlackH" panose="020B7200000000000000" pitchFamily="34" charset="0"/>
              </a:endParaRPr>
            </a:p>
            <a:p>
              <a:pPr algn="ctr" eaLnBrk="1" hangingPunct="1">
                <a:buFont typeface="Wingdings" panose="05000000000000000000" pitchFamily="2" charset="2"/>
                <a:buNone/>
              </a:pPr>
              <a:r>
                <a:rPr lang="en-US" altLang="en-US" sz="2400">
                  <a:latin typeface="Black"/>
                </a:rPr>
                <a:t>Parameters</a:t>
              </a:r>
            </a:p>
          </p:txBody>
        </p:sp>
        <p:sp>
          <p:nvSpPr>
            <p:cNvPr id="68617" name="Rectangle 8">
              <a:extLst>
                <a:ext uri="{FF2B5EF4-FFF2-40B4-BE49-F238E27FC236}">
                  <a16:creationId xmlns:a16="http://schemas.microsoft.com/office/drawing/2014/main" id="{16F1D371-1A01-46DB-A9D2-8E7E51759888}"/>
                </a:ext>
              </a:extLst>
            </p:cNvPr>
            <p:cNvSpPr>
              <a:spLocks noChangeArrowheads="1"/>
            </p:cNvSpPr>
            <p:nvPr/>
          </p:nvSpPr>
          <p:spPr bwMode="auto">
            <a:xfrm>
              <a:off x="1704" y="1124"/>
              <a:ext cx="768" cy="796"/>
            </a:xfrm>
            <a:prstGeom prst="rect">
              <a:avLst/>
            </a:prstGeom>
            <a:solidFill>
              <a:srgbClr val="66FF6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BlackH" panose="020B7200000000000000" pitchFamily="34" charset="0"/>
              </a:endParaRPr>
            </a:p>
            <a:p>
              <a:pPr algn="ctr" eaLnBrk="1" hangingPunct="1">
                <a:buFont typeface="Wingdings" panose="05000000000000000000" pitchFamily="2" charset="2"/>
                <a:buNone/>
              </a:pPr>
              <a:r>
                <a:rPr lang="en-US" altLang="en-US" sz="2400">
                  <a:solidFill>
                    <a:schemeClr val="bg2"/>
                  </a:solidFill>
                  <a:latin typeface="Black"/>
                </a:rPr>
                <a:t>LI</a:t>
              </a:r>
            </a:p>
          </p:txBody>
        </p:sp>
        <p:sp>
          <p:nvSpPr>
            <p:cNvPr id="68618" name="Rectangle 9">
              <a:extLst>
                <a:ext uri="{FF2B5EF4-FFF2-40B4-BE49-F238E27FC236}">
                  <a16:creationId xmlns:a16="http://schemas.microsoft.com/office/drawing/2014/main" id="{1E1D97C1-43D4-4A4B-B077-387DCAD6E4C7}"/>
                </a:ext>
              </a:extLst>
            </p:cNvPr>
            <p:cNvSpPr>
              <a:spLocks noChangeArrowheads="1"/>
            </p:cNvSpPr>
            <p:nvPr/>
          </p:nvSpPr>
          <p:spPr bwMode="auto">
            <a:xfrm>
              <a:off x="960" y="1124"/>
              <a:ext cx="744" cy="796"/>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BlackH" panose="020B7200000000000000" pitchFamily="34" charset="0"/>
              </a:endParaRPr>
            </a:p>
            <a:p>
              <a:pPr algn="ctr" eaLnBrk="1" hangingPunct="1">
                <a:buFont typeface="Wingdings" panose="05000000000000000000" pitchFamily="2" charset="2"/>
                <a:buNone/>
              </a:pPr>
              <a:r>
                <a:rPr lang="en-US" altLang="en-US" sz="2400">
                  <a:solidFill>
                    <a:srgbClr val="FF00FF"/>
                  </a:solidFill>
                  <a:latin typeface="Black"/>
                </a:rPr>
                <a:t>SI</a:t>
              </a:r>
            </a:p>
          </p:txBody>
        </p:sp>
        <p:sp>
          <p:nvSpPr>
            <p:cNvPr id="68619" name="Rectangle 10">
              <a:extLst>
                <a:ext uri="{FF2B5EF4-FFF2-40B4-BE49-F238E27FC236}">
                  <a16:creationId xmlns:a16="http://schemas.microsoft.com/office/drawing/2014/main" id="{E3C7DE24-0140-4D30-A538-BCC319360498}"/>
                </a:ext>
              </a:extLst>
            </p:cNvPr>
            <p:cNvSpPr>
              <a:spLocks noChangeArrowheads="1"/>
            </p:cNvSpPr>
            <p:nvPr/>
          </p:nvSpPr>
          <p:spPr bwMode="auto">
            <a:xfrm>
              <a:off x="4152" y="576"/>
              <a:ext cx="153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Arial Narrow" panose="020B7200000000000000" pitchFamily="34" charset="0"/>
              </a:endParaRPr>
            </a:p>
            <a:p>
              <a:pPr algn="ctr" eaLnBrk="1" hangingPunct="1">
                <a:buFont typeface="Wingdings" panose="05000000000000000000" pitchFamily="2" charset="2"/>
                <a:buNone/>
              </a:pPr>
              <a:r>
                <a:rPr lang="en-US" altLang="en-US" sz="2200">
                  <a:latin typeface=".VnArial Narrow" panose="020B7200000000000000" pitchFamily="34" charset="0"/>
                </a:rPr>
                <a:t>n+1 . . .           m</a:t>
              </a:r>
            </a:p>
          </p:txBody>
        </p:sp>
        <p:sp>
          <p:nvSpPr>
            <p:cNvPr id="68620" name="Rectangle 11">
              <a:extLst>
                <a:ext uri="{FF2B5EF4-FFF2-40B4-BE49-F238E27FC236}">
                  <a16:creationId xmlns:a16="http://schemas.microsoft.com/office/drawing/2014/main" id="{7F371111-18E7-4C50-959D-327D8FC49A1E}"/>
                </a:ext>
              </a:extLst>
            </p:cNvPr>
            <p:cNvSpPr>
              <a:spLocks noChangeArrowheads="1"/>
            </p:cNvSpPr>
            <p:nvPr/>
          </p:nvSpPr>
          <p:spPr bwMode="auto">
            <a:xfrm>
              <a:off x="2472" y="576"/>
              <a:ext cx="1680"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Arial Narrow" panose="020B7200000000000000" pitchFamily="34" charset="0"/>
              </a:endParaRPr>
            </a:p>
            <a:p>
              <a:pPr algn="ctr" eaLnBrk="1" hangingPunct="1">
                <a:buFont typeface="Wingdings" panose="05000000000000000000" pitchFamily="2" charset="2"/>
                <a:buNone/>
              </a:pPr>
              <a:r>
                <a:rPr lang="en-US" altLang="en-US" sz="2200">
                  <a:latin typeface=".VnArial Narrow" panose="020B7200000000000000" pitchFamily="34" charset="0"/>
                </a:rPr>
                <a:t>3. . . . .             n</a:t>
              </a:r>
            </a:p>
          </p:txBody>
        </p:sp>
        <p:sp>
          <p:nvSpPr>
            <p:cNvPr id="68621" name="Rectangle 12">
              <a:extLst>
                <a:ext uri="{FF2B5EF4-FFF2-40B4-BE49-F238E27FC236}">
                  <a16:creationId xmlns:a16="http://schemas.microsoft.com/office/drawing/2014/main" id="{66FB3DB3-671E-4E0D-A421-94D795128EA5}"/>
                </a:ext>
              </a:extLst>
            </p:cNvPr>
            <p:cNvSpPr>
              <a:spLocks noChangeArrowheads="1"/>
            </p:cNvSpPr>
            <p:nvPr/>
          </p:nvSpPr>
          <p:spPr bwMode="auto">
            <a:xfrm>
              <a:off x="1704" y="576"/>
              <a:ext cx="768"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endParaRPr lang="en-US" altLang="en-US" sz="2200">
                <a:latin typeface=".VnArial Narrow" panose="020B7200000000000000" pitchFamily="34" charset="0"/>
              </a:endParaRPr>
            </a:p>
            <a:p>
              <a:pPr algn="ctr" eaLnBrk="1" hangingPunct="1">
                <a:buFont typeface="Wingdings" panose="05000000000000000000" pitchFamily="2" charset="2"/>
                <a:buNone/>
              </a:pPr>
              <a:r>
                <a:rPr lang="en-US" altLang="en-US" sz="2200">
                  <a:latin typeface=".VnArial Narrow" panose="020B7200000000000000" pitchFamily="34" charset="0"/>
                </a:rPr>
                <a:t>2</a:t>
              </a:r>
            </a:p>
          </p:txBody>
        </p:sp>
        <p:sp>
          <p:nvSpPr>
            <p:cNvPr id="68622" name="Rectangle 13">
              <a:extLst>
                <a:ext uri="{FF2B5EF4-FFF2-40B4-BE49-F238E27FC236}">
                  <a16:creationId xmlns:a16="http://schemas.microsoft.com/office/drawing/2014/main" id="{C1FA60A6-50CD-4DD8-B910-C44C43DF6F1E}"/>
                </a:ext>
              </a:extLst>
            </p:cNvPr>
            <p:cNvSpPr>
              <a:spLocks noChangeArrowheads="1"/>
            </p:cNvSpPr>
            <p:nvPr/>
          </p:nvSpPr>
          <p:spPr bwMode="auto">
            <a:xfrm>
              <a:off x="960" y="576"/>
              <a:ext cx="744"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eaLnBrk="1" hangingPunct="1">
                <a:buFont typeface="Wingdings" panose="05000000000000000000" pitchFamily="2" charset="2"/>
                <a:buNone/>
              </a:pPr>
              <a:r>
                <a:rPr lang="en-US" altLang="en-US" sz="2200">
                  <a:latin typeface=".VnArial Narrow" panose="020B7200000000000000" pitchFamily="34" charset="0"/>
                </a:rPr>
                <a:t>Byte </a:t>
              </a:r>
            </a:p>
            <a:p>
              <a:pPr algn="ctr" eaLnBrk="1" hangingPunct="1">
                <a:buFont typeface="Wingdings" panose="05000000000000000000" pitchFamily="2" charset="2"/>
                <a:buNone/>
              </a:pPr>
              <a:r>
                <a:rPr lang="en-US" altLang="en-US" sz="2200">
                  <a:latin typeface=".VnArial Narrow" panose="020B7200000000000000" pitchFamily="34" charset="0"/>
                </a:rPr>
                <a:t>1</a:t>
              </a:r>
            </a:p>
          </p:txBody>
        </p:sp>
        <p:sp>
          <p:nvSpPr>
            <p:cNvPr id="68623" name="Line 14">
              <a:extLst>
                <a:ext uri="{FF2B5EF4-FFF2-40B4-BE49-F238E27FC236}">
                  <a16:creationId xmlns:a16="http://schemas.microsoft.com/office/drawing/2014/main" id="{238622D1-B0B1-4F71-99EA-A74F8D5A933C}"/>
                </a:ext>
              </a:extLst>
            </p:cNvPr>
            <p:cNvSpPr>
              <a:spLocks noChangeShapeType="1"/>
            </p:cNvSpPr>
            <p:nvPr/>
          </p:nvSpPr>
          <p:spPr bwMode="auto">
            <a:xfrm>
              <a:off x="960" y="576"/>
              <a:ext cx="7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24" name="Line 15">
              <a:extLst>
                <a:ext uri="{FF2B5EF4-FFF2-40B4-BE49-F238E27FC236}">
                  <a16:creationId xmlns:a16="http://schemas.microsoft.com/office/drawing/2014/main" id="{682B8A40-128A-43E3-803B-25FF30C08A51}"/>
                </a:ext>
              </a:extLst>
            </p:cNvPr>
            <p:cNvSpPr>
              <a:spLocks noChangeShapeType="1"/>
            </p:cNvSpPr>
            <p:nvPr/>
          </p:nvSpPr>
          <p:spPr bwMode="auto">
            <a:xfrm>
              <a:off x="960" y="576"/>
              <a:ext cx="0" cy="5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25" name="Line 16">
              <a:extLst>
                <a:ext uri="{FF2B5EF4-FFF2-40B4-BE49-F238E27FC236}">
                  <a16:creationId xmlns:a16="http://schemas.microsoft.com/office/drawing/2014/main" id="{DF6AFA47-D85B-4363-BA7A-E069C376D05C}"/>
                </a:ext>
              </a:extLst>
            </p:cNvPr>
            <p:cNvSpPr>
              <a:spLocks noChangeShapeType="1"/>
            </p:cNvSpPr>
            <p:nvPr/>
          </p:nvSpPr>
          <p:spPr bwMode="auto">
            <a:xfrm>
              <a:off x="5688" y="576"/>
              <a:ext cx="0" cy="5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26" name="Line 17">
              <a:extLst>
                <a:ext uri="{FF2B5EF4-FFF2-40B4-BE49-F238E27FC236}">
                  <a16:creationId xmlns:a16="http://schemas.microsoft.com/office/drawing/2014/main" id="{023BD069-770F-4D18-BC4D-BE466508ED5C}"/>
                </a:ext>
              </a:extLst>
            </p:cNvPr>
            <p:cNvSpPr>
              <a:spLocks noChangeShapeType="1"/>
            </p:cNvSpPr>
            <p:nvPr/>
          </p:nvSpPr>
          <p:spPr bwMode="auto">
            <a:xfrm>
              <a:off x="960" y="1124"/>
              <a:ext cx="47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27" name="Line 18">
              <a:extLst>
                <a:ext uri="{FF2B5EF4-FFF2-40B4-BE49-F238E27FC236}">
                  <a16:creationId xmlns:a16="http://schemas.microsoft.com/office/drawing/2014/main" id="{B549F1FE-C689-4AAD-9B87-77170E7AA5CE}"/>
                </a:ext>
              </a:extLst>
            </p:cNvPr>
            <p:cNvSpPr>
              <a:spLocks noChangeShapeType="1"/>
            </p:cNvSpPr>
            <p:nvPr/>
          </p:nvSpPr>
          <p:spPr bwMode="auto">
            <a:xfrm>
              <a:off x="960" y="1920"/>
              <a:ext cx="4728"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28" name="Line 19">
              <a:extLst>
                <a:ext uri="{FF2B5EF4-FFF2-40B4-BE49-F238E27FC236}">
                  <a16:creationId xmlns:a16="http://schemas.microsoft.com/office/drawing/2014/main" id="{8D7D3C25-3707-41F3-82A4-7B2F2D8C7563}"/>
                </a:ext>
              </a:extLst>
            </p:cNvPr>
            <p:cNvSpPr>
              <a:spLocks noChangeShapeType="1"/>
            </p:cNvSpPr>
            <p:nvPr/>
          </p:nvSpPr>
          <p:spPr bwMode="auto">
            <a:xfrm>
              <a:off x="960" y="1124"/>
              <a:ext cx="0" cy="796"/>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29" name="Line 20">
              <a:extLst>
                <a:ext uri="{FF2B5EF4-FFF2-40B4-BE49-F238E27FC236}">
                  <a16:creationId xmlns:a16="http://schemas.microsoft.com/office/drawing/2014/main" id="{48627FBC-1231-441C-9053-8B5936475B54}"/>
                </a:ext>
              </a:extLst>
            </p:cNvPr>
            <p:cNvSpPr>
              <a:spLocks noChangeShapeType="1"/>
            </p:cNvSpPr>
            <p:nvPr/>
          </p:nvSpPr>
          <p:spPr bwMode="auto">
            <a:xfrm>
              <a:off x="1704" y="1124"/>
              <a:ext cx="0" cy="7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30" name="Line 21">
              <a:extLst>
                <a:ext uri="{FF2B5EF4-FFF2-40B4-BE49-F238E27FC236}">
                  <a16:creationId xmlns:a16="http://schemas.microsoft.com/office/drawing/2014/main" id="{9B23E199-A2CD-4B12-BDF3-5C15D402D177}"/>
                </a:ext>
              </a:extLst>
            </p:cNvPr>
            <p:cNvSpPr>
              <a:spLocks noChangeShapeType="1"/>
            </p:cNvSpPr>
            <p:nvPr/>
          </p:nvSpPr>
          <p:spPr bwMode="auto">
            <a:xfrm>
              <a:off x="2472" y="1124"/>
              <a:ext cx="0" cy="7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31" name="Line 22">
              <a:extLst>
                <a:ext uri="{FF2B5EF4-FFF2-40B4-BE49-F238E27FC236}">
                  <a16:creationId xmlns:a16="http://schemas.microsoft.com/office/drawing/2014/main" id="{EC0AE81E-7B3A-4C23-B264-AA4A134D2149}"/>
                </a:ext>
              </a:extLst>
            </p:cNvPr>
            <p:cNvSpPr>
              <a:spLocks noChangeShapeType="1"/>
            </p:cNvSpPr>
            <p:nvPr/>
          </p:nvSpPr>
          <p:spPr bwMode="auto">
            <a:xfrm>
              <a:off x="4152" y="1124"/>
              <a:ext cx="0" cy="7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32" name="Line 23">
              <a:extLst>
                <a:ext uri="{FF2B5EF4-FFF2-40B4-BE49-F238E27FC236}">
                  <a16:creationId xmlns:a16="http://schemas.microsoft.com/office/drawing/2014/main" id="{7D852B0A-08A4-4FA7-B368-0FE1C929CC80}"/>
                </a:ext>
              </a:extLst>
            </p:cNvPr>
            <p:cNvSpPr>
              <a:spLocks noChangeShapeType="1"/>
            </p:cNvSpPr>
            <p:nvPr/>
          </p:nvSpPr>
          <p:spPr bwMode="auto">
            <a:xfrm>
              <a:off x="5688" y="1124"/>
              <a:ext cx="0" cy="796"/>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8633" name="Line 24">
              <a:extLst>
                <a:ext uri="{FF2B5EF4-FFF2-40B4-BE49-F238E27FC236}">
                  <a16:creationId xmlns:a16="http://schemas.microsoft.com/office/drawing/2014/main" id="{AB840E0F-C7C4-40B3-B3C5-D7644A73EA6C}"/>
                </a:ext>
              </a:extLst>
            </p:cNvPr>
            <p:cNvSpPr>
              <a:spLocks noChangeShapeType="1"/>
            </p:cNvSpPr>
            <p:nvPr/>
          </p:nvSpPr>
          <p:spPr bwMode="auto">
            <a:xfrm>
              <a:off x="1704" y="576"/>
              <a:ext cx="76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34" name="Line 25">
              <a:extLst>
                <a:ext uri="{FF2B5EF4-FFF2-40B4-BE49-F238E27FC236}">
                  <a16:creationId xmlns:a16="http://schemas.microsoft.com/office/drawing/2014/main" id="{5803F2FF-6456-404B-8553-7952BA1A7C28}"/>
                </a:ext>
              </a:extLst>
            </p:cNvPr>
            <p:cNvSpPr>
              <a:spLocks noChangeShapeType="1"/>
            </p:cNvSpPr>
            <p:nvPr/>
          </p:nvSpPr>
          <p:spPr bwMode="auto">
            <a:xfrm>
              <a:off x="2472" y="576"/>
              <a:ext cx="168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35" name="Line 26">
              <a:extLst>
                <a:ext uri="{FF2B5EF4-FFF2-40B4-BE49-F238E27FC236}">
                  <a16:creationId xmlns:a16="http://schemas.microsoft.com/office/drawing/2014/main" id="{61A82DE7-B02C-4016-85C5-BE960FF2528E}"/>
                </a:ext>
              </a:extLst>
            </p:cNvPr>
            <p:cNvSpPr>
              <a:spLocks noChangeShapeType="1"/>
            </p:cNvSpPr>
            <p:nvPr/>
          </p:nvSpPr>
          <p:spPr bwMode="auto">
            <a:xfrm>
              <a:off x="4152" y="576"/>
              <a:ext cx="15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spAutoFit/>
            </a:bodyPr>
            <a:lstStyle/>
            <a:p>
              <a:endParaRPr lang="en-US"/>
            </a:p>
          </p:txBody>
        </p:sp>
        <p:sp>
          <p:nvSpPr>
            <p:cNvPr id="68636" name="Line 27">
              <a:extLst>
                <a:ext uri="{FF2B5EF4-FFF2-40B4-BE49-F238E27FC236}">
                  <a16:creationId xmlns:a16="http://schemas.microsoft.com/office/drawing/2014/main" id="{921DEE19-86CC-45A7-AF38-0651DE777934}"/>
                </a:ext>
              </a:extLst>
            </p:cNvPr>
            <p:cNvSpPr>
              <a:spLocks noChangeShapeType="1"/>
            </p:cNvSpPr>
            <p:nvPr/>
          </p:nvSpPr>
          <p:spPr bwMode="auto">
            <a:xfrm>
              <a:off x="360" y="1488"/>
              <a:ext cx="576" cy="0"/>
            </a:xfrm>
            <a:prstGeom prst="line">
              <a:avLst/>
            </a:prstGeom>
            <a:noFill/>
            <a:ln w="38100">
              <a:solidFill>
                <a:srgbClr val="66FF66"/>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62470" name="Text Box 28">
            <a:extLst>
              <a:ext uri="{FF2B5EF4-FFF2-40B4-BE49-F238E27FC236}">
                <a16:creationId xmlns:a16="http://schemas.microsoft.com/office/drawing/2014/main" id="{80EBAB88-B624-4614-ACEA-E32A9787F697}"/>
              </a:ext>
            </a:extLst>
          </p:cNvPr>
          <p:cNvSpPr txBox="1">
            <a:spLocks noChangeArrowheads="1"/>
          </p:cNvSpPr>
          <p:nvPr/>
        </p:nvSpPr>
        <p:spPr bwMode="auto">
          <a:xfrm>
            <a:off x="309563" y="3581400"/>
            <a:ext cx="95583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SI</a:t>
            </a:r>
            <a:r>
              <a:rPr lang="en-US" altLang="en-US" sz="2000" b="0">
                <a:latin typeface="Arial" panose="020B0604020202020204" pitchFamily="34" charset="0"/>
                <a:cs typeface="Arial" panose="020B0604020202020204" pitchFamily="34" charset="0"/>
              </a:rPr>
              <a:t> (SPDU Identifier): Định danh của loại SPDU (một trong 34 loại) </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LI </a:t>
            </a:r>
            <a:r>
              <a:rPr lang="vi-VN" altLang="en-US" sz="2000" b="0">
                <a:latin typeface="Arial" panose="020B0604020202020204" pitchFamily="34" charset="0"/>
                <a:cs typeface="Arial" panose="020B0604020202020204" pitchFamily="34" charset="0"/>
              </a:rPr>
              <a:t>(Length Indicator): Chỉ độ dài của vùng tham số (Parameters</a:t>
            </a:r>
            <a:r>
              <a:rPr lang="vi-VN" altLang="en-US" sz="2000">
                <a:solidFill>
                  <a:srgbClr val="66FF33"/>
                </a:solidFill>
                <a:latin typeface="Arial" panose="020B0604020202020204" pitchFamily="34" charset="0"/>
                <a:cs typeface="Arial" panose="020B0604020202020204" pitchFamily="34" charset="0"/>
              </a:rPr>
              <a:t>)</a:t>
            </a:r>
          </a:p>
          <a:p>
            <a:pPr>
              <a:lnSpc>
                <a:spcPct val="120000"/>
              </a:lnSpc>
              <a:spcBef>
                <a:spcPct val="0"/>
              </a:spcBef>
              <a:buClrTx/>
              <a:buSzTx/>
              <a:buFontTx/>
              <a:buNone/>
            </a:pPr>
            <a:r>
              <a:rPr lang="en-US" altLang="en-US" sz="2000">
                <a:solidFill>
                  <a:srgbClr val="66FF33"/>
                </a:solidFill>
                <a:latin typeface="Arial" panose="020B0604020202020204" pitchFamily="34" charset="0"/>
                <a:cs typeface="Arial" panose="020B0604020202020204" pitchFamily="34" charset="0"/>
              </a:rPr>
              <a:t>Parameters.</a:t>
            </a:r>
            <a:r>
              <a:rPr lang="en-US" altLang="en-US" sz="2000" b="0">
                <a:latin typeface="Arial" panose="020B0604020202020204" pitchFamily="34" charset="0"/>
                <a:cs typeface="Arial" panose="020B0604020202020204" pitchFamily="34" charset="0"/>
              </a:rPr>
              <a:t> Mỗi tham số gồm 3 thành phần: Parameter  Indetifier, Length Indicator và Parameter Value</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User Data:</a:t>
            </a:r>
            <a:r>
              <a:rPr lang="vi-VN" altLang="en-US" sz="2000" b="0">
                <a:latin typeface="Arial" panose="020B0604020202020204" pitchFamily="34" charset="0"/>
                <a:cs typeface="Arial" panose="020B0604020202020204" pitchFamily="34" charset="0"/>
              </a:rPr>
              <a:t> Chứa dữ liệu của người sử dụng nếu có.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checkerboard(across)">
                                      <p:cBhvr>
                                        <p:cTn id="7" dur="500"/>
                                        <p:tgtEl>
                                          <p:spTgt spid="315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 calcmode="lin" valueType="num">
                                      <p:cBhvr additive="base">
                                        <p:cTn id="17" dur="500" fill="hold"/>
                                        <p:tgtEl>
                                          <p:spTgt spid="62470"/>
                                        </p:tgtEl>
                                        <p:attrNameLst>
                                          <p:attrName>ppt_x</p:attrName>
                                        </p:attrNameLst>
                                      </p:cBhvr>
                                      <p:tavLst>
                                        <p:tav tm="0">
                                          <p:val>
                                            <p:strVal val="#ppt_x"/>
                                          </p:val>
                                        </p:tav>
                                        <p:tav tm="100000">
                                          <p:val>
                                            <p:strVal val="#ppt_x"/>
                                          </p:val>
                                        </p:tav>
                                      </p:tavLst>
                                    </p:anim>
                                    <p:anim calcmode="lin" valueType="num">
                                      <p:cBhvr additive="base">
                                        <p:cTn id="18"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utoUpdateAnimBg="0"/>
      <p:bldP spid="624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4">
            <a:extLst>
              <a:ext uri="{FF2B5EF4-FFF2-40B4-BE49-F238E27FC236}">
                <a16:creationId xmlns:a16="http://schemas.microsoft.com/office/drawing/2014/main" id="{9D15E883-C1F6-4D12-8DD8-4E223C8676A4}"/>
              </a:ext>
            </a:extLst>
          </p:cNvPr>
          <p:cNvSpPr txBox="1">
            <a:spLocks noChangeArrowheads="1"/>
          </p:cNvSpPr>
          <p:nvPr/>
        </p:nvSpPr>
        <p:spPr bwMode="auto">
          <a:xfrm>
            <a:off x="647700" y="1219200"/>
            <a:ext cx="9067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Mục đích của tầng trình diễn là đảm bảo cho các hệ thống cuối có thể truyền thông có kết quả ngay cả khi chúng sử dụng các biểu diễn dữ liệu khác nhau. Để đạt được điều đó nó cung cấp một biểu diễn chung trên toàn mạng.</a:t>
            </a:r>
          </a:p>
          <a:p>
            <a:pPr algn="just">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Tồn tại 3 dạng cú pháp (Syntax) truyền thông là: Cú pháp nguồn; Cú pháp truyền (Transfer Syntax) và Cú pháp đích. Có thể cả 3 hoặc một cặp nào đó trong các cú pháp trên là giống nhau. Tầng Trình diễn đảm nhiệm việc chuyển biểu diễn thông tin giữa cú pháp truyền và mỗi một cu pháp kia khi có yêu cầu. </a:t>
            </a:r>
          </a:p>
        </p:txBody>
      </p:sp>
      <p:sp>
        <p:nvSpPr>
          <p:cNvPr id="316421" name="Text Box 5">
            <a:extLst>
              <a:ext uri="{FF2B5EF4-FFF2-40B4-BE49-F238E27FC236}">
                <a16:creationId xmlns:a16="http://schemas.microsoft.com/office/drawing/2014/main" id="{CA09CC52-68C5-4867-939C-1CE0D54F7BE3}"/>
              </a:ext>
            </a:extLst>
          </p:cNvPr>
          <p:cNvSpPr txBox="1">
            <a:spLocks noChangeArrowheads="1"/>
          </p:cNvSpPr>
          <p:nvPr/>
        </p:nvSpPr>
        <p:spPr bwMode="auto">
          <a:xfrm>
            <a:off x="419100" y="304800"/>
            <a:ext cx="8915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947738"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a:spcBef>
                <a:spcPct val="0"/>
              </a:spcBef>
              <a:buClrTx/>
              <a:buSzTx/>
              <a:buFontTx/>
              <a:buNone/>
            </a:pPr>
            <a:r>
              <a:rPr lang="en-US" altLang="en-US" sz="2300">
                <a:solidFill>
                  <a:srgbClr val="FFFF00"/>
                </a:solidFill>
                <a:latin typeface="Arial" panose="020B0604020202020204" pitchFamily="34" charset="0"/>
                <a:cs typeface="Arial" panose="020B0604020202020204" pitchFamily="34" charset="0"/>
              </a:rPr>
              <a:t>VI. TẦNG TRÌNH DIỄN ( Presentation layer)</a:t>
            </a:r>
          </a:p>
        </p:txBody>
      </p:sp>
      <p:sp>
        <p:nvSpPr>
          <p:cNvPr id="316422" name="Text Box 6">
            <a:extLst>
              <a:ext uri="{FF2B5EF4-FFF2-40B4-BE49-F238E27FC236}">
                <a16:creationId xmlns:a16="http://schemas.microsoft.com/office/drawing/2014/main" id="{5E7285B2-3C30-43ED-B3D3-E45AA7C5343D}"/>
              </a:ext>
            </a:extLst>
          </p:cNvPr>
          <p:cNvSpPr txBox="1">
            <a:spLocks noChangeArrowheads="1"/>
          </p:cNvSpPr>
          <p:nvPr/>
        </p:nvSpPr>
        <p:spPr bwMode="auto">
          <a:xfrm>
            <a:off x="571500" y="823913"/>
            <a:ext cx="9001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200">
                <a:solidFill>
                  <a:srgbClr val="66FF33"/>
                </a:solidFill>
                <a:latin typeface="Arial" panose="020B0604020202020204" pitchFamily="34" charset="0"/>
                <a:cs typeface="Arial" panose="020B0604020202020204" pitchFamily="34" charset="0"/>
              </a:rPr>
              <a:t>VI.1. Vai tr</a:t>
            </a:r>
            <a:r>
              <a:rPr lang="en-US" altLang="en-US" sz="2200">
                <a:solidFill>
                  <a:srgbClr val="66FF33"/>
                </a:solidFill>
                <a:latin typeface="Arial" panose="020B0604020202020204" pitchFamily="34" charset="0"/>
                <a:cs typeface="Arial" panose="020B0604020202020204" pitchFamily="34" charset="0"/>
              </a:rPr>
              <a:t>ò</a:t>
            </a:r>
            <a:r>
              <a:rPr lang="vi-VN" altLang="en-US" sz="2200">
                <a:solidFill>
                  <a:srgbClr val="66FF33"/>
                </a:solidFill>
                <a:latin typeface="Arial" panose="020B0604020202020204" pitchFamily="34" charset="0"/>
                <a:cs typeface="Arial" panose="020B0604020202020204" pitchFamily="34" charset="0"/>
              </a:rPr>
              <a:t> chức năng của tầng Tr</a:t>
            </a:r>
            <a:r>
              <a:rPr lang="en-US" altLang="en-US" sz="2200">
                <a:solidFill>
                  <a:srgbClr val="66FF33"/>
                </a:solidFill>
                <a:latin typeface="Arial" panose="020B0604020202020204" pitchFamily="34" charset="0"/>
                <a:cs typeface="Arial" panose="020B0604020202020204" pitchFamily="34" charset="0"/>
              </a:rPr>
              <a:t>ì</a:t>
            </a:r>
            <a:r>
              <a:rPr lang="vi-VN" altLang="en-US" sz="2200">
                <a:solidFill>
                  <a:srgbClr val="66FF33"/>
                </a:solidFill>
                <a:latin typeface="Arial" panose="020B0604020202020204" pitchFamily="34" charset="0"/>
                <a:cs typeface="Arial" panose="020B0604020202020204" pitchFamily="34" charset="0"/>
              </a:rPr>
              <a:t>nh diễn</a:t>
            </a:r>
          </a:p>
        </p:txBody>
      </p:sp>
      <p:sp>
        <p:nvSpPr>
          <p:cNvPr id="63495" name="Rectangle 7">
            <a:extLst>
              <a:ext uri="{FF2B5EF4-FFF2-40B4-BE49-F238E27FC236}">
                <a16:creationId xmlns:a16="http://schemas.microsoft.com/office/drawing/2014/main" id="{D28379C7-3DBF-4231-B98C-B7F47E5A017A}"/>
              </a:ext>
            </a:extLst>
          </p:cNvPr>
          <p:cNvSpPr>
            <a:spLocks noChangeArrowheads="1"/>
          </p:cNvSpPr>
          <p:nvPr/>
        </p:nvSpPr>
        <p:spPr bwMode="auto">
          <a:xfrm>
            <a:off x="416103" y="4495800"/>
            <a:ext cx="937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Dịch vụ cho tầng Trình diễn có hai loại : Một loại bao gồm các dịch vụ liên quan đến biểu diễn dữ liệu của NSD đảm bảo cho hai thực thể ứng dụng có thể trao đổi dữ liệu thành công ngay cả khi chúng dùng các biểu diễn cục bộ khác nhau, loại hai gồm các dịch vụ cho phép các thực thể ứng dụng có thể sử dụng các dịch vụ tầng Phiên để quản lý hội thoại.</a:t>
            </a:r>
          </a:p>
        </p:txBody>
      </p:sp>
      <p:sp>
        <p:nvSpPr>
          <p:cNvPr id="316424" name="Text Box 8">
            <a:extLst>
              <a:ext uri="{FF2B5EF4-FFF2-40B4-BE49-F238E27FC236}">
                <a16:creationId xmlns:a16="http://schemas.microsoft.com/office/drawing/2014/main" id="{7E95B3AD-77B1-4BA2-8956-B26C950C56CD}"/>
              </a:ext>
            </a:extLst>
          </p:cNvPr>
          <p:cNvSpPr txBox="1">
            <a:spLocks noChangeArrowheads="1"/>
          </p:cNvSpPr>
          <p:nvPr/>
        </p:nvSpPr>
        <p:spPr bwMode="auto">
          <a:xfrm>
            <a:off x="381428" y="4103688"/>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dirty="0">
                <a:solidFill>
                  <a:srgbClr val="66FF33"/>
                </a:solidFill>
                <a:latin typeface="Arial" panose="020B0604020202020204" pitchFamily="34" charset="0"/>
                <a:cs typeface="Arial" panose="020B0604020202020204" pitchFamily="34" charset="0"/>
              </a:rPr>
              <a:t>VI.2. </a:t>
            </a:r>
            <a:r>
              <a:rPr lang="en-US" altLang="en-US" sz="2200" dirty="0" err="1">
                <a:solidFill>
                  <a:srgbClr val="66FF33"/>
                </a:solidFill>
                <a:latin typeface="Arial" panose="020B0604020202020204" pitchFamily="34" charset="0"/>
                <a:cs typeface="Arial" panose="020B0604020202020204" pitchFamily="34" charset="0"/>
              </a:rPr>
              <a:t>Dịch</a:t>
            </a:r>
            <a:r>
              <a:rPr lang="en-US" altLang="en-US" sz="2200" dirty="0">
                <a:solidFill>
                  <a:srgbClr val="66FF33"/>
                </a:solidFill>
                <a:latin typeface="Arial" panose="020B0604020202020204" pitchFamily="34" charset="0"/>
                <a:cs typeface="Arial" panose="020B0604020202020204" pitchFamily="34" charset="0"/>
              </a:rPr>
              <a:t> </a:t>
            </a:r>
            <a:r>
              <a:rPr lang="en-US" altLang="en-US" sz="2200" dirty="0" err="1">
                <a:solidFill>
                  <a:srgbClr val="66FF33"/>
                </a:solidFill>
                <a:latin typeface="Arial" panose="020B0604020202020204" pitchFamily="34" charset="0"/>
                <a:cs typeface="Arial" panose="020B0604020202020204" pitchFamily="34" charset="0"/>
              </a:rPr>
              <a:t>vụ</a:t>
            </a:r>
            <a:r>
              <a:rPr lang="en-US" altLang="en-US" sz="2200" dirty="0">
                <a:solidFill>
                  <a:srgbClr val="66FF33"/>
                </a:solidFill>
                <a:latin typeface="Arial" panose="020B0604020202020204" pitchFamily="34" charset="0"/>
                <a:cs typeface="Arial" panose="020B0604020202020204" pitchFamily="34" charset="0"/>
              </a:rPr>
              <a:t> OSI </a:t>
            </a:r>
            <a:r>
              <a:rPr lang="en-US" altLang="en-US" sz="2200" dirty="0" err="1">
                <a:solidFill>
                  <a:srgbClr val="66FF33"/>
                </a:solidFill>
                <a:latin typeface="Arial" panose="020B0604020202020204" pitchFamily="34" charset="0"/>
                <a:cs typeface="Arial" panose="020B0604020202020204" pitchFamily="34" charset="0"/>
              </a:rPr>
              <a:t>cho</a:t>
            </a:r>
            <a:r>
              <a:rPr lang="en-US" altLang="en-US" sz="2200" dirty="0">
                <a:solidFill>
                  <a:srgbClr val="66FF33"/>
                </a:solidFill>
                <a:latin typeface="Arial" panose="020B0604020202020204" pitchFamily="34" charset="0"/>
                <a:cs typeface="Arial" panose="020B0604020202020204" pitchFamily="34" charset="0"/>
              </a:rPr>
              <a:t> </a:t>
            </a:r>
            <a:r>
              <a:rPr lang="en-US" altLang="en-US" sz="2200" dirty="0" err="1">
                <a:solidFill>
                  <a:srgbClr val="66FF33"/>
                </a:solidFill>
                <a:latin typeface="Arial" panose="020B0604020202020204" pitchFamily="34" charset="0"/>
                <a:cs typeface="Arial" panose="020B0604020202020204" pitchFamily="34" charset="0"/>
              </a:rPr>
              <a:t>tầng</a:t>
            </a:r>
            <a:r>
              <a:rPr lang="en-US" altLang="en-US" sz="2200" dirty="0">
                <a:solidFill>
                  <a:srgbClr val="66FF33"/>
                </a:solidFill>
                <a:latin typeface="Arial" panose="020B0604020202020204" pitchFamily="34" charset="0"/>
                <a:cs typeface="Arial" panose="020B0604020202020204" pitchFamily="34" charset="0"/>
              </a:rPr>
              <a:t> </a:t>
            </a:r>
            <a:r>
              <a:rPr lang="en-US" altLang="en-US" sz="2200" dirty="0" err="1">
                <a:solidFill>
                  <a:srgbClr val="66FF33"/>
                </a:solidFill>
                <a:latin typeface="Arial" panose="020B0604020202020204" pitchFamily="34" charset="0"/>
                <a:cs typeface="Arial" panose="020B0604020202020204" pitchFamily="34" charset="0"/>
              </a:rPr>
              <a:t>Trình</a:t>
            </a:r>
            <a:r>
              <a:rPr lang="en-US" altLang="en-US" sz="2200" dirty="0">
                <a:solidFill>
                  <a:srgbClr val="66FF33"/>
                </a:solidFill>
                <a:latin typeface="Arial" panose="020B0604020202020204" pitchFamily="34" charset="0"/>
                <a:cs typeface="Arial" panose="020B0604020202020204" pitchFamily="34" charset="0"/>
              </a:rPr>
              <a:t> </a:t>
            </a:r>
            <a:r>
              <a:rPr lang="en-US" altLang="en-US" sz="2200" dirty="0" err="1">
                <a:solidFill>
                  <a:srgbClr val="66FF33"/>
                </a:solidFill>
                <a:latin typeface="Arial" panose="020B0604020202020204" pitchFamily="34" charset="0"/>
                <a:cs typeface="Arial" panose="020B0604020202020204" pitchFamily="34" charset="0"/>
              </a:rPr>
              <a:t>diễn</a:t>
            </a:r>
            <a:r>
              <a:rPr lang="en-US" altLang="en-US" sz="2200" dirty="0">
                <a:solidFill>
                  <a:srgbClr val="66FF33"/>
                </a:solidFill>
                <a:latin typeface="Arial" panose="020B0604020202020204" pitchFamily="34" charset="0"/>
                <a:cs typeface="Arial" panose="020B0604020202020204" pitchFamily="34" charset="0"/>
              </a:rPr>
              <a:t> (ISO 8822/CCITT X216)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21">
                                            <p:txEl>
                                              <p:pRg st="0" end="0"/>
                                            </p:txEl>
                                          </p:spTgt>
                                        </p:tgtEl>
                                        <p:attrNameLst>
                                          <p:attrName>style.visibility</p:attrName>
                                        </p:attrNameLst>
                                      </p:cBhvr>
                                      <p:to>
                                        <p:strVal val="visible"/>
                                      </p:to>
                                    </p:set>
                                    <p:anim calcmode="lin" valueType="num">
                                      <p:cBhvr additive="base">
                                        <p:cTn id="7" dur="500" fill="hold"/>
                                        <p:tgtEl>
                                          <p:spTgt spid="3164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checkerboard(across)">
                                      <p:cBhvr>
                                        <p:cTn id="13" dur="500"/>
                                        <p:tgtEl>
                                          <p:spTgt spid="3164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16420">
                                            <p:txEl>
                                              <p:pRg st="0" end="0"/>
                                            </p:txEl>
                                          </p:spTgt>
                                        </p:tgtEl>
                                        <p:attrNameLst>
                                          <p:attrName>style.visibility</p:attrName>
                                        </p:attrNameLst>
                                      </p:cBhvr>
                                      <p:to>
                                        <p:strVal val="visible"/>
                                      </p:to>
                                    </p:set>
                                    <p:animEffect transition="in" filter="box(out)">
                                      <p:cBhvr>
                                        <p:cTn id="18" dur="500"/>
                                        <p:tgtEl>
                                          <p:spTgt spid="31642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16420">
                                            <p:txEl>
                                              <p:pRg st="1" end="1"/>
                                            </p:txEl>
                                          </p:spTgt>
                                        </p:tgtEl>
                                        <p:attrNameLst>
                                          <p:attrName>style.visibility</p:attrName>
                                        </p:attrNameLst>
                                      </p:cBhvr>
                                      <p:to>
                                        <p:strVal val="visible"/>
                                      </p:to>
                                    </p:set>
                                    <p:animEffect transition="in" filter="box(out)">
                                      <p:cBhvr>
                                        <p:cTn id="23" dur="500"/>
                                        <p:tgtEl>
                                          <p:spTgt spid="31642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6424"/>
                                        </p:tgtEl>
                                        <p:attrNameLst>
                                          <p:attrName>style.visibility</p:attrName>
                                        </p:attrNameLst>
                                      </p:cBhvr>
                                      <p:to>
                                        <p:strVal val="visible"/>
                                      </p:to>
                                    </p:set>
                                    <p:animEffect transition="in" filter="checkerboard(across)">
                                      <p:cBhvr>
                                        <p:cTn id="28" dur="500"/>
                                        <p:tgtEl>
                                          <p:spTgt spid="3164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3495"/>
                                        </p:tgtEl>
                                        <p:attrNameLst>
                                          <p:attrName>style.visibility</p:attrName>
                                        </p:attrNameLst>
                                      </p:cBhvr>
                                      <p:to>
                                        <p:strVal val="visible"/>
                                      </p:to>
                                    </p:set>
                                    <p:anim calcmode="lin" valueType="num">
                                      <p:cBhvr additive="base">
                                        <p:cTn id="33" dur="500" fill="hold"/>
                                        <p:tgtEl>
                                          <p:spTgt spid="63495"/>
                                        </p:tgtEl>
                                        <p:attrNameLst>
                                          <p:attrName>ppt_x</p:attrName>
                                        </p:attrNameLst>
                                      </p:cBhvr>
                                      <p:tavLst>
                                        <p:tav tm="0">
                                          <p:val>
                                            <p:strVal val="#ppt_x"/>
                                          </p:val>
                                        </p:tav>
                                        <p:tav tm="100000">
                                          <p:val>
                                            <p:strVal val="#ppt_x"/>
                                          </p:val>
                                        </p:tav>
                                      </p:tavLst>
                                    </p:anim>
                                    <p:anim calcmode="lin" valueType="num">
                                      <p:cBhvr additive="base">
                                        <p:cTn id="34"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build="p" autoUpdateAnimBg="0"/>
      <p:bldP spid="316421" grpId="0" build="p" autoUpdateAnimBg="0"/>
      <p:bldP spid="316422" grpId="0" autoUpdateAnimBg="0"/>
      <p:bldP spid="63495" grpId="0"/>
      <p:bldP spid="31642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Text Box 4">
            <a:extLst>
              <a:ext uri="{FF2B5EF4-FFF2-40B4-BE49-F238E27FC236}">
                <a16:creationId xmlns:a16="http://schemas.microsoft.com/office/drawing/2014/main" id="{0C1F19C2-16C1-4C91-A9C4-672307C770F4}"/>
              </a:ext>
            </a:extLst>
          </p:cNvPr>
          <p:cNvSpPr txBox="1">
            <a:spLocks noChangeArrowheads="1"/>
          </p:cNvSpPr>
          <p:nvPr/>
        </p:nvSpPr>
        <p:spPr bwMode="auto">
          <a:xfrm>
            <a:off x="571500" y="457200"/>
            <a:ext cx="89916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Để cung cấp loại dịch vụ thứ nhất cần thực hiện hai việc sau : </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Thương lượng về cú pháp truyền : Với mỗi kiểu dữ liệu NSD cho trước một cú pháp truyền được thương lượng.</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Chuyển đổi : Dữ liệu cung cấp bởi NSD được chuyển đổi thành biểu diễn theo cú pháp truyền để truyền đi; ngược lại dữ liệu nhận được để giao cho NSD sẽ được chuyển đổi từ cú pháp truyền sang biểu diễn của NSD.</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Dịch vụ trình diễn có liên quan đến một hoặc nhiều bối cảnh trình diễn (Presentation context). Mỗi bối cảnh chỉ rõ cú pháp trìu tượng của dữ liệu NSD và cú pháp truyền được dùng khi truyền dữ liệu đó. Có hai loại bối cảnh được sử dụng : </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Defined context set : </a:t>
            </a:r>
            <a:r>
              <a:rPr lang="vi-VN" altLang="en-US" sz="2000" b="0">
                <a:latin typeface="Arial" panose="020B0604020202020204" pitchFamily="34" charset="0"/>
                <a:cs typeface="Arial" panose="020B0604020202020204" pitchFamily="34" charset="0"/>
              </a:rPr>
              <a:t>Bao gồm các bối cảnh đã được xác định thông qua sự thoả thuận giữa hai NSD.</a:t>
            </a:r>
          </a:p>
          <a:p>
            <a:pPr>
              <a:lnSpc>
                <a:spcPct val="120000"/>
              </a:lnSpc>
              <a:spcBef>
                <a:spcPct val="0"/>
              </a:spcBef>
              <a:buClrTx/>
              <a:buSzTx/>
              <a:buFontTx/>
              <a:buNone/>
            </a:pPr>
            <a:r>
              <a:rPr lang="vi-VN" altLang="en-US" sz="2000">
                <a:solidFill>
                  <a:srgbClr val="66FF33"/>
                </a:solidFill>
                <a:latin typeface="Arial" panose="020B0604020202020204" pitchFamily="34" charset="0"/>
                <a:cs typeface="Arial" panose="020B0604020202020204" pitchFamily="34" charset="0"/>
              </a:rPr>
              <a:t>Default context: </a:t>
            </a:r>
            <a:r>
              <a:rPr lang="vi-VN" altLang="en-US" sz="2000" b="0">
                <a:latin typeface="Arial" panose="020B0604020202020204" pitchFamily="34" charset="0"/>
                <a:cs typeface="Arial" panose="020B0604020202020204" pitchFamily="34" charset="0"/>
              </a:rPr>
              <a:t>Là bối cảnh trình diễn mà người cung cấp dịch vụ luôn biết rõ và được sử dụng khi vắng mặt Defined context 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7444">
                                            <p:txEl>
                                              <p:pRg st="0" end="0"/>
                                            </p:txEl>
                                          </p:spTgt>
                                        </p:tgtEl>
                                        <p:attrNameLst>
                                          <p:attrName>style.visibility</p:attrName>
                                        </p:attrNameLst>
                                      </p:cBhvr>
                                      <p:to>
                                        <p:strVal val="visible"/>
                                      </p:to>
                                    </p:set>
                                    <p:animEffect transition="in" filter="box(out)">
                                      <p:cBhvr>
                                        <p:cTn id="7" dur="500"/>
                                        <p:tgtEl>
                                          <p:spTgt spid="3174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7444">
                                            <p:txEl>
                                              <p:pRg st="1" end="1"/>
                                            </p:txEl>
                                          </p:spTgt>
                                        </p:tgtEl>
                                        <p:attrNameLst>
                                          <p:attrName>style.visibility</p:attrName>
                                        </p:attrNameLst>
                                      </p:cBhvr>
                                      <p:to>
                                        <p:strVal val="visible"/>
                                      </p:to>
                                    </p:set>
                                    <p:animEffect transition="in" filter="box(out)">
                                      <p:cBhvr>
                                        <p:cTn id="12" dur="500"/>
                                        <p:tgtEl>
                                          <p:spTgt spid="3174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7444">
                                            <p:txEl>
                                              <p:pRg st="2" end="2"/>
                                            </p:txEl>
                                          </p:spTgt>
                                        </p:tgtEl>
                                        <p:attrNameLst>
                                          <p:attrName>style.visibility</p:attrName>
                                        </p:attrNameLst>
                                      </p:cBhvr>
                                      <p:to>
                                        <p:strVal val="visible"/>
                                      </p:to>
                                    </p:set>
                                    <p:animEffect transition="in" filter="box(out)">
                                      <p:cBhvr>
                                        <p:cTn id="17" dur="500"/>
                                        <p:tgtEl>
                                          <p:spTgt spid="3174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7444">
                                            <p:txEl>
                                              <p:pRg st="3" end="3"/>
                                            </p:txEl>
                                          </p:spTgt>
                                        </p:tgtEl>
                                        <p:attrNameLst>
                                          <p:attrName>style.visibility</p:attrName>
                                        </p:attrNameLst>
                                      </p:cBhvr>
                                      <p:to>
                                        <p:strVal val="visible"/>
                                      </p:to>
                                    </p:set>
                                    <p:animEffect transition="in" filter="box(out)">
                                      <p:cBhvr>
                                        <p:cTn id="22" dur="500"/>
                                        <p:tgtEl>
                                          <p:spTgt spid="3174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17444">
                                            <p:txEl>
                                              <p:pRg st="4" end="4"/>
                                            </p:txEl>
                                          </p:spTgt>
                                        </p:tgtEl>
                                        <p:attrNameLst>
                                          <p:attrName>style.visibility</p:attrName>
                                        </p:attrNameLst>
                                      </p:cBhvr>
                                      <p:to>
                                        <p:strVal val="visible"/>
                                      </p:to>
                                    </p:set>
                                    <p:animEffect transition="in" filter="box(out)">
                                      <p:cBhvr>
                                        <p:cTn id="27" dur="500"/>
                                        <p:tgtEl>
                                          <p:spTgt spid="31744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7444">
                                            <p:txEl>
                                              <p:pRg st="5" end="5"/>
                                            </p:txEl>
                                          </p:spTgt>
                                        </p:tgtEl>
                                        <p:attrNameLst>
                                          <p:attrName>style.visibility</p:attrName>
                                        </p:attrNameLst>
                                      </p:cBhvr>
                                      <p:to>
                                        <p:strVal val="visible"/>
                                      </p:to>
                                    </p:set>
                                    <p:animEffect transition="in" filter="box(out)">
                                      <p:cBhvr>
                                        <p:cTn id="32" dur="500"/>
                                        <p:tgtEl>
                                          <p:spTgt spid="3174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Text Box 4">
            <a:extLst>
              <a:ext uri="{FF2B5EF4-FFF2-40B4-BE49-F238E27FC236}">
                <a16:creationId xmlns:a16="http://schemas.microsoft.com/office/drawing/2014/main" id="{AD540440-728F-45AF-B9E7-D203670C8504}"/>
              </a:ext>
            </a:extLst>
          </p:cNvPr>
          <p:cNvSpPr txBox="1">
            <a:spLocks noChangeArrowheads="1"/>
          </p:cNvSpPr>
          <p:nvPr/>
        </p:nvSpPr>
        <p:spPr bwMode="auto">
          <a:xfrm>
            <a:off x="685800" y="990600"/>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Giao thức tầng Trình diễn đặc tả các nội dung chính sau : </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Cấu trúc và mã hoá các đơn vị dữ liệu của giao thức trình diễn(PPDU) dùng để truyền dữ liệu và thông tin điều khiển.</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Các thủ tục để truyền dữ liệu và thông tin điều khiển giữa các thực thể trình diễn của hai hệ thống mở.</a:t>
            </a:r>
          </a:p>
          <a:p>
            <a:pPr>
              <a:lnSpc>
                <a:spcPct val="120000"/>
              </a:lnSpc>
              <a:spcBef>
                <a:spcPct val="0"/>
              </a:spcBef>
              <a:buClrTx/>
              <a:buSzTx/>
              <a:buFontTx/>
              <a:buNone/>
            </a:pPr>
            <a:r>
              <a:rPr lang="en-US" altLang="en-US" sz="2000" b="0" dirty="0" err="1">
                <a:latin typeface="Arial" panose="020B0604020202020204" pitchFamily="34" charset="0"/>
                <a:cs typeface="Arial" panose="020B0604020202020204" pitchFamily="34" charset="0"/>
              </a:rPr>
              <a:t>Liên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kết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giữa</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giao</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thức</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trình</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diễn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với</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dịch</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vụ</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trình</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diễn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với</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dịch</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vụ</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phiên</a:t>
            </a:r>
            <a:r>
              <a:rPr lang="en-US" altLang="en-US" sz="2000" b="0" dirty="0">
                <a:latin typeface="Arial" panose="020B0604020202020204" pitchFamily="34" charset="0"/>
                <a:cs typeface="Arial" panose="020B0604020202020204" pitchFamily="34" charset="0"/>
              </a:rPr>
              <a:t>. </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Cũng như các PDU ở các tầng khác các PPDU của tầng Trình diễn cũng có khuôn dạng tổng quát bao gồm phần đầu (Header) chứa các thông tin điều khiển và có thêm một phần chứa dữ liệu từ tầng trên chuyển xuống hoặc được chuyển lên tầng trên.</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Một số PPDU thường dùng:</a:t>
            </a:r>
          </a:p>
          <a:p>
            <a:pPr>
              <a:lnSpc>
                <a:spcPct val="120000"/>
              </a:lnSpc>
              <a:spcBef>
                <a:spcPct val="0"/>
              </a:spcBef>
              <a:buClrTx/>
              <a:buSzTx/>
              <a:buFontTx/>
              <a:buNone/>
            </a:pPr>
            <a:r>
              <a:rPr lang="en-US" altLang="en-US" sz="2000" dirty="0">
                <a:solidFill>
                  <a:srgbClr val="FFFF00"/>
                </a:solidFill>
                <a:latin typeface="Arial" panose="020B0604020202020204" pitchFamily="34" charset="0"/>
                <a:cs typeface="Arial" panose="020B0604020202020204" pitchFamily="34" charset="0"/>
              </a:rPr>
              <a:t>    a- </a:t>
            </a:r>
            <a:r>
              <a:rPr lang="en-US" altLang="en-US" sz="2000" dirty="0" err="1">
                <a:solidFill>
                  <a:srgbClr val="FFFF00"/>
                </a:solidFill>
                <a:latin typeface="Arial" panose="020B0604020202020204" pitchFamily="34" charset="0"/>
                <a:cs typeface="Arial" panose="020B0604020202020204" pitchFamily="34" charset="0"/>
              </a:rPr>
              <a:t>Thiết</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lập</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liên</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kết</a:t>
            </a:r>
            <a:r>
              <a:rPr lang="en-US" altLang="en-US" sz="2000" dirty="0">
                <a:solidFill>
                  <a:srgbClr val="FFFF00"/>
                </a:solidFill>
                <a:latin typeface="Arial" panose="020B0604020202020204" pitchFamily="34" charset="0"/>
                <a:cs typeface="Arial" panose="020B0604020202020204" pitchFamily="34" charset="0"/>
              </a:rPr>
              <a:t>:</a:t>
            </a:r>
          </a:p>
          <a:p>
            <a:pPr>
              <a:lnSpc>
                <a:spcPct val="120000"/>
              </a:lnSpc>
              <a:spcBef>
                <a:spcPct val="0"/>
              </a:spcBef>
              <a:buClrTx/>
              <a:buSzTx/>
              <a:buFontTx/>
              <a:buNone/>
            </a:pPr>
            <a:r>
              <a:rPr lang="en-US" altLang="en-US" sz="2000" dirty="0">
                <a:solidFill>
                  <a:srgbClr val="66FFFF"/>
                </a:solidFill>
                <a:latin typeface="Arial" panose="020B0604020202020204" pitchFamily="34" charset="0"/>
                <a:cs typeface="Arial" panose="020B0604020202020204" pitchFamily="34" charset="0"/>
              </a:rPr>
              <a:t>Connect </a:t>
            </a:r>
            <a:r>
              <a:rPr lang="en-US" altLang="en-US" sz="2000" b="0" dirty="0" err="1">
                <a:latin typeface="Arial" panose="020B0604020202020204" pitchFamily="34" charset="0"/>
                <a:cs typeface="Arial" panose="020B0604020202020204" pitchFamily="34" charset="0"/>
              </a:rPr>
              <a:t>Yêu</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cầu</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thiết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lập</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liên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kết</a:t>
            </a:r>
            <a:endParaRPr lang="en-US" altLang="en-US" sz="2000" b="0" dirty="0">
              <a:latin typeface="Arial" panose="020B0604020202020204" pitchFamily="34" charset="0"/>
              <a:cs typeface="Arial" panose="020B0604020202020204" pitchFamily="34" charset="0"/>
            </a:endParaRPr>
          </a:p>
          <a:p>
            <a:pPr>
              <a:lnSpc>
                <a:spcPct val="120000"/>
              </a:lnSpc>
              <a:spcBef>
                <a:spcPct val="0"/>
              </a:spcBef>
              <a:buClrTx/>
              <a:buSzTx/>
              <a:buFontTx/>
              <a:buNone/>
            </a:pPr>
            <a:r>
              <a:rPr lang="en-US" altLang="en-US" sz="2000" dirty="0">
                <a:solidFill>
                  <a:srgbClr val="66FFFF"/>
                </a:solidFill>
                <a:latin typeface="Arial" panose="020B0604020202020204" pitchFamily="34" charset="0"/>
                <a:cs typeface="Arial" panose="020B0604020202020204" pitchFamily="34" charset="0"/>
              </a:rPr>
              <a:t>Connect Accept </a:t>
            </a:r>
            <a:r>
              <a:rPr lang="en-US" altLang="en-US" sz="2000" b="0" dirty="0" err="1">
                <a:latin typeface="Arial" panose="020B0604020202020204" pitchFamily="34" charset="0"/>
                <a:cs typeface="Arial" panose="020B0604020202020204" pitchFamily="34" charset="0"/>
              </a:rPr>
              <a:t>Chấp</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nhận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yêu</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cầu</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thiết</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lập</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liên</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kết</a:t>
            </a:r>
            <a:endParaRPr lang="en-US" altLang="en-US" sz="2000" b="0" dirty="0">
              <a:latin typeface="Arial" panose="020B0604020202020204" pitchFamily="34" charset="0"/>
              <a:cs typeface="Arial" panose="020B0604020202020204" pitchFamily="34" charset="0"/>
            </a:endParaRPr>
          </a:p>
        </p:txBody>
      </p:sp>
      <p:sp>
        <p:nvSpPr>
          <p:cNvPr id="318469" name="Text Box 5">
            <a:extLst>
              <a:ext uri="{FF2B5EF4-FFF2-40B4-BE49-F238E27FC236}">
                <a16:creationId xmlns:a16="http://schemas.microsoft.com/office/drawing/2014/main" id="{54333984-C6D9-4B97-A85E-C1CE811CC519}"/>
              </a:ext>
            </a:extLst>
          </p:cNvPr>
          <p:cNvSpPr txBox="1">
            <a:spLocks noChangeArrowheads="1"/>
          </p:cNvSpPr>
          <p:nvPr/>
        </p:nvSpPr>
        <p:spPr bwMode="auto">
          <a:xfrm>
            <a:off x="571500" y="4572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66FF33"/>
                </a:solidFill>
                <a:latin typeface="Arial" panose="020B0604020202020204" pitchFamily="34" charset="0"/>
                <a:cs typeface="Arial" panose="020B0604020202020204" pitchFamily="34" charset="0"/>
              </a:rPr>
              <a:t>VI.3. Giao thức chuẩn tầng Trình diễn (ISO 8823/CCITT X226)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8469"/>
                                        </p:tgtEl>
                                        <p:attrNameLst>
                                          <p:attrName>style.visibility</p:attrName>
                                        </p:attrNameLst>
                                      </p:cBhvr>
                                      <p:to>
                                        <p:strVal val="visible"/>
                                      </p:to>
                                    </p:set>
                                    <p:animEffect transition="in" filter="checkerboard(across)">
                                      <p:cBhvr>
                                        <p:cTn id="7" dur="500"/>
                                        <p:tgtEl>
                                          <p:spTgt spid="318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8468">
                                            <p:txEl>
                                              <p:pRg st="0" end="0"/>
                                            </p:txEl>
                                          </p:spTgt>
                                        </p:tgtEl>
                                        <p:attrNameLst>
                                          <p:attrName>style.visibility</p:attrName>
                                        </p:attrNameLst>
                                      </p:cBhvr>
                                      <p:to>
                                        <p:strVal val="visible"/>
                                      </p:to>
                                    </p:set>
                                    <p:animEffect transition="in" filter="box(out)">
                                      <p:cBhvr>
                                        <p:cTn id="12" dur="500"/>
                                        <p:tgtEl>
                                          <p:spTgt spid="3184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8468">
                                            <p:txEl>
                                              <p:pRg st="1" end="1"/>
                                            </p:txEl>
                                          </p:spTgt>
                                        </p:tgtEl>
                                        <p:attrNameLst>
                                          <p:attrName>style.visibility</p:attrName>
                                        </p:attrNameLst>
                                      </p:cBhvr>
                                      <p:to>
                                        <p:strVal val="visible"/>
                                      </p:to>
                                    </p:set>
                                    <p:animEffect transition="in" filter="box(out)">
                                      <p:cBhvr>
                                        <p:cTn id="17" dur="500"/>
                                        <p:tgtEl>
                                          <p:spTgt spid="31846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8468">
                                            <p:txEl>
                                              <p:pRg st="2" end="2"/>
                                            </p:txEl>
                                          </p:spTgt>
                                        </p:tgtEl>
                                        <p:attrNameLst>
                                          <p:attrName>style.visibility</p:attrName>
                                        </p:attrNameLst>
                                      </p:cBhvr>
                                      <p:to>
                                        <p:strVal val="visible"/>
                                      </p:to>
                                    </p:set>
                                    <p:animEffect transition="in" filter="box(out)">
                                      <p:cBhvr>
                                        <p:cTn id="22" dur="500"/>
                                        <p:tgtEl>
                                          <p:spTgt spid="31846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18468">
                                            <p:txEl>
                                              <p:pRg st="3" end="3"/>
                                            </p:txEl>
                                          </p:spTgt>
                                        </p:tgtEl>
                                        <p:attrNameLst>
                                          <p:attrName>style.visibility</p:attrName>
                                        </p:attrNameLst>
                                      </p:cBhvr>
                                      <p:to>
                                        <p:strVal val="visible"/>
                                      </p:to>
                                    </p:set>
                                    <p:animEffect transition="in" filter="box(out)">
                                      <p:cBhvr>
                                        <p:cTn id="27" dur="500"/>
                                        <p:tgtEl>
                                          <p:spTgt spid="31846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8468">
                                            <p:txEl>
                                              <p:pRg st="4" end="4"/>
                                            </p:txEl>
                                          </p:spTgt>
                                        </p:tgtEl>
                                        <p:attrNameLst>
                                          <p:attrName>style.visibility</p:attrName>
                                        </p:attrNameLst>
                                      </p:cBhvr>
                                      <p:to>
                                        <p:strVal val="visible"/>
                                      </p:to>
                                    </p:set>
                                    <p:animEffect transition="in" filter="box(out)">
                                      <p:cBhvr>
                                        <p:cTn id="32" dur="500"/>
                                        <p:tgtEl>
                                          <p:spTgt spid="31846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18468">
                                            <p:txEl>
                                              <p:pRg st="5" end="5"/>
                                            </p:txEl>
                                          </p:spTgt>
                                        </p:tgtEl>
                                        <p:attrNameLst>
                                          <p:attrName>style.visibility</p:attrName>
                                        </p:attrNameLst>
                                      </p:cBhvr>
                                      <p:to>
                                        <p:strVal val="visible"/>
                                      </p:to>
                                    </p:set>
                                    <p:animEffect transition="in" filter="box(out)">
                                      <p:cBhvr>
                                        <p:cTn id="37" dur="500"/>
                                        <p:tgtEl>
                                          <p:spTgt spid="31846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18468">
                                            <p:txEl>
                                              <p:pRg st="6" end="6"/>
                                            </p:txEl>
                                          </p:spTgt>
                                        </p:tgtEl>
                                        <p:attrNameLst>
                                          <p:attrName>style.visibility</p:attrName>
                                        </p:attrNameLst>
                                      </p:cBhvr>
                                      <p:to>
                                        <p:strVal val="visible"/>
                                      </p:to>
                                    </p:set>
                                    <p:animEffect transition="in" filter="box(out)">
                                      <p:cBhvr>
                                        <p:cTn id="42" dur="500"/>
                                        <p:tgtEl>
                                          <p:spTgt spid="31846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18468">
                                            <p:txEl>
                                              <p:pRg st="7" end="7"/>
                                            </p:txEl>
                                          </p:spTgt>
                                        </p:tgtEl>
                                        <p:attrNameLst>
                                          <p:attrName>style.visibility</p:attrName>
                                        </p:attrNameLst>
                                      </p:cBhvr>
                                      <p:to>
                                        <p:strVal val="visible"/>
                                      </p:to>
                                    </p:set>
                                    <p:animEffect transition="in" filter="box(out)">
                                      <p:cBhvr>
                                        <p:cTn id="47" dur="500"/>
                                        <p:tgtEl>
                                          <p:spTgt spid="31846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18468">
                                            <p:txEl>
                                              <p:pRg st="8" end="8"/>
                                            </p:txEl>
                                          </p:spTgt>
                                        </p:tgtEl>
                                        <p:attrNameLst>
                                          <p:attrName>style.visibility</p:attrName>
                                        </p:attrNameLst>
                                      </p:cBhvr>
                                      <p:to>
                                        <p:strVal val="visible"/>
                                      </p:to>
                                    </p:set>
                                    <p:animEffect transition="in" filter="box(out)">
                                      <p:cBhvr>
                                        <p:cTn id="52" dur="500"/>
                                        <p:tgtEl>
                                          <p:spTgt spid="3184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build="p" autoUpdateAnimBg="0"/>
      <p:bldP spid="3184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1362" name="Text Box 2">
            <a:extLst>
              <a:ext uri="{FF2B5EF4-FFF2-40B4-BE49-F238E27FC236}">
                <a16:creationId xmlns:a16="http://schemas.microsoft.com/office/drawing/2014/main" id="{E3E8DC54-4874-4FC0-841C-0245327F23EF}"/>
              </a:ext>
            </a:extLst>
          </p:cNvPr>
          <p:cNvSpPr txBox="1">
            <a:spLocks noChangeArrowheads="1"/>
          </p:cNvSpPr>
          <p:nvPr/>
        </p:nvSpPr>
        <p:spPr bwMode="auto">
          <a:xfrm>
            <a:off x="571500" y="990600"/>
            <a:ext cx="92392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lnSpc>
                <a:spcPct val="90000"/>
              </a:lnSpc>
              <a:buClrTx/>
              <a:buSzTx/>
              <a:buFontTx/>
              <a:buNone/>
            </a:pPr>
            <a:r>
              <a:rPr lang="vi-VN" altLang="en-US" sz="2000" b="0">
                <a:latin typeface="Arial" panose="020B0604020202020204" pitchFamily="34" charset="0"/>
                <a:cs typeface="Arial" panose="020B0604020202020204" pitchFamily="34" charset="0"/>
              </a:rPr>
              <a:t>Trong trường hợp dữ liệu ( vùng Text ) quá dài có thể tách thành nhiều khối (block). Ví dụ một thông tin được tách thành 3 khối gồm Text1, Text2, Text3 sau:</a:t>
            </a:r>
          </a:p>
        </p:txBody>
      </p:sp>
      <p:graphicFrame>
        <p:nvGraphicFramePr>
          <p:cNvPr id="271429" name="Group 69">
            <a:extLst>
              <a:ext uri="{FF2B5EF4-FFF2-40B4-BE49-F238E27FC236}">
                <a16:creationId xmlns:a16="http://schemas.microsoft.com/office/drawing/2014/main" id="{059C04E7-84DB-4071-A7EE-20807645DF26}"/>
              </a:ext>
            </a:extLst>
          </p:cNvPr>
          <p:cNvGraphicFramePr>
            <a:graphicFrameLocks noGrp="1"/>
          </p:cNvGraphicFramePr>
          <p:nvPr/>
        </p:nvGraphicFramePr>
        <p:xfrm>
          <a:off x="1257300" y="2057400"/>
          <a:ext cx="8153400" cy="457200"/>
        </p:xfrm>
        <a:graphic>
          <a:graphicData uri="http://schemas.openxmlformats.org/drawingml/2006/table">
            <a:tbl>
              <a:tblPr/>
              <a:tblGrid>
                <a:gridCol w="74295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6705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rgbClr val="00FF00"/>
                          </a:solidFill>
                          <a:effectLst/>
                          <a:latin typeface="Times New Roman" pitchFamily="18" charset="0"/>
                        </a:rPr>
                        <a:t>SOH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Id </a:t>
                      </a:r>
                      <a:r>
                        <a:rPr kumimoji="0" lang="en-US" sz="2400" b="0" i="0" u="none" strike="noStrike" cap="none" normalizeH="0" baseline="0">
                          <a:ln>
                            <a:noFill/>
                          </a:ln>
                          <a:solidFill>
                            <a:srgbClr val="0584B4"/>
                          </a:solidFill>
                          <a:effectLst/>
                          <a:latin typeface="Times New Roman" pitchFamily="18" charset="0"/>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Text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ETB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BCC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bl>
          </a:graphicData>
        </a:graphic>
      </p:graphicFrame>
      <p:sp>
        <p:nvSpPr>
          <p:cNvPr id="271379" name="Line 19">
            <a:extLst>
              <a:ext uri="{FF2B5EF4-FFF2-40B4-BE49-F238E27FC236}">
                <a16:creationId xmlns:a16="http://schemas.microsoft.com/office/drawing/2014/main" id="{F864B38D-8852-4AC6-8668-8CECC0C5068A}"/>
              </a:ext>
            </a:extLst>
          </p:cNvPr>
          <p:cNvSpPr>
            <a:spLocks noChangeShapeType="1"/>
          </p:cNvSpPr>
          <p:nvPr/>
        </p:nvSpPr>
        <p:spPr bwMode="auto">
          <a:xfrm>
            <a:off x="571500" y="2300288"/>
            <a:ext cx="685800"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271430" name="Group 70">
            <a:extLst>
              <a:ext uri="{FF2B5EF4-FFF2-40B4-BE49-F238E27FC236}">
                <a16:creationId xmlns:a16="http://schemas.microsoft.com/office/drawing/2014/main" id="{5F272532-FCFB-4D5C-A4D1-CC8BE7F077CF}"/>
              </a:ext>
            </a:extLst>
          </p:cNvPr>
          <p:cNvGraphicFramePr>
            <a:graphicFrameLocks noGrp="1"/>
          </p:cNvGraphicFramePr>
          <p:nvPr/>
        </p:nvGraphicFramePr>
        <p:xfrm>
          <a:off x="1257300" y="2971800"/>
          <a:ext cx="8153400" cy="457200"/>
        </p:xfrm>
        <a:graphic>
          <a:graphicData uri="http://schemas.openxmlformats.org/drawingml/2006/table">
            <a:tbl>
              <a:tblPr/>
              <a:tblGrid>
                <a:gridCol w="74295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6705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rgbClr val="00FF00"/>
                          </a:solidFill>
                          <a:effectLst/>
                          <a:latin typeface="Times New Roman" pitchFamily="18" charset="0"/>
                        </a:rPr>
                        <a:t>SOH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Id </a:t>
                      </a:r>
                      <a:r>
                        <a:rPr kumimoji="0" lang="en-US" sz="2400" b="0" i="0" u="none" strike="noStrike" cap="none" normalizeH="0" baseline="0">
                          <a:ln>
                            <a:noFill/>
                          </a:ln>
                          <a:solidFill>
                            <a:srgbClr val="0584B4"/>
                          </a:solidFill>
                          <a:effectLst/>
                          <a:latin typeface="Times New Roman" pitchFamily="18" charset="0"/>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Text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ETB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BCC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bl>
          </a:graphicData>
        </a:graphic>
      </p:graphicFrame>
      <p:sp>
        <p:nvSpPr>
          <p:cNvPr id="271396" name="Line 36">
            <a:extLst>
              <a:ext uri="{FF2B5EF4-FFF2-40B4-BE49-F238E27FC236}">
                <a16:creationId xmlns:a16="http://schemas.microsoft.com/office/drawing/2014/main" id="{31AD8CAA-AB24-4D84-AB56-5B1414B763DA}"/>
              </a:ext>
            </a:extLst>
          </p:cNvPr>
          <p:cNvSpPr>
            <a:spLocks noChangeShapeType="1"/>
          </p:cNvSpPr>
          <p:nvPr/>
        </p:nvSpPr>
        <p:spPr bwMode="auto">
          <a:xfrm>
            <a:off x="571500" y="3214688"/>
            <a:ext cx="685800"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271431" name="Group 71">
            <a:extLst>
              <a:ext uri="{FF2B5EF4-FFF2-40B4-BE49-F238E27FC236}">
                <a16:creationId xmlns:a16="http://schemas.microsoft.com/office/drawing/2014/main" id="{A9D7611C-6636-4968-A85C-97E8884D5FFE}"/>
              </a:ext>
            </a:extLst>
          </p:cNvPr>
          <p:cNvGraphicFramePr>
            <a:graphicFrameLocks noGrp="1"/>
          </p:cNvGraphicFramePr>
          <p:nvPr/>
        </p:nvGraphicFramePr>
        <p:xfrm>
          <a:off x="1333500" y="3962400"/>
          <a:ext cx="8153400" cy="457200"/>
        </p:xfrm>
        <a:graphic>
          <a:graphicData uri="http://schemas.openxmlformats.org/drawingml/2006/table">
            <a:tbl>
              <a:tblPr/>
              <a:tblGrid>
                <a:gridCol w="742950">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65462">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rgbClr val="00FF00"/>
                          </a:solidFill>
                          <a:effectLst/>
                          <a:latin typeface="Times New Roman" pitchFamily="18" charset="0"/>
                        </a:rPr>
                        <a:t>SOH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Id </a:t>
                      </a:r>
                      <a:r>
                        <a:rPr kumimoji="0" lang="en-US" sz="2400" b="0" i="0" u="none" strike="noStrike" cap="none" normalizeH="0" baseline="0">
                          <a:ln>
                            <a:noFill/>
                          </a:ln>
                          <a:solidFill>
                            <a:srgbClr val="0584B4"/>
                          </a:solidFill>
                          <a:effectLst/>
                          <a:latin typeface="Times New Roman" pitchFamily="18" charset="0"/>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rPr>
                        <a:t>Text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ETX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BCC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bl>
          </a:graphicData>
        </a:graphic>
      </p:graphicFrame>
      <p:sp>
        <p:nvSpPr>
          <p:cNvPr id="271413" name="Line 53">
            <a:extLst>
              <a:ext uri="{FF2B5EF4-FFF2-40B4-BE49-F238E27FC236}">
                <a16:creationId xmlns:a16="http://schemas.microsoft.com/office/drawing/2014/main" id="{41502794-6AA2-4D38-A12C-52AC3668DDD4}"/>
              </a:ext>
            </a:extLst>
          </p:cNvPr>
          <p:cNvSpPr>
            <a:spLocks noChangeShapeType="1"/>
          </p:cNvSpPr>
          <p:nvPr/>
        </p:nvSpPr>
        <p:spPr bwMode="auto">
          <a:xfrm>
            <a:off x="647700" y="4205288"/>
            <a:ext cx="685800"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71414" name="Text Box 54">
            <a:extLst>
              <a:ext uri="{FF2B5EF4-FFF2-40B4-BE49-F238E27FC236}">
                <a16:creationId xmlns:a16="http://schemas.microsoft.com/office/drawing/2014/main" id="{364FAD25-7C55-4F78-A43E-540F5035D939}"/>
              </a:ext>
            </a:extLst>
          </p:cNvPr>
          <p:cNvSpPr txBox="1">
            <a:spLocks noChangeArrowheads="1"/>
          </p:cNvSpPr>
          <p:nvPr/>
        </p:nvSpPr>
        <p:spPr bwMode="auto">
          <a:xfrm>
            <a:off x="647700" y="4748213"/>
            <a:ext cx="9239250" cy="677862"/>
          </a:xfrm>
          <a:prstGeom prst="rect">
            <a:avLst/>
          </a:prstGeom>
          <a:noFill/>
          <a:ln w="9525">
            <a:noFill/>
            <a:miter lim="800000"/>
            <a:headEnd/>
            <a:tailEnd/>
          </a:ln>
          <a:effectLst/>
        </p:spPr>
        <p:txBody>
          <a:bodyPr lIns="94759" tIns="47380" rIns="94759" bIns="47380">
            <a:spAutoFit/>
          </a:bodyPr>
          <a:lstStyle/>
          <a:p>
            <a:pPr algn="just" defTabSz="947738">
              <a:lnSpc>
                <a:spcPct val="90000"/>
              </a:lnSpc>
              <a:spcBef>
                <a:spcPct val="20000"/>
              </a:spcBef>
              <a:defRPr/>
            </a:pPr>
            <a:r>
              <a:rPr kumimoji="1" lang="en-US" sz="2200" b="0" dirty="0">
                <a:effectLst>
                  <a:outerShdw blurRad="38100" dist="38100" dir="2700000" algn="tl">
                    <a:srgbClr val="000000"/>
                  </a:outerShdw>
                </a:effectLst>
                <a:latin typeface="Arial" pitchFamily="34" charset="0"/>
                <a:cs typeface="Arial" pitchFamily="34" charset="0"/>
              </a:rPr>
              <a:t>    </a:t>
            </a:r>
            <a:r>
              <a:rPr lang="vi-VN" sz="2000" b="0" dirty="0">
                <a:latin typeface="Arial" pitchFamily="34" charset="0"/>
                <a:cs typeface="Arial" pitchFamily="34" charset="0"/>
              </a:rPr>
              <a:t>Ngoài các Frame dữ liệu có chứa thông tin của tầng trên còn có các frame trao đổi các thông tin điều khiển giữa các trạm.</a:t>
            </a:r>
          </a:p>
        </p:txBody>
      </p:sp>
      <p:graphicFrame>
        <p:nvGraphicFramePr>
          <p:cNvPr id="271432" name="Group 72">
            <a:extLst>
              <a:ext uri="{FF2B5EF4-FFF2-40B4-BE49-F238E27FC236}">
                <a16:creationId xmlns:a16="http://schemas.microsoft.com/office/drawing/2014/main" id="{A42505C9-E8DB-4235-A944-F0A03567E88F}"/>
              </a:ext>
            </a:extLst>
          </p:cNvPr>
          <p:cNvGraphicFramePr>
            <a:graphicFrameLocks noGrp="1"/>
          </p:cNvGraphicFramePr>
          <p:nvPr>
            <p:ph/>
          </p:nvPr>
        </p:nvGraphicFramePr>
        <p:xfrm>
          <a:off x="6605588" y="5518150"/>
          <a:ext cx="3065462" cy="465138"/>
        </p:xfrm>
        <a:graphic>
          <a:graphicData uri="http://schemas.openxmlformats.org/drawingml/2006/table">
            <a:tbl>
              <a:tblPr/>
              <a:tblGrid>
                <a:gridCol w="1000125">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1265237">
                  <a:extLst>
                    <a:ext uri="{9D8B030D-6E8A-4147-A177-3AD203B41FA5}">
                      <a16:colId xmlns:a16="http://schemas.microsoft.com/office/drawing/2014/main" val="20002"/>
                    </a:ext>
                  </a:extLst>
                </a:gridCol>
              </a:tblGrid>
              <a:tr h="465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FF00"/>
                          </a:solidFill>
                          <a:effectLst/>
                          <a:latin typeface=".VnBlackH" pitchFamily="34" charset="0"/>
                        </a:rPr>
                        <a:t>EOT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VnBlackH"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nBlackH" pitchFamily="34" charset="0"/>
                        </a:rPr>
                        <a:t>ENQ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bl>
          </a:graphicData>
        </a:graphic>
      </p:graphicFrame>
      <p:sp>
        <p:nvSpPr>
          <p:cNvPr id="271425" name="Line 65">
            <a:extLst>
              <a:ext uri="{FF2B5EF4-FFF2-40B4-BE49-F238E27FC236}">
                <a16:creationId xmlns:a16="http://schemas.microsoft.com/office/drawing/2014/main" id="{D2AF043D-B2B2-4A9B-B6F5-ABF72357B352}"/>
              </a:ext>
            </a:extLst>
          </p:cNvPr>
          <p:cNvSpPr>
            <a:spLocks noChangeShapeType="1"/>
          </p:cNvSpPr>
          <p:nvPr/>
        </p:nvSpPr>
        <p:spPr bwMode="auto">
          <a:xfrm>
            <a:off x="5905500" y="5791200"/>
            <a:ext cx="685800"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71426" name="Text Box 66">
            <a:extLst>
              <a:ext uri="{FF2B5EF4-FFF2-40B4-BE49-F238E27FC236}">
                <a16:creationId xmlns:a16="http://schemas.microsoft.com/office/drawing/2014/main" id="{49E25810-4BE1-44A4-AE91-171617533630}"/>
              </a:ext>
            </a:extLst>
          </p:cNvPr>
          <p:cNvSpPr txBox="1">
            <a:spLocks noChangeArrowheads="1"/>
          </p:cNvSpPr>
          <p:nvPr/>
        </p:nvSpPr>
        <p:spPr bwMode="auto">
          <a:xfrm>
            <a:off x="800100" y="55626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50000"/>
              </a:spcBef>
              <a:buClrTx/>
              <a:buSzTx/>
              <a:buFontTx/>
              <a:buNone/>
            </a:pPr>
            <a:r>
              <a:rPr lang="vi-VN" altLang="en-US" sz="2000" b="0">
                <a:latin typeface="Arial" panose="020B0604020202020204" pitchFamily="34" charset="0"/>
                <a:cs typeface="Arial" panose="020B0604020202020204" pitchFamily="34" charset="0"/>
              </a:rPr>
              <a:t>Đây là thủ tục mời truyền hoặc nhận tin B là địa chỉ của trạm đích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1362">
                                            <p:txEl>
                                              <p:pRg st="0" end="0"/>
                                            </p:txEl>
                                          </p:spTgt>
                                        </p:tgtEl>
                                        <p:attrNameLst>
                                          <p:attrName>style.visibility</p:attrName>
                                        </p:attrNameLst>
                                      </p:cBhvr>
                                      <p:to>
                                        <p:strVal val="visible"/>
                                      </p:to>
                                    </p:set>
                                    <p:animEffect transition="in" filter="box(out)">
                                      <p:cBhvr>
                                        <p:cTn id="7" dur="500"/>
                                        <p:tgtEl>
                                          <p:spTgt spid="271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71379"/>
                                        </p:tgtEl>
                                        <p:attrNameLst>
                                          <p:attrName>style.visibility</p:attrName>
                                        </p:attrNameLst>
                                      </p:cBhvr>
                                      <p:to>
                                        <p:strVal val="visible"/>
                                      </p:to>
                                    </p:set>
                                    <p:anim calcmode="lin" valueType="num">
                                      <p:cBhvr additive="base">
                                        <p:cTn id="12" dur="500" fill="hold"/>
                                        <p:tgtEl>
                                          <p:spTgt spid="271379"/>
                                        </p:tgtEl>
                                        <p:attrNameLst>
                                          <p:attrName>ppt_x</p:attrName>
                                        </p:attrNameLst>
                                      </p:cBhvr>
                                      <p:tavLst>
                                        <p:tav tm="0">
                                          <p:val>
                                            <p:strVal val="1+#ppt_w/2"/>
                                          </p:val>
                                        </p:tav>
                                        <p:tav tm="100000">
                                          <p:val>
                                            <p:strVal val="#ppt_x"/>
                                          </p:val>
                                        </p:tav>
                                      </p:tavLst>
                                    </p:anim>
                                    <p:anim calcmode="lin" valueType="num">
                                      <p:cBhvr additive="base">
                                        <p:cTn id="13" dur="500" fill="hold"/>
                                        <p:tgtEl>
                                          <p:spTgt spid="27137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71429"/>
                                        </p:tgtEl>
                                        <p:attrNameLst>
                                          <p:attrName>style.visibility</p:attrName>
                                        </p:attrNameLst>
                                      </p:cBhvr>
                                      <p:to>
                                        <p:strVal val="visible"/>
                                      </p:to>
                                    </p:set>
                                    <p:anim calcmode="lin" valueType="num">
                                      <p:cBhvr additive="base">
                                        <p:cTn id="17" dur="500" fill="hold"/>
                                        <p:tgtEl>
                                          <p:spTgt spid="271429"/>
                                        </p:tgtEl>
                                        <p:attrNameLst>
                                          <p:attrName>ppt_x</p:attrName>
                                        </p:attrNameLst>
                                      </p:cBhvr>
                                      <p:tavLst>
                                        <p:tav tm="0">
                                          <p:val>
                                            <p:strVal val="1+#ppt_w/2"/>
                                          </p:val>
                                        </p:tav>
                                        <p:tav tm="100000">
                                          <p:val>
                                            <p:strVal val="#ppt_x"/>
                                          </p:val>
                                        </p:tav>
                                      </p:tavLst>
                                    </p:anim>
                                    <p:anim calcmode="lin" valueType="num">
                                      <p:cBhvr additive="base">
                                        <p:cTn id="18" dur="500" fill="hold"/>
                                        <p:tgtEl>
                                          <p:spTgt spid="27142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71396"/>
                                        </p:tgtEl>
                                        <p:attrNameLst>
                                          <p:attrName>style.visibility</p:attrName>
                                        </p:attrNameLst>
                                      </p:cBhvr>
                                      <p:to>
                                        <p:strVal val="visible"/>
                                      </p:to>
                                    </p:set>
                                    <p:anim calcmode="lin" valueType="num">
                                      <p:cBhvr additive="base">
                                        <p:cTn id="23" dur="500" fill="hold"/>
                                        <p:tgtEl>
                                          <p:spTgt spid="271396"/>
                                        </p:tgtEl>
                                        <p:attrNameLst>
                                          <p:attrName>ppt_x</p:attrName>
                                        </p:attrNameLst>
                                      </p:cBhvr>
                                      <p:tavLst>
                                        <p:tav tm="0">
                                          <p:val>
                                            <p:strVal val="1+#ppt_w/2"/>
                                          </p:val>
                                        </p:tav>
                                        <p:tav tm="100000">
                                          <p:val>
                                            <p:strVal val="#ppt_x"/>
                                          </p:val>
                                        </p:tav>
                                      </p:tavLst>
                                    </p:anim>
                                    <p:anim calcmode="lin" valueType="num">
                                      <p:cBhvr additive="base">
                                        <p:cTn id="24" dur="500" fill="hold"/>
                                        <p:tgtEl>
                                          <p:spTgt spid="27139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271430"/>
                                        </p:tgtEl>
                                        <p:attrNameLst>
                                          <p:attrName>style.visibility</p:attrName>
                                        </p:attrNameLst>
                                      </p:cBhvr>
                                      <p:to>
                                        <p:strVal val="visible"/>
                                      </p:to>
                                    </p:set>
                                    <p:anim calcmode="lin" valueType="num">
                                      <p:cBhvr additive="base">
                                        <p:cTn id="28" dur="500" fill="hold"/>
                                        <p:tgtEl>
                                          <p:spTgt spid="271430"/>
                                        </p:tgtEl>
                                        <p:attrNameLst>
                                          <p:attrName>ppt_x</p:attrName>
                                        </p:attrNameLst>
                                      </p:cBhvr>
                                      <p:tavLst>
                                        <p:tav tm="0">
                                          <p:val>
                                            <p:strVal val="1+#ppt_w/2"/>
                                          </p:val>
                                        </p:tav>
                                        <p:tav tm="100000">
                                          <p:val>
                                            <p:strVal val="#ppt_x"/>
                                          </p:val>
                                        </p:tav>
                                      </p:tavLst>
                                    </p:anim>
                                    <p:anim calcmode="lin" valueType="num">
                                      <p:cBhvr additive="base">
                                        <p:cTn id="29" dur="500" fill="hold"/>
                                        <p:tgtEl>
                                          <p:spTgt spid="27143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71413"/>
                                        </p:tgtEl>
                                        <p:attrNameLst>
                                          <p:attrName>style.visibility</p:attrName>
                                        </p:attrNameLst>
                                      </p:cBhvr>
                                      <p:to>
                                        <p:strVal val="visible"/>
                                      </p:to>
                                    </p:set>
                                    <p:anim calcmode="lin" valueType="num">
                                      <p:cBhvr additive="base">
                                        <p:cTn id="34" dur="500" fill="hold"/>
                                        <p:tgtEl>
                                          <p:spTgt spid="271413"/>
                                        </p:tgtEl>
                                        <p:attrNameLst>
                                          <p:attrName>ppt_x</p:attrName>
                                        </p:attrNameLst>
                                      </p:cBhvr>
                                      <p:tavLst>
                                        <p:tav tm="0">
                                          <p:val>
                                            <p:strVal val="1+#ppt_w/2"/>
                                          </p:val>
                                        </p:tav>
                                        <p:tav tm="100000">
                                          <p:val>
                                            <p:strVal val="#ppt_x"/>
                                          </p:val>
                                        </p:tav>
                                      </p:tavLst>
                                    </p:anim>
                                    <p:anim calcmode="lin" valueType="num">
                                      <p:cBhvr additive="base">
                                        <p:cTn id="35" dur="500" fill="hold"/>
                                        <p:tgtEl>
                                          <p:spTgt spid="27141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0"/>
                                  </p:stCondLst>
                                  <p:childTnLst>
                                    <p:set>
                                      <p:cBhvr>
                                        <p:cTn id="38" dur="1" fill="hold">
                                          <p:stCondLst>
                                            <p:cond delay="0"/>
                                          </p:stCondLst>
                                        </p:cTn>
                                        <p:tgtEl>
                                          <p:spTgt spid="271431"/>
                                        </p:tgtEl>
                                        <p:attrNameLst>
                                          <p:attrName>style.visibility</p:attrName>
                                        </p:attrNameLst>
                                      </p:cBhvr>
                                      <p:to>
                                        <p:strVal val="visible"/>
                                      </p:to>
                                    </p:set>
                                    <p:anim calcmode="lin" valueType="num">
                                      <p:cBhvr additive="base">
                                        <p:cTn id="39" dur="500" fill="hold"/>
                                        <p:tgtEl>
                                          <p:spTgt spid="271431"/>
                                        </p:tgtEl>
                                        <p:attrNameLst>
                                          <p:attrName>ppt_x</p:attrName>
                                        </p:attrNameLst>
                                      </p:cBhvr>
                                      <p:tavLst>
                                        <p:tav tm="0">
                                          <p:val>
                                            <p:strVal val="1+#ppt_w/2"/>
                                          </p:val>
                                        </p:tav>
                                        <p:tav tm="100000">
                                          <p:val>
                                            <p:strVal val="#ppt_x"/>
                                          </p:val>
                                        </p:tav>
                                      </p:tavLst>
                                    </p:anim>
                                    <p:anim calcmode="lin" valueType="num">
                                      <p:cBhvr additive="base">
                                        <p:cTn id="40" dur="500" fill="hold"/>
                                        <p:tgtEl>
                                          <p:spTgt spid="27143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71414">
                                            <p:txEl>
                                              <p:pRg st="0" end="0"/>
                                            </p:txEl>
                                          </p:spTgt>
                                        </p:tgtEl>
                                        <p:attrNameLst>
                                          <p:attrName>style.visibility</p:attrName>
                                        </p:attrNameLst>
                                      </p:cBhvr>
                                      <p:to>
                                        <p:strVal val="visible"/>
                                      </p:to>
                                    </p:set>
                                    <p:animEffect transition="in" filter="box(out)">
                                      <p:cBhvr>
                                        <p:cTn id="45" dur="500"/>
                                        <p:tgtEl>
                                          <p:spTgt spid="271414">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71426"/>
                                        </p:tgtEl>
                                        <p:attrNameLst>
                                          <p:attrName>style.visibility</p:attrName>
                                        </p:attrNameLst>
                                      </p:cBhvr>
                                      <p:to>
                                        <p:strVal val="visible"/>
                                      </p:to>
                                    </p:set>
                                    <p:anim calcmode="lin" valueType="num">
                                      <p:cBhvr additive="base">
                                        <p:cTn id="50" dur="500" fill="hold"/>
                                        <p:tgtEl>
                                          <p:spTgt spid="271426"/>
                                        </p:tgtEl>
                                        <p:attrNameLst>
                                          <p:attrName>ppt_x</p:attrName>
                                        </p:attrNameLst>
                                      </p:cBhvr>
                                      <p:tavLst>
                                        <p:tav tm="0">
                                          <p:val>
                                            <p:strVal val="#ppt_x"/>
                                          </p:val>
                                        </p:tav>
                                        <p:tav tm="100000">
                                          <p:val>
                                            <p:strVal val="#ppt_x"/>
                                          </p:val>
                                        </p:tav>
                                      </p:tavLst>
                                    </p:anim>
                                    <p:anim calcmode="lin" valueType="num">
                                      <p:cBhvr additive="base">
                                        <p:cTn id="51" dur="500" fill="hold"/>
                                        <p:tgtEl>
                                          <p:spTgt spid="27142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271425"/>
                                        </p:tgtEl>
                                        <p:attrNameLst>
                                          <p:attrName>style.visibility</p:attrName>
                                        </p:attrNameLst>
                                      </p:cBhvr>
                                      <p:to>
                                        <p:strVal val="visible"/>
                                      </p:to>
                                    </p:set>
                                    <p:anim calcmode="lin" valueType="num">
                                      <p:cBhvr additive="base">
                                        <p:cTn id="56" dur="500" fill="hold"/>
                                        <p:tgtEl>
                                          <p:spTgt spid="271425"/>
                                        </p:tgtEl>
                                        <p:attrNameLst>
                                          <p:attrName>ppt_x</p:attrName>
                                        </p:attrNameLst>
                                      </p:cBhvr>
                                      <p:tavLst>
                                        <p:tav tm="0">
                                          <p:val>
                                            <p:strVal val="1+#ppt_w/2"/>
                                          </p:val>
                                        </p:tav>
                                        <p:tav tm="100000">
                                          <p:val>
                                            <p:strVal val="#ppt_x"/>
                                          </p:val>
                                        </p:tav>
                                      </p:tavLst>
                                    </p:anim>
                                    <p:anim calcmode="lin" valueType="num">
                                      <p:cBhvr additive="base">
                                        <p:cTn id="57" dur="500" fill="hold"/>
                                        <p:tgtEl>
                                          <p:spTgt spid="271425"/>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2" presetClass="entr" presetSubtype="2" fill="hold" nodeType="afterEffect">
                                  <p:stCondLst>
                                    <p:cond delay="0"/>
                                  </p:stCondLst>
                                  <p:childTnLst>
                                    <p:set>
                                      <p:cBhvr>
                                        <p:cTn id="60" dur="1" fill="hold">
                                          <p:stCondLst>
                                            <p:cond delay="0"/>
                                          </p:stCondLst>
                                        </p:cTn>
                                        <p:tgtEl>
                                          <p:spTgt spid="271432"/>
                                        </p:tgtEl>
                                        <p:attrNameLst>
                                          <p:attrName>style.visibility</p:attrName>
                                        </p:attrNameLst>
                                      </p:cBhvr>
                                      <p:to>
                                        <p:strVal val="visible"/>
                                      </p:to>
                                    </p:set>
                                    <p:anim calcmode="lin" valueType="num">
                                      <p:cBhvr additive="base">
                                        <p:cTn id="61" dur="500" fill="hold"/>
                                        <p:tgtEl>
                                          <p:spTgt spid="271432"/>
                                        </p:tgtEl>
                                        <p:attrNameLst>
                                          <p:attrName>ppt_x</p:attrName>
                                        </p:attrNameLst>
                                      </p:cBhvr>
                                      <p:tavLst>
                                        <p:tav tm="0">
                                          <p:val>
                                            <p:strVal val="1+#ppt_w/2"/>
                                          </p:val>
                                        </p:tav>
                                        <p:tav tm="100000">
                                          <p:val>
                                            <p:strVal val="#ppt_x"/>
                                          </p:val>
                                        </p:tav>
                                      </p:tavLst>
                                    </p:anim>
                                    <p:anim calcmode="lin" valueType="num">
                                      <p:cBhvr additive="base">
                                        <p:cTn id="62" dur="500" fill="hold"/>
                                        <p:tgtEl>
                                          <p:spTgt spid="2714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uild="p" autoUpdateAnimBg="0"/>
      <p:bldP spid="271414" grpId="0" build="p" autoUpdateAnimBg="0"/>
      <p:bldP spid="2714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Text Box 4">
            <a:extLst>
              <a:ext uri="{FF2B5EF4-FFF2-40B4-BE49-F238E27FC236}">
                <a16:creationId xmlns:a16="http://schemas.microsoft.com/office/drawing/2014/main" id="{691594C9-0A3C-4766-A8AB-5C2DED99460D}"/>
              </a:ext>
            </a:extLst>
          </p:cNvPr>
          <p:cNvSpPr txBox="1">
            <a:spLocks noChangeArrowheads="1"/>
          </p:cNvSpPr>
          <p:nvPr/>
        </p:nvSpPr>
        <p:spPr bwMode="auto">
          <a:xfrm>
            <a:off x="419100" y="533400"/>
            <a:ext cx="9239250" cy="600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Connect Reject Yêu cầu thiết lập lại liên kết đã bị huỷ bỏ trước đó.</a:t>
            </a:r>
          </a:p>
          <a:p>
            <a:pPr>
              <a:lnSpc>
                <a:spcPct val="120000"/>
              </a:lnSpc>
              <a:spcBef>
                <a:spcPct val="0"/>
              </a:spcBef>
              <a:buClrTx/>
              <a:buSzTx/>
              <a:buFontTx/>
              <a:buNone/>
            </a:pPr>
            <a:r>
              <a:rPr lang="en-US" altLang="en-US" sz="2000" dirty="0">
                <a:solidFill>
                  <a:srgbClr val="FFFF00"/>
                </a:solidFill>
                <a:latin typeface="Arial" panose="020B0604020202020204" pitchFamily="34" charset="0"/>
                <a:cs typeface="Arial" panose="020B0604020202020204" pitchFamily="34" charset="0"/>
              </a:rPr>
              <a:t>b- </a:t>
            </a:r>
            <a:r>
              <a:rPr lang="en-US" altLang="en-US" sz="2000" dirty="0" err="1">
                <a:solidFill>
                  <a:srgbClr val="FFFF00"/>
                </a:solidFill>
                <a:latin typeface="Arial" panose="020B0604020202020204" pitchFamily="34" charset="0"/>
                <a:cs typeface="Arial" panose="020B0604020202020204" pitchFamily="34" charset="0"/>
              </a:rPr>
              <a:t>Huỷ</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bỏ</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liên</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kết</a:t>
            </a:r>
            <a:r>
              <a:rPr lang="en-US" altLang="en-US" sz="2000" dirty="0">
                <a:solidFill>
                  <a:srgbClr val="FFFF00"/>
                </a:solidFill>
                <a:latin typeface="Arial" panose="020B0604020202020204" pitchFamily="34" charset="0"/>
                <a:cs typeface="Arial" panose="020B0604020202020204" pitchFamily="34" charset="0"/>
              </a:rPr>
              <a:t>:</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Abnormal Release User </a:t>
            </a:r>
            <a:r>
              <a:rPr lang="vi-VN" altLang="en-US" sz="2000" b="0" dirty="0">
                <a:latin typeface="Arial" panose="020B0604020202020204" pitchFamily="34" charset="0"/>
                <a:cs typeface="Arial" panose="020B0604020202020204" pitchFamily="34" charset="0"/>
              </a:rPr>
              <a:t>Huỷ bỏ liên kết bất thường bởi NSD.</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Abnormal Release Provider </a:t>
            </a:r>
            <a:r>
              <a:rPr lang="vi-VN" altLang="en-US" sz="2000" b="0" dirty="0">
                <a:latin typeface="Arial" panose="020B0604020202020204" pitchFamily="34" charset="0"/>
                <a:cs typeface="Arial" panose="020B0604020202020204" pitchFamily="34" charset="0"/>
              </a:rPr>
              <a:t>Huỷ bỏ liên kết bất thường bởi người cung cấp </a:t>
            </a:r>
            <a:r>
              <a:rPr lang="en-US" altLang="en-US" sz="2000" b="0" dirty="0" err="1">
                <a:latin typeface="Arial" panose="020B0604020202020204" pitchFamily="34" charset="0"/>
                <a:cs typeface="Arial" panose="020B0604020202020204" pitchFamily="34" charset="0"/>
              </a:rPr>
              <a:t>dịch</a:t>
            </a:r>
            <a:r>
              <a:rPr lang="en-US" altLang="en-US" sz="2000" b="0" dirty="0">
                <a:latin typeface="Arial" panose="020B0604020202020204" pitchFamily="34" charset="0"/>
                <a:cs typeface="Arial" panose="020B0604020202020204" pitchFamily="34" charset="0"/>
              </a:rPr>
              <a:t> </a:t>
            </a:r>
            <a:r>
              <a:rPr lang="vi-VN" altLang="en-US" sz="2000" b="0" dirty="0">
                <a:latin typeface="Arial" panose="020B0604020202020204" pitchFamily="34" charset="0"/>
                <a:cs typeface="Arial" panose="020B0604020202020204" pitchFamily="34" charset="0"/>
              </a:rPr>
              <a:t>vụ.</a:t>
            </a:r>
          </a:p>
          <a:p>
            <a:pPr>
              <a:lnSpc>
                <a:spcPct val="120000"/>
              </a:lnSpc>
              <a:spcBef>
                <a:spcPct val="0"/>
              </a:spcBef>
              <a:buClrTx/>
              <a:buSzTx/>
              <a:buFontTx/>
              <a:buNone/>
            </a:pPr>
            <a:r>
              <a:rPr lang="vi-VN" altLang="en-US" sz="2000" dirty="0">
                <a:solidFill>
                  <a:srgbClr val="FFFF00"/>
                </a:solidFill>
                <a:latin typeface="Arial" panose="020B0604020202020204" pitchFamily="34" charset="0"/>
                <a:cs typeface="Arial" panose="020B0604020202020204" pitchFamily="34" charset="0"/>
              </a:rPr>
              <a:t>c- Liên quan đến cú pháp:</a:t>
            </a:r>
          </a:p>
          <a:p>
            <a:pPr>
              <a:lnSpc>
                <a:spcPct val="120000"/>
              </a:lnSpc>
              <a:spcBef>
                <a:spcPct val="0"/>
              </a:spcBef>
              <a:buClrTx/>
              <a:buSzTx/>
              <a:buFontTx/>
              <a:buNone/>
            </a:pPr>
            <a:r>
              <a:rPr lang="en-US" altLang="en-US" sz="2000" dirty="0">
                <a:solidFill>
                  <a:srgbClr val="66FFFF"/>
                </a:solidFill>
                <a:latin typeface="Arial" panose="020B0604020202020204" pitchFamily="34" charset="0"/>
                <a:cs typeface="Arial" panose="020B0604020202020204" pitchFamily="34" charset="0"/>
              </a:rPr>
              <a:t>Alter Context ACK </a:t>
            </a:r>
            <a:r>
              <a:rPr lang="en-US" altLang="en-US" sz="2000" b="0" dirty="0" err="1">
                <a:latin typeface="Arial" panose="020B0604020202020204" pitchFamily="34" charset="0"/>
                <a:cs typeface="Arial" panose="020B0604020202020204" pitchFamily="34" charset="0"/>
              </a:rPr>
              <a:t>Sửa</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chữa</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cú</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pháp</a:t>
            </a:r>
            <a:r>
              <a:rPr lang="en-US" altLang="en-US" sz="2000" b="0" dirty="0">
                <a:latin typeface="Arial" panose="020B0604020202020204" pitchFamily="34" charset="0"/>
                <a:cs typeface="Arial" panose="020B0604020202020204" pitchFamily="34" charset="0"/>
              </a:rPr>
              <a:t> </a:t>
            </a:r>
            <a:r>
              <a:rPr lang="en-US" altLang="en-US" sz="2000" b="0" dirty="0" err="1">
                <a:latin typeface="Arial" panose="020B0604020202020204" pitchFamily="34" charset="0"/>
                <a:cs typeface="Arial" panose="020B0604020202020204" pitchFamily="34" charset="0"/>
              </a:rPr>
              <a:t>truyền</a:t>
            </a:r>
            <a:r>
              <a:rPr lang="en-US" altLang="en-US" sz="2000" b="0" dirty="0">
                <a:latin typeface="Arial" panose="020B0604020202020204" pitchFamily="34" charset="0"/>
                <a:cs typeface="Arial" panose="020B0604020202020204" pitchFamily="34" charset="0"/>
              </a:rPr>
              <a:t>.</a:t>
            </a:r>
          </a:p>
          <a:p>
            <a:pPr>
              <a:lnSpc>
                <a:spcPct val="120000"/>
              </a:lnSpc>
              <a:spcBef>
                <a:spcPct val="0"/>
              </a:spcBef>
              <a:buClrTx/>
              <a:buSzTx/>
              <a:buFontTx/>
              <a:buNone/>
            </a:pPr>
            <a:r>
              <a:rPr lang="vi-VN" altLang="en-US" sz="2000" dirty="0">
                <a:solidFill>
                  <a:srgbClr val="FFFF00"/>
                </a:solidFill>
                <a:latin typeface="Arial" panose="020B0604020202020204" pitchFamily="34" charset="0"/>
                <a:cs typeface="Arial" panose="020B0604020202020204" pitchFamily="34" charset="0"/>
              </a:rPr>
              <a:t>d- Liên quan trao đổi dữ liệu:</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 Type Data </a:t>
            </a:r>
            <a:r>
              <a:rPr lang="vi-VN" altLang="en-US" sz="2000" b="0" dirty="0">
                <a:latin typeface="Arial" panose="020B0604020202020204" pitchFamily="34" charset="0"/>
                <a:cs typeface="Arial" panose="020B0604020202020204" pitchFamily="34" charset="0"/>
              </a:rPr>
              <a:t>Truyền dữ liệu dạng ưu tiên.</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FF"/>
                </a:solidFill>
                <a:latin typeface="Arial" panose="020B0604020202020204" pitchFamily="34" charset="0"/>
                <a:cs typeface="Arial" panose="020B0604020202020204" pitchFamily="34" charset="0"/>
              </a:rPr>
              <a:t>Data</a:t>
            </a:r>
            <a:r>
              <a:rPr lang="vi-VN" altLang="en-US" sz="2000" b="0" dirty="0">
                <a:latin typeface="Arial" panose="020B0604020202020204" pitchFamily="34" charset="0"/>
                <a:cs typeface="Arial" panose="020B0604020202020204" pitchFamily="34" charset="0"/>
              </a:rPr>
              <a:t> Truyền dữ liệu thường của người dùng.</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 Expedited Data </a:t>
            </a:r>
            <a:r>
              <a:rPr lang="vi-VN" altLang="en-US" sz="2000" b="0" dirty="0">
                <a:latin typeface="Arial" panose="020B0604020202020204" pitchFamily="34" charset="0"/>
                <a:cs typeface="Arial" panose="020B0604020202020204" pitchFamily="34" charset="0"/>
              </a:rPr>
              <a:t>Truyền dữ liệu khẩn của người dùng.</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 Capability Data </a:t>
            </a:r>
            <a:r>
              <a:rPr lang="vi-VN" altLang="en-US" sz="2000" b="0" dirty="0">
                <a:latin typeface="Arial" panose="020B0604020202020204" pitchFamily="34" charset="0"/>
                <a:cs typeface="Arial" panose="020B0604020202020204" pitchFamily="34" charset="0"/>
              </a:rPr>
              <a:t>Truyền dữ liệu dạng phương thức của người dùng.</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FF"/>
                </a:solidFill>
                <a:latin typeface="Arial" panose="020B0604020202020204" pitchFamily="34" charset="0"/>
                <a:cs typeface="Arial" panose="020B0604020202020204" pitchFamily="34" charset="0"/>
              </a:rPr>
              <a:t>Capability Data ACK </a:t>
            </a:r>
            <a:r>
              <a:rPr lang="vi-VN" altLang="en-US" sz="2000" b="0" dirty="0">
                <a:latin typeface="Arial" panose="020B0604020202020204" pitchFamily="34" charset="0"/>
                <a:cs typeface="Arial" panose="020B0604020202020204" pitchFamily="34" charset="0"/>
              </a:rPr>
              <a:t>Truyền dữ liệu dạng phương thức trả lời của người dùng.</a:t>
            </a:r>
          </a:p>
          <a:p>
            <a:pPr>
              <a:lnSpc>
                <a:spcPct val="120000"/>
              </a:lnSpc>
              <a:spcBef>
                <a:spcPct val="0"/>
              </a:spcBef>
              <a:buClrTx/>
              <a:buSzTx/>
              <a:buFontTx/>
              <a:buNone/>
            </a:pPr>
            <a:r>
              <a:rPr lang="en-US" altLang="en-US" sz="2000" dirty="0">
                <a:solidFill>
                  <a:srgbClr val="FFFF00"/>
                </a:solidFill>
                <a:latin typeface="Arial" panose="020B0604020202020204" pitchFamily="34" charset="0"/>
                <a:cs typeface="Arial" panose="020B0604020202020204" pitchFamily="34" charset="0"/>
              </a:rPr>
              <a:t>e- </a:t>
            </a:r>
            <a:r>
              <a:rPr lang="en-US" altLang="en-US" sz="2000" dirty="0" err="1">
                <a:solidFill>
                  <a:srgbClr val="FFFF00"/>
                </a:solidFill>
                <a:latin typeface="Arial" panose="020B0604020202020204" pitchFamily="34" charset="0"/>
                <a:cs typeface="Arial" panose="020B0604020202020204" pitchFamily="34" charset="0"/>
              </a:rPr>
              <a:t>Đồng</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bộ</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hoá</a:t>
            </a:r>
            <a:r>
              <a:rPr lang="en-US" altLang="en-US" sz="2000" dirty="0">
                <a:solidFill>
                  <a:srgbClr val="FFFF00"/>
                </a:solidFill>
                <a:latin typeface="Arial" panose="020B0604020202020204" pitchFamily="34" charset="0"/>
                <a:cs typeface="Arial" panose="020B0604020202020204" pitchFamily="34" charset="0"/>
              </a:rPr>
              <a:t>:</a:t>
            </a:r>
          </a:p>
          <a:p>
            <a:pPr>
              <a:lnSpc>
                <a:spcPct val="120000"/>
              </a:lnSpc>
              <a:spcBef>
                <a:spcPct val="0"/>
              </a:spcBef>
              <a:buClrTx/>
              <a:buSzTx/>
              <a:buFontTx/>
              <a:buNone/>
            </a:pPr>
            <a:r>
              <a:rPr lang="vi-VN" altLang="en-US" sz="2000" dirty="0">
                <a:solidFill>
                  <a:srgbClr val="66FFFF"/>
                </a:solidFill>
                <a:latin typeface="Arial" panose="020B0604020202020204" pitchFamily="34" charset="0"/>
                <a:cs typeface="Arial" panose="020B0604020202020204" pitchFamily="34" charset="0"/>
              </a:rPr>
              <a:t> Resynchronize </a:t>
            </a:r>
            <a:r>
              <a:rPr lang="vi-VN" altLang="en-US" sz="2000" b="0" dirty="0">
                <a:latin typeface="Arial" panose="020B0604020202020204" pitchFamily="34" charset="0"/>
                <a:cs typeface="Arial" panose="020B0604020202020204" pitchFamily="34" charset="0"/>
              </a:rPr>
              <a:t>Khởi động lại đồng bộ.</a:t>
            </a:r>
          </a:p>
          <a:p>
            <a:pPr>
              <a:lnSpc>
                <a:spcPct val="120000"/>
              </a:lnSpc>
              <a:spcBef>
                <a:spcPct val="0"/>
              </a:spcBef>
              <a:buClrTx/>
              <a:buSzTx/>
              <a:buFontTx/>
              <a:buNone/>
            </a:pPr>
            <a:r>
              <a:rPr lang="vi-VN" altLang="en-US" sz="2000" b="0" dirty="0">
                <a:latin typeface="Arial" panose="020B0604020202020204" pitchFamily="34" charset="0"/>
                <a:cs typeface="Arial" panose="020B0604020202020204" pitchFamily="34" charset="0"/>
              </a:rPr>
              <a:t> </a:t>
            </a:r>
            <a:r>
              <a:rPr lang="vi-VN" altLang="en-US" sz="2000" dirty="0">
                <a:solidFill>
                  <a:srgbClr val="66FFFF"/>
                </a:solidFill>
                <a:latin typeface="Arial" panose="020B0604020202020204" pitchFamily="34" charset="0"/>
                <a:cs typeface="Arial" panose="020B0604020202020204" pitchFamily="34" charset="0"/>
              </a:rPr>
              <a:t>Resynchronize ACK </a:t>
            </a:r>
            <a:r>
              <a:rPr lang="vi-VN" altLang="en-US" sz="2000" b="0" dirty="0">
                <a:latin typeface="Arial" panose="020B0604020202020204" pitchFamily="34" charset="0"/>
                <a:cs typeface="Arial" panose="020B0604020202020204" pitchFamily="34" charset="0"/>
              </a:rPr>
              <a:t>Khởi động lại đồng bộ với thẻ bài.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animEffect transition="in" filter="box(out)">
                                      <p:cBhvr>
                                        <p:cTn id="7" dur="500"/>
                                        <p:tgtEl>
                                          <p:spTgt spid="319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9492">
                                            <p:txEl>
                                              <p:pRg st="1" end="1"/>
                                            </p:txEl>
                                          </p:spTgt>
                                        </p:tgtEl>
                                        <p:attrNameLst>
                                          <p:attrName>style.visibility</p:attrName>
                                        </p:attrNameLst>
                                      </p:cBhvr>
                                      <p:to>
                                        <p:strVal val="visible"/>
                                      </p:to>
                                    </p:set>
                                    <p:animEffect transition="in" filter="box(out)">
                                      <p:cBhvr>
                                        <p:cTn id="12" dur="500"/>
                                        <p:tgtEl>
                                          <p:spTgt spid="319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9492">
                                            <p:txEl>
                                              <p:pRg st="2" end="2"/>
                                            </p:txEl>
                                          </p:spTgt>
                                        </p:tgtEl>
                                        <p:attrNameLst>
                                          <p:attrName>style.visibility</p:attrName>
                                        </p:attrNameLst>
                                      </p:cBhvr>
                                      <p:to>
                                        <p:strVal val="visible"/>
                                      </p:to>
                                    </p:set>
                                    <p:animEffect transition="in" filter="box(out)">
                                      <p:cBhvr>
                                        <p:cTn id="17" dur="500"/>
                                        <p:tgtEl>
                                          <p:spTgt spid="3194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9492">
                                            <p:txEl>
                                              <p:pRg st="3" end="3"/>
                                            </p:txEl>
                                          </p:spTgt>
                                        </p:tgtEl>
                                        <p:attrNameLst>
                                          <p:attrName>style.visibility</p:attrName>
                                        </p:attrNameLst>
                                      </p:cBhvr>
                                      <p:to>
                                        <p:strVal val="visible"/>
                                      </p:to>
                                    </p:set>
                                    <p:animEffect transition="in" filter="box(out)">
                                      <p:cBhvr>
                                        <p:cTn id="22" dur="500"/>
                                        <p:tgtEl>
                                          <p:spTgt spid="3194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19492">
                                            <p:txEl>
                                              <p:pRg st="4" end="4"/>
                                            </p:txEl>
                                          </p:spTgt>
                                        </p:tgtEl>
                                        <p:attrNameLst>
                                          <p:attrName>style.visibility</p:attrName>
                                        </p:attrNameLst>
                                      </p:cBhvr>
                                      <p:to>
                                        <p:strVal val="visible"/>
                                      </p:to>
                                    </p:set>
                                    <p:animEffect transition="in" filter="box(out)">
                                      <p:cBhvr>
                                        <p:cTn id="27" dur="500"/>
                                        <p:tgtEl>
                                          <p:spTgt spid="3194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9492">
                                            <p:txEl>
                                              <p:pRg st="5" end="5"/>
                                            </p:txEl>
                                          </p:spTgt>
                                        </p:tgtEl>
                                        <p:attrNameLst>
                                          <p:attrName>style.visibility</p:attrName>
                                        </p:attrNameLst>
                                      </p:cBhvr>
                                      <p:to>
                                        <p:strVal val="visible"/>
                                      </p:to>
                                    </p:set>
                                    <p:animEffect transition="in" filter="box(out)">
                                      <p:cBhvr>
                                        <p:cTn id="32" dur="500"/>
                                        <p:tgtEl>
                                          <p:spTgt spid="31949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19492">
                                            <p:txEl>
                                              <p:pRg st="6" end="6"/>
                                            </p:txEl>
                                          </p:spTgt>
                                        </p:tgtEl>
                                        <p:attrNameLst>
                                          <p:attrName>style.visibility</p:attrName>
                                        </p:attrNameLst>
                                      </p:cBhvr>
                                      <p:to>
                                        <p:strVal val="visible"/>
                                      </p:to>
                                    </p:set>
                                    <p:animEffect transition="in" filter="box(out)">
                                      <p:cBhvr>
                                        <p:cTn id="37" dur="500"/>
                                        <p:tgtEl>
                                          <p:spTgt spid="31949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19492">
                                            <p:txEl>
                                              <p:pRg st="7" end="7"/>
                                            </p:txEl>
                                          </p:spTgt>
                                        </p:tgtEl>
                                        <p:attrNameLst>
                                          <p:attrName>style.visibility</p:attrName>
                                        </p:attrNameLst>
                                      </p:cBhvr>
                                      <p:to>
                                        <p:strVal val="visible"/>
                                      </p:to>
                                    </p:set>
                                    <p:animEffect transition="in" filter="box(out)">
                                      <p:cBhvr>
                                        <p:cTn id="42" dur="500"/>
                                        <p:tgtEl>
                                          <p:spTgt spid="31949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19492">
                                            <p:txEl>
                                              <p:pRg st="8" end="8"/>
                                            </p:txEl>
                                          </p:spTgt>
                                        </p:tgtEl>
                                        <p:attrNameLst>
                                          <p:attrName>style.visibility</p:attrName>
                                        </p:attrNameLst>
                                      </p:cBhvr>
                                      <p:to>
                                        <p:strVal val="visible"/>
                                      </p:to>
                                    </p:set>
                                    <p:animEffect transition="in" filter="box(out)">
                                      <p:cBhvr>
                                        <p:cTn id="47" dur="500"/>
                                        <p:tgtEl>
                                          <p:spTgt spid="31949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19492">
                                            <p:txEl>
                                              <p:pRg st="9" end="9"/>
                                            </p:txEl>
                                          </p:spTgt>
                                        </p:tgtEl>
                                        <p:attrNameLst>
                                          <p:attrName>style.visibility</p:attrName>
                                        </p:attrNameLst>
                                      </p:cBhvr>
                                      <p:to>
                                        <p:strVal val="visible"/>
                                      </p:to>
                                    </p:set>
                                    <p:animEffect transition="in" filter="box(out)">
                                      <p:cBhvr>
                                        <p:cTn id="52" dur="500"/>
                                        <p:tgtEl>
                                          <p:spTgt spid="31949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19492">
                                            <p:txEl>
                                              <p:pRg st="10" end="10"/>
                                            </p:txEl>
                                          </p:spTgt>
                                        </p:tgtEl>
                                        <p:attrNameLst>
                                          <p:attrName>style.visibility</p:attrName>
                                        </p:attrNameLst>
                                      </p:cBhvr>
                                      <p:to>
                                        <p:strVal val="visible"/>
                                      </p:to>
                                    </p:set>
                                    <p:animEffect transition="in" filter="box(out)">
                                      <p:cBhvr>
                                        <p:cTn id="57" dur="500"/>
                                        <p:tgtEl>
                                          <p:spTgt spid="31949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19492">
                                            <p:txEl>
                                              <p:pRg st="11" end="11"/>
                                            </p:txEl>
                                          </p:spTgt>
                                        </p:tgtEl>
                                        <p:attrNameLst>
                                          <p:attrName>style.visibility</p:attrName>
                                        </p:attrNameLst>
                                      </p:cBhvr>
                                      <p:to>
                                        <p:strVal val="visible"/>
                                      </p:to>
                                    </p:set>
                                    <p:animEffect transition="in" filter="box(out)">
                                      <p:cBhvr>
                                        <p:cTn id="62" dur="500"/>
                                        <p:tgtEl>
                                          <p:spTgt spid="31949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19492">
                                            <p:txEl>
                                              <p:pRg st="12" end="12"/>
                                            </p:txEl>
                                          </p:spTgt>
                                        </p:tgtEl>
                                        <p:attrNameLst>
                                          <p:attrName>style.visibility</p:attrName>
                                        </p:attrNameLst>
                                      </p:cBhvr>
                                      <p:to>
                                        <p:strVal val="visible"/>
                                      </p:to>
                                    </p:set>
                                    <p:animEffect transition="in" filter="box(out)">
                                      <p:cBhvr>
                                        <p:cTn id="67" dur="500"/>
                                        <p:tgtEl>
                                          <p:spTgt spid="319492">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19492">
                                            <p:txEl>
                                              <p:pRg st="13" end="13"/>
                                            </p:txEl>
                                          </p:spTgt>
                                        </p:tgtEl>
                                        <p:attrNameLst>
                                          <p:attrName>style.visibility</p:attrName>
                                        </p:attrNameLst>
                                      </p:cBhvr>
                                      <p:to>
                                        <p:strVal val="visible"/>
                                      </p:to>
                                    </p:set>
                                    <p:animEffect transition="in" filter="box(out)">
                                      <p:cBhvr>
                                        <p:cTn id="72" dur="500"/>
                                        <p:tgtEl>
                                          <p:spTgt spid="31949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19492">
                                            <p:txEl>
                                              <p:pRg st="14" end="14"/>
                                            </p:txEl>
                                          </p:spTgt>
                                        </p:tgtEl>
                                        <p:attrNameLst>
                                          <p:attrName>style.visibility</p:attrName>
                                        </p:attrNameLst>
                                      </p:cBhvr>
                                      <p:to>
                                        <p:strVal val="visible"/>
                                      </p:to>
                                    </p:set>
                                    <p:animEffect transition="in" filter="box(out)">
                                      <p:cBhvr>
                                        <p:cTn id="77" dur="500"/>
                                        <p:tgtEl>
                                          <p:spTgt spid="3194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Text Box 4">
            <a:extLst>
              <a:ext uri="{FF2B5EF4-FFF2-40B4-BE49-F238E27FC236}">
                <a16:creationId xmlns:a16="http://schemas.microsoft.com/office/drawing/2014/main" id="{104B8AA5-E35F-43DF-B6C4-4EFF7E605E9B}"/>
              </a:ext>
            </a:extLst>
          </p:cNvPr>
          <p:cNvSpPr txBox="1">
            <a:spLocks noChangeArrowheads="1"/>
          </p:cNvSpPr>
          <p:nvPr/>
        </p:nvSpPr>
        <p:spPr bwMode="auto">
          <a:xfrm>
            <a:off x="1104900" y="838200"/>
            <a:ext cx="8401050"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Trong các PPDU thường chứa các tham số liên quan đến việc xác định cú pháp:</a:t>
            </a:r>
          </a:p>
          <a:p>
            <a:pPr>
              <a:lnSpc>
                <a:spcPct val="120000"/>
              </a:lnSpc>
              <a:spcBef>
                <a:spcPts val="1200"/>
              </a:spcBef>
              <a:buClrTx/>
              <a:buSzTx/>
              <a:buFontTx/>
              <a:buNone/>
            </a:pPr>
            <a:r>
              <a:rPr lang="vi-VN" altLang="en-US" sz="2000">
                <a:solidFill>
                  <a:srgbClr val="66FFFF"/>
                </a:solidFill>
                <a:latin typeface="Arial" panose="020B0604020202020204" pitchFamily="34" charset="0"/>
                <a:cs typeface="Arial" panose="020B0604020202020204" pitchFamily="34" charset="0"/>
              </a:rPr>
              <a:t>Multipled defined contexts: </a:t>
            </a:r>
            <a:r>
              <a:rPr lang="vi-VN" altLang="en-US" sz="2000" b="0">
                <a:latin typeface="Arial" panose="020B0604020202020204" pitchFamily="34" charset="0"/>
                <a:cs typeface="Arial" panose="020B0604020202020204" pitchFamily="34" charset="0"/>
              </a:rPr>
              <a:t>Là “Cờ” (Flag) dùng để thương lượng sử dụng nhiều hơn một bối cảnh (context).</a:t>
            </a:r>
          </a:p>
          <a:p>
            <a:pPr>
              <a:lnSpc>
                <a:spcPct val="120000"/>
              </a:lnSpc>
              <a:spcBef>
                <a:spcPts val="1200"/>
              </a:spcBef>
              <a:buClrTx/>
              <a:buSzTx/>
              <a:buFontTx/>
              <a:buNone/>
            </a:pPr>
            <a:r>
              <a:rPr lang="vi-VN" altLang="en-US" sz="2000">
                <a:solidFill>
                  <a:srgbClr val="66FFFF"/>
                </a:solidFill>
                <a:latin typeface="Arial" panose="020B0604020202020204" pitchFamily="34" charset="0"/>
                <a:cs typeface="Arial" panose="020B0604020202020204" pitchFamily="34" charset="0"/>
              </a:rPr>
              <a:t>Context definition list: </a:t>
            </a:r>
            <a:r>
              <a:rPr lang="vi-VN" altLang="en-US" sz="2000" b="0">
                <a:latin typeface="Arial" panose="020B0604020202020204" pitchFamily="34" charset="0"/>
                <a:cs typeface="Arial" panose="020B0604020202020204" pitchFamily="34" charset="0"/>
              </a:rPr>
              <a:t>Là danh sách các bối cảnh trình diễn được đặt trong defined context set ban đầu.</a:t>
            </a:r>
          </a:p>
          <a:p>
            <a:pPr>
              <a:lnSpc>
                <a:spcPct val="120000"/>
              </a:lnSpc>
              <a:spcBef>
                <a:spcPts val="1200"/>
              </a:spcBef>
              <a:buClrTx/>
              <a:buSzTx/>
              <a:buFontTx/>
              <a:buNone/>
            </a:pPr>
            <a:r>
              <a:rPr lang="en-US" altLang="en-US" sz="2000">
                <a:solidFill>
                  <a:srgbClr val="66FFFF"/>
                </a:solidFill>
                <a:latin typeface="Arial" panose="020B0604020202020204" pitchFamily="34" charset="0"/>
                <a:cs typeface="Arial" panose="020B0604020202020204" pitchFamily="34" charset="0"/>
              </a:rPr>
              <a:t>Context definition result list: </a:t>
            </a:r>
            <a:r>
              <a:rPr lang="en-US" altLang="en-US" sz="2000" b="0">
                <a:latin typeface="Arial" panose="020B0604020202020204" pitchFamily="34" charset="0"/>
                <a:cs typeface="Arial" panose="020B0604020202020204" pitchFamily="34" charset="0"/>
              </a:rPr>
              <a:t>Danh sách này chứa một mục (entry) cho mỗi thành tố trong danh sách trên chỉ rõ chấp nhận hay loại bỏ.</a:t>
            </a:r>
          </a:p>
          <a:p>
            <a:pPr>
              <a:lnSpc>
                <a:spcPct val="120000"/>
              </a:lnSpc>
              <a:spcBef>
                <a:spcPts val="1200"/>
              </a:spcBef>
              <a:buClrTx/>
              <a:buSzTx/>
              <a:buFontTx/>
              <a:buNone/>
            </a:pPr>
            <a:r>
              <a:rPr lang="vi-VN" altLang="en-US" sz="2000">
                <a:solidFill>
                  <a:srgbClr val="66FFFF"/>
                </a:solidFill>
                <a:latin typeface="Arial" panose="020B0604020202020204" pitchFamily="34" charset="0"/>
                <a:cs typeface="Arial" panose="020B0604020202020204" pitchFamily="34" charset="0"/>
              </a:rPr>
              <a:t>Default context name: </a:t>
            </a:r>
            <a:r>
              <a:rPr lang="vi-VN" altLang="en-US" sz="2000" b="0">
                <a:latin typeface="Arial" panose="020B0604020202020204" pitchFamily="34" charset="0"/>
                <a:cs typeface="Arial" panose="020B0604020202020204" pitchFamily="34" charset="0"/>
              </a:rPr>
              <a:t>Là bối cảnh mặc định được sử dụng khi truyền dữ liệu khẩn.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animEffect transition="in" filter="box(out)">
                                      <p:cBhvr>
                                        <p:cTn id="7" dur="500"/>
                                        <p:tgtEl>
                                          <p:spTgt spid="32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0516">
                                            <p:txEl>
                                              <p:pRg st="1" end="1"/>
                                            </p:txEl>
                                          </p:spTgt>
                                        </p:tgtEl>
                                        <p:attrNameLst>
                                          <p:attrName>style.visibility</p:attrName>
                                        </p:attrNameLst>
                                      </p:cBhvr>
                                      <p:to>
                                        <p:strVal val="visible"/>
                                      </p:to>
                                    </p:set>
                                    <p:animEffect transition="in" filter="box(out)">
                                      <p:cBhvr>
                                        <p:cTn id="12" dur="500"/>
                                        <p:tgtEl>
                                          <p:spTgt spid="3205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0516">
                                            <p:txEl>
                                              <p:pRg st="2" end="2"/>
                                            </p:txEl>
                                          </p:spTgt>
                                        </p:tgtEl>
                                        <p:attrNameLst>
                                          <p:attrName>style.visibility</p:attrName>
                                        </p:attrNameLst>
                                      </p:cBhvr>
                                      <p:to>
                                        <p:strVal val="visible"/>
                                      </p:to>
                                    </p:set>
                                    <p:animEffect transition="in" filter="box(out)">
                                      <p:cBhvr>
                                        <p:cTn id="17" dur="500"/>
                                        <p:tgtEl>
                                          <p:spTgt spid="3205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0516">
                                            <p:txEl>
                                              <p:pRg st="3" end="3"/>
                                            </p:txEl>
                                          </p:spTgt>
                                        </p:tgtEl>
                                        <p:attrNameLst>
                                          <p:attrName>style.visibility</p:attrName>
                                        </p:attrNameLst>
                                      </p:cBhvr>
                                      <p:to>
                                        <p:strVal val="visible"/>
                                      </p:to>
                                    </p:set>
                                    <p:animEffect transition="in" filter="box(out)">
                                      <p:cBhvr>
                                        <p:cTn id="22" dur="500"/>
                                        <p:tgtEl>
                                          <p:spTgt spid="3205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0516">
                                            <p:txEl>
                                              <p:pRg st="4" end="4"/>
                                            </p:txEl>
                                          </p:spTgt>
                                        </p:tgtEl>
                                        <p:attrNameLst>
                                          <p:attrName>style.visibility</p:attrName>
                                        </p:attrNameLst>
                                      </p:cBhvr>
                                      <p:to>
                                        <p:strVal val="visible"/>
                                      </p:to>
                                    </p:set>
                                    <p:animEffect transition="in" filter="box(out)">
                                      <p:cBhvr>
                                        <p:cTn id="27" dur="500"/>
                                        <p:tgtEl>
                                          <p:spTgt spid="3205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Text Box 4">
            <a:extLst>
              <a:ext uri="{FF2B5EF4-FFF2-40B4-BE49-F238E27FC236}">
                <a16:creationId xmlns:a16="http://schemas.microsoft.com/office/drawing/2014/main" id="{C1C911ED-043C-44A7-891F-7082D4ACAC17}"/>
              </a:ext>
            </a:extLst>
          </p:cNvPr>
          <p:cNvSpPr txBox="1">
            <a:spLocks noChangeArrowheads="1"/>
          </p:cNvSpPr>
          <p:nvPr/>
        </p:nvSpPr>
        <p:spPr bwMode="auto">
          <a:xfrm>
            <a:off x="723900" y="1219200"/>
            <a:ext cx="92392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Tầng ứng dụng là ranh giới giữa môi trường nối kết các hệ thống mở và các tiến trình ứng dụng (</a:t>
            </a:r>
            <a:r>
              <a:rPr lang="vi-VN" altLang="en-US" sz="2000">
                <a:solidFill>
                  <a:srgbClr val="66FFFF"/>
                </a:solidFill>
                <a:latin typeface="Arial" panose="020B0604020202020204" pitchFamily="34" charset="0"/>
                <a:cs typeface="Arial" panose="020B0604020202020204" pitchFamily="34" charset="0"/>
              </a:rPr>
              <a:t>Application Process</a:t>
            </a:r>
            <a:r>
              <a:rPr lang="vi-VN" altLang="en-US" sz="2000" b="0">
                <a:latin typeface="Arial" panose="020B0604020202020204" pitchFamily="34" charset="0"/>
                <a:cs typeface="Arial" panose="020B0604020202020204" pitchFamily="34" charset="0"/>
              </a:rPr>
              <a:t> – viết tắt là AP). Các AP thuộc các hệ thống mở khác nhau muốn trao đổi thông tin phải thông qua tầng ứng dụng.  Tầng ứng dụng bao gồm các thực thể ứng dụng (</a:t>
            </a:r>
            <a:r>
              <a:rPr lang="vi-VN" altLang="en-US" sz="2000">
                <a:solidFill>
                  <a:srgbClr val="66FFFF"/>
                </a:solidFill>
                <a:latin typeface="Arial" panose="020B0604020202020204" pitchFamily="34" charset="0"/>
                <a:cs typeface="Arial" panose="020B0604020202020204" pitchFamily="34" charset="0"/>
              </a:rPr>
              <a:t>Application Entity </a:t>
            </a:r>
            <a:r>
              <a:rPr lang="vi-VN" altLang="en-US" sz="2000" b="0">
                <a:latin typeface="Arial" panose="020B0604020202020204" pitchFamily="34" charset="0"/>
                <a:cs typeface="Arial" panose="020B0604020202020204" pitchFamily="34" charset="0"/>
              </a:rPr>
              <a:t>viết tắt là AE), các thực thể này dùng các giao thức ứng dụng và các dịch vụ Trình diễn để trao đổi thông tin. Như vậy các AE cung cấp cho các AP các phương tiện cần thiết để truy nhập môi trường OSI.Tầng ứng dụng chủ yếu chỉ giải quyết vấn đề ngữ nghĩa chứ không giải quyết vấn đề cú pháp như tầng Trình diễn.</a:t>
            </a:r>
          </a:p>
          <a:p>
            <a:pPr algn="just">
              <a:lnSpc>
                <a:spcPct val="120000"/>
              </a:lnSpc>
              <a:spcBef>
                <a:spcPts val="1200"/>
              </a:spcBef>
              <a:buClrTx/>
              <a:buSzTx/>
              <a:buFontTx/>
              <a:buNone/>
            </a:pPr>
            <a:r>
              <a:rPr lang="vi-VN" altLang="en-US" sz="2000" b="0">
                <a:latin typeface="Arial" panose="020B0604020202020204" pitchFamily="34" charset="0"/>
                <a:cs typeface="Arial" panose="020B0604020202020204" pitchFamily="34" charset="0"/>
              </a:rPr>
              <a:t>   Để cung cấp phương tiện truy nhập môi trường OSI cho các AP, các AE sẽ gọi đến các phần tử dịch vụ (</a:t>
            </a:r>
            <a:r>
              <a:rPr lang="vi-VN" altLang="en-US" sz="2000">
                <a:solidFill>
                  <a:srgbClr val="66FFFF"/>
                </a:solidFill>
                <a:latin typeface="Arial" panose="020B0604020202020204" pitchFamily="34" charset="0"/>
                <a:cs typeface="Arial" panose="020B0604020202020204" pitchFamily="34" charset="0"/>
              </a:rPr>
              <a:t>Application Service Element </a:t>
            </a:r>
            <a:r>
              <a:rPr lang="vi-VN" altLang="en-US" sz="2000" b="0">
                <a:latin typeface="Arial" panose="020B0604020202020204" pitchFamily="34" charset="0"/>
                <a:cs typeface="Arial" panose="020B0604020202020204" pitchFamily="34" charset="0"/>
              </a:rPr>
              <a:t>viết tắt là ASE) của chúng. Mỗi AE gồm 1 hoặc nhiều ASE.</a:t>
            </a:r>
          </a:p>
        </p:txBody>
      </p:sp>
      <p:sp>
        <p:nvSpPr>
          <p:cNvPr id="321541" name="Text Box 5">
            <a:extLst>
              <a:ext uri="{FF2B5EF4-FFF2-40B4-BE49-F238E27FC236}">
                <a16:creationId xmlns:a16="http://schemas.microsoft.com/office/drawing/2014/main" id="{19499B5B-E964-41F1-BB20-ED94B2ED76F7}"/>
              </a:ext>
            </a:extLst>
          </p:cNvPr>
          <p:cNvSpPr txBox="1">
            <a:spLocks noChangeArrowheads="1"/>
          </p:cNvSpPr>
          <p:nvPr/>
        </p:nvSpPr>
        <p:spPr bwMode="auto">
          <a:xfrm>
            <a:off x="571500" y="304800"/>
            <a:ext cx="9067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947738"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lvl="2">
              <a:spcBef>
                <a:spcPct val="0"/>
              </a:spcBef>
              <a:buClrTx/>
              <a:buSzTx/>
              <a:buFontTx/>
              <a:buNone/>
            </a:pPr>
            <a:r>
              <a:rPr lang="en-US" altLang="en-US" sz="2300">
                <a:solidFill>
                  <a:srgbClr val="FFFF00"/>
                </a:solidFill>
                <a:latin typeface="Arial" panose="020B0604020202020204" pitchFamily="34" charset="0"/>
                <a:cs typeface="Arial" panose="020B0604020202020204" pitchFamily="34" charset="0"/>
              </a:rPr>
              <a:t>VII. TẦNG ỨNG DỤNG (Application layer)</a:t>
            </a:r>
          </a:p>
          <a:p>
            <a:pPr lvl="2">
              <a:spcBef>
                <a:spcPct val="0"/>
              </a:spcBef>
              <a:buClrTx/>
              <a:buSzTx/>
              <a:buFontTx/>
              <a:buNone/>
            </a:pPr>
            <a:endParaRPr lang="en-US" altLang="en-US" sz="2500" b="0">
              <a:latin typeface=".VnArial Narrow" panose="020B7200000000000000" pitchFamily="34" charset="0"/>
            </a:endParaRPr>
          </a:p>
        </p:txBody>
      </p:sp>
      <p:sp>
        <p:nvSpPr>
          <p:cNvPr id="321542" name="Text Box 6">
            <a:extLst>
              <a:ext uri="{FF2B5EF4-FFF2-40B4-BE49-F238E27FC236}">
                <a16:creationId xmlns:a16="http://schemas.microsoft.com/office/drawing/2014/main" id="{11985EB5-60B9-4BB6-89A0-F2C7DEAC5EB3}"/>
              </a:ext>
            </a:extLst>
          </p:cNvPr>
          <p:cNvSpPr txBox="1">
            <a:spLocks noChangeArrowheads="1"/>
          </p:cNvSpPr>
          <p:nvPr/>
        </p:nvSpPr>
        <p:spPr bwMode="auto">
          <a:xfrm>
            <a:off x="571500" y="823913"/>
            <a:ext cx="9001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vi-VN" altLang="en-US" sz="2200">
                <a:solidFill>
                  <a:srgbClr val="66FF33"/>
                </a:solidFill>
                <a:latin typeface="Arial" panose="020B0604020202020204" pitchFamily="34" charset="0"/>
                <a:cs typeface="Arial" panose="020B0604020202020204" pitchFamily="34" charset="0"/>
              </a:rPr>
              <a:t>VII.1. Vai tr</a:t>
            </a:r>
            <a:r>
              <a:rPr lang="en-US" altLang="en-US" sz="2200">
                <a:solidFill>
                  <a:srgbClr val="66FF33"/>
                </a:solidFill>
                <a:latin typeface="Arial" panose="020B0604020202020204" pitchFamily="34" charset="0"/>
                <a:cs typeface="Arial" panose="020B0604020202020204" pitchFamily="34" charset="0"/>
              </a:rPr>
              <a:t>ò</a:t>
            </a:r>
            <a:r>
              <a:rPr lang="vi-VN" altLang="en-US" sz="2200">
                <a:solidFill>
                  <a:srgbClr val="66FF33"/>
                </a:solidFill>
                <a:latin typeface="Arial" panose="020B0604020202020204" pitchFamily="34" charset="0"/>
                <a:cs typeface="Arial" panose="020B0604020202020204" pitchFamily="34" charset="0"/>
              </a:rPr>
              <a:t> chức năng của tầng ứng dụng</a:t>
            </a:r>
          </a:p>
        </p:txBody>
      </p:sp>
      <p:sp>
        <p:nvSpPr>
          <p:cNvPr id="321543" name="Rectangle 7">
            <a:extLst>
              <a:ext uri="{FF2B5EF4-FFF2-40B4-BE49-F238E27FC236}">
                <a16:creationId xmlns:a16="http://schemas.microsoft.com/office/drawing/2014/main" id="{0BD4363C-135E-48E2-A114-B88DE51E33B3}"/>
              </a:ext>
            </a:extLst>
          </p:cNvPr>
          <p:cNvSpPr>
            <a:spLocks noChangeArrowheads="1"/>
          </p:cNvSpPr>
          <p:nvPr/>
        </p:nvSpPr>
        <p:spPr bwMode="auto">
          <a:xfrm>
            <a:off x="647700" y="601980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vi-VN" altLang="en-US" sz="2000" b="0">
                <a:latin typeface="Arial" panose="020B0604020202020204" pitchFamily="34" charset="0"/>
                <a:cs typeface="Arial" panose="020B0604020202020204" pitchFamily="34" charset="0"/>
              </a:rPr>
              <a:t>Một số chính ASE đã được chuẩn hoá.</a:t>
            </a:r>
          </a:p>
        </p:txBody>
      </p:sp>
      <p:sp>
        <p:nvSpPr>
          <p:cNvPr id="321544" name="Text Box 8">
            <a:extLst>
              <a:ext uri="{FF2B5EF4-FFF2-40B4-BE49-F238E27FC236}">
                <a16:creationId xmlns:a16="http://schemas.microsoft.com/office/drawing/2014/main" id="{3006EFB1-A2D5-4DDD-AD9F-02E750653E03}"/>
              </a:ext>
            </a:extLst>
          </p:cNvPr>
          <p:cNvSpPr txBox="1">
            <a:spLocks noChangeArrowheads="1"/>
          </p:cNvSpPr>
          <p:nvPr/>
        </p:nvSpPr>
        <p:spPr bwMode="auto">
          <a:xfrm>
            <a:off x="800100" y="5562600"/>
            <a:ext cx="900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66FF33"/>
                </a:solidFill>
                <a:latin typeface="Arial" panose="020B0604020202020204" pitchFamily="34" charset="0"/>
                <a:cs typeface="Arial" panose="020B0604020202020204" pitchFamily="34" charset="0"/>
              </a:rPr>
              <a:t>VII.2. Chuẩn hoá tầng ứng dụng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1">
                                            <p:txEl>
                                              <p:pRg st="0" end="0"/>
                                            </p:txEl>
                                          </p:spTgt>
                                        </p:tgtEl>
                                        <p:attrNameLst>
                                          <p:attrName>style.visibility</p:attrName>
                                        </p:attrNameLst>
                                      </p:cBhvr>
                                      <p:to>
                                        <p:strVal val="visible"/>
                                      </p:to>
                                    </p:set>
                                    <p:anim calcmode="lin" valueType="num">
                                      <p:cBhvr additive="base">
                                        <p:cTn id="7" dur="500" fill="hold"/>
                                        <p:tgtEl>
                                          <p:spTgt spid="3215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21542"/>
                                        </p:tgtEl>
                                        <p:attrNameLst>
                                          <p:attrName>style.visibility</p:attrName>
                                        </p:attrNameLst>
                                      </p:cBhvr>
                                      <p:to>
                                        <p:strVal val="visible"/>
                                      </p:to>
                                    </p:set>
                                    <p:animEffect transition="in" filter="checkerboard(across)">
                                      <p:cBhvr>
                                        <p:cTn id="13" dur="500"/>
                                        <p:tgtEl>
                                          <p:spTgt spid="3215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21540">
                                            <p:txEl>
                                              <p:pRg st="0" end="0"/>
                                            </p:txEl>
                                          </p:spTgt>
                                        </p:tgtEl>
                                        <p:attrNameLst>
                                          <p:attrName>style.visibility</p:attrName>
                                        </p:attrNameLst>
                                      </p:cBhvr>
                                      <p:to>
                                        <p:strVal val="visible"/>
                                      </p:to>
                                    </p:set>
                                    <p:animEffect transition="in" filter="box(out)">
                                      <p:cBhvr>
                                        <p:cTn id="18" dur="500"/>
                                        <p:tgtEl>
                                          <p:spTgt spid="32154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21540">
                                            <p:txEl>
                                              <p:pRg st="1" end="1"/>
                                            </p:txEl>
                                          </p:spTgt>
                                        </p:tgtEl>
                                        <p:attrNameLst>
                                          <p:attrName>style.visibility</p:attrName>
                                        </p:attrNameLst>
                                      </p:cBhvr>
                                      <p:to>
                                        <p:strVal val="visible"/>
                                      </p:to>
                                    </p:set>
                                    <p:animEffect transition="in" filter="box(out)">
                                      <p:cBhvr>
                                        <p:cTn id="23" dur="500"/>
                                        <p:tgtEl>
                                          <p:spTgt spid="32154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21544"/>
                                        </p:tgtEl>
                                        <p:attrNameLst>
                                          <p:attrName>style.visibility</p:attrName>
                                        </p:attrNameLst>
                                      </p:cBhvr>
                                      <p:to>
                                        <p:strVal val="visible"/>
                                      </p:to>
                                    </p:set>
                                    <p:animEffect transition="in" filter="checkerboard(across)">
                                      <p:cBhvr>
                                        <p:cTn id="28" dur="500"/>
                                        <p:tgtEl>
                                          <p:spTgt spid="3215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21543"/>
                                        </p:tgtEl>
                                        <p:attrNameLst>
                                          <p:attrName>style.visibility</p:attrName>
                                        </p:attrNameLst>
                                      </p:cBhvr>
                                      <p:to>
                                        <p:strVal val="visible"/>
                                      </p:to>
                                    </p:set>
                                    <p:anim calcmode="lin" valueType="num">
                                      <p:cBhvr additive="base">
                                        <p:cTn id="33" dur="500" fill="hold"/>
                                        <p:tgtEl>
                                          <p:spTgt spid="321543"/>
                                        </p:tgtEl>
                                        <p:attrNameLst>
                                          <p:attrName>ppt_x</p:attrName>
                                        </p:attrNameLst>
                                      </p:cBhvr>
                                      <p:tavLst>
                                        <p:tav tm="0">
                                          <p:val>
                                            <p:strVal val="1+#ppt_w/2"/>
                                          </p:val>
                                        </p:tav>
                                        <p:tav tm="100000">
                                          <p:val>
                                            <p:strVal val="#ppt_x"/>
                                          </p:val>
                                        </p:tav>
                                      </p:tavLst>
                                    </p:anim>
                                    <p:anim calcmode="lin" valueType="num">
                                      <p:cBhvr additive="base">
                                        <p:cTn id="34" dur="500" fill="hold"/>
                                        <p:tgtEl>
                                          <p:spTgt spid="321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build="p" autoUpdateAnimBg="0"/>
      <p:bldP spid="321541" grpId="0" build="p" autoUpdateAnimBg="0"/>
      <p:bldP spid="321542" grpId="0" autoUpdateAnimBg="0"/>
      <p:bldP spid="321543" grpId="0"/>
      <p:bldP spid="32154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Text Box 4">
            <a:extLst>
              <a:ext uri="{FF2B5EF4-FFF2-40B4-BE49-F238E27FC236}">
                <a16:creationId xmlns:a16="http://schemas.microsoft.com/office/drawing/2014/main" id="{EAB517B5-2019-489D-B18B-C45BFF005A7A}"/>
              </a:ext>
            </a:extLst>
          </p:cNvPr>
          <p:cNvSpPr txBox="1">
            <a:spLocks noChangeArrowheads="1"/>
          </p:cNvSpPr>
          <p:nvPr/>
        </p:nvSpPr>
        <p:spPr bwMode="auto">
          <a:xfrm>
            <a:off x="723900" y="914400"/>
            <a:ext cx="92392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1- A-ASSOCIATE  </a:t>
            </a:r>
            <a:r>
              <a:rPr lang="vi-VN" altLang="en-US" sz="2000" b="0">
                <a:latin typeface="Arial" panose="020B0604020202020204" pitchFamily="34" charset="0"/>
                <a:cs typeface="Arial" panose="020B0604020202020204" pitchFamily="34" charset="0"/>
              </a:rPr>
              <a:t>Dùng để thiết lập liên kết</a:t>
            </a:r>
          </a:p>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 2- A-RELEASE </a:t>
            </a:r>
            <a:r>
              <a:rPr lang="vi-VN" altLang="en-US" sz="2000" b="0">
                <a:latin typeface="Arial" panose="020B0604020202020204" pitchFamily="34" charset="0"/>
                <a:cs typeface="Arial" panose="020B0604020202020204" pitchFamily="34" charset="0"/>
              </a:rPr>
              <a:t>Dùng để giải phóng liên kết</a:t>
            </a:r>
          </a:p>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 3- A-ABORT </a:t>
            </a:r>
            <a:r>
              <a:rPr lang="vi-VN" altLang="en-US" sz="2000" b="0">
                <a:latin typeface="Arial" panose="020B0604020202020204" pitchFamily="34" charset="0"/>
                <a:cs typeface="Arial" panose="020B0604020202020204" pitchFamily="34" charset="0"/>
              </a:rPr>
              <a:t>Huỷ bỏ liên kết từ người sử dụng.</a:t>
            </a:r>
          </a:p>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 4- P-ABORT </a:t>
            </a:r>
            <a:r>
              <a:rPr lang="vi-VN" altLang="en-US" sz="2000" b="0">
                <a:latin typeface="Arial" panose="020B0604020202020204" pitchFamily="34" charset="0"/>
                <a:cs typeface="Arial" panose="020B0604020202020204" pitchFamily="34" charset="0"/>
              </a:rPr>
              <a:t>Huỷ bỏ liên kết từ người cung cấp dịch vụ.</a:t>
            </a:r>
          </a:p>
        </p:txBody>
      </p:sp>
      <p:sp>
        <p:nvSpPr>
          <p:cNvPr id="322565" name="Text Box 5">
            <a:extLst>
              <a:ext uri="{FF2B5EF4-FFF2-40B4-BE49-F238E27FC236}">
                <a16:creationId xmlns:a16="http://schemas.microsoft.com/office/drawing/2014/main" id="{ADA9B022-C485-44AC-B583-3AEF14F73BAD}"/>
              </a:ext>
            </a:extLst>
          </p:cNvPr>
          <p:cNvSpPr txBox="1">
            <a:spLocks noChangeArrowheads="1"/>
          </p:cNvSpPr>
          <p:nvPr/>
        </p:nvSpPr>
        <p:spPr bwMode="auto">
          <a:xfrm>
            <a:off x="571500" y="519113"/>
            <a:ext cx="929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200">
                <a:solidFill>
                  <a:srgbClr val="FFFF00"/>
                </a:solidFill>
                <a:latin typeface="Arial" panose="020B0604020202020204" pitchFamily="34" charset="0"/>
                <a:cs typeface="Arial" panose="020B0604020202020204" pitchFamily="34" charset="0"/>
              </a:rPr>
              <a:t>1. Các ASE quản lý liên kết (ISO 8649/8650 – CCITT X217/X227</a:t>
            </a:r>
          </a:p>
        </p:txBody>
      </p:sp>
      <p:sp>
        <p:nvSpPr>
          <p:cNvPr id="322566" name="Text Box 6">
            <a:extLst>
              <a:ext uri="{FF2B5EF4-FFF2-40B4-BE49-F238E27FC236}">
                <a16:creationId xmlns:a16="http://schemas.microsoft.com/office/drawing/2014/main" id="{C52F380D-CFF4-454A-B412-6708FDF51F1D}"/>
              </a:ext>
            </a:extLst>
          </p:cNvPr>
          <p:cNvSpPr txBox="1">
            <a:spLocks noChangeArrowheads="1"/>
          </p:cNvSpPr>
          <p:nvPr/>
        </p:nvSpPr>
        <p:spPr bwMode="auto">
          <a:xfrm>
            <a:off x="800100" y="3124200"/>
            <a:ext cx="9067800"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Nếu gọi thực thể ứng dụng (AE) khởi động công việc, quá trình được tiến hành theo 3 gian đoạn sau:</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(1) “Chủ” gửi cho “Tớ” yêu cầu nhiệm vụ cần làm. Nếu “Tớ” đồng ý gưỉ trả lại báo nhận ACK.</a:t>
            </a:r>
          </a:p>
          <a:p>
            <a:pPr>
              <a:lnSpc>
                <a:spcPct val="120000"/>
              </a:lnSpc>
              <a:spcBef>
                <a:spcPct val="0"/>
              </a:spcBef>
              <a:buClrTx/>
              <a:buSzTx/>
              <a:buFontTx/>
              <a:buNone/>
            </a:pPr>
            <a:r>
              <a:rPr lang="en-US" altLang="en-US" sz="2000" b="0">
                <a:latin typeface="Arial" panose="020B0604020202020204" pitchFamily="34" charset="0"/>
                <a:cs typeface="Arial" panose="020B0604020202020204" pitchFamily="34" charset="0"/>
              </a:rPr>
              <a:t> (2) Khi “Chủ” nhận ACK thì nó gửi một chỉ thị cho “Tớ” hạ lệnh thực hiện và thông báo kết quả.</a:t>
            </a:r>
          </a:p>
          <a:p>
            <a:pPr>
              <a:lnSpc>
                <a:spcPct val="120000"/>
              </a:lnSpc>
              <a:spcBef>
                <a:spcPct val="0"/>
              </a:spcBef>
              <a:buClrTx/>
              <a:buSzTx/>
              <a:buFontTx/>
              <a:buNone/>
            </a:pPr>
            <a:r>
              <a:rPr lang="vi-VN" altLang="en-US" sz="2000" b="0">
                <a:latin typeface="Arial" panose="020B0604020202020204" pitchFamily="34" charset="0"/>
                <a:cs typeface="Arial" panose="020B0604020202020204" pitchFamily="34" charset="0"/>
              </a:rPr>
              <a:t> (3) Nếu một hoặc nhiều nhiệm vụ không được thực hiện, “Chủ” quyết định ngắt hành động trở về trạng thái ban đầu hoặc gọi các thủ tục phục hồi.</a:t>
            </a:r>
          </a:p>
        </p:txBody>
      </p:sp>
      <p:sp>
        <p:nvSpPr>
          <p:cNvPr id="322567" name="Text Box 7">
            <a:extLst>
              <a:ext uri="{FF2B5EF4-FFF2-40B4-BE49-F238E27FC236}">
                <a16:creationId xmlns:a16="http://schemas.microsoft.com/office/drawing/2014/main" id="{A107F4C6-C0B1-4A68-B91D-10061CCA9FC6}"/>
              </a:ext>
            </a:extLst>
          </p:cNvPr>
          <p:cNvSpPr txBox="1">
            <a:spLocks noChangeArrowheads="1"/>
          </p:cNvSpPr>
          <p:nvPr/>
        </p:nvSpPr>
        <p:spPr bwMode="auto">
          <a:xfrm>
            <a:off x="571500" y="2555875"/>
            <a:ext cx="9144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vi-VN" altLang="en-US" sz="2200">
                <a:solidFill>
                  <a:srgbClr val="FFFF00"/>
                </a:solidFill>
                <a:latin typeface="Arial" panose="020B0604020202020204" pitchFamily="34" charset="0"/>
                <a:cs typeface="Arial" panose="020B0604020202020204" pitchFamily="34" charset="0"/>
              </a:rPr>
              <a:t>2. Các ASE điều khiển việc tương tranh giao tác (ISO 9804/ 98050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checkerboard(across)">
                                      <p:cBhvr>
                                        <p:cTn id="7" dur="500"/>
                                        <p:tgtEl>
                                          <p:spTgt spid="322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2564">
                                            <p:txEl>
                                              <p:pRg st="0" end="0"/>
                                            </p:txEl>
                                          </p:spTgt>
                                        </p:tgtEl>
                                        <p:attrNameLst>
                                          <p:attrName>style.visibility</p:attrName>
                                        </p:attrNameLst>
                                      </p:cBhvr>
                                      <p:to>
                                        <p:strVal val="visible"/>
                                      </p:to>
                                    </p:set>
                                    <p:animEffect transition="in" filter="box(out)">
                                      <p:cBhvr>
                                        <p:cTn id="12" dur="500"/>
                                        <p:tgtEl>
                                          <p:spTgt spid="3225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2564">
                                            <p:txEl>
                                              <p:pRg st="1" end="1"/>
                                            </p:txEl>
                                          </p:spTgt>
                                        </p:tgtEl>
                                        <p:attrNameLst>
                                          <p:attrName>style.visibility</p:attrName>
                                        </p:attrNameLst>
                                      </p:cBhvr>
                                      <p:to>
                                        <p:strVal val="visible"/>
                                      </p:to>
                                    </p:set>
                                    <p:animEffect transition="in" filter="box(out)">
                                      <p:cBhvr>
                                        <p:cTn id="17" dur="500"/>
                                        <p:tgtEl>
                                          <p:spTgt spid="3225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2564">
                                            <p:txEl>
                                              <p:pRg st="2" end="2"/>
                                            </p:txEl>
                                          </p:spTgt>
                                        </p:tgtEl>
                                        <p:attrNameLst>
                                          <p:attrName>style.visibility</p:attrName>
                                        </p:attrNameLst>
                                      </p:cBhvr>
                                      <p:to>
                                        <p:strVal val="visible"/>
                                      </p:to>
                                    </p:set>
                                    <p:animEffect transition="in" filter="box(out)">
                                      <p:cBhvr>
                                        <p:cTn id="22" dur="500"/>
                                        <p:tgtEl>
                                          <p:spTgt spid="3225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2564">
                                            <p:txEl>
                                              <p:pRg st="3" end="3"/>
                                            </p:txEl>
                                          </p:spTgt>
                                        </p:tgtEl>
                                        <p:attrNameLst>
                                          <p:attrName>style.visibility</p:attrName>
                                        </p:attrNameLst>
                                      </p:cBhvr>
                                      <p:to>
                                        <p:strVal val="visible"/>
                                      </p:to>
                                    </p:set>
                                    <p:animEffect transition="in" filter="box(out)">
                                      <p:cBhvr>
                                        <p:cTn id="27" dur="500"/>
                                        <p:tgtEl>
                                          <p:spTgt spid="32256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22567"/>
                                        </p:tgtEl>
                                        <p:attrNameLst>
                                          <p:attrName>style.visibility</p:attrName>
                                        </p:attrNameLst>
                                      </p:cBhvr>
                                      <p:to>
                                        <p:strVal val="visible"/>
                                      </p:to>
                                    </p:set>
                                    <p:animEffect transition="in" filter="checkerboard(across)">
                                      <p:cBhvr>
                                        <p:cTn id="32" dur="500"/>
                                        <p:tgtEl>
                                          <p:spTgt spid="322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22566">
                                            <p:txEl>
                                              <p:pRg st="0" end="0"/>
                                            </p:txEl>
                                          </p:spTgt>
                                        </p:tgtEl>
                                        <p:attrNameLst>
                                          <p:attrName>style.visibility</p:attrName>
                                        </p:attrNameLst>
                                      </p:cBhvr>
                                      <p:to>
                                        <p:strVal val="visible"/>
                                      </p:to>
                                    </p:set>
                                    <p:animEffect transition="in" filter="box(out)">
                                      <p:cBhvr>
                                        <p:cTn id="37" dur="500"/>
                                        <p:tgtEl>
                                          <p:spTgt spid="32256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22566">
                                            <p:txEl>
                                              <p:pRg st="1" end="1"/>
                                            </p:txEl>
                                          </p:spTgt>
                                        </p:tgtEl>
                                        <p:attrNameLst>
                                          <p:attrName>style.visibility</p:attrName>
                                        </p:attrNameLst>
                                      </p:cBhvr>
                                      <p:to>
                                        <p:strVal val="visible"/>
                                      </p:to>
                                    </p:set>
                                    <p:animEffect transition="in" filter="box(out)">
                                      <p:cBhvr>
                                        <p:cTn id="42" dur="500"/>
                                        <p:tgtEl>
                                          <p:spTgt spid="322566">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22566">
                                            <p:txEl>
                                              <p:pRg st="2" end="2"/>
                                            </p:txEl>
                                          </p:spTgt>
                                        </p:tgtEl>
                                        <p:attrNameLst>
                                          <p:attrName>style.visibility</p:attrName>
                                        </p:attrNameLst>
                                      </p:cBhvr>
                                      <p:to>
                                        <p:strVal val="visible"/>
                                      </p:to>
                                    </p:set>
                                    <p:animEffect transition="in" filter="box(out)">
                                      <p:cBhvr>
                                        <p:cTn id="47" dur="500"/>
                                        <p:tgtEl>
                                          <p:spTgt spid="322566">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22566">
                                            <p:txEl>
                                              <p:pRg st="3" end="3"/>
                                            </p:txEl>
                                          </p:spTgt>
                                        </p:tgtEl>
                                        <p:attrNameLst>
                                          <p:attrName>style.visibility</p:attrName>
                                        </p:attrNameLst>
                                      </p:cBhvr>
                                      <p:to>
                                        <p:strVal val="visible"/>
                                      </p:to>
                                    </p:set>
                                    <p:animEffect transition="in" filter="box(out)">
                                      <p:cBhvr>
                                        <p:cTn id="52" dur="500"/>
                                        <p:tgtEl>
                                          <p:spTgt spid="3225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autoUpdateAnimBg="0"/>
      <p:bldP spid="322565" grpId="0" autoUpdateAnimBg="0"/>
      <p:bldP spid="322566" grpId="0" build="p" autoUpdateAnimBg="0"/>
      <p:bldP spid="32256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Text Box 4">
            <a:extLst>
              <a:ext uri="{FF2B5EF4-FFF2-40B4-BE49-F238E27FC236}">
                <a16:creationId xmlns:a16="http://schemas.microsoft.com/office/drawing/2014/main" id="{84486F9C-6786-4BAE-A65F-BDEC60814FFF}"/>
              </a:ext>
            </a:extLst>
          </p:cNvPr>
          <p:cNvSpPr txBox="1">
            <a:spLocks noChangeArrowheads="1"/>
          </p:cNvSpPr>
          <p:nvPr/>
        </p:nvSpPr>
        <p:spPr bwMode="auto">
          <a:xfrm>
            <a:off x="1028700" y="685800"/>
            <a:ext cx="81534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380" rIns="0" bIns="47380">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120000"/>
              </a:lnSpc>
              <a:spcBef>
                <a:spcPct val="0"/>
              </a:spcBef>
              <a:buClrTx/>
              <a:buSzTx/>
              <a:buFontTx/>
              <a:buNone/>
            </a:pPr>
            <a:r>
              <a:rPr kumimoji="1" lang="en-US" altLang="en-US" sz="2000">
                <a:solidFill>
                  <a:srgbClr val="66FFFF"/>
                </a:solidFill>
                <a:latin typeface="Arial" panose="020B0604020202020204" pitchFamily="34" charset="0"/>
                <a:cs typeface="Arial" panose="020B0604020202020204" pitchFamily="34" charset="0"/>
              </a:rPr>
              <a:t>1-</a:t>
            </a:r>
            <a:r>
              <a:rPr lang="vi-VN" altLang="en-US" sz="2000">
                <a:solidFill>
                  <a:srgbClr val="66FFFF"/>
                </a:solidFill>
                <a:latin typeface="Arial" panose="020B0604020202020204" pitchFamily="34" charset="0"/>
                <a:cs typeface="Arial" panose="020B0604020202020204" pitchFamily="34" charset="0"/>
              </a:rPr>
              <a:t>C-Begin </a:t>
            </a:r>
            <a:r>
              <a:rPr lang="vi-VN" altLang="en-US" sz="2000" b="0">
                <a:latin typeface="Arial" panose="020B0604020202020204" pitchFamily="34" charset="0"/>
                <a:cs typeface="Arial" panose="020B0604020202020204" pitchFamily="34" charset="0"/>
              </a:rPr>
              <a:t>Bắt đầu một hành động nguyên tử.</a:t>
            </a:r>
          </a:p>
          <a:p>
            <a:pPr>
              <a:lnSpc>
                <a:spcPct val="120000"/>
              </a:lnSpc>
              <a:spcBef>
                <a:spcPct val="0"/>
              </a:spcBef>
              <a:buClrTx/>
              <a:buSzTx/>
              <a:buFontTx/>
              <a:buNone/>
            </a:pPr>
            <a:r>
              <a:rPr lang="en-US" altLang="en-US" sz="2000">
                <a:solidFill>
                  <a:srgbClr val="66FFFF"/>
                </a:solidFill>
                <a:latin typeface="Arial" panose="020B0604020202020204" pitchFamily="34" charset="0"/>
                <a:cs typeface="Arial" panose="020B0604020202020204" pitchFamily="34" charset="0"/>
              </a:rPr>
              <a:t> 2- C-Prepare </a:t>
            </a:r>
            <a:r>
              <a:rPr lang="en-US" altLang="en-US" sz="2000" b="0">
                <a:latin typeface="Arial" panose="020B0604020202020204" pitchFamily="34" charset="0"/>
                <a:cs typeface="Arial" panose="020B0604020202020204" pitchFamily="34" charset="0"/>
              </a:rPr>
              <a:t>Chuẩn bị thực hiện.</a:t>
            </a:r>
          </a:p>
          <a:p>
            <a:pPr>
              <a:lnSpc>
                <a:spcPct val="120000"/>
              </a:lnSpc>
              <a:spcBef>
                <a:spcPct val="0"/>
              </a:spcBef>
              <a:buClrTx/>
              <a:buSzTx/>
              <a:buFontTx/>
              <a:buNone/>
            </a:pPr>
            <a:r>
              <a:rPr lang="en-US" altLang="en-US" sz="2000">
                <a:solidFill>
                  <a:srgbClr val="66FFFF"/>
                </a:solidFill>
                <a:latin typeface="Arial" panose="020B0604020202020204" pitchFamily="34" charset="0"/>
                <a:cs typeface="Arial" panose="020B0604020202020204" pitchFamily="34" charset="0"/>
              </a:rPr>
              <a:t> 3- C-Ready </a:t>
            </a:r>
            <a:r>
              <a:rPr lang="en-US" altLang="en-US" sz="2000" b="0">
                <a:latin typeface="Arial" panose="020B0604020202020204" pitchFamily="34" charset="0"/>
                <a:cs typeface="Arial" panose="020B0604020202020204" pitchFamily="34" charset="0"/>
              </a:rPr>
              <a:t>Đồng ý thực hiện nhiệm vụ.</a:t>
            </a:r>
          </a:p>
          <a:p>
            <a:pPr>
              <a:lnSpc>
                <a:spcPct val="120000"/>
              </a:lnSpc>
              <a:spcBef>
                <a:spcPct val="0"/>
              </a:spcBef>
              <a:buClrTx/>
              <a:buSzTx/>
              <a:buFontTx/>
              <a:buNone/>
            </a:pPr>
            <a:r>
              <a:rPr lang="en-US" altLang="en-US" sz="2000">
                <a:solidFill>
                  <a:srgbClr val="66FFFF"/>
                </a:solidFill>
                <a:latin typeface="Arial" panose="020B0604020202020204" pitchFamily="34" charset="0"/>
                <a:cs typeface="Arial" panose="020B0604020202020204" pitchFamily="34" charset="0"/>
              </a:rPr>
              <a:t> 4- C-Refuse </a:t>
            </a:r>
            <a:r>
              <a:rPr lang="en-US" altLang="en-US" sz="2000" b="0">
                <a:latin typeface="Arial" panose="020B0604020202020204" pitchFamily="34" charset="0"/>
                <a:cs typeface="Arial" panose="020B0604020202020204" pitchFamily="34" charset="0"/>
              </a:rPr>
              <a:t>Từ chối thực hiện nhiệm vụ.</a:t>
            </a:r>
          </a:p>
          <a:p>
            <a:pPr>
              <a:lnSpc>
                <a:spcPct val="120000"/>
              </a:lnSpc>
              <a:spcBef>
                <a:spcPct val="0"/>
              </a:spcBef>
              <a:buClrTx/>
              <a:buSzTx/>
              <a:buFontTx/>
              <a:buNone/>
            </a:pPr>
            <a:r>
              <a:rPr lang="en-US" altLang="en-US" sz="2000">
                <a:solidFill>
                  <a:srgbClr val="66FFFF"/>
                </a:solidFill>
                <a:latin typeface="Arial" panose="020B0604020202020204" pitchFamily="34" charset="0"/>
                <a:cs typeface="Arial" panose="020B0604020202020204" pitchFamily="34" charset="0"/>
              </a:rPr>
              <a:t> 5- C-Commit </a:t>
            </a:r>
            <a:r>
              <a:rPr lang="en-US" altLang="en-US" sz="2000" b="0">
                <a:latin typeface="Arial" panose="020B0604020202020204" pitchFamily="34" charset="0"/>
                <a:cs typeface="Arial" panose="020B0604020202020204" pitchFamily="34" charset="0"/>
              </a:rPr>
              <a:t>Chỉ thị thực hiện nhiệm vụ.</a:t>
            </a:r>
          </a:p>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 6- C-Rollback </a:t>
            </a:r>
            <a:r>
              <a:rPr lang="vi-VN" altLang="en-US" sz="2000" b="0">
                <a:latin typeface="Arial" panose="020B0604020202020204" pitchFamily="34" charset="0"/>
                <a:cs typeface="Arial" panose="020B0604020202020204" pitchFamily="34" charset="0"/>
              </a:rPr>
              <a:t>Ngắt một hành động.</a:t>
            </a:r>
          </a:p>
          <a:p>
            <a:pPr>
              <a:lnSpc>
                <a:spcPct val="120000"/>
              </a:lnSpc>
              <a:spcBef>
                <a:spcPct val="0"/>
              </a:spcBef>
              <a:buClrTx/>
              <a:buSzTx/>
              <a:buFontTx/>
              <a:buNone/>
            </a:pPr>
            <a:r>
              <a:rPr lang="vi-VN" altLang="en-US" sz="2000">
                <a:solidFill>
                  <a:srgbClr val="66FFFF"/>
                </a:solidFill>
                <a:latin typeface="Arial" panose="020B0604020202020204" pitchFamily="34" charset="0"/>
                <a:cs typeface="Arial" panose="020B0604020202020204" pitchFamily="34" charset="0"/>
              </a:rPr>
              <a:t> 7- C-Restart </a:t>
            </a:r>
            <a:r>
              <a:rPr lang="vi-VN" altLang="en-US" sz="2000" b="0">
                <a:latin typeface="Arial" panose="020B0604020202020204" pitchFamily="34" charset="0"/>
                <a:cs typeface="Arial" panose="020B0604020202020204" pitchFamily="34" charset="0"/>
              </a:rPr>
              <a:t>Khởi động lại sau một sự cố.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3588">
                                            <p:txEl>
                                              <p:pRg st="0" end="0"/>
                                            </p:txEl>
                                          </p:spTgt>
                                        </p:tgtEl>
                                        <p:attrNameLst>
                                          <p:attrName>style.visibility</p:attrName>
                                        </p:attrNameLst>
                                      </p:cBhvr>
                                      <p:to>
                                        <p:strVal val="visible"/>
                                      </p:to>
                                    </p:set>
                                    <p:animEffect transition="in" filter="box(out)">
                                      <p:cBhvr>
                                        <p:cTn id="7" dur="500"/>
                                        <p:tgtEl>
                                          <p:spTgt spid="323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3588">
                                            <p:txEl>
                                              <p:pRg st="1" end="1"/>
                                            </p:txEl>
                                          </p:spTgt>
                                        </p:tgtEl>
                                        <p:attrNameLst>
                                          <p:attrName>style.visibility</p:attrName>
                                        </p:attrNameLst>
                                      </p:cBhvr>
                                      <p:to>
                                        <p:strVal val="visible"/>
                                      </p:to>
                                    </p:set>
                                    <p:animEffect transition="in" filter="box(out)">
                                      <p:cBhvr>
                                        <p:cTn id="12" dur="500"/>
                                        <p:tgtEl>
                                          <p:spTgt spid="323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3588">
                                            <p:txEl>
                                              <p:pRg st="2" end="2"/>
                                            </p:txEl>
                                          </p:spTgt>
                                        </p:tgtEl>
                                        <p:attrNameLst>
                                          <p:attrName>style.visibility</p:attrName>
                                        </p:attrNameLst>
                                      </p:cBhvr>
                                      <p:to>
                                        <p:strVal val="visible"/>
                                      </p:to>
                                    </p:set>
                                    <p:animEffect transition="in" filter="box(out)">
                                      <p:cBhvr>
                                        <p:cTn id="17" dur="500"/>
                                        <p:tgtEl>
                                          <p:spTgt spid="323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3588">
                                            <p:txEl>
                                              <p:pRg st="3" end="3"/>
                                            </p:txEl>
                                          </p:spTgt>
                                        </p:tgtEl>
                                        <p:attrNameLst>
                                          <p:attrName>style.visibility</p:attrName>
                                        </p:attrNameLst>
                                      </p:cBhvr>
                                      <p:to>
                                        <p:strVal val="visible"/>
                                      </p:to>
                                    </p:set>
                                    <p:animEffect transition="in" filter="box(out)">
                                      <p:cBhvr>
                                        <p:cTn id="22" dur="500"/>
                                        <p:tgtEl>
                                          <p:spTgt spid="323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3588">
                                            <p:txEl>
                                              <p:pRg st="4" end="4"/>
                                            </p:txEl>
                                          </p:spTgt>
                                        </p:tgtEl>
                                        <p:attrNameLst>
                                          <p:attrName>style.visibility</p:attrName>
                                        </p:attrNameLst>
                                      </p:cBhvr>
                                      <p:to>
                                        <p:strVal val="visible"/>
                                      </p:to>
                                    </p:set>
                                    <p:animEffect transition="in" filter="box(out)">
                                      <p:cBhvr>
                                        <p:cTn id="27" dur="500"/>
                                        <p:tgtEl>
                                          <p:spTgt spid="323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23588">
                                            <p:txEl>
                                              <p:pRg st="5" end="5"/>
                                            </p:txEl>
                                          </p:spTgt>
                                        </p:tgtEl>
                                        <p:attrNameLst>
                                          <p:attrName>style.visibility</p:attrName>
                                        </p:attrNameLst>
                                      </p:cBhvr>
                                      <p:to>
                                        <p:strVal val="visible"/>
                                      </p:to>
                                    </p:set>
                                    <p:animEffect transition="in" filter="box(out)">
                                      <p:cBhvr>
                                        <p:cTn id="32" dur="500"/>
                                        <p:tgtEl>
                                          <p:spTgt spid="323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23588">
                                            <p:txEl>
                                              <p:pRg st="6" end="6"/>
                                            </p:txEl>
                                          </p:spTgt>
                                        </p:tgtEl>
                                        <p:attrNameLst>
                                          <p:attrName>style.visibility</p:attrName>
                                        </p:attrNameLst>
                                      </p:cBhvr>
                                      <p:to>
                                        <p:strVal val="visible"/>
                                      </p:to>
                                    </p:set>
                                    <p:animEffect transition="in" filter="box(out)">
                                      <p:cBhvr>
                                        <p:cTn id="37" dur="500"/>
                                        <p:tgtEl>
                                          <p:spTgt spid="3235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a:extLst>
              <a:ext uri="{FF2B5EF4-FFF2-40B4-BE49-F238E27FC236}">
                <a16:creationId xmlns:a16="http://schemas.microsoft.com/office/drawing/2014/main" id="{B7EF1E4D-D252-4EB5-A1D0-A96A84CC9964}"/>
              </a:ext>
            </a:extLst>
          </p:cNvPr>
          <p:cNvSpPr txBox="1">
            <a:spLocks noChangeArrowheads="1"/>
          </p:cNvSpPr>
          <p:nvPr/>
        </p:nvSpPr>
        <p:spPr bwMode="auto">
          <a:xfrm>
            <a:off x="571500" y="595313"/>
            <a:ext cx="90011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000" dirty="0" err="1">
                <a:solidFill>
                  <a:srgbClr val="00FF00"/>
                </a:solidFill>
                <a:latin typeface="Arial" panose="020B0604020202020204" pitchFamily="34" charset="0"/>
                <a:cs typeface="Arial" panose="020B0604020202020204" pitchFamily="34" charset="0"/>
              </a:rPr>
              <a:t>Ví</a:t>
            </a:r>
            <a:r>
              <a:rPr lang="en-US" altLang="en-US" sz="2000" dirty="0">
                <a:solidFill>
                  <a:srgbClr val="00FF00"/>
                </a:solidFill>
                <a:latin typeface="Arial" panose="020B0604020202020204" pitchFamily="34" charset="0"/>
                <a:cs typeface="Arial" panose="020B0604020202020204" pitchFamily="34" charset="0"/>
              </a:rPr>
              <a:t> </a:t>
            </a:r>
            <a:r>
              <a:rPr lang="en-US" altLang="en-US" sz="2000" dirty="0" err="1">
                <a:solidFill>
                  <a:srgbClr val="00FF00"/>
                </a:solidFill>
                <a:latin typeface="Arial" panose="020B0604020202020204" pitchFamily="34" charset="0"/>
                <a:cs typeface="Arial" panose="020B0604020202020204" pitchFamily="34" charset="0"/>
              </a:rPr>
              <a:t>dụ</a:t>
            </a:r>
            <a:r>
              <a:rPr lang="en-US" altLang="en-US" sz="2000" dirty="0">
                <a:solidFill>
                  <a:srgbClr val="00FF00"/>
                </a:solidFill>
                <a:latin typeface="Arial" panose="020B0604020202020204" pitchFamily="34" charset="0"/>
                <a:cs typeface="Arial" panose="020B0604020202020204" pitchFamily="34" charset="0"/>
              </a:rPr>
              <a:t> 1. </a:t>
            </a:r>
            <a:r>
              <a:rPr lang="en-US" altLang="en-US" sz="2000" b="0" dirty="0">
                <a:solidFill>
                  <a:srgbClr val="00FF00"/>
                </a:solidFill>
                <a:latin typeface="Arial" panose="020B0604020202020204" pitchFamily="34" charset="0"/>
                <a:cs typeface="Arial" panose="020B0604020202020204" pitchFamily="34" charset="0"/>
              </a:rPr>
              <a:t>Frame </a:t>
            </a:r>
            <a:r>
              <a:rPr lang="en-US" altLang="en-US" sz="2000" b="0" dirty="0" err="1">
                <a:solidFill>
                  <a:srgbClr val="00FF00"/>
                </a:solidFill>
                <a:latin typeface="Arial" panose="020B0604020202020204" pitchFamily="34" charset="0"/>
                <a:cs typeface="Arial" panose="020B0604020202020204" pitchFamily="34" charset="0"/>
              </a:rPr>
              <a:t>dữ</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liệu</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chuẩn</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với</a:t>
            </a:r>
            <a:r>
              <a:rPr lang="en-US" altLang="en-US" sz="2000" b="0" dirty="0">
                <a:solidFill>
                  <a:srgbClr val="00FF00"/>
                </a:solidFill>
                <a:latin typeface="Arial" panose="020B0604020202020204" pitchFamily="34" charset="0"/>
                <a:cs typeface="Arial" panose="020B0604020202020204" pitchFamily="34" charset="0"/>
              </a:rPr>
              <a:t> bit </a:t>
            </a:r>
            <a:r>
              <a:rPr lang="en-US" altLang="en-US" sz="2000" b="0" dirty="0" err="1">
                <a:solidFill>
                  <a:srgbClr val="00FF00"/>
                </a:solidFill>
                <a:latin typeface="Arial" panose="020B0604020202020204" pitchFamily="34" charset="0"/>
                <a:cs typeface="Arial" panose="020B0604020202020204" pitchFamily="34" charset="0"/>
              </a:rPr>
              <a:t>thứ</a:t>
            </a:r>
            <a:r>
              <a:rPr lang="en-US" altLang="en-US" sz="2000" b="0" dirty="0">
                <a:solidFill>
                  <a:srgbClr val="00FF00"/>
                </a:solidFill>
                <a:latin typeface="Arial" panose="020B0604020202020204" pitchFamily="34" charset="0"/>
                <a:cs typeface="Arial" panose="020B0604020202020204" pitchFamily="34" charset="0"/>
              </a:rPr>
              <a:t> 8 </a:t>
            </a:r>
            <a:r>
              <a:rPr lang="en-US" altLang="en-US" sz="2000" b="0" dirty="0" err="1">
                <a:solidFill>
                  <a:srgbClr val="00FF00"/>
                </a:solidFill>
                <a:latin typeface="Arial" panose="020B0604020202020204" pitchFamily="34" charset="0"/>
                <a:cs typeface="Arial" panose="020B0604020202020204" pitchFamily="34" charset="0"/>
              </a:rPr>
              <a:t>là</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chẵn</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lẻ</a:t>
            </a:r>
            <a:r>
              <a:rPr lang="en-US" altLang="en-US" sz="2000" b="0" dirty="0">
                <a:solidFill>
                  <a:srgbClr val="00FF00"/>
                </a:solidFill>
                <a:latin typeface="Arial" panose="020B0604020202020204" pitchFamily="34" charset="0"/>
                <a:cs typeface="Arial" panose="020B0604020202020204" pitchFamily="34" charset="0"/>
              </a:rPr>
              <a:t> </a:t>
            </a:r>
            <a:r>
              <a:rPr lang="en-US" altLang="en-US" sz="2000" b="0" dirty="0" err="1">
                <a:solidFill>
                  <a:srgbClr val="00FF00"/>
                </a:solidFill>
                <a:latin typeface="Arial" panose="020B0604020202020204" pitchFamily="34" charset="0"/>
                <a:cs typeface="Arial" panose="020B0604020202020204" pitchFamily="34" charset="0"/>
              </a:rPr>
              <a:t>ngang</a:t>
            </a:r>
            <a:r>
              <a:rPr lang="en-US" altLang="en-US" sz="2000" b="0" dirty="0">
                <a:solidFill>
                  <a:srgbClr val="00FF00"/>
                </a:solidFill>
                <a:latin typeface="Arial" panose="020B0604020202020204" pitchFamily="34" charset="0"/>
                <a:cs typeface="Arial" panose="020B0604020202020204" pitchFamily="34" charset="0"/>
              </a:rPr>
              <a:t>)</a:t>
            </a:r>
            <a:endParaRPr lang="en-US" altLang="en-US" sz="2000" b="0" dirty="0">
              <a:solidFill>
                <a:srgbClr val="00FF00"/>
              </a:solidFill>
              <a:latin typeface=".VnArial Narrow" panose="020B7200000000000000" pitchFamily="34" charset="0"/>
            </a:endParaRPr>
          </a:p>
        </p:txBody>
      </p:sp>
      <p:sp>
        <p:nvSpPr>
          <p:cNvPr id="9219" name="AutoShape 3">
            <a:hlinkClick r:id="" action="ppaction://hlinkshowjump?jump=nextslide" highlightClick="1"/>
            <a:extLst>
              <a:ext uri="{FF2B5EF4-FFF2-40B4-BE49-F238E27FC236}">
                <a16:creationId xmlns:a16="http://schemas.microsoft.com/office/drawing/2014/main" id="{A6844028-14A8-493C-B7E6-576C4B01FADA}"/>
              </a:ext>
            </a:extLst>
          </p:cNvPr>
          <p:cNvSpPr>
            <a:spLocks noChangeArrowheads="1"/>
          </p:cNvSpPr>
          <p:nvPr/>
        </p:nvSpPr>
        <p:spPr bwMode="auto">
          <a:xfrm>
            <a:off x="92392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endParaRPr lang="en-US" altLang="en-US" sz="2500" b="0">
              <a:latin typeface="Times New Roman" panose="02020603050405020304" pitchFamily="18" charset="0"/>
            </a:endParaRPr>
          </a:p>
        </p:txBody>
      </p:sp>
      <p:sp>
        <p:nvSpPr>
          <p:cNvPr id="9220" name="AutoShape 4">
            <a:hlinkClick r:id="" action="ppaction://hlinkshowjump?jump=previousslide" highlightClick="1"/>
            <a:extLst>
              <a:ext uri="{FF2B5EF4-FFF2-40B4-BE49-F238E27FC236}">
                <a16:creationId xmlns:a16="http://schemas.microsoft.com/office/drawing/2014/main" id="{8779C097-102A-4F2E-8566-98FDA33F6688}"/>
              </a:ext>
            </a:extLst>
          </p:cNvPr>
          <p:cNvSpPr>
            <a:spLocks noChangeArrowheads="1"/>
          </p:cNvSpPr>
          <p:nvPr/>
        </p:nvSpPr>
        <p:spPr bwMode="auto">
          <a:xfrm>
            <a:off x="87249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VnArial Narrow" panose="020B7200000000000000" pitchFamily="34" charset="0"/>
            </a:endParaRPr>
          </a:p>
        </p:txBody>
      </p:sp>
      <p:sp>
        <p:nvSpPr>
          <p:cNvPr id="278533" name="Text Box 5">
            <a:extLst>
              <a:ext uri="{FF2B5EF4-FFF2-40B4-BE49-F238E27FC236}">
                <a16:creationId xmlns:a16="http://schemas.microsoft.com/office/drawing/2014/main" id="{CC59740B-9D43-4EE6-A285-356021EA353E}"/>
              </a:ext>
            </a:extLst>
          </p:cNvPr>
          <p:cNvSpPr txBox="1">
            <a:spLocks noChangeArrowheads="1"/>
          </p:cNvSpPr>
          <p:nvPr/>
        </p:nvSpPr>
        <p:spPr bwMode="auto">
          <a:xfrm>
            <a:off x="571500" y="10668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sz="2000" b="0" dirty="0">
                <a:latin typeface="Arial" panose="020B0604020202020204" pitchFamily="34" charset="0"/>
                <a:cs typeface="Arial" panose="020B0604020202020204" pitchFamily="34" charset="0"/>
              </a:rPr>
              <a:t>Header (address):</a:t>
            </a:r>
            <a:r>
              <a:rPr lang="en-US" altLang="en-US" sz="2000" dirty="0">
                <a:latin typeface="Arial" panose="020B0604020202020204" pitchFamily="34" charset="0"/>
                <a:cs typeface="Arial" panose="020B0604020202020204" pitchFamily="34" charset="0"/>
              </a:rPr>
              <a:t> </a:t>
            </a:r>
            <a:r>
              <a:rPr lang="en-US" altLang="en-US" sz="2000" dirty="0">
                <a:solidFill>
                  <a:srgbClr val="FFFF00"/>
                </a:solidFill>
                <a:latin typeface="Arial" panose="020B0604020202020204" pitchFamily="34" charset="0"/>
                <a:cs typeface="Arial" panose="020B0604020202020204" pitchFamily="34" charset="0"/>
              </a:rPr>
              <a:t>11100010</a:t>
            </a:r>
          </a:p>
          <a:p>
            <a:pPr>
              <a:spcBef>
                <a:spcPct val="0"/>
              </a:spcBef>
              <a:buClrTx/>
              <a:buSzTx/>
              <a:buFontTx/>
              <a:buNone/>
            </a:pPr>
            <a:r>
              <a:rPr lang="en-US" altLang="en-US" sz="2000" b="0" dirty="0">
                <a:latin typeface="Arial" panose="020B0604020202020204" pitchFamily="34" charset="0"/>
                <a:cs typeface="Arial" panose="020B0604020202020204" pitchFamily="34" charset="0"/>
              </a:rPr>
              <a:t>SOH:</a:t>
            </a:r>
            <a:r>
              <a:rPr lang="en-US" altLang="en-US" sz="2000" dirty="0">
                <a:latin typeface="Arial" panose="020B0604020202020204" pitchFamily="34" charset="0"/>
                <a:cs typeface="Arial" panose="020B0604020202020204" pitchFamily="34" charset="0"/>
              </a:rPr>
              <a:t> </a:t>
            </a:r>
            <a:r>
              <a:rPr lang="en-US" altLang="en-US" sz="2000" dirty="0">
                <a:solidFill>
                  <a:srgbClr val="66FF66"/>
                </a:solidFill>
                <a:latin typeface="Arial" panose="020B0604020202020204" pitchFamily="34" charset="0"/>
                <a:cs typeface="Arial" panose="020B0604020202020204" pitchFamily="34" charset="0"/>
              </a:rPr>
              <a:t>000 0001 -&gt; 0000 0011</a:t>
            </a:r>
          </a:p>
          <a:p>
            <a:pPr>
              <a:spcBef>
                <a:spcPct val="0"/>
              </a:spcBef>
              <a:buClrTx/>
              <a:buSzTx/>
              <a:buFontTx/>
              <a:buNone/>
            </a:pPr>
            <a:r>
              <a:rPr lang="en-US" altLang="en-US" sz="2000" b="0" dirty="0">
                <a:latin typeface="Arial" panose="020B0604020202020204" pitchFamily="34" charset="0"/>
                <a:cs typeface="Arial" panose="020B0604020202020204" pitchFamily="34" charset="0"/>
              </a:rPr>
              <a:t>STX:</a:t>
            </a:r>
            <a:r>
              <a:rPr lang="en-US" altLang="en-US" sz="2000" dirty="0">
                <a:latin typeface="Arial" panose="020B0604020202020204" pitchFamily="34" charset="0"/>
                <a:cs typeface="Arial" panose="020B0604020202020204" pitchFamily="34" charset="0"/>
              </a:rPr>
              <a:t> 000 0010  -&gt; 0000 0101</a:t>
            </a:r>
          </a:p>
          <a:p>
            <a:pPr>
              <a:spcBef>
                <a:spcPct val="0"/>
              </a:spcBef>
              <a:buClrTx/>
              <a:buSzTx/>
              <a:buFontTx/>
              <a:buNone/>
            </a:pPr>
            <a:r>
              <a:rPr lang="en-US" altLang="en-US" sz="2000" b="0" dirty="0">
                <a:latin typeface="Arial" panose="020B0604020202020204" pitchFamily="34" charset="0"/>
                <a:cs typeface="Arial" panose="020B0604020202020204" pitchFamily="34" charset="0"/>
              </a:rPr>
              <a:t>EXT: </a:t>
            </a:r>
            <a:r>
              <a:rPr lang="en-US" altLang="en-US" sz="2000" dirty="0">
                <a:latin typeface="Arial" panose="020B0604020202020204" pitchFamily="34" charset="0"/>
                <a:cs typeface="Arial" panose="020B0604020202020204" pitchFamily="34" charset="0"/>
              </a:rPr>
              <a:t>000 0011 -&gt; 0000 0110</a:t>
            </a:r>
          </a:p>
          <a:p>
            <a:pPr>
              <a:spcBef>
                <a:spcPct val="0"/>
              </a:spcBef>
              <a:buClrTx/>
              <a:buSzTx/>
              <a:buFontTx/>
              <a:buNone/>
            </a:pPr>
            <a:r>
              <a:rPr lang="en-US" altLang="en-US" sz="2000" b="0" dirty="0">
                <a:latin typeface="Arial" panose="020B0604020202020204" pitchFamily="34" charset="0"/>
                <a:cs typeface="Arial" panose="020B0604020202020204" pitchFamily="34" charset="0"/>
              </a:rPr>
              <a:t>Text: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Đồng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bào</a:t>
            </a:r>
            <a:r>
              <a:rPr lang="en-US" altLang="en-US" sz="2000" dirty="0">
                <a:latin typeface="Arial" panose="020B0604020202020204" pitchFamily="34" charset="0"/>
                <a:cs typeface="Arial" panose="020B0604020202020204" pitchFamily="34" charset="0"/>
              </a:rPr>
              <a:t>”</a:t>
            </a:r>
          </a:p>
          <a:p>
            <a:pPr>
              <a:spcBef>
                <a:spcPct val="0"/>
              </a:spcBef>
              <a:buClrTx/>
              <a:buSzTx/>
              <a:buFontTx/>
              <a:buNone/>
            </a:pPr>
            <a:endParaRPr lang="en-US" altLang="en-US" sz="2000" dirty="0">
              <a:solidFill>
                <a:srgbClr val="66FF66"/>
              </a:solidFill>
              <a:latin typeface="Arial" panose="020B0604020202020204" pitchFamily="34" charset="0"/>
              <a:cs typeface="Arial" panose="020B0604020202020204" pitchFamily="34" charset="0"/>
            </a:endParaRPr>
          </a:p>
          <a:p>
            <a:pPr>
              <a:spcBef>
                <a:spcPct val="0"/>
              </a:spcBef>
              <a:buClrTx/>
              <a:buSzTx/>
              <a:buFontTx/>
              <a:buNone/>
            </a:pPr>
            <a:r>
              <a:rPr lang="en-US" altLang="en-US" sz="2000" dirty="0" err="1">
                <a:solidFill>
                  <a:srgbClr val="66FF66"/>
                </a:solidFill>
                <a:latin typeface="Arial" panose="020B0604020202020204" pitchFamily="34" charset="0"/>
                <a:cs typeface="Arial" panose="020B0604020202020204" pitchFamily="34" charset="0"/>
              </a:rPr>
              <a:t>Giải</a:t>
            </a:r>
            <a:endParaRPr lang="en-US" altLang="en-US" sz="2000" dirty="0">
              <a:solidFill>
                <a:srgbClr val="66FF66"/>
              </a:solidFill>
              <a:latin typeface="Arial" panose="020B0604020202020204" pitchFamily="34" charset="0"/>
              <a:cs typeface="Arial" panose="020B0604020202020204" pitchFamily="34" charset="0"/>
            </a:endParaRPr>
          </a:p>
          <a:p>
            <a:pPr>
              <a:spcBef>
                <a:spcPct val="0"/>
              </a:spcBef>
              <a:buClrTx/>
              <a:buSzTx/>
              <a:buFontTx/>
              <a:buNone/>
            </a:pPr>
            <a:r>
              <a:rPr lang="en-US" altLang="en-US" sz="2000" dirty="0">
                <a:solidFill>
                  <a:srgbClr val="FFFF00"/>
                </a:solidFill>
                <a:latin typeface="Arial" panose="020B0604020202020204" pitchFamily="34" charset="0"/>
                <a:cs typeface="Arial" panose="020B0604020202020204" pitchFamily="34" charset="0"/>
              </a:rPr>
              <a:t>       D-&gt; 1000 100 -&gt; ; </a:t>
            </a:r>
            <a:r>
              <a:rPr lang="en-US" altLang="en-US" sz="2000" dirty="0">
                <a:solidFill>
                  <a:srgbClr val="66FF66"/>
                </a:solidFill>
                <a:latin typeface="Arial" panose="020B0604020202020204" pitchFamily="34" charset="0"/>
                <a:cs typeface="Arial" panose="020B0604020202020204" pitchFamily="34" charset="0"/>
              </a:rPr>
              <a:t>d -&gt; 1100 100; </a:t>
            </a:r>
            <a:r>
              <a:rPr lang="en-US" altLang="en-US" sz="2000" dirty="0">
                <a:latin typeface="Arial" panose="020B0604020202020204" pitchFamily="34" charset="0"/>
                <a:cs typeface="Arial" panose="020B0604020202020204" pitchFamily="34" charset="0"/>
              </a:rPr>
              <a:t>o -&gt; 110 1111; </a:t>
            </a:r>
            <a:r>
              <a:rPr lang="en-US" altLang="en-US" sz="2000" dirty="0">
                <a:solidFill>
                  <a:srgbClr val="FF0000"/>
                </a:solidFill>
                <a:latin typeface="Arial" panose="020B0604020202020204" pitchFamily="34" charset="0"/>
                <a:cs typeface="Arial" panose="020B0604020202020204" pitchFamily="34" charset="0"/>
              </a:rPr>
              <a:t>n -&gt; 110 1110</a:t>
            </a:r>
            <a:r>
              <a:rPr lang="en-US" altLang="en-US" sz="2000" dirty="0">
                <a:latin typeface="Arial" panose="020B0604020202020204" pitchFamily="34" charset="0"/>
                <a:cs typeface="Arial" panose="020B0604020202020204" pitchFamily="34" charset="0"/>
              </a:rPr>
              <a:t> </a:t>
            </a:r>
          </a:p>
          <a:p>
            <a:pPr>
              <a:spcBef>
                <a:spcPct val="0"/>
              </a:spcBef>
              <a:buClrTx/>
              <a:buSzTx/>
              <a:buFontTx/>
              <a:buNone/>
            </a:pPr>
            <a:r>
              <a:rPr lang="en-US" altLang="en-US" sz="2000" dirty="0">
                <a:solidFill>
                  <a:srgbClr val="66FF33"/>
                </a:solidFill>
                <a:latin typeface="Arial" panose="020B0604020202020204" pitchFamily="34" charset="0"/>
                <a:cs typeface="Arial" panose="020B0604020202020204" pitchFamily="34" charset="0"/>
              </a:rPr>
              <a:t>       g -&gt; 110 0111; </a:t>
            </a:r>
            <a:r>
              <a:rPr lang="en-US" altLang="en-US" sz="2000" dirty="0">
                <a:solidFill>
                  <a:srgbClr val="66FFFF"/>
                </a:solidFill>
                <a:latin typeface="Arial" panose="020B0604020202020204" pitchFamily="34" charset="0"/>
                <a:cs typeface="Arial" panose="020B0604020202020204" pitchFamily="34" charset="0"/>
              </a:rPr>
              <a:t>f -&gt; 110 0110;  </a:t>
            </a:r>
            <a:r>
              <a:rPr lang="en-US" altLang="en-US" sz="2000" dirty="0" err="1">
                <a:solidFill>
                  <a:srgbClr val="FFFF00"/>
                </a:solidFill>
                <a:latin typeface="Arial" panose="020B0604020202020204" pitchFamily="34" charset="0"/>
                <a:cs typeface="Arial" panose="020B0604020202020204" pitchFamily="34" charset="0"/>
              </a:rPr>
              <a:t>dấu</a:t>
            </a:r>
            <a:r>
              <a:rPr lang="en-US" altLang="en-US" sz="2000" dirty="0">
                <a:solidFill>
                  <a:srgbClr val="FFFF00"/>
                </a:solidFill>
                <a:latin typeface="Arial" panose="020B0604020202020204" pitchFamily="34" charset="0"/>
                <a:cs typeface="Arial" panose="020B0604020202020204" pitchFamily="34" charset="0"/>
              </a:rPr>
              <a:t> </a:t>
            </a:r>
            <a:r>
              <a:rPr lang="en-US" altLang="en-US" sz="2000" dirty="0" err="1">
                <a:solidFill>
                  <a:srgbClr val="FFFF00"/>
                </a:solidFill>
                <a:latin typeface="Arial" panose="020B0604020202020204" pitchFamily="34" charset="0"/>
                <a:cs typeface="Arial" panose="020B0604020202020204" pitchFamily="34" charset="0"/>
              </a:rPr>
              <a:t>cách</a:t>
            </a:r>
            <a:r>
              <a:rPr lang="en-US" altLang="en-US" sz="2000" dirty="0">
                <a:solidFill>
                  <a:srgbClr val="FFFF00"/>
                </a:solidFill>
                <a:latin typeface="Arial" panose="020B0604020202020204" pitchFamily="34" charset="0"/>
                <a:cs typeface="Arial" panose="020B0604020202020204" pitchFamily="34" charset="0"/>
              </a:rPr>
              <a:t> -&gt; 010 0000; </a:t>
            </a:r>
            <a:r>
              <a:rPr lang="en-US" altLang="en-US" sz="2000" dirty="0">
                <a:solidFill>
                  <a:srgbClr val="FF3300"/>
                </a:solidFill>
                <a:latin typeface="Arial" panose="020B0604020202020204" pitchFamily="34" charset="0"/>
                <a:cs typeface="Arial" panose="020B0604020202020204" pitchFamily="34" charset="0"/>
              </a:rPr>
              <a:t>b -&gt; 110 0010; </a:t>
            </a:r>
          </a:p>
          <a:p>
            <a:pPr>
              <a:spcBef>
                <a:spcPct val="0"/>
              </a:spcBef>
              <a:buClrTx/>
              <a:buSzTx/>
              <a:buFontTx/>
              <a:buNone/>
            </a:pPr>
            <a:r>
              <a:rPr lang="en-US" altLang="en-US" sz="2000" dirty="0">
                <a:latin typeface="Arial" panose="020B0604020202020204" pitchFamily="34" charset="0"/>
                <a:cs typeface="Arial" panose="020B0604020202020204" pitchFamily="34" charset="0"/>
              </a:rPr>
              <a:t>       a-&gt; 110 0001; </a:t>
            </a:r>
            <a:endParaRPr lang="en-US" altLang="en-US" sz="2000" dirty="0">
              <a:solidFill>
                <a:srgbClr val="FFFF00"/>
              </a:solidFill>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0E23EB4C-16FC-456E-B8BD-A5863E8D8F99}"/>
              </a:ext>
            </a:extLst>
          </p:cNvPr>
          <p:cNvGraphicFramePr>
            <a:graphicFrameLocks noGrp="1"/>
          </p:cNvGraphicFramePr>
          <p:nvPr/>
        </p:nvGraphicFramePr>
        <p:xfrm>
          <a:off x="1104900" y="4343400"/>
          <a:ext cx="7848600" cy="1752600"/>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13081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438150">
                <a:tc>
                  <a:txBody>
                    <a:bodyPr/>
                    <a:lstStyle/>
                    <a:p>
                      <a:pPr algn="ctr"/>
                      <a:r>
                        <a:rPr lang="en-US" dirty="0">
                          <a:latin typeface="Arial" pitchFamily="34" charset="0"/>
                          <a:cs typeface="Arial" pitchFamily="34" charset="0"/>
                        </a:rPr>
                        <a:t>D</a:t>
                      </a:r>
                    </a:p>
                  </a:txBody>
                  <a:tcPr anchor="ctr"/>
                </a:tc>
                <a:tc>
                  <a:txBody>
                    <a:bodyPr/>
                    <a:lstStyle/>
                    <a:p>
                      <a:pPr algn="ctr"/>
                      <a:r>
                        <a:rPr lang="en-US" dirty="0">
                          <a:latin typeface="Arial" pitchFamily="34" charset="0"/>
                          <a:cs typeface="Arial" pitchFamily="34" charset="0"/>
                        </a:rPr>
                        <a:t>d</a:t>
                      </a:r>
                    </a:p>
                  </a:txBody>
                  <a:tcPr anchor="ctr"/>
                </a:tc>
                <a:tc>
                  <a:txBody>
                    <a:bodyPr/>
                    <a:lstStyle/>
                    <a:p>
                      <a:pPr algn="ctr"/>
                      <a:r>
                        <a:rPr lang="en-US" dirty="0">
                          <a:latin typeface="Arial" pitchFamily="34" charset="0"/>
                          <a:cs typeface="Arial" pitchFamily="34" charset="0"/>
                        </a:rPr>
                        <a:t>o</a:t>
                      </a:r>
                    </a:p>
                  </a:txBody>
                  <a:tcPr anchor="ctr"/>
                </a:tc>
                <a:tc>
                  <a:txBody>
                    <a:bodyPr/>
                    <a:lstStyle/>
                    <a:p>
                      <a:pPr algn="ctr"/>
                      <a:r>
                        <a:rPr lang="en-US" dirty="0">
                          <a:latin typeface="Arial" pitchFamily="34" charset="0"/>
                          <a:cs typeface="Arial" pitchFamily="34" charset="0"/>
                        </a:rPr>
                        <a:t>o</a:t>
                      </a:r>
                    </a:p>
                  </a:txBody>
                  <a:tcPr anchor="ctr"/>
                </a:tc>
                <a:tc>
                  <a:txBody>
                    <a:bodyPr/>
                    <a:lstStyle/>
                    <a:p>
                      <a:pPr algn="ctr"/>
                      <a:r>
                        <a:rPr lang="en-US" dirty="0">
                          <a:latin typeface="Arial" pitchFamily="34" charset="0"/>
                          <a:cs typeface="Arial" pitchFamily="34" charset="0"/>
                        </a:rPr>
                        <a:t>n</a:t>
                      </a:r>
                    </a:p>
                  </a:txBody>
                  <a:tcPr anchor="ctr"/>
                </a:tc>
                <a:tc>
                  <a:txBody>
                    <a:bodyPr/>
                    <a:lstStyle/>
                    <a:p>
                      <a:pPr algn="ctr"/>
                      <a:r>
                        <a:rPr lang="en-US" dirty="0">
                          <a:latin typeface="Arial" pitchFamily="34" charset="0"/>
                          <a:cs typeface="Arial" pitchFamily="34" charset="0"/>
                        </a:rPr>
                        <a:t>g</a:t>
                      </a:r>
                    </a:p>
                  </a:txBody>
                  <a:tcPr anchor="ctr"/>
                </a:tc>
                <a:extLst>
                  <a:ext uri="{0D108BD9-81ED-4DB2-BD59-A6C34878D82A}">
                    <a16:rowId xmlns:a16="http://schemas.microsoft.com/office/drawing/2014/main" val="10000"/>
                  </a:ext>
                </a:extLst>
              </a:tr>
              <a:tr h="438150">
                <a:tc>
                  <a:txBody>
                    <a:bodyPr/>
                    <a:lstStyle/>
                    <a:p>
                      <a:pPr algn="ctr"/>
                      <a:r>
                        <a:rPr lang="en-US" b="1" dirty="0">
                          <a:solidFill>
                            <a:srgbClr val="00B050"/>
                          </a:solidFill>
                          <a:latin typeface="Arial" pitchFamily="34" charset="0"/>
                          <a:cs typeface="Arial" pitchFamily="34" charset="0"/>
                        </a:rPr>
                        <a:t>1000 100</a:t>
                      </a:r>
                      <a:r>
                        <a:rPr lang="en-US" b="1" dirty="0">
                          <a:solidFill>
                            <a:srgbClr val="FF0000"/>
                          </a:solidFill>
                          <a:latin typeface="Arial" pitchFamily="34" charset="0"/>
                          <a:cs typeface="Arial" pitchFamily="34" charset="0"/>
                        </a:rPr>
                        <a:t>0</a:t>
                      </a:r>
                    </a:p>
                  </a:txBody>
                  <a:tcPr anchor="ctr"/>
                </a:tc>
                <a:tc>
                  <a:txBody>
                    <a:bodyPr/>
                    <a:lstStyle/>
                    <a:p>
                      <a:pPr algn="ctr"/>
                      <a:r>
                        <a:rPr lang="en-US" b="1">
                          <a:latin typeface="Arial" pitchFamily="34" charset="0"/>
                          <a:cs typeface="Arial" pitchFamily="34" charset="0"/>
                        </a:rPr>
                        <a:t>1100 100</a:t>
                      </a:r>
                      <a:r>
                        <a:rPr lang="en-US" b="1">
                          <a:solidFill>
                            <a:srgbClr val="FF0000"/>
                          </a:solidFill>
                          <a:latin typeface="Arial" pitchFamily="34" charset="0"/>
                          <a:cs typeface="Arial" pitchFamily="34" charset="0"/>
                        </a:rPr>
                        <a:t>1</a:t>
                      </a:r>
                      <a:endParaRPr lang="en-US" b="1" dirty="0">
                        <a:solidFill>
                          <a:srgbClr val="FF0000"/>
                        </a:solidFill>
                        <a:latin typeface="Arial" pitchFamily="34" charset="0"/>
                        <a:cs typeface="Arial" pitchFamily="34" charset="0"/>
                      </a:endParaRPr>
                    </a:p>
                  </a:txBody>
                  <a:tcPr anchor="ctr"/>
                </a:tc>
                <a:tc>
                  <a:txBody>
                    <a:bodyPr/>
                    <a:lstStyle/>
                    <a:p>
                      <a:pPr algn="ctr"/>
                      <a:r>
                        <a:rPr lang="en-US" b="1" dirty="0">
                          <a:solidFill>
                            <a:srgbClr val="0000FF"/>
                          </a:solidFill>
                          <a:latin typeface="Arial" pitchFamily="34" charset="0"/>
                          <a:cs typeface="Arial" pitchFamily="34" charset="0"/>
                        </a:rPr>
                        <a:t>1101 111</a:t>
                      </a:r>
                      <a:r>
                        <a:rPr lang="en-US" b="1" dirty="0">
                          <a:solidFill>
                            <a:srgbClr val="FF3300"/>
                          </a:solidFill>
                          <a:latin typeface="Arial" pitchFamily="34" charset="0"/>
                          <a:cs typeface="Arial" pitchFamily="34" charset="0"/>
                        </a:rPr>
                        <a:t>0</a:t>
                      </a:r>
                    </a:p>
                  </a:txBody>
                  <a:tcPr anchor="ctr"/>
                </a:tc>
                <a:tc>
                  <a:txBody>
                    <a:bodyPr/>
                    <a:lstStyle/>
                    <a:p>
                      <a:pPr algn="ctr"/>
                      <a:r>
                        <a:rPr lang="en-US" b="1" dirty="0">
                          <a:latin typeface="Arial" pitchFamily="34" charset="0"/>
                          <a:cs typeface="Arial" pitchFamily="34" charset="0"/>
                        </a:rPr>
                        <a:t>1101 111</a:t>
                      </a:r>
                      <a:r>
                        <a:rPr lang="en-US" b="1" dirty="0">
                          <a:solidFill>
                            <a:srgbClr val="FF3300"/>
                          </a:solidFill>
                          <a:latin typeface="Arial" pitchFamily="34" charset="0"/>
                          <a:cs typeface="Arial" pitchFamily="34" charset="0"/>
                        </a:rPr>
                        <a:t>0</a:t>
                      </a:r>
                    </a:p>
                  </a:txBody>
                  <a:tcPr anchor="ctr"/>
                </a:tc>
                <a:tc>
                  <a:txBody>
                    <a:bodyPr/>
                    <a:lstStyle/>
                    <a:p>
                      <a:pPr algn="ctr"/>
                      <a:r>
                        <a:rPr lang="en-US" b="1" dirty="0">
                          <a:solidFill>
                            <a:srgbClr val="0000FF"/>
                          </a:solidFill>
                          <a:latin typeface="Arial" pitchFamily="34" charset="0"/>
                          <a:cs typeface="Arial" pitchFamily="34" charset="0"/>
                        </a:rPr>
                        <a:t>1101 110</a:t>
                      </a:r>
                      <a:r>
                        <a:rPr lang="en-US" b="1" dirty="0">
                          <a:solidFill>
                            <a:srgbClr val="FF3300"/>
                          </a:solidFill>
                          <a:latin typeface="Arial" pitchFamily="34" charset="0"/>
                          <a:cs typeface="Arial" pitchFamily="34" charset="0"/>
                        </a:rPr>
                        <a:t>1</a:t>
                      </a:r>
                    </a:p>
                  </a:txBody>
                  <a:tcPr anchor="ctr"/>
                </a:tc>
                <a:tc>
                  <a:txBody>
                    <a:bodyPr/>
                    <a:lstStyle/>
                    <a:p>
                      <a:pPr algn="ctr"/>
                      <a:r>
                        <a:rPr lang="en-US" b="1" dirty="0">
                          <a:latin typeface="Arial" pitchFamily="34" charset="0"/>
                          <a:cs typeface="Arial" pitchFamily="34" charset="0"/>
                        </a:rPr>
                        <a:t>1100 111</a:t>
                      </a:r>
                      <a:r>
                        <a:rPr lang="en-US" b="1" dirty="0">
                          <a:solidFill>
                            <a:srgbClr val="FF3300"/>
                          </a:solidFill>
                          <a:latin typeface="Arial" pitchFamily="34" charset="0"/>
                          <a:cs typeface="Arial" pitchFamily="34" charset="0"/>
                        </a:rPr>
                        <a:t>1</a:t>
                      </a:r>
                    </a:p>
                  </a:txBody>
                  <a:tcPr anchor="ctr"/>
                </a:tc>
                <a:extLst>
                  <a:ext uri="{0D108BD9-81ED-4DB2-BD59-A6C34878D82A}">
                    <a16:rowId xmlns:a16="http://schemas.microsoft.com/office/drawing/2014/main" val="10001"/>
                  </a:ext>
                </a:extLst>
              </a:tr>
              <a:tr h="438150">
                <a:tc>
                  <a:txBody>
                    <a:bodyPr/>
                    <a:lstStyle/>
                    <a:p>
                      <a:pPr algn="ctr"/>
                      <a:r>
                        <a:rPr lang="en-US" b="1" dirty="0">
                          <a:latin typeface="Arial" pitchFamily="34" charset="0"/>
                          <a:cs typeface="Arial" pitchFamily="34" charset="0"/>
                        </a:rPr>
                        <a:t>f</a:t>
                      </a:r>
                    </a:p>
                  </a:txBody>
                  <a:tcPr anchor="ctr"/>
                </a:tc>
                <a:tc>
                  <a:txBody>
                    <a:bodyPr/>
                    <a:lstStyle/>
                    <a:p>
                      <a:pPr algn="ctr"/>
                      <a:endParaRPr lang="en-US" b="1" dirty="0">
                        <a:latin typeface="Arial" pitchFamily="34" charset="0"/>
                        <a:cs typeface="Arial" pitchFamily="34" charset="0"/>
                      </a:endParaRPr>
                    </a:p>
                  </a:txBody>
                  <a:tcPr anchor="ctr"/>
                </a:tc>
                <a:tc>
                  <a:txBody>
                    <a:bodyPr/>
                    <a:lstStyle/>
                    <a:p>
                      <a:pPr algn="ctr"/>
                      <a:r>
                        <a:rPr lang="en-US" b="1" dirty="0">
                          <a:latin typeface="Arial" pitchFamily="34" charset="0"/>
                          <a:cs typeface="Arial" pitchFamily="34" charset="0"/>
                        </a:rPr>
                        <a:t>b</a:t>
                      </a:r>
                    </a:p>
                  </a:txBody>
                  <a:tcPr anchor="ctr"/>
                </a:tc>
                <a:tc>
                  <a:txBody>
                    <a:bodyPr/>
                    <a:lstStyle/>
                    <a:p>
                      <a:pPr algn="ctr"/>
                      <a:r>
                        <a:rPr lang="en-US" b="1" dirty="0">
                          <a:latin typeface="Arial" pitchFamily="34" charset="0"/>
                          <a:cs typeface="Arial" pitchFamily="34" charset="0"/>
                        </a:rPr>
                        <a:t>a</a:t>
                      </a:r>
                    </a:p>
                  </a:txBody>
                  <a:tcPr anchor="ctr"/>
                </a:tc>
                <a:tc>
                  <a:txBody>
                    <a:bodyPr/>
                    <a:lstStyle/>
                    <a:p>
                      <a:pPr algn="ctr"/>
                      <a:r>
                        <a:rPr lang="en-US" b="1" dirty="0">
                          <a:latin typeface="Arial" pitchFamily="34" charset="0"/>
                          <a:cs typeface="Arial" pitchFamily="34" charset="0"/>
                        </a:rPr>
                        <a:t>o</a:t>
                      </a:r>
                    </a:p>
                  </a:txBody>
                  <a:tcPr anchor="ctr"/>
                </a:tc>
                <a:tc>
                  <a:txBody>
                    <a:bodyPr/>
                    <a:lstStyle/>
                    <a:p>
                      <a:pPr algn="ctr"/>
                      <a:r>
                        <a:rPr lang="en-US" b="1" dirty="0">
                          <a:latin typeface="Arial" pitchFamily="34" charset="0"/>
                          <a:cs typeface="Arial" pitchFamily="34" charset="0"/>
                        </a:rPr>
                        <a:t>f</a:t>
                      </a:r>
                    </a:p>
                  </a:txBody>
                  <a:tcPr anchor="ctr"/>
                </a:tc>
                <a:extLst>
                  <a:ext uri="{0D108BD9-81ED-4DB2-BD59-A6C34878D82A}">
                    <a16:rowId xmlns:a16="http://schemas.microsoft.com/office/drawing/2014/main" val="10002"/>
                  </a:ext>
                </a:extLst>
              </a:tr>
              <a:tr h="438150">
                <a:tc>
                  <a:txBody>
                    <a:bodyPr/>
                    <a:lstStyle/>
                    <a:p>
                      <a:pPr algn="ctr"/>
                      <a:r>
                        <a:rPr lang="en-US" b="1" dirty="0">
                          <a:solidFill>
                            <a:srgbClr val="0000FF"/>
                          </a:solidFill>
                          <a:latin typeface="Arial" pitchFamily="34" charset="0"/>
                          <a:cs typeface="Arial" pitchFamily="34" charset="0"/>
                        </a:rPr>
                        <a:t>1100 110</a:t>
                      </a:r>
                      <a:r>
                        <a:rPr lang="en-US" b="1" dirty="0">
                          <a:solidFill>
                            <a:srgbClr val="FF3300"/>
                          </a:solidFill>
                          <a:latin typeface="Arial" pitchFamily="34" charset="0"/>
                          <a:cs typeface="Arial" pitchFamily="34" charset="0"/>
                        </a:rPr>
                        <a:t>0</a:t>
                      </a:r>
                    </a:p>
                  </a:txBody>
                  <a:tcPr anchor="ctr"/>
                </a:tc>
                <a:tc>
                  <a:txBody>
                    <a:bodyPr/>
                    <a:lstStyle/>
                    <a:p>
                      <a:pPr algn="ctr"/>
                      <a:r>
                        <a:rPr lang="en-US" b="1" dirty="0">
                          <a:latin typeface="Arial" pitchFamily="34" charset="0"/>
                          <a:cs typeface="Arial" pitchFamily="34" charset="0"/>
                        </a:rPr>
                        <a:t>0100 000</a:t>
                      </a:r>
                      <a:r>
                        <a:rPr lang="en-US" b="1" dirty="0">
                          <a:solidFill>
                            <a:srgbClr val="FF3300"/>
                          </a:solidFill>
                          <a:latin typeface="Arial" pitchFamily="34" charset="0"/>
                          <a:cs typeface="Arial" pitchFamily="34" charset="0"/>
                        </a:rPr>
                        <a:t>1</a:t>
                      </a:r>
                    </a:p>
                  </a:txBody>
                  <a:tcPr anchor="ctr"/>
                </a:tc>
                <a:tc>
                  <a:txBody>
                    <a:bodyPr/>
                    <a:lstStyle/>
                    <a:p>
                      <a:pPr algn="ctr"/>
                      <a:r>
                        <a:rPr lang="en-US" b="1" dirty="0">
                          <a:solidFill>
                            <a:srgbClr val="00B050"/>
                          </a:solidFill>
                          <a:latin typeface="Arial" pitchFamily="34" charset="0"/>
                          <a:cs typeface="Arial" pitchFamily="34" charset="0"/>
                        </a:rPr>
                        <a:t>1100 010</a:t>
                      </a:r>
                      <a:r>
                        <a:rPr lang="en-US" b="1" dirty="0">
                          <a:solidFill>
                            <a:srgbClr val="FF3300"/>
                          </a:solidFill>
                          <a:latin typeface="Arial" pitchFamily="34" charset="0"/>
                          <a:cs typeface="Arial" pitchFamily="34" charset="0"/>
                        </a:rPr>
                        <a:t>1</a:t>
                      </a:r>
                    </a:p>
                  </a:txBody>
                  <a:tcPr anchor="ctr"/>
                </a:tc>
                <a:tc>
                  <a:txBody>
                    <a:bodyPr/>
                    <a:lstStyle/>
                    <a:p>
                      <a:pPr algn="ctr"/>
                      <a:r>
                        <a:rPr lang="en-US" b="1" dirty="0">
                          <a:latin typeface="Arial" pitchFamily="34" charset="0"/>
                          <a:cs typeface="Arial" pitchFamily="34" charset="0"/>
                        </a:rPr>
                        <a:t>1100 001</a:t>
                      </a:r>
                      <a:r>
                        <a:rPr lang="en-US" b="1" dirty="0">
                          <a:solidFill>
                            <a:srgbClr val="FF3300"/>
                          </a:solidFill>
                          <a:latin typeface="Arial" pitchFamily="34" charset="0"/>
                          <a:cs typeface="Arial" pitchFamily="34" charset="0"/>
                        </a:rPr>
                        <a:t>1</a:t>
                      </a:r>
                    </a:p>
                  </a:txBody>
                  <a:tcPr anchor="ctr"/>
                </a:tc>
                <a:tc>
                  <a:txBody>
                    <a:bodyPr/>
                    <a:lstStyle/>
                    <a:p>
                      <a:pPr algn="ctr"/>
                      <a:r>
                        <a:rPr lang="en-US" b="1" dirty="0">
                          <a:solidFill>
                            <a:srgbClr val="0000FF"/>
                          </a:solidFill>
                          <a:latin typeface="Arial" pitchFamily="34" charset="0"/>
                          <a:cs typeface="Arial" pitchFamily="34" charset="0"/>
                        </a:rPr>
                        <a:t>1101 111</a:t>
                      </a:r>
                      <a:r>
                        <a:rPr lang="en-US" b="1" dirty="0">
                          <a:solidFill>
                            <a:srgbClr val="FF3300"/>
                          </a:solidFill>
                          <a:latin typeface="Arial" pitchFamily="34" charset="0"/>
                          <a:cs typeface="Arial" pitchFamily="34" charset="0"/>
                        </a:rPr>
                        <a:t>0</a:t>
                      </a:r>
                    </a:p>
                  </a:txBody>
                  <a:tcPr anchor="ctr"/>
                </a:tc>
                <a:tc>
                  <a:txBody>
                    <a:bodyPr/>
                    <a:lstStyle/>
                    <a:p>
                      <a:pPr algn="ctr"/>
                      <a:r>
                        <a:rPr lang="en-US" b="1" dirty="0">
                          <a:latin typeface="Arial" pitchFamily="34" charset="0"/>
                          <a:cs typeface="Arial" pitchFamily="34" charset="0"/>
                        </a:rPr>
                        <a:t>1100 110</a:t>
                      </a:r>
                      <a:r>
                        <a:rPr lang="en-US" b="1" dirty="0">
                          <a:solidFill>
                            <a:srgbClr val="FF3300"/>
                          </a:solidFill>
                          <a:latin typeface="Arial" pitchFamily="34" charset="0"/>
                          <a:cs typeface="Arial" pitchFamily="34" charset="0"/>
                        </a:rPr>
                        <a:t>0</a:t>
                      </a:r>
                    </a:p>
                  </a:txBody>
                  <a:tcPr anchor="ct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checkerboard(across)">
                                      <p:cBhvr>
                                        <p:cTn id="7" dur="5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Effect transition="in" filter="diamond(in)">
                                      <p:cBhvr>
                                        <p:cTn id="12" dur="2000"/>
                                        <p:tgtEl>
                                          <p:spTgt spid="27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amond(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a:extLst>
              <a:ext uri="{FF2B5EF4-FFF2-40B4-BE49-F238E27FC236}">
                <a16:creationId xmlns:a16="http://schemas.microsoft.com/office/drawing/2014/main" id="{1E64D34C-3D14-46E8-85D0-0A2ED99E68FD}"/>
              </a:ext>
            </a:extLst>
          </p:cNvPr>
          <p:cNvGrpSpPr>
            <a:grpSpLocks/>
          </p:cNvGrpSpPr>
          <p:nvPr/>
        </p:nvGrpSpPr>
        <p:grpSpPr bwMode="auto">
          <a:xfrm>
            <a:off x="1638300" y="4038600"/>
            <a:ext cx="7572375" cy="2592388"/>
            <a:chOff x="1638300" y="4038602"/>
            <a:chExt cx="7572376" cy="2592386"/>
          </a:xfrm>
        </p:grpSpPr>
        <p:cxnSp>
          <p:nvCxnSpPr>
            <p:cNvPr id="10305" name="Straight Connector 106">
              <a:extLst>
                <a:ext uri="{FF2B5EF4-FFF2-40B4-BE49-F238E27FC236}">
                  <a16:creationId xmlns:a16="http://schemas.microsoft.com/office/drawing/2014/main" id="{AA883128-9CA6-401A-8A2B-E31BD1A22348}"/>
                </a:ext>
              </a:extLst>
            </p:cNvPr>
            <p:cNvCxnSpPr>
              <a:cxnSpLocks noChangeShapeType="1"/>
            </p:cNvCxnSpPr>
            <p:nvPr/>
          </p:nvCxnSpPr>
          <p:spPr bwMode="auto">
            <a:xfrm rot="10800000">
              <a:off x="2628900" y="6477000"/>
              <a:ext cx="57150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nvGrpSpPr>
            <p:cNvPr id="10306" name="Group 87">
              <a:extLst>
                <a:ext uri="{FF2B5EF4-FFF2-40B4-BE49-F238E27FC236}">
                  <a16:creationId xmlns:a16="http://schemas.microsoft.com/office/drawing/2014/main" id="{3A08B829-5552-4BB5-B35E-8DBF6CA30741}"/>
                </a:ext>
              </a:extLst>
            </p:cNvPr>
            <p:cNvGrpSpPr>
              <a:grpSpLocks/>
            </p:cNvGrpSpPr>
            <p:nvPr/>
          </p:nvGrpSpPr>
          <p:grpSpPr bwMode="auto">
            <a:xfrm>
              <a:off x="1638300" y="4038602"/>
              <a:ext cx="7572376" cy="2592386"/>
              <a:chOff x="1638300" y="4038602"/>
              <a:chExt cx="7572376" cy="2592386"/>
            </a:xfrm>
          </p:grpSpPr>
          <p:cxnSp>
            <p:nvCxnSpPr>
              <p:cNvPr id="10307" name="Straight Arrow Connector 108">
                <a:extLst>
                  <a:ext uri="{FF2B5EF4-FFF2-40B4-BE49-F238E27FC236}">
                    <a16:creationId xmlns:a16="http://schemas.microsoft.com/office/drawing/2014/main" id="{0A5FA0BC-B2D1-46A2-9A45-944B0CFD92E1}"/>
                  </a:ext>
                </a:extLst>
              </p:cNvPr>
              <p:cNvCxnSpPr>
                <a:cxnSpLocks noChangeShapeType="1"/>
              </p:cNvCxnSpPr>
              <p:nvPr/>
            </p:nvCxnSpPr>
            <p:spPr bwMode="auto">
              <a:xfrm rot="5400000">
                <a:off x="2514600" y="4457700"/>
                <a:ext cx="914400" cy="381000"/>
              </a:xfrm>
              <a:prstGeom prst="straightConnector1">
                <a:avLst/>
              </a:prstGeom>
              <a:noFill/>
              <a:ln w="25400" algn="ctr">
                <a:solidFill>
                  <a:srgbClr val="FFC000"/>
                </a:solidFill>
                <a:round/>
                <a:headEnd/>
                <a:tailEnd type="arrow" w="med" len="med"/>
              </a:ln>
              <a:extLst>
                <a:ext uri="{909E8E84-426E-40DD-AFC4-6F175D3DCCD1}">
                  <a14:hiddenFill xmlns:a14="http://schemas.microsoft.com/office/drawing/2010/main">
                    <a:noFill/>
                  </a14:hiddenFill>
                </a:ext>
              </a:extLst>
            </p:spPr>
          </p:cxnSp>
          <p:cxnSp>
            <p:nvCxnSpPr>
              <p:cNvPr id="10308" name="Straight Arrow Connector 109">
                <a:extLst>
                  <a:ext uri="{FF2B5EF4-FFF2-40B4-BE49-F238E27FC236}">
                    <a16:creationId xmlns:a16="http://schemas.microsoft.com/office/drawing/2014/main" id="{C885A18D-1F43-4575-B4FE-A7F2C0AB1EE5}"/>
                  </a:ext>
                </a:extLst>
              </p:cNvPr>
              <p:cNvCxnSpPr>
                <a:cxnSpLocks noChangeShapeType="1"/>
              </p:cNvCxnSpPr>
              <p:nvPr/>
            </p:nvCxnSpPr>
            <p:spPr bwMode="auto">
              <a:xfrm rot="5400000">
                <a:off x="1524000" y="4229100"/>
                <a:ext cx="990600" cy="7620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09" name="Straight Arrow Connector 110">
                <a:extLst>
                  <a:ext uri="{FF2B5EF4-FFF2-40B4-BE49-F238E27FC236}">
                    <a16:creationId xmlns:a16="http://schemas.microsoft.com/office/drawing/2014/main" id="{00C263A7-3EB3-41BA-9949-6CAAFDD2844D}"/>
                  </a:ext>
                </a:extLst>
              </p:cNvPr>
              <p:cNvCxnSpPr>
                <a:cxnSpLocks noChangeShapeType="1"/>
              </p:cNvCxnSpPr>
              <p:nvPr/>
            </p:nvCxnSpPr>
            <p:spPr bwMode="auto">
              <a:xfrm rot="5400000">
                <a:off x="3581400" y="4533900"/>
                <a:ext cx="1066800" cy="228600"/>
              </a:xfrm>
              <a:prstGeom prst="straightConnector1">
                <a:avLst/>
              </a:prstGeom>
              <a:noFill/>
              <a:ln w="25400" algn="ctr">
                <a:solidFill>
                  <a:srgbClr val="66FFFF"/>
                </a:solidFill>
                <a:round/>
                <a:headEnd/>
                <a:tailEnd type="arrow" w="med" len="med"/>
              </a:ln>
              <a:extLst>
                <a:ext uri="{909E8E84-426E-40DD-AFC4-6F175D3DCCD1}">
                  <a14:hiddenFill xmlns:a14="http://schemas.microsoft.com/office/drawing/2010/main">
                    <a:noFill/>
                  </a14:hiddenFill>
                </a:ext>
              </a:extLst>
            </p:spPr>
          </p:cxnSp>
          <p:cxnSp>
            <p:nvCxnSpPr>
              <p:cNvPr id="10310" name="Straight Arrow Connector 111">
                <a:extLst>
                  <a:ext uri="{FF2B5EF4-FFF2-40B4-BE49-F238E27FC236}">
                    <a16:creationId xmlns:a16="http://schemas.microsoft.com/office/drawing/2014/main" id="{F7B230A6-FB9A-4FF9-9904-8B3D78960E73}"/>
                  </a:ext>
                </a:extLst>
              </p:cNvPr>
              <p:cNvCxnSpPr>
                <a:cxnSpLocks noChangeShapeType="1"/>
              </p:cNvCxnSpPr>
              <p:nvPr/>
            </p:nvCxnSpPr>
            <p:spPr bwMode="auto">
              <a:xfrm rot="5400000">
                <a:off x="4648200" y="4533900"/>
                <a:ext cx="914400" cy="22860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10311" name="Group 74">
                <a:extLst>
                  <a:ext uri="{FF2B5EF4-FFF2-40B4-BE49-F238E27FC236}">
                    <a16:creationId xmlns:a16="http://schemas.microsoft.com/office/drawing/2014/main" id="{932ECD4B-00CE-433D-94C7-BCAFAA32A78A}"/>
                  </a:ext>
                </a:extLst>
              </p:cNvPr>
              <p:cNvGrpSpPr>
                <a:grpSpLocks/>
              </p:cNvGrpSpPr>
              <p:nvPr/>
            </p:nvGrpSpPr>
            <p:grpSpPr bwMode="auto">
              <a:xfrm>
                <a:off x="1638300" y="4038602"/>
                <a:ext cx="7572376" cy="2592386"/>
                <a:chOff x="1638300" y="4038602"/>
                <a:chExt cx="7572376" cy="2592386"/>
              </a:xfrm>
            </p:grpSpPr>
            <p:grpSp>
              <p:nvGrpSpPr>
                <p:cNvPr id="10312" name="Group 59">
                  <a:extLst>
                    <a:ext uri="{FF2B5EF4-FFF2-40B4-BE49-F238E27FC236}">
                      <a16:creationId xmlns:a16="http://schemas.microsoft.com/office/drawing/2014/main" id="{C38F8349-AFDF-49C2-93DD-0BF4FF354E67}"/>
                    </a:ext>
                  </a:extLst>
                </p:cNvPr>
                <p:cNvGrpSpPr>
                  <a:grpSpLocks/>
                </p:cNvGrpSpPr>
                <p:nvPr/>
              </p:nvGrpSpPr>
              <p:grpSpPr bwMode="auto">
                <a:xfrm>
                  <a:off x="3923506" y="4114800"/>
                  <a:ext cx="5287170" cy="2516188"/>
                  <a:chOff x="3923506" y="4114800"/>
                  <a:chExt cx="5287170" cy="2516188"/>
                </a:xfrm>
              </p:grpSpPr>
              <p:grpSp>
                <p:nvGrpSpPr>
                  <p:cNvPr id="10319" name="Group 58">
                    <a:extLst>
                      <a:ext uri="{FF2B5EF4-FFF2-40B4-BE49-F238E27FC236}">
                        <a16:creationId xmlns:a16="http://schemas.microsoft.com/office/drawing/2014/main" id="{D7221267-F85D-48F7-B361-C1B04646E396}"/>
                      </a:ext>
                    </a:extLst>
                  </p:cNvPr>
                  <p:cNvGrpSpPr>
                    <a:grpSpLocks/>
                  </p:cNvGrpSpPr>
                  <p:nvPr/>
                </p:nvGrpSpPr>
                <p:grpSpPr bwMode="auto">
                  <a:xfrm>
                    <a:off x="3952876" y="4114800"/>
                    <a:ext cx="5257800" cy="2516188"/>
                    <a:chOff x="3876676" y="4114800"/>
                    <a:chExt cx="5257800" cy="2516188"/>
                  </a:xfrm>
                </p:grpSpPr>
                <p:cxnSp>
                  <p:nvCxnSpPr>
                    <p:cNvPr id="10321" name="Straight Connector 122">
                      <a:extLst>
                        <a:ext uri="{FF2B5EF4-FFF2-40B4-BE49-F238E27FC236}">
                          <a16:creationId xmlns:a16="http://schemas.microsoft.com/office/drawing/2014/main" id="{8A0E7BD5-E2F9-40F7-92D4-E243E6FD44F7}"/>
                        </a:ext>
                      </a:extLst>
                    </p:cNvPr>
                    <p:cNvCxnSpPr>
                      <a:cxnSpLocks noChangeShapeType="1"/>
                    </p:cNvCxnSpPr>
                    <p:nvPr/>
                  </p:nvCxnSpPr>
                  <p:spPr bwMode="auto">
                    <a:xfrm rot="5400000">
                      <a:off x="7868442" y="5371306"/>
                      <a:ext cx="2514600" cy="1588"/>
                    </a:xfrm>
                    <a:prstGeom prst="line">
                      <a:avLst/>
                    </a:prstGeom>
                    <a:noFill/>
                    <a:ln w="25400" algn="ctr">
                      <a:solidFill>
                        <a:srgbClr val="00FF00"/>
                      </a:solidFill>
                      <a:round/>
                      <a:headEnd/>
                      <a:tailEnd/>
                    </a:ln>
                    <a:extLst>
                      <a:ext uri="{909E8E84-426E-40DD-AFC4-6F175D3DCCD1}">
                        <a14:hiddenFill xmlns:a14="http://schemas.microsoft.com/office/drawing/2010/main">
                          <a:noFill/>
                        </a14:hiddenFill>
                      </a:ext>
                    </a:extLst>
                  </p:spPr>
                </p:cxnSp>
                <p:cxnSp>
                  <p:nvCxnSpPr>
                    <p:cNvPr id="10322" name="Straight Connector 123">
                      <a:extLst>
                        <a:ext uri="{FF2B5EF4-FFF2-40B4-BE49-F238E27FC236}">
                          <a16:creationId xmlns:a16="http://schemas.microsoft.com/office/drawing/2014/main" id="{F91AEF5C-6C22-43CE-BC75-7BD85CF46FCD}"/>
                        </a:ext>
                      </a:extLst>
                    </p:cNvPr>
                    <p:cNvCxnSpPr>
                      <a:cxnSpLocks noChangeShapeType="1"/>
                    </p:cNvCxnSpPr>
                    <p:nvPr/>
                  </p:nvCxnSpPr>
                  <p:spPr bwMode="auto">
                    <a:xfrm rot="10800000">
                      <a:off x="3876676" y="6629400"/>
                      <a:ext cx="5257800" cy="1588"/>
                    </a:xfrm>
                    <a:prstGeom prst="line">
                      <a:avLst/>
                    </a:prstGeom>
                    <a:noFill/>
                    <a:ln w="25400" algn="ctr">
                      <a:solidFill>
                        <a:srgbClr val="00FF00"/>
                      </a:solidFill>
                      <a:round/>
                      <a:headEnd/>
                      <a:tailEnd/>
                    </a:ln>
                    <a:extLst>
                      <a:ext uri="{909E8E84-426E-40DD-AFC4-6F175D3DCCD1}">
                        <a14:hiddenFill xmlns:a14="http://schemas.microsoft.com/office/drawing/2010/main">
                          <a:noFill/>
                        </a14:hiddenFill>
                      </a:ext>
                    </a:extLst>
                  </p:spPr>
                </p:cxnSp>
              </p:grpSp>
              <p:cxnSp>
                <p:nvCxnSpPr>
                  <p:cNvPr id="10320" name="Straight Arrow Connector 121">
                    <a:extLst>
                      <a:ext uri="{FF2B5EF4-FFF2-40B4-BE49-F238E27FC236}">
                        <a16:creationId xmlns:a16="http://schemas.microsoft.com/office/drawing/2014/main" id="{58F74E40-C97A-4D5E-B866-24A5975C72AC}"/>
                      </a:ext>
                    </a:extLst>
                  </p:cNvPr>
                  <p:cNvCxnSpPr>
                    <a:cxnSpLocks noChangeShapeType="1"/>
                  </p:cNvCxnSpPr>
                  <p:nvPr/>
                </p:nvCxnSpPr>
                <p:spPr bwMode="auto">
                  <a:xfrm rot="5400000" flipH="1" flipV="1">
                    <a:off x="3695700" y="6400800"/>
                    <a:ext cx="457200" cy="1588"/>
                  </a:xfrm>
                  <a:prstGeom prst="straightConnector1">
                    <a:avLst/>
                  </a:prstGeom>
                  <a:noFill/>
                  <a:ln w="25400" algn="ctr">
                    <a:solidFill>
                      <a:srgbClr val="00FF00"/>
                    </a:solidFill>
                    <a:round/>
                    <a:headEnd/>
                    <a:tailEnd type="arrow" w="med" len="med"/>
                  </a:ln>
                  <a:extLst>
                    <a:ext uri="{909E8E84-426E-40DD-AFC4-6F175D3DCCD1}">
                      <a14:hiddenFill xmlns:a14="http://schemas.microsoft.com/office/drawing/2010/main">
                        <a:noFill/>
                      </a14:hiddenFill>
                    </a:ext>
                  </a:extLst>
                </p:spPr>
              </p:cxnSp>
            </p:grpSp>
            <p:grpSp>
              <p:nvGrpSpPr>
                <p:cNvPr id="10313" name="Group 67">
                  <a:extLst>
                    <a:ext uri="{FF2B5EF4-FFF2-40B4-BE49-F238E27FC236}">
                      <a16:creationId xmlns:a16="http://schemas.microsoft.com/office/drawing/2014/main" id="{0095876A-CCAA-4201-9325-62D820CC80B9}"/>
                    </a:ext>
                  </a:extLst>
                </p:cNvPr>
                <p:cNvGrpSpPr>
                  <a:grpSpLocks/>
                </p:cNvGrpSpPr>
                <p:nvPr/>
              </p:nvGrpSpPr>
              <p:grpSpPr bwMode="auto">
                <a:xfrm>
                  <a:off x="1638300" y="4038602"/>
                  <a:ext cx="6706394" cy="2439192"/>
                  <a:chOff x="1638300" y="4038602"/>
                  <a:chExt cx="6706394" cy="2439192"/>
                </a:xfrm>
              </p:grpSpPr>
              <p:cxnSp>
                <p:nvCxnSpPr>
                  <p:cNvPr id="10314" name="Straight Connector 115">
                    <a:extLst>
                      <a:ext uri="{FF2B5EF4-FFF2-40B4-BE49-F238E27FC236}">
                        <a16:creationId xmlns:a16="http://schemas.microsoft.com/office/drawing/2014/main" id="{1066E62C-C50F-4D4D-B177-5991E4FD0858}"/>
                      </a:ext>
                    </a:extLst>
                  </p:cNvPr>
                  <p:cNvCxnSpPr>
                    <a:cxnSpLocks noChangeShapeType="1"/>
                  </p:cNvCxnSpPr>
                  <p:nvPr/>
                </p:nvCxnSpPr>
                <p:spPr bwMode="auto">
                  <a:xfrm rot="5400000">
                    <a:off x="7162800" y="5295900"/>
                    <a:ext cx="23622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0315" name="Straight Connector 116">
                    <a:extLst>
                      <a:ext uri="{FF2B5EF4-FFF2-40B4-BE49-F238E27FC236}">
                        <a16:creationId xmlns:a16="http://schemas.microsoft.com/office/drawing/2014/main" id="{A3DF8F4D-AB88-4C0F-9859-C963D9D7A8D0}"/>
                      </a:ext>
                    </a:extLst>
                  </p:cNvPr>
                  <p:cNvCxnSpPr>
                    <a:cxnSpLocks noChangeShapeType="1"/>
                  </p:cNvCxnSpPr>
                  <p:nvPr/>
                </p:nvCxnSpPr>
                <p:spPr bwMode="auto">
                  <a:xfrm rot="16200000" flipH="1">
                    <a:off x="5943601" y="5219701"/>
                    <a:ext cx="2362200" cy="1"/>
                  </a:xfrm>
                  <a:prstGeom prst="line">
                    <a:avLst/>
                  </a:prstGeom>
                  <a:noFill/>
                  <a:ln w="25400" algn="ctr">
                    <a:solidFill>
                      <a:srgbClr val="C00000"/>
                    </a:solidFill>
                    <a:round/>
                    <a:headEnd/>
                    <a:tailEnd/>
                  </a:ln>
                  <a:extLst>
                    <a:ext uri="{909E8E84-426E-40DD-AFC4-6F175D3DCCD1}">
                      <a14:hiddenFill xmlns:a14="http://schemas.microsoft.com/office/drawing/2010/main">
                        <a:noFill/>
                      </a14:hiddenFill>
                    </a:ext>
                  </a:extLst>
                </p:spPr>
              </p:cxnSp>
              <p:cxnSp>
                <p:nvCxnSpPr>
                  <p:cNvPr id="10316" name="Straight Connector 117">
                    <a:extLst>
                      <a:ext uri="{FF2B5EF4-FFF2-40B4-BE49-F238E27FC236}">
                        <a16:creationId xmlns:a16="http://schemas.microsoft.com/office/drawing/2014/main" id="{F4B82A25-D5AF-4A87-8CA6-F203D02A326E}"/>
                      </a:ext>
                    </a:extLst>
                  </p:cNvPr>
                  <p:cNvCxnSpPr>
                    <a:cxnSpLocks noChangeShapeType="1"/>
                  </p:cNvCxnSpPr>
                  <p:nvPr/>
                </p:nvCxnSpPr>
                <p:spPr bwMode="auto">
                  <a:xfrm rot="10800000">
                    <a:off x="1638300" y="6400800"/>
                    <a:ext cx="5486400" cy="1588"/>
                  </a:xfrm>
                  <a:prstGeom prst="line">
                    <a:avLst/>
                  </a:prstGeom>
                  <a:noFill/>
                  <a:ln w="25400" algn="ctr">
                    <a:solidFill>
                      <a:srgbClr val="C00000"/>
                    </a:solidFill>
                    <a:round/>
                    <a:headEnd/>
                    <a:tailEnd/>
                  </a:ln>
                  <a:extLst>
                    <a:ext uri="{909E8E84-426E-40DD-AFC4-6F175D3DCCD1}">
                      <a14:hiddenFill xmlns:a14="http://schemas.microsoft.com/office/drawing/2010/main">
                        <a:noFill/>
                      </a14:hiddenFill>
                    </a:ext>
                  </a:extLst>
                </p:spPr>
              </p:cxnSp>
              <p:cxnSp>
                <p:nvCxnSpPr>
                  <p:cNvPr id="10317" name="Straight Arrow Connector 118">
                    <a:extLst>
                      <a:ext uri="{FF2B5EF4-FFF2-40B4-BE49-F238E27FC236}">
                        <a16:creationId xmlns:a16="http://schemas.microsoft.com/office/drawing/2014/main" id="{C9FA4449-ED6F-4EF2-8604-996520C9DD28}"/>
                      </a:ext>
                    </a:extLst>
                  </p:cNvPr>
                  <p:cNvCxnSpPr>
                    <a:cxnSpLocks noChangeShapeType="1"/>
                  </p:cNvCxnSpPr>
                  <p:nvPr/>
                </p:nvCxnSpPr>
                <p:spPr bwMode="auto">
                  <a:xfrm rot="5400000" flipH="1" flipV="1">
                    <a:off x="1524794" y="6286500"/>
                    <a:ext cx="227806" cy="794"/>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318" name="Straight Arrow Connector 119">
                    <a:extLst>
                      <a:ext uri="{FF2B5EF4-FFF2-40B4-BE49-F238E27FC236}">
                        <a16:creationId xmlns:a16="http://schemas.microsoft.com/office/drawing/2014/main" id="{B6D3C8E9-3FB4-4DC8-AD77-D2C005AE3A9F}"/>
                      </a:ext>
                    </a:extLst>
                  </p:cNvPr>
                  <p:cNvCxnSpPr>
                    <a:cxnSpLocks noChangeShapeType="1"/>
                  </p:cNvCxnSpPr>
                  <p:nvPr/>
                </p:nvCxnSpPr>
                <p:spPr bwMode="auto">
                  <a:xfrm rot="5400000" flipH="1" flipV="1">
                    <a:off x="2476500" y="6324600"/>
                    <a:ext cx="304800" cy="1588"/>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grpSp>
      </p:grpSp>
      <p:sp>
        <p:nvSpPr>
          <p:cNvPr id="13" name="Rectangle 12">
            <a:extLst>
              <a:ext uri="{FF2B5EF4-FFF2-40B4-BE49-F238E27FC236}">
                <a16:creationId xmlns:a16="http://schemas.microsoft.com/office/drawing/2014/main" id="{D36BFC81-A669-445C-AFD1-A05EC8D682CD}"/>
              </a:ext>
            </a:extLst>
          </p:cNvPr>
          <p:cNvSpPr>
            <a:spLocks noChangeArrowheads="1"/>
          </p:cNvSpPr>
          <p:nvPr/>
        </p:nvSpPr>
        <p:spPr bwMode="auto">
          <a:xfrm>
            <a:off x="2400300" y="1295400"/>
            <a:ext cx="716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sz="1800" b="0">
                <a:latin typeface="Arial" panose="020B0604020202020204" pitchFamily="34" charset="0"/>
                <a:cs typeface="Arial" panose="020B0604020202020204" pitchFamily="34" charset="0"/>
              </a:rPr>
              <a:t>Header (address):</a:t>
            </a:r>
            <a:r>
              <a:rPr lang="en-US" altLang="en-US" sz="1800">
                <a:latin typeface="Arial" panose="020B0604020202020204" pitchFamily="34" charset="0"/>
                <a:cs typeface="Arial" panose="020B0604020202020204" pitchFamily="34" charset="0"/>
              </a:rPr>
              <a:t> </a:t>
            </a:r>
            <a:r>
              <a:rPr lang="en-US" altLang="en-US" sz="1800">
                <a:solidFill>
                  <a:srgbClr val="FFFF00"/>
                </a:solidFill>
                <a:latin typeface="Arial" panose="020B0604020202020204" pitchFamily="34" charset="0"/>
                <a:cs typeface="Arial" panose="020B0604020202020204" pitchFamily="34" charset="0"/>
              </a:rPr>
              <a:t>1110 0010</a:t>
            </a:r>
          </a:p>
          <a:p>
            <a:pPr>
              <a:spcBef>
                <a:spcPct val="0"/>
              </a:spcBef>
              <a:buClrTx/>
              <a:buSzTx/>
              <a:buFontTx/>
              <a:buNone/>
            </a:pPr>
            <a:r>
              <a:rPr lang="en-US" altLang="en-US" sz="1800" b="0">
                <a:latin typeface="Arial" panose="020B0604020202020204" pitchFamily="34" charset="0"/>
                <a:cs typeface="Arial" panose="020B0604020202020204" pitchFamily="34" charset="0"/>
              </a:rPr>
              <a:t>SOH:</a:t>
            </a:r>
            <a:r>
              <a:rPr lang="en-US" altLang="en-US" sz="1800">
                <a:latin typeface="Arial" panose="020B0604020202020204" pitchFamily="34" charset="0"/>
                <a:cs typeface="Arial" panose="020B0604020202020204" pitchFamily="34" charset="0"/>
              </a:rPr>
              <a:t> </a:t>
            </a:r>
            <a:r>
              <a:rPr lang="en-US" altLang="en-US" sz="1800">
                <a:solidFill>
                  <a:srgbClr val="66FF66"/>
                </a:solidFill>
                <a:latin typeface="Arial" panose="020B0604020202020204" pitchFamily="34" charset="0"/>
                <a:cs typeface="Arial" panose="020B0604020202020204" pitchFamily="34" charset="0"/>
              </a:rPr>
              <a:t>0000 0011;  </a:t>
            </a:r>
            <a:r>
              <a:rPr lang="en-US" altLang="en-US" sz="1800" b="0">
                <a:latin typeface="Arial" panose="020B0604020202020204" pitchFamily="34" charset="0"/>
                <a:cs typeface="Arial" panose="020B0604020202020204" pitchFamily="34" charset="0"/>
              </a:rPr>
              <a:t>STX:</a:t>
            </a:r>
            <a:r>
              <a:rPr lang="en-US" altLang="en-US" sz="1800">
                <a:latin typeface="Arial" panose="020B0604020202020204" pitchFamily="34" charset="0"/>
                <a:cs typeface="Arial" panose="020B0604020202020204" pitchFamily="34" charset="0"/>
              </a:rPr>
              <a:t>  0000 0101; </a:t>
            </a:r>
            <a:r>
              <a:rPr lang="en-US" altLang="en-US" sz="1800" b="0">
                <a:solidFill>
                  <a:srgbClr val="FF0000"/>
                </a:solidFill>
                <a:latin typeface="Arial" panose="020B0604020202020204" pitchFamily="34" charset="0"/>
                <a:cs typeface="Arial" panose="020B0604020202020204" pitchFamily="34" charset="0"/>
              </a:rPr>
              <a:t>EXT: </a:t>
            </a:r>
            <a:r>
              <a:rPr lang="en-US" altLang="en-US" sz="1800">
                <a:solidFill>
                  <a:srgbClr val="FF0000"/>
                </a:solidFill>
                <a:latin typeface="Arial" panose="020B0604020202020204" pitchFamily="34" charset="0"/>
                <a:cs typeface="Arial" panose="020B0604020202020204" pitchFamily="34" charset="0"/>
              </a:rPr>
              <a:t>000 0011</a:t>
            </a:r>
          </a:p>
        </p:txBody>
      </p:sp>
      <p:sp>
        <p:nvSpPr>
          <p:cNvPr id="278530" name="Text Box 2">
            <a:extLst>
              <a:ext uri="{FF2B5EF4-FFF2-40B4-BE49-F238E27FC236}">
                <a16:creationId xmlns:a16="http://schemas.microsoft.com/office/drawing/2014/main" id="{4B7B0266-798D-4C6A-BC64-209BBF81A490}"/>
              </a:ext>
            </a:extLst>
          </p:cNvPr>
          <p:cNvSpPr txBox="1">
            <a:spLocks noChangeArrowheads="1"/>
          </p:cNvSpPr>
          <p:nvPr/>
        </p:nvSpPr>
        <p:spPr bwMode="auto">
          <a:xfrm>
            <a:off x="571500" y="595313"/>
            <a:ext cx="90011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defTabSz="947738">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defTabSz="947738">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defTabSz="947738">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defTabSz="947738">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defTabSz="9477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nSpc>
                <a:spcPct val="70000"/>
              </a:lnSpc>
              <a:spcBef>
                <a:spcPct val="50000"/>
              </a:spcBef>
              <a:buClrTx/>
              <a:buSzTx/>
              <a:buFontTx/>
              <a:buNone/>
            </a:pPr>
            <a:r>
              <a:rPr lang="en-US" altLang="en-US" sz="2000" b="0">
                <a:solidFill>
                  <a:srgbClr val="00FF00"/>
                </a:solidFill>
                <a:latin typeface="Arial" panose="020B0604020202020204" pitchFamily="34" charset="0"/>
                <a:cs typeface="Arial" panose="020B0604020202020204" pitchFamily="34" charset="0"/>
              </a:rPr>
              <a:t>Tính BCC</a:t>
            </a:r>
            <a:endParaRPr lang="en-US" altLang="en-US" sz="2000" b="0">
              <a:solidFill>
                <a:srgbClr val="00FF00"/>
              </a:solidFill>
              <a:latin typeface=".VnArial Narrow" panose="020B7200000000000000" pitchFamily="34" charset="0"/>
            </a:endParaRPr>
          </a:p>
        </p:txBody>
      </p:sp>
      <p:sp>
        <p:nvSpPr>
          <p:cNvPr id="8" name="Rectangle 7">
            <a:extLst>
              <a:ext uri="{FF2B5EF4-FFF2-40B4-BE49-F238E27FC236}">
                <a16:creationId xmlns:a16="http://schemas.microsoft.com/office/drawing/2014/main" id="{96A11FC3-CD6F-4883-9EAF-AE5FE9B5C0C6}"/>
              </a:ext>
            </a:extLst>
          </p:cNvPr>
          <p:cNvSpPr>
            <a:spLocks noChangeArrowheads="1"/>
          </p:cNvSpPr>
          <p:nvPr/>
        </p:nvSpPr>
        <p:spPr bwMode="auto">
          <a:xfrm>
            <a:off x="266700" y="1066800"/>
            <a:ext cx="16335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1800">
                <a:latin typeface="Arial" panose="020B0604020202020204" pitchFamily="34" charset="0"/>
                <a:cs typeface="Arial" panose="020B0604020202020204" pitchFamily="34" charset="0"/>
              </a:rPr>
              <a:t>D:  1000 1000</a:t>
            </a:r>
          </a:p>
          <a:p>
            <a:pPr algn="ctr">
              <a:spcBef>
                <a:spcPct val="0"/>
              </a:spcBef>
              <a:buClrTx/>
              <a:buSzTx/>
              <a:buFontTx/>
              <a:buNone/>
            </a:pPr>
            <a:r>
              <a:rPr lang="en-US" altLang="en-US" sz="1800">
                <a:latin typeface="Arial" panose="020B0604020202020204" pitchFamily="34" charset="0"/>
                <a:cs typeface="Arial" panose="020B0604020202020204" pitchFamily="34" charset="0"/>
              </a:rPr>
              <a:t>d:  1100 1001</a:t>
            </a:r>
          </a:p>
          <a:p>
            <a:pPr algn="ctr">
              <a:spcBef>
                <a:spcPct val="0"/>
              </a:spcBef>
              <a:buClrTx/>
              <a:buSzTx/>
              <a:buFontTx/>
              <a:buNone/>
            </a:pPr>
            <a:r>
              <a:rPr lang="en-US" altLang="en-US" sz="1800">
                <a:latin typeface="Arial" panose="020B0604020202020204" pitchFamily="34" charset="0"/>
                <a:cs typeface="Arial" panose="020B0604020202020204" pitchFamily="34" charset="0"/>
              </a:rPr>
              <a:t>o: 1101 1110</a:t>
            </a:r>
          </a:p>
          <a:p>
            <a:pPr algn="ctr">
              <a:spcBef>
                <a:spcPct val="0"/>
              </a:spcBef>
              <a:buClrTx/>
              <a:buSzTx/>
              <a:buFontTx/>
              <a:buNone/>
            </a:pPr>
            <a:r>
              <a:rPr lang="en-US" altLang="en-US" sz="1800">
                <a:latin typeface="Arial" panose="020B0604020202020204" pitchFamily="34" charset="0"/>
                <a:cs typeface="Arial" panose="020B0604020202020204" pitchFamily="34" charset="0"/>
              </a:rPr>
              <a:t>o: 1101 1110</a:t>
            </a:r>
          </a:p>
          <a:p>
            <a:pPr algn="ctr">
              <a:spcBef>
                <a:spcPct val="0"/>
              </a:spcBef>
              <a:buClrTx/>
              <a:buSzTx/>
              <a:buFontTx/>
              <a:buNone/>
            </a:pPr>
            <a:r>
              <a:rPr lang="en-US" altLang="en-US" sz="1800">
                <a:latin typeface="Arial" panose="020B0604020202020204" pitchFamily="34" charset="0"/>
                <a:cs typeface="Arial" panose="020B0604020202020204" pitchFamily="34" charset="0"/>
              </a:rPr>
              <a:t>n: 1101 1101</a:t>
            </a:r>
          </a:p>
          <a:p>
            <a:pPr algn="ctr">
              <a:spcBef>
                <a:spcPct val="0"/>
              </a:spcBef>
              <a:buClrTx/>
              <a:buSzTx/>
              <a:buFontTx/>
              <a:buNone/>
            </a:pPr>
            <a:r>
              <a:rPr lang="en-US" altLang="en-US" sz="1800">
                <a:latin typeface="Arial" panose="020B0604020202020204" pitchFamily="34" charset="0"/>
                <a:cs typeface="Arial" panose="020B0604020202020204" pitchFamily="34" charset="0"/>
              </a:rPr>
              <a:t>g: 1100 1111</a:t>
            </a:r>
          </a:p>
          <a:p>
            <a:pPr algn="ctr">
              <a:spcBef>
                <a:spcPct val="0"/>
              </a:spcBef>
              <a:buClrTx/>
              <a:buSzTx/>
              <a:buFontTx/>
              <a:buNone/>
            </a:pPr>
            <a:r>
              <a:rPr lang="en-US" altLang="en-US" sz="1800">
                <a:latin typeface="Arial" panose="020B0604020202020204" pitchFamily="34" charset="0"/>
                <a:cs typeface="Arial" panose="020B0604020202020204" pitchFamily="34" charset="0"/>
              </a:rPr>
              <a:t>f: 1100 1100</a:t>
            </a:r>
          </a:p>
          <a:p>
            <a:pPr algn="ctr">
              <a:spcBef>
                <a:spcPct val="0"/>
              </a:spcBef>
              <a:buClrTx/>
              <a:buSzTx/>
              <a:buFontTx/>
              <a:buNone/>
            </a:pPr>
            <a:r>
              <a:rPr lang="en-US" altLang="en-US" sz="1800">
                <a:solidFill>
                  <a:srgbClr val="00FF00"/>
                </a:solidFill>
                <a:latin typeface="Arial" panose="020B0604020202020204" pitchFamily="34" charset="0"/>
                <a:cs typeface="Arial" panose="020B0604020202020204" pitchFamily="34" charset="0"/>
              </a:rPr>
              <a:t>    0100 0001</a:t>
            </a:r>
          </a:p>
          <a:p>
            <a:pPr algn="ctr">
              <a:spcBef>
                <a:spcPct val="0"/>
              </a:spcBef>
              <a:buClrTx/>
              <a:buSzTx/>
              <a:buFontTx/>
              <a:buNone/>
            </a:pPr>
            <a:r>
              <a:rPr lang="en-US" altLang="en-US" sz="1800">
                <a:latin typeface="Arial" panose="020B0604020202020204" pitchFamily="34" charset="0"/>
                <a:cs typeface="Arial" panose="020B0604020202020204" pitchFamily="34" charset="0"/>
              </a:rPr>
              <a:t>b: 1100 0101</a:t>
            </a:r>
          </a:p>
          <a:p>
            <a:pPr algn="ctr">
              <a:spcBef>
                <a:spcPct val="0"/>
              </a:spcBef>
              <a:buClrTx/>
              <a:buSzTx/>
              <a:buFontTx/>
              <a:buNone/>
            </a:pPr>
            <a:r>
              <a:rPr lang="en-US" altLang="en-US" sz="1800">
                <a:latin typeface="Arial" panose="020B0604020202020204" pitchFamily="34" charset="0"/>
                <a:cs typeface="Arial" panose="020B0604020202020204" pitchFamily="34" charset="0"/>
              </a:rPr>
              <a:t>a: 1100 0011</a:t>
            </a:r>
          </a:p>
          <a:p>
            <a:pPr algn="ctr">
              <a:spcBef>
                <a:spcPct val="0"/>
              </a:spcBef>
              <a:buClrTx/>
              <a:buSzTx/>
              <a:buFontTx/>
              <a:buNone/>
            </a:pPr>
            <a:r>
              <a:rPr lang="en-US" altLang="en-US" sz="1800">
                <a:latin typeface="Arial" panose="020B0604020202020204" pitchFamily="34" charset="0"/>
                <a:cs typeface="Arial" panose="020B0604020202020204" pitchFamily="34" charset="0"/>
              </a:rPr>
              <a:t>o: 1101 1110</a:t>
            </a:r>
          </a:p>
          <a:p>
            <a:pPr algn="ctr">
              <a:spcBef>
                <a:spcPct val="0"/>
              </a:spcBef>
              <a:buClrTx/>
              <a:buSzTx/>
              <a:buFontTx/>
              <a:buNone/>
            </a:pPr>
            <a:r>
              <a:rPr lang="en-US" altLang="en-US" sz="1800">
                <a:latin typeface="Arial" panose="020B0604020202020204" pitchFamily="34" charset="0"/>
                <a:cs typeface="Arial" panose="020B0604020202020204" pitchFamily="34" charset="0"/>
              </a:rPr>
              <a:t>f: 1100 1100</a:t>
            </a:r>
          </a:p>
          <a:p>
            <a:pPr algn="ctr">
              <a:spcBef>
                <a:spcPct val="0"/>
              </a:spcBef>
              <a:buClrTx/>
              <a:buSzTx/>
              <a:buFontTx/>
              <a:buNone/>
            </a:pPr>
            <a:endParaRPr lang="en-US" altLang="en-US" sz="1800">
              <a:latin typeface="Arial" panose="020B0604020202020204" pitchFamily="34" charset="0"/>
              <a:cs typeface="Arial" panose="020B0604020202020204" pitchFamily="34" charset="0"/>
            </a:endParaRPr>
          </a:p>
          <a:p>
            <a:pPr algn="ctr">
              <a:spcBef>
                <a:spcPct val="0"/>
              </a:spcBef>
              <a:buClrTx/>
              <a:buSzTx/>
              <a:buFontTx/>
              <a:buNone/>
            </a:pPr>
            <a:r>
              <a:rPr lang="en-US" altLang="en-US" sz="1800">
                <a:solidFill>
                  <a:srgbClr val="FF0000"/>
                </a:solidFill>
                <a:latin typeface="Arial" panose="020B0604020202020204" pitchFamily="34" charset="0"/>
                <a:cs typeface="Arial" panose="020B0604020202020204" pitchFamily="34" charset="0"/>
              </a:rPr>
              <a:t>1100 1010</a:t>
            </a:r>
          </a:p>
        </p:txBody>
      </p:sp>
      <p:cxnSp>
        <p:nvCxnSpPr>
          <p:cNvPr id="11" name="Straight Connector 10">
            <a:extLst>
              <a:ext uri="{FF2B5EF4-FFF2-40B4-BE49-F238E27FC236}">
                <a16:creationId xmlns:a16="http://schemas.microsoft.com/office/drawing/2014/main" id="{BFF8CD03-92AB-42D5-9493-EE3EE999A2B3}"/>
              </a:ext>
            </a:extLst>
          </p:cNvPr>
          <p:cNvCxnSpPr>
            <a:cxnSpLocks noChangeShapeType="1"/>
          </p:cNvCxnSpPr>
          <p:nvPr/>
        </p:nvCxnSpPr>
        <p:spPr bwMode="auto">
          <a:xfrm>
            <a:off x="190500" y="4495800"/>
            <a:ext cx="1905000"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2" name="Group 22">
            <a:extLst>
              <a:ext uri="{FF2B5EF4-FFF2-40B4-BE49-F238E27FC236}">
                <a16:creationId xmlns:a16="http://schemas.microsoft.com/office/drawing/2014/main" id="{251AAA89-A930-4FBA-951A-CE745D176E7D}"/>
              </a:ext>
            </a:extLst>
          </p:cNvPr>
          <p:cNvGraphicFramePr>
            <a:graphicFrameLocks noGrp="1"/>
          </p:cNvGraphicFramePr>
          <p:nvPr>
            <p:ph/>
          </p:nvPr>
        </p:nvGraphicFramePr>
        <p:xfrm>
          <a:off x="1943100" y="3352800"/>
          <a:ext cx="7924800" cy="762000"/>
        </p:xfrm>
        <a:graphic>
          <a:graphicData uri="http://schemas.openxmlformats.org/drawingml/2006/table">
            <a:tbl>
              <a:tblPr/>
              <a:tblGrid>
                <a:gridCol w="1041758">
                  <a:extLst>
                    <a:ext uri="{9D8B030D-6E8A-4147-A177-3AD203B41FA5}">
                      <a16:colId xmlns:a16="http://schemas.microsoft.com/office/drawing/2014/main" val="20000"/>
                    </a:ext>
                  </a:extLst>
                </a:gridCol>
                <a:gridCol w="1116168">
                  <a:extLst>
                    <a:ext uri="{9D8B030D-6E8A-4147-A177-3AD203B41FA5}">
                      <a16:colId xmlns:a16="http://schemas.microsoft.com/office/drawing/2014/main" val="20001"/>
                    </a:ext>
                  </a:extLst>
                </a:gridCol>
                <a:gridCol w="1041758">
                  <a:extLst>
                    <a:ext uri="{9D8B030D-6E8A-4147-A177-3AD203B41FA5}">
                      <a16:colId xmlns:a16="http://schemas.microsoft.com/office/drawing/2014/main" val="20002"/>
                    </a:ext>
                  </a:extLst>
                </a:gridCol>
                <a:gridCol w="2157926">
                  <a:extLst>
                    <a:ext uri="{9D8B030D-6E8A-4147-A177-3AD203B41FA5}">
                      <a16:colId xmlns:a16="http://schemas.microsoft.com/office/drawing/2014/main" val="20003"/>
                    </a:ext>
                  </a:extLst>
                </a:gridCol>
                <a:gridCol w="1264991">
                  <a:extLst>
                    <a:ext uri="{9D8B030D-6E8A-4147-A177-3AD203B41FA5}">
                      <a16:colId xmlns:a16="http://schemas.microsoft.com/office/drawing/2014/main" val="20004"/>
                    </a:ext>
                  </a:extLst>
                </a:gridCol>
                <a:gridCol w="1302199">
                  <a:extLst>
                    <a:ext uri="{9D8B030D-6E8A-4147-A177-3AD203B41FA5}">
                      <a16:colId xmlns:a16="http://schemas.microsoft.com/office/drawing/2014/main" val="20005"/>
                    </a:ext>
                  </a:extLst>
                </a:gridCol>
              </a:tblGrid>
              <a:tr h="152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FF00"/>
                          </a:solidFill>
                          <a:effectLst/>
                          <a:latin typeface="Times New Roman" pitchFamily="18" charset="0"/>
                        </a:rPr>
                        <a:t>SOH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3597B"/>
                          </a:solidFill>
                          <a:effectLst/>
                          <a:latin typeface="Times New Roman" pitchFamily="18" charset="0"/>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itchFamily="18" charset="0"/>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ETX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0"/>
                  </a:ext>
                </a:extLst>
              </a:tr>
              <a:tr h="152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66FF66"/>
                          </a:solidFill>
                          <a:latin typeface="Arial" pitchFamily="34" charset="0"/>
                          <a:cs typeface="Arial" pitchFamily="34" charset="0"/>
                        </a:rPr>
                        <a:t>0000 0011</a:t>
                      </a:r>
                      <a:endParaRPr kumimoji="0" lang="en-US" sz="1400" b="1" i="0" u="none" strike="noStrike" cap="none" normalizeH="0" baseline="0" dirty="0">
                        <a:ln>
                          <a:noFill/>
                        </a:ln>
                        <a:solidFill>
                          <a:srgbClr val="00FF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bg2"/>
                          </a:solidFill>
                          <a:latin typeface="Arial" pitchFamily="34" charset="0"/>
                          <a:cs typeface="Arial" pitchFamily="34" charset="0"/>
                        </a:rPr>
                        <a:t>1110 0010</a:t>
                      </a:r>
                      <a:endParaRPr kumimoji="0" lang="en-US" sz="1400" b="1"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b="1" dirty="0">
                          <a:latin typeface="Arial" pitchFamily="34" charset="0"/>
                          <a:cs typeface="Arial" pitchFamily="34" charset="0"/>
                        </a:rPr>
                        <a:t>0000 0101</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FF0000"/>
                          </a:solidFill>
                          <a:effectLst/>
                          <a:latin typeface="Times New Roman" pitchFamily="18" charset="0"/>
                        </a:rPr>
                        <a:t>Ddoongf</a:t>
                      </a:r>
                      <a:r>
                        <a:rPr kumimoji="0" lang="en-US" sz="1800" b="1" i="0" u="none" strike="noStrike" cap="none" normalizeH="0" baseline="0" dirty="0">
                          <a:ln>
                            <a:noFill/>
                          </a:ln>
                          <a:solidFill>
                            <a:srgbClr val="FF0000"/>
                          </a:solidFill>
                          <a:effectLst/>
                          <a:latin typeface="Times New Roman" pitchFamily="18" charset="0"/>
                        </a:rPr>
                        <a:t> </a:t>
                      </a:r>
                      <a:r>
                        <a:rPr kumimoji="0" lang="en-US" sz="1800" b="1" i="0" u="none" strike="noStrike" cap="none" normalizeH="0" baseline="0" dirty="0" err="1">
                          <a:ln>
                            <a:noFill/>
                          </a:ln>
                          <a:solidFill>
                            <a:srgbClr val="FF0000"/>
                          </a:solidFill>
                          <a:effectLst/>
                          <a:latin typeface="Times New Roman" pitchFamily="18" charset="0"/>
                        </a:rPr>
                        <a:t>baof</a:t>
                      </a:r>
                      <a:endParaRPr kumimoji="0" lang="en-US" sz="1800" b="1"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34" charset="0"/>
                          <a:cs typeface="Arial" pitchFamily="34" charset="0"/>
                        </a:rPr>
                        <a:t>000 0011</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rgbClr val="FF0000"/>
                          </a:solidFill>
                          <a:latin typeface="Arial" pitchFamily="34" charset="0"/>
                          <a:cs typeface="Arial" pitchFamily="34" charset="0"/>
                        </a:rPr>
                        <a:t>1100 1010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FF"/>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A09FDA97-67DF-4D40-ACAA-1C35A9B65DA5}"/>
              </a:ext>
            </a:extLst>
          </p:cNvPr>
          <p:cNvGraphicFramePr>
            <a:graphicFrameLocks noGrp="1"/>
          </p:cNvGraphicFramePr>
          <p:nvPr/>
        </p:nvGraphicFramePr>
        <p:xfrm>
          <a:off x="876300" y="5105400"/>
          <a:ext cx="8724898" cy="1050939"/>
        </p:xfrm>
        <a:graphic>
          <a:graphicData uri="http://schemas.openxmlformats.org/drawingml/2006/table">
            <a:tbl>
              <a:tblPr firstRow="1" bandRow="1">
                <a:tableStyleId>{5C22544A-7EE6-4342-B048-85BDC9FD1C3A}</a:tableStyleId>
              </a:tblPr>
              <a:tblGrid>
                <a:gridCol w="1246414">
                  <a:extLst>
                    <a:ext uri="{9D8B030D-6E8A-4147-A177-3AD203B41FA5}">
                      <a16:colId xmlns:a16="http://schemas.microsoft.com/office/drawing/2014/main" val="20000"/>
                    </a:ext>
                  </a:extLst>
                </a:gridCol>
                <a:gridCol w="1246414">
                  <a:extLst>
                    <a:ext uri="{9D8B030D-6E8A-4147-A177-3AD203B41FA5}">
                      <a16:colId xmlns:a16="http://schemas.microsoft.com/office/drawing/2014/main" val="20001"/>
                    </a:ext>
                  </a:extLst>
                </a:gridCol>
                <a:gridCol w="1246414">
                  <a:extLst>
                    <a:ext uri="{9D8B030D-6E8A-4147-A177-3AD203B41FA5}">
                      <a16:colId xmlns:a16="http://schemas.microsoft.com/office/drawing/2014/main" val="20002"/>
                    </a:ext>
                  </a:extLst>
                </a:gridCol>
                <a:gridCol w="1246414">
                  <a:extLst>
                    <a:ext uri="{9D8B030D-6E8A-4147-A177-3AD203B41FA5}">
                      <a16:colId xmlns:a16="http://schemas.microsoft.com/office/drawing/2014/main" val="20003"/>
                    </a:ext>
                  </a:extLst>
                </a:gridCol>
                <a:gridCol w="1246414">
                  <a:extLst>
                    <a:ext uri="{9D8B030D-6E8A-4147-A177-3AD203B41FA5}">
                      <a16:colId xmlns:a16="http://schemas.microsoft.com/office/drawing/2014/main" val="20004"/>
                    </a:ext>
                  </a:extLst>
                </a:gridCol>
                <a:gridCol w="1246414">
                  <a:extLst>
                    <a:ext uri="{9D8B030D-6E8A-4147-A177-3AD203B41FA5}">
                      <a16:colId xmlns:a16="http://schemas.microsoft.com/office/drawing/2014/main" val="20005"/>
                    </a:ext>
                  </a:extLst>
                </a:gridCol>
                <a:gridCol w="1246414">
                  <a:extLst>
                    <a:ext uri="{9D8B030D-6E8A-4147-A177-3AD203B41FA5}">
                      <a16:colId xmlns:a16="http://schemas.microsoft.com/office/drawing/2014/main" val="20006"/>
                    </a:ext>
                  </a:extLst>
                </a:gridCol>
              </a:tblGrid>
              <a:tr h="380583">
                <a:tc>
                  <a:txBody>
                    <a:bodyPr/>
                    <a:lstStyle/>
                    <a:p>
                      <a:pPr algn="ctr"/>
                      <a:r>
                        <a:rPr lang="en-US" sz="1600" dirty="0">
                          <a:latin typeface="Arial" pitchFamily="34" charset="0"/>
                          <a:cs typeface="Arial" pitchFamily="34" charset="0"/>
                        </a:rPr>
                        <a:t>0000 0011</a:t>
                      </a:r>
                    </a:p>
                  </a:txBody>
                  <a:tcPr marT="45669" marB="45669" anchor="ctr"/>
                </a:tc>
                <a:tc>
                  <a:txBody>
                    <a:bodyPr/>
                    <a:lstStyle/>
                    <a:p>
                      <a:pPr algn="ctr"/>
                      <a:r>
                        <a:rPr lang="en-US" sz="1600" dirty="0">
                          <a:solidFill>
                            <a:srgbClr val="FFC000"/>
                          </a:solidFill>
                          <a:latin typeface="Arial" pitchFamily="34" charset="0"/>
                          <a:cs typeface="Arial" pitchFamily="34" charset="0"/>
                        </a:rPr>
                        <a:t>1110 0010</a:t>
                      </a:r>
                    </a:p>
                  </a:txBody>
                  <a:tcPr marT="45669" marB="45669" anchor="ctr"/>
                </a:tc>
                <a:tc>
                  <a:txBody>
                    <a:bodyPr/>
                    <a:lstStyle/>
                    <a:p>
                      <a:pPr algn="ctr"/>
                      <a:r>
                        <a:rPr lang="en-US" sz="1600" dirty="0">
                          <a:solidFill>
                            <a:srgbClr val="0000FF"/>
                          </a:solidFill>
                          <a:latin typeface="Arial" pitchFamily="34" charset="0"/>
                          <a:cs typeface="Arial" pitchFamily="34" charset="0"/>
                        </a:rPr>
                        <a:t>0000 0101</a:t>
                      </a:r>
                    </a:p>
                  </a:txBody>
                  <a:tcPr marT="45669" marB="45669" anchor="ctr"/>
                </a:tc>
                <a:tc>
                  <a:txBody>
                    <a:bodyPr/>
                    <a:lstStyle/>
                    <a:p>
                      <a:pPr algn="ctr"/>
                      <a:r>
                        <a:rPr lang="en-US" sz="1600" dirty="0">
                          <a:latin typeface="Arial" pitchFamily="34" charset="0"/>
                          <a:cs typeface="Arial" pitchFamily="34" charset="0"/>
                        </a:rPr>
                        <a:t>1000 1000</a:t>
                      </a:r>
                    </a:p>
                  </a:txBody>
                  <a:tcPr marT="45669" marB="45669" anchor="ctr"/>
                </a:tc>
                <a:tc>
                  <a:txBody>
                    <a:bodyPr/>
                    <a:lstStyle/>
                    <a:p>
                      <a:pPr algn="ctr"/>
                      <a:r>
                        <a:rPr lang="en-US" sz="1600" dirty="0">
                          <a:latin typeface="Arial" pitchFamily="34" charset="0"/>
                          <a:cs typeface="Arial" pitchFamily="34" charset="0"/>
                        </a:rPr>
                        <a:t>1100 1001</a:t>
                      </a:r>
                    </a:p>
                  </a:txBody>
                  <a:tcPr marT="45669" marB="45669" anchor="ctr"/>
                </a:tc>
                <a:tc>
                  <a:txBody>
                    <a:bodyPr/>
                    <a:lstStyle/>
                    <a:p>
                      <a:pPr algn="ctr"/>
                      <a:r>
                        <a:rPr lang="en-US" sz="1600" dirty="0">
                          <a:latin typeface="Arial" pitchFamily="34" charset="0"/>
                          <a:cs typeface="Arial" pitchFamily="34" charset="0"/>
                        </a:rPr>
                        <a:t>1101 1110</a:t>
                      </a:r>
                    </a:p>
                  </a:txBody>
                  <a:tcPr marT="45669" marB="45669" anchor="ctr"/>
                </a:tc>
                <a:tc>
                  <a:txBody>
                    <a:bodyPr/>
                    <a:lstStyle/>
                    <a:p>
                      <a:pPr algn="ctr"/>
                      <a:r>
                        <a:rPr lang="en-US" sz="1600" dirty="0">
                          <a:latin typeface="Arial" pitchFamily="34" charset="0"/>
                          <a:cs typeface="Arial" pitchFamily="34" charset="0"/>
                        </a:rPr>
                        <a:t>1101 1110</a:t>
                      </a:r>
                    </a:p>
                  </a:txBody>
                  <a:tcPr marT="45669" marB="45669" anchor="ctr"/>
                </a:tc>
                <a:extLst>
                  <a:ext uri="{0D108BD9-81ED-4DB2-BD59-A6C34878D82A}">
                    <a16:rowId xmlns:a16="http://schemas.microsoft.com/office/drawing/2014/main" val="10000"/>
                  </a:ext>
                </a:extLst>
              </a:tr>
              <a:tr h="335171">
                <a:tc>
                  <a:txBody>
                    <a:bodyPr/>
                    <a:lstStyle/>
                    <a:p>
                      <a:pPr algn="ctr"/>
                      <a:r>
                        <a:rPr lang="en-US" sz="1600" b="1" dirty="0">
                          <a:latin typeface="Arial" pitchFamily="34" charset="0"/>
                          <a:cs typeface="Arial" pitchFamily="34" charset="0"/>
                        </a:rPr>
                        <a:t>1101 1101</a:t>
                      </a:r>
                    </a:p>
                  </a:txBody>
                  <a:tcPr marT="45669" marB="45669" anchor="ctr"/>
                </a:tc>
                <a:tc>
                  <a:txBody>
                    <a:bodyPr/>
                    <a:lstStyle/>
                    <a:p>
                      <a:pPr algn="ctr"/>
                      <a:r>
                        <a:rPr lang="en-US" sz="1600" b="1" dirty="0">
                          <a:latin typeface="Arial" pitchFamily="34" charset="0"/>
                          <a:cs typeface="Arial" pitchFamily="34" charset="0"/>
                        </a:rPr>
                        <a:t>1100 1111</a:t>
                      </a:r>
                    </a:p>
                  </a:txBody>
                  <a:tcPr marT="45669" marB="45669" anchor="ctr"/>
                </a:tc>
                <a:tc>
                  <a:txBody>
                    <a:bodyPr/>
                    <a:lstStyle/>
                    <a:p>
                      <a:pPr algn="ctr"/>
                      <a:r>
                        <a:rPr lang="en-US" sz="1600" b="1" dirty="0">
                          <a:latin typeface="Arial" pitchFamily="34" charset="0"/>
                          <a:cs typeface="Arial" pitchFamily="34" charset="0"/>
                        </a:rPr>
                        <a:t>1100 1100</a:t>
                      </a:r>
                    </a:p>
                  </a:txBody>
                  <a:tcPr marT="45669" marB="45669" anchor="ctr"/>
                </a:tc>
                <a:tc>
                  <a:txBody>
                    <a:bodyPr/>
                    <a:lstStyle/>
                    <a:p>
                      <a:pPr algn="ctr"/>
                      <a:r>
                        <a:rPr lang="en-US" sz="1600" b="1" dirty="0">
                          <a:latin typeface="Arial" pitchFamily="34" charset="0"/>
                          <a:cs typeface="Arial" pitchFamily="34" charset="0"/>
                        </a:rPr>
                        <a:t>0100 0001</a:t>
                      </a:r>
                    </a:p>
                  </a:txBody>
                  <a:tcPr marT="45669" marB="45669" anchor="ctr"/>
                </a:tc>
                <a:tc>
                  <a:txBody>
                    <a:bodyPr/>
                    <a:lstStyle/>
                    <a:p>
                      <a:pPr algn="ctr"/>
                      <a:r>
                        <a:rPr lang="en-US" sz="1600" b="1" dirty="0">
                          <a:latin typeface="Arial" pitchFamily="34" charset="0"/>
                          <a:cs typeface="Arial" pitchFamily="34" charset="0"/>
                        </a:rPr>
                        <a:t>1100 0101</a:t>
                      </a:r>
                    </a:p>
                  </a:txBody>
                  <a:tcPr marT="45669" marB="45669" anchor="ctr"/>
                </a:tc>
                <a:tc>
                  <a:txBody>
                    <a:bodyPr/>
                    <a:lstStyle/>
                    <a:p>
                      <a:pPr algn="ctr"/>
                      <a:r>
                        <a:rPr lang="en-US" sz="1600" b="1" dirty="0">
                          <a:latin typeface="Arial" pitchFamily="34" charset="0"/>
                          <a:cs typeface="Arial" pitchFamily="34" charset="0"/>
                        </a:rPr>
                        <a:t>1100 0011</a:t>
                      </a:r>
                    </a:p>
                  </a:txBody>
                  <a:tcPr marT="45669" marB="45669" anchor="ctr"/>
                </a:tc>
                <a:tc>
                  <a:txBody>
                    <a:bodyPr/>
                    <a:lstStyle/>
                    <a:p>
                      <a:pPr algn="ctr"/>
                      <a:r>
                        <a:rPr lang="en-US" sz="1600" b="1" dirty="0">
                          <a:latin typeface="Arial" pitchFamily="34" charset="0"/>
                          <a:cs typeface="Arial" pitchFamily="34" charset="0"/>
                        </a:rPr>
                        <a:t>1101 1110</a:t>
                      </a:r>
                    </a:p>
                  </a:txBody>
                  <a:tcPr marT="45669" marB="45669" anchor="ctr"/>
                </a:tc>
                <a:extLst>
                  <a:ext uri="{0D108BD9-81ED-4DB2-BD59-A6C34878D82A}">
                    <a16:rowId xmlns:a16="http://schemas.microsoft.com/office/drawing/2014/main" val="10001"/>
                  </a:ext>
                </a:extLst>
              </a:tr>
              <a:tr h="335171">
                <a:tc>
                  <a:txBody>
                    <a:bodyPr/>
                    <a:lstStyle/>
                    <a:p>
                      <a:pPr algn="ctr"/>
                      <a:r>
                        <a:rPr lang="en-US" sz="1600" b="1" dirty="0">
                          <a:latin typeface="Arial" pitchFamily="34" charset="0"/>
                          <a:cs typeface="Arial" pitchFamily="34" charset="0"/>
                        </a:rPr>
                        <a:t>1100 1100</a:t>
                      </a:r>
                    </a:p>
                  </a:txBody>
                  <a:tcPr marT="45669" marB="45669" anchor="ctr"/>
                </a:tc>
                <a:tc>
                  <a:txBody>
                    <a:bodyPr/>
                    <a:lstStyle/>
                    <a:p>
                      <a:pPr algn="ctr"/>
                      <a:r>
                        <a:rPr lang="en-US" sz="1600" b="1" dirty="0">
                          <a:solidFill>
                            <a:srgbClr val="0000FF"/>
                          </a:solidFill>
                          <a:latin typeface="Arial" pitchFamily="34" charset="0"/>
                          <a:cs typeface="Arial" pitchFamily="34" charset="0"/>
                        </a:rPr>
                        <a:t>0000 0110</a:t>
                      </a:r>
                    </a:p>
                  </a:txBody>
                  <a:tcPr marT="45669" marB="45669" anchor="ctr"/>
                </a:tc>
                <a:tc>
                  <a:txBody>
                    <a:bodyPr/>
                    <a:lstStyle/>
                    <a:p>
                      <a:pPr algn="ctr"/>
                      <a:r>
                        <a:rPr lang="en-US" sz="1600" b="1" dirty="0">
                          <a:solidFill>
                            <a:srgbClr val="C00000"/>
                          </a:solidFill>
                          <a:latin typeface="Arial" pitchFamily="34" charset="0"/>
                          <a:cs typeface="Arial" pitchFamily="34" charset="0"/>
                        </a:rPr>
                        <a:t>1100 1010</a:t>
                      </a: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tc>
                  <a:txBody>
                    <a:bodyPr/>
                    <a:lstStyle/>
                    <a:p>
                      <a:pPr algn="ctr"/>
                      <a:endParaRPr lang="en-US" sz="1600" dirty="0">
                        <a:latin typeface="Arial" pitchFamily="34" charset="0"/>
                        <a:cs typeface="Arial" pitchFamily="34" charset="0"/>
                      </a:endParaRPr>
                    </a:p>
                  </a:txBody>
                  <a:tcPr marT="45669" marB="45669" anchor="ct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C97AED-EAF1-488F-833C-39BD0638D8AA}"/>
              </a:ext>
            </a:extLst>
          </p:cNvPr>
          <p:cNvSpPr>
            <a:spLocks noChangeArrowheads="1"/>
          </p:cNvSpPr>
          <p:nvPr/>
        </p:nvSpPr>
        <p:spPr bwMode="auto">
          <a:xfrm>
            <a:off x="4381500" y="2438400"/>
            <a:ext cx="2682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2200">
                <a:solidFill>
                  <a:srgbClr val="00FF00"/>
                </a:solidFill>
                <a:latin typeface="Arial" panose="020B0604020202020204" pitchFamily="34" charset="0"/>
                <a:cs typeface="Arial" panose="020B0604020202020204" pitchFamily="34" charset="0"/>
              </a:rPr>
              <a:t>Ghép thành Frame</a:t>
            </a:r>
            <a:endParaRPr lang="en-US" altLang="en-US" sz="2200">
              <a:latin typeface=".VnArial Narrow" panose="020B7200000000000000"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checkerboard(across)">
                                      <p:cBhvr>
                                        <p:cTn id="7" dur="5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in)">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8530" grpId="0" autoUpdateAnimBg="0"/>
      <p:bldP spid="8" grpId="0"/>
      <p:bldP spid="15" grpId="0"/>
    </p:bld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Arial Narrow" pitchFamily="34"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Arial Narrow" pitchFamily="34"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3DB4638F30394EBDA488446528C91A" ma:contentTypeVersion="2" ma:contentTypeDescription="Create a new document." ma:contentTypeScope="" ma:versionID="2e026e6973233c7473078164d2cc9136">
  <xsd:schema xmlns:xsd="http://www.w3.org/2001/XMLSchema" xmlns:xs="http://www.w3.org/2001/XMLSchema" xmlns:p="http://schemas.microsoft.com/office/2006/metadata/properties" xmlns:ns2="349f2bff-97c6-4aeb-9c08-f1ab2c47ed8e" targetNamespace="http://schemas.microsoft.com/office/2006/metadata/properties" ma:root="true" ma:fieldsID="061dda1a838a1b223bff98db49231833" ns2:_="">
    <xsd:import namespace="349f2bff-97c6-4aeb-9c08-f1ab2c47e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f2bff-97c6-4aeb-9c08-f1ab2c47e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94F55E-AB4A-4023-9470-227E6C722D3D}"/>
</file>

<file path=customXml/itemProps2.xml><?xml version="1.0" encoding="utf-8"?>
<ds:datastoreItem xmlns:ds="http://schemas.openxmlformats.org/officeDocument/2006/customXml" ds:itemID="{DBE4C1AF-459F-4A88-8589-4F2D36D63DBD}"/>
</file>

<file path=customXml/itemProps3.xml><?xml version="1.0" encoding="utf-8"?>
<ds:datastoreItem xmlns:ds="http://schemas.openxmlformats.org/officeDocument/2006/customXml" ds:itemID="{9E619FF0-964B-47CA-83DA-993FE8EAF5AA}"/>
</file>

<file path=docProps/app.xml><?xml version="1.0" encoding="utf-8"?>
<Properties xmlns="http://schemas.openxmlformats.org/officeDocument/2006/extended-properties" xmlns:vt="http://schemas.openxmlformats.org/officeDocument/2006/docPropsVTypes">
  <Template>Stream</Template>
  <TotalTime>75655</TotalTime>
  <Words>9331</Words>
  <Application>Microsoft Office PowerPoint</Application>
  <PresentationFormat>35mm Slides</PresentationFormat>
  <Paragraphs>1317</Paragraphs>
  <Slides>74</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91" baseType="lpstr">
      <vt:lpstr>.VnArial Narrow</vt:lpstr>
      <vt:lpstr>.VnArial NarrowH</vt:lpstr>
      <vt:lpstr>.VnBlackH</vt:lpstr>
      <vt:lpstr>.VnTime</vt:lpstr>
      <vt:lpstr>.VnTimeH</vt:lpstr>
      <vt:lpstr>Arial</vt:lpstr>
      <vt:lpstr>Arial Black</vt:lpstr>
      <vt:lpstr>Black</vt:lpstr>
      <vt:lpstr>Calibri</vt:lpstr>
      <vt:lpstr>Comic Sans MS</vt:lpstr>
      <vt:lpstr>Garamond</vt:lpstr>
      <vt:lpstr>Monotype Sorts</vt:lpstr>
      <vt:lpstr>Times New Roman</vt:lpstr>
      <vt:lpstr>Wingdings</vt:lpstr>
      <vt:lpstr>Stream</vt:lpstr>
      <vt:lpstr>VISIO</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 các tình huống trao đổi thông tin </vt:lpstr>
      <vt:lpstr>PowerPoint Presentation</vt:lpstr>
      <vt:lpstr>PowerPoint Presentation</vt:lpstr>
      <vt:lpstr>PowerPoint Presentation</vt:lpstr>
      <vt:lpstr>PowerPoint Presentation</vt:lpstr>
      <vt:lpstr>PowerPoint Presentation</vt:lpstr>
      <vt:lpstr>PowerPoint Presentation</vt:lpstr>
      <vt:lpstr>VẤN ĐỀ LIÊN KẾ GIỮA CÁC MẠNG</vt:lpstr>
      <vt:lpstr>MÔ HÌNH CHỌN ĐƯỜNG TRÊN INTERNET </vt:lpstr>
      <vt:lpstr>MÔ HÌNH CẤU TRÚC ĐỊA CHỈ IP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HongQuang</dc:creator>
  <cp:lastModifiedBy>CTI025 Nguyễn Thiện Luận</cp:lastModifiedBy>
  <cp:revision>331</cp:revision>
  <dcterms:created xsi:type="dcterms:W3CDTF">2001-04-26T01:27:27Z</dcterms:created>
  <dcterms:modified xsi:type="dcterms:W3CDTF">2021-01-18T01:34:38Z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0x010100F53DB4638F30394EBDA488446528C91A</vt:lpwstr>
  </property>
</Properties>
</file>