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382" r:id="rId4"/>
    <p:sldId id="258" r:id="rId5"/>
    <p:sldId id="384" r:id="rId6"/>
    <p:sldId id="383" r:id="rId7"/>
    <p:sldId id="260" r:id="rId8"/>
    <p:sldId id="38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84"/>
  </p:normalViewPr>
  <p:slideViewPr>
    <p:cSldViewPr snapToGrid="0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E8896-B218-B242-A5DC-25FA7FEEFB4D}" type="doc">
      <dgm:prSet loTypeId="urn:microsoft.com/office/officeart/2005/8/layout/StepDownProcess" loCatId="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7D0EF8E-2FF8-1C44-8576-25D4274ABF24}">
      <dgm:prSet phldrT="[Text]"/>
      <dgm:spPr/>
      <dgm:t>
        <a:bodyPr/>
        <a:lstStyle/>
        <a:p>
          <a:r>
            <a:rPr lang="en-US" dirty="0"/>
            <a:t>Traditional teacher contracting</a:t>
          </a:r>
        </a:p>
      </dgm:t>
    </dgm:pt>
    <dgm:pt modelId="{85D1AF31-F1FA-6E43-907D-1F2CBB86616A}" type="parTrans" cxnId="{2340B848-4247-ED44-BBA1-54E1A87D58CC}">
      <dgm:prSet/>
      <dgm:spPr/>
      <dgm:t>
        <a:bodyPr/>
        <a:lstStyle/>
        <a:p>
          <a:endParaRPr lang="en-US"/>
        </a:p>
      </dgm:t>
    </dgm:pt>
    <dgm:pt modelId="{0680748C-5BDF-B14E-A649-0D47EE81986E}" type="sibTrans" cxnId="{2340B848-4247-ED44-BBA1-54E1A87D58CC}">
      <dgm:prSet/>
      <dgm:spPr/>
      <dgm:t>
        <a:bodyPr/>
        <a:lstStyle/>
        <a:p>
          <a:endParaRPr lang="en-US"/>
        </a:p>
      </dgm:t>
    </dgm:pt>
    <dgm:pt modelId="{79CC80CB-4A5A-4143-B590-619611436370}">
      <dgm:prSet phldrT="[Text]"/>
      <dgm:spPr/>
      <dgm:t>
        <a:bodyPr/>
        <a:lstStyle/>
        <a:p>
          <a:r>
            <a:rPr lang="en-US" dirty="0"/>
            <a:t>Teachers are contracted by the governing body, district, or school to serve in a teaching role indefinitely. Typically involves duties and responsibilities other than teaching. Often unionized</a:t>
          </a:r>
        </a:p>
      </dgm:t>
    </dgm:pt>
    <dgm:pt modelId="{9A1ADF34-FC10-6D4D-BE99-3253E381C040}" type="parTrans" cxnId="{C1DC29B1-7731-FC49-A107-D96189495BC2}">
      <dgm:prSet/>
      <dgm:spPr/>
      <dgm:t>
        <a:bodyPr/>
        <a:lstStyle/>
        <a:p>
          <a:endParaRPr lang="en-US"/>
        </a:p>
      </dgm:t>
    </dgm:pt>
    <dgm:pt modelId="{29FDD01A-6AE7-724B-8028-C0770881CDEF}" type="sibTrans" cxnId="{C1DC29B1-7731-FC49-A107-D96189495BC2}">
      <dgm:prSet/>
      <dgm:spPr/>
      <dgm:t>
        <a:bodyPr/>
        <a:lstStyle/>
        <a:p>
          <a:endParaRPr lang="en-US"/>
        </a:p>
      </dgm:t>
    </dgm:pt>
    <dgm:pt modelId="{A788B7B0-5EC1-784E-AD9A-838ABD0001AE}">
      <dgm:prSet phldrT="[Text]"/>
      <dgm:spPr/>
      <dgm:t>
        <a:bodyPr/>
        <a:lstStyle/>
        <a:p>
          <a:r>
            <a:rPr lang="en-US" dirty="0"/>
            <a:t>Fixed-term teacher contracting</a:t>
          </a:r>
        </a:p>
      </dgm:t>
    </dgm:pt>
    <dgm:pt modelId="{2EA75F14-9974-A34B-8C39-85DFD3C9E07D}" type="parTrans" cxnId="{968813CE-533A-4B41-857E-60905B281A43}">
      <dgm:prSet/>
      <dgm:spPr/>
      <dgm:t>
        <a:bodyPr/>
        <a:lstStyle/>
        <a:p>
          <a:endParaRPr lang="en-US"/>
        </a:p>
      </dgm:t>
    </dgm:pt>
    <dgm:pt modelId="{B614695C-B8BC-994E-9D8F-CEA61B3618F7}" type="sibTrans" cxnId="{968813CE-533A-4B41-857E-60905B281A43}">
      <dgm:prSet/>
      <dgm:spPr/>
      <dgm:t>
        <a:bodyPr/>
        <a:lstStyle/>
        <a:p>
          <a:endParaRPr lang="en-US"/>
        </a:p>
      </dgm:t>
    </dgm:pt>
    <dgm:pt modelId="{E33DBD9A-1F81-104A-A044-5B3F90557D63}">
      <dgm:prSet phldrT="[Text]"/>
      <dgm:spPr/>
      <dgm:t>
        <a:bodyPr/>
        <a:lstStyle/>
        <a:p>
          <a:r>
            <a:rPr lang="en-US" dirty="0"/>
            <a:t>Resembles traditional contract in most ways, but teacher is a fixed-term contract subject to periodic review. </a:t>
          </a:r>
          <a:r>
            <a:rPr lang="en-US" dirty="0" err="1"/>
            <a:t>Eg.</a:t>
          </a:r>
          <a:r>
            <a:rPr lang="en-US" dirty="0"/>
            <a:t> Charter schools. Seldom unionized.</a:t>
          </a:r>
        </a:p>
      </dgm:t>
    </dgm:pt>
    <dgm:pt modelId="{AD59E012-4E87-714E-A9CB-5FEA838B0651}" type="parTrans" cxnId="{FED56FE7-17CF-F84C-BDC9-0B9F9BC49CED}">
      <dgm:prSet/>
      <dgm:spPr/>
      <dgm:t>
        <a:bodyPr/>
        <a:lstStyle/>
        <a:p>
          <a:endParaRPr lang="en-US"/>
        </a:p>
      </dgm:t>
    </dgm:pt>
    <dgm:pt modelId="{BC60B81C-F567-C44A-BDCB-89FB3334B1B2}" type="sibTrans" cxnId="{FED56FE7-17CF-F84C-BDC9-0B9F9BC49CED}">
      <dgm:prSet/>
      <dgm:spPr/>
      <dgm:t>
        <a:bodyPr/>
        <a:lstStyle/>
        <a:p>
          <a:endParaRPr lang="en-US"/>
        </a:p>
      </dgm:t>
    </dgm:pt>
    <dgm:pt modelId="{68C7DCE3-0335-0D4D-BD71-41F3087E6271}">
      <dgm:prSet phldrT="[Text]"/>
      <dgm:spPr/>
      <dgm:t>
        <a:bodyPr/>
        <a:lstStyle/>
        <a:p>
          <a:r>
            <a:rPr lang="en-US" dirty="0"/>
            <a:t>Private Practice Teachers</a:t>
          </a:r>
        </a:p>
      </dgm:t>
    </dgm:pt>
    <dgm:pt modelId="{DDC4C9F2-279B-BE48-B6B8-CB20217D08CD}" type="parTrans" cxnId="{1D51D6FC-155F-6F44-BB87-A656BD273F68}">
      <dgm:prSet/>
      <dgm:spPr/>
      <dgm:t>
        <a:bodyPr/>
        <a:lstStyle/>
        <a:p>
          <a:endParaRPr lang="en-US"/>
        </a:p>
      </dgm:t>
    </dgm:pt>
    <dgm:pt modelId="{9578269A-7097-CE48-9006-C3E8E3165166}" type="sibTrans" cxnId="{1D51D6FC-155F-6F44-BB87-A656BD273F68}">
      <dgm:prSet/>
      <dgm:spPr/>
      <dgm:t>
        <a:bodyPr/>
        <a:lstStyle/>
        <a:p>
          <a:endParaRPr lang="en-US"/>
        </a:p>
      </dgm:t>
    </dgm:pt>
    <dgm:pt modelId="{5927B4C6-7A6B-3546-8CA4-BF9BD1A0834D}" type="pres">
      <dgm:prSet presAssocID="{ADEE8896-B218-B242-A5DC-25FA7FEEFB4D}" presName="rootnode" presStyleCnt="0">
        <dgm:presLayoutVars>
          <dgm:chMax/>
          <dgm:chPref/>
          <dgm:dir/>
          <dgm:animLvl val="lvl"/>
        </dgm:presLayoutVars>
      </dgm:prSet>
      <dgm:spPr/>
    </dgm:pt>
    <dgm:pt modelId="{344E0443-D509-C444-A59E-02B18D3ECEFD}" type="pres">
      <dgm:prSet presAssocID="{A7D0EF8E-2FF8-1C44-8576-25D4274ABF24}" presName="composite" presStyleCnt="0"/>
      <dgm:spPr/>
    </dgm:pt>
    <dgm:pt modelId="{304B8E35-7D7E-CF48-9BAD-FF83A8089D4D}" type="pres">
      <dgm:prSet presAssocID="{A7D0EF8E-2FF8-1C44-8576-25D4274ABF24}" presName="bentUpArrow1" presStyleLbl="alignImgPlace1" presStyleIdx="0" presStyleCnt="2" custLinFactNeighborX="-16063" custLinFactNeighborY="7315"/>
      <dgm:spPr/>
    </dgm:pt>
    <dgm:pt modelId="{C1D6C5F9-EAE8-4747-91D0-7D0F63DE5EEB}" type="pres">
      <dgm:prSet presAssocID="{A7D0EF8E-2FF8-1C44-8576-25D4274ABF24}" presName="ParentText" presStyleLbl="node1" presStyleIdx="0" presStyleCnt="3" custLinFactNeighborX="-33314" custLinFactNeighborY="7242">
        <dgm:presLayoutVars>
          <dgm:chMax val="1"/>
          <dgm:chPref val="1"/>
          <dgm:bulletEnabled val="1"/>
        </dgm:presLayoutVars>
      </dgm:prSet>
      <dgm:spPr/>
    </dgm:pt>
    <dgm:pt modelId="{36CA06F5-11BC-D14E-9F1B-7D1642F4C6C5}" type="pres">
      <dgm:prSet presAssocID="{A7D0EF8E-2FF8-1C44-8576-25D4274ABF24}" presName="ChildText" presStyleLbl="revTx" presStyleIdx="0" presStyleCnt="2" custScaleX="446851" custLinFactX="81895" custLinFactNeighborX="100000" custLinFactNeighborY="3667">
        <dgm:presLayoutVars>
          <dgm:chMax val="0"/>
          <dgm:chPref val="0"/>
          <dgm:bulletEnabled val="1"/>
        </dgm:presLayoutVars>
      </dgm:prSet>
      <dgm:spPr/>
    </dgm:pt>
    <dgm:pt modelId="{9B60F99E-632A-484A-9902-48A8879025B6}" type="pres">
      <dgm:prSet presAssocID="{0680748C-5BDF-B14E-A649-0D47EE81986E}" presName="sibTrans" presStyleCnt="0"/>
      <dgm:spPr/>
    </dgm:pt>
    <dgm:pt modelId="{918F9038-9B8F-4F47-ABDB-855145E635DA}" type="pres">
      <dgm:prSet presAssocID="{A788B7B0-5EC1-784E-AD9A-838ABD0001AE}" presName="composite" presStyleCnt="0"/>
      <dgm:spPr/>
    </dgm:pt>
    <dgm:pt modelId="{01D1CAE3-515D-1E4C-B8ED-FD0648B96F4B}" type="pres">
      <dgm:prSet presAssocID="{A788B7B0-5EC1-784E-AD9A-838ABD0001AE}" presName="bentUpArrow1" presStyleLbl="alignImgPlace1" presStyleIdx="1" presStyleCnt="2" custLinFactNeighborX="-33197" custLinFactNeighborY="-1219"/>
      <dgm:spPr/>
    </dgm:pt>
    <dgm:pt modelId="{60B48AFC-9F75-0745-929C-A4C9CD29F8FA}" type="pres">
      <dgm:prSet presAssocID="{A788B7B0-5EC1-784E-AD9A-838ABD0001AE}" presName="ParentText" presStyleLbl="node1" presStyleIdx="1" presStyleCnt="3" custLinFactNeighborX="-31141" custLinFactNeighborY="-4689">
        <dgm:presLayoutVars>
          <dgm:chMax val="1"/>
          <dgm:chPref val="1"/>
          <dgm:bulletEnabled val="1"/>
        </dgm:presLayoutVars>
      </dgm:prSet>
      <dgm:spPr/>
    </dgm:pt>
    <dgm:pt modelId="{E5A97DD6-554B-634A-BF67-FF4CB119B83B}" type="pres">
      <dgm:prSet presAssocID="{A788B7B0-5EC1-784E-AD9A-838ABD0001AE}" presName="ChildText" presStyleLbl="revTx" presStyleIdx="1" presStyleCnt="2" custScaleX="268149" custLinFactX="30685" custLinFactNeighborX="100000" custLinFactNeighborY="63">
        <dgm:presLayoutVars>
          <dgm:chMax val="0"/>
          <dgm:chPref val="0"/>
          <dgm:bulletEnabled val="1"/>
        </dgm:presLayoutVars>
      </dgm:prSet>
      <dgm:spPr/>
    </dgm:pt>
    <dgm:pt modelId="{B2C64A30-3843-9944-8C0A-54A3818F09BC}" type="pres">
      <dgm:prSet presAssocID="{B614695C-B8BC-994E-9D8F-CEA61B3618F7}" presName="sibTrans" presStyleCnt="0"/>
      <dgm:spPr/>
    </dgm:pt>
    <dgm:pt modelId="{F044554E-C464-174C-9CE8-97AE9B9B1497}" type="pres">
      <dgm:prSet presAssocID="{68C7DCE3-0335-0D4D-BD71-41F3087E6271}" presName="composite" presStyleCnt="0"/>
      <dgm:spPr/>
    </dgm:pt>
    <dgm:pt modelId="{3526EE8C-C8A6-DF4A-9EDC-A38B7884803B}" type="pres">
      <dgm:prSet presAssocID="{68C7DCE3-0335-0D4D-BD71-41F3087E6271}" presName="ParentText" presStyleLbl="node1" presStyleIdx="2" presStyleCnt="3" custLinFactNeighborX="-19554" custLinFactNeighborY="-6208">
        <dgm:presLayoutVars>
          <dgm:chMax val="1"/>
          <dgm:chPref val="1"/>
          <dgm:bulletEnabled val="1"/>
        </dgm:presLayoutVars>
      </dgm:prSet>
      <dgm:spPr/>
    </dgm:pt>
  </dgm:ptLst>
  <dgm:cxnLst>
    <dgm:cxn modelId="{2340B848-4247-ED44-BBA1-54E1A87D58CC}" srcId="{ADEE8896-B218-B242-A5DC-25FA7FEEFB4D}" destId="{A7D0EF8E-2FF8-1C44-8576-25D4274ABF24}" srcOrd="0" destOrd="0" parTransId="{85D1AF31-F1FA-6E43-907D-1F2CBB86616A}" sibTransId="{0680748C-5BDF-B14E-A649-0D47EE81986E}"/>
    <dgm:cxn modelId="{5AABB578-A82D-C84C-921B-52529A22DA71}" type="presOf" srcId="{A7D0EF8E-2FF8-1C44-8576-25D4274ABF24}" destId="{C1D6C5F9-EAE8-4747-91D0-7D0F63DE5EEB}" srcOrd="0" destOrd="0" presId="urn:microsoft.com/office/officeart/2005/8/layout/StepDownProcess"/>
    <dgm:cxn modelId="{25B704AB-A0AC-3C46-88BF-3C75B91A84F5}" type="presOf" srcId="{ADEE8896-B218-B242-A5DC-25FA7FEEFB4D}" destId="{5927B4C6-7A6B-3546-8CA4-BF9BD1A0834D}" srcOrd="0" destOrd="0" presId="urn:microsoft.com/office/officeart/2005/8/layout/StepDownProcess"/>
    <dgm:cxn modelId="{FE1C16AE-5B22-E943-8252-BF4CFA1EEDD8}" type="presOf" srcId="{68C7DCE3-0335-0D4D-BD71-41F3087E6271}" destId="{3526EE8C-C8A6-DF4A-9EDC-A38B7884803B}" srcOrd="0" destOrd="0" presId="urn:microsoft.com/office/officeart/2005/8/layout/StepDownProcess"/>
    <dgm:cxn modelId="{C1DC29B1-7731-FC49-A107-D96189495BC2}" srcId="{A7D0EF8E-2FF8-1C44-8576-25D4274ABF24}" destId="{79CC80CB-4A5A-4143-B590-619611436370}" srcOrd="0" destOrd="0" parTransId="{9A1ADF34-FC10-6D4D-BE99-3253E381C040}" sibTransId="{29FDD01A-6AE7-724B-8028-C0770881CDEF}"/>
    <dgm:cxn modelId="{E37E68C5-5C36-694B-9F0C-DE0BD487B345}" type="presOf" srcId="{E33DBD9A-1F81-104A-A044-5B3F90557D63}" destId="{E5A97DD6-554B-634A-BF67-FF4CB119B83B}" srcOrd="0" destOrd="0" presId="urn:microsoft.com/office/officeart/2005/8/layout/StepDownProcess"/>
    <dgm:cxn modelId="{48C161C9-6DCA-7641-A1CE-020B919A744A}" type="presOf" srcId="{79CC80CB-4A5A-4143-B590-619611436370}" destId="{36CA06F5-11BC-D14E-9F1B-7D1642F4C6C5}" srcOrd="0" destOrd="0" presId="urn:microsoft.com/office/officeart/2005/8/layout/StepDownProcess"/>
    <dgm:cxn modelId="{968813CE-533A-4B41-857E-60905B281A43}" srcId="{ADEE8896-B218-B242-A5DC-25FA7FEEFB4D}" destId="{A788B7B0-5EC1-784E-AD9A-838ABD0001AE}" srcOrd="1" destOrd="0" parTransId="{2EA75F14-9974-A34B-8C39-85DFD3C9E07D}" sibTransId="{B614695C-B8BC-994E-9D8F-CEA61B3618F7}"/>
    <dgm:cxn modelId="{14266CE4-3825-0242-89EB-A69793311318}" type="presOf" srcId="{A788B7B0-5EC1-784E-AD9A-838ABD0001AE}" destId="{60B48AFC-9F75-0745-929C-A4C9CD29F8FA}" srcOrd="0" destOrd="0" presId="urn:microsoft.com/office/officeart/2005/8/layout/StepDownProcess"/>
    <dgm:cxn modelId="{FED56FE7-17CF-F84C-BDC9-0B9F9BC49CED}" srcId="{A788B7B0-5EC1-784E-AD9A-838ABD0001AE}" destId="{E33DBD9A-1F81-104A-A044-5B3F90557D63}" srcOrd="0" destOrd="0" parTransId="{AD59E012-4E87-714E-A9CB-5FEA838B0651}" sibTransId="{BC60B81C-F567-C44A-BDCB-89FB3334B1B2}"/>
    <dgm:cxn modelId="{1D51D6FC-155F-6F44-BB87-A656BD273F68}" srcId="{ADEE8896-B218-B242-A5DC-25FA7FEEFB4D}" destId="{68C7DCE3-0335-0D4D-BD71-41F3087E6271}" srcOrd="2" destOrd="0" parTransId="{DDC4C9F2-279B-BE48-B6B8-CB20217D08CD}" sibTransId="{9578269A-7097-CE48-9006-C3E8E3165166}"/>
    <dgm:cxn modelId="{0068229E-C6A1-E845-AEC7-75A4EBD35ACD}" type="presParOf" srcId="{5927B4C6-7A6B-3546-8CA4-BF9BD1A0834D}" destId="{344E0443-D509-C444-A59E-02B18D3ECEFD}" srcOrd="0" destOrd="0" presId="urn:microsoft.com/office/officeart/2005/8/layout/StepDownProcess"/>
    <dgm:cxn modelId="{8CFF40AE-A30E-7A4E-9A24-EFD52C9A0514}" type="presParOf" srcId="{344E0443-D509-C444-A59E-02B18D3ECEFD}" destId="{304B8E35-7D7E-CF48-9BAD-FF83A8089D4D}" srcOrd="0" destOrd="0" presId="urn:microsoft.com/office/officeart/2005/8/layout/StepDownProcess"/>
    <dgm:cxn modelId="{8BD2288E-CC8B-D144-83DC-35D8898E7836}" type="presParOf" srcId="{344E0443-D509-C444-A59E-02B18D3ECEFD}" destId="{C1D6C5F9-EAE8-4747-91D0-7D0F63DE5EEB}" srcOrd="1" destOrd="0" presId="urn:microsoft.com/office/officeart/2005/8/layout/StepDownProcess"/>
    <dgm:cxn modelId="{9B1C5437-ED85-EC43-BFE4-29A257AB9852}" type="presParOf" srcId="{344E0443-D509-C444-A59E-02B18D3ECEFD}" destId="{36CA06F5-11BC-D14E-9F1B-7D1642F4C6C5}" srcOrd="2" destOrd="0" presId="urn:microsoft.com/office/officeart/2005/8/layout/StepDownProcess"/>
    <dgm:cxn modelId="{D0B4DD71-DE2F-1F44-B46F-28C592620E72}" type="presParOf" srcId="{5927B4C6-7A6B-3546-8CA4-BF9BD1A0834D}" destId="{9B60F99E-632A-484A-9902-48A8879025B6}" srcOrd="1" destOrd="0" presId="urn:microsoft.com/office/officeart/2005/8/layout/StepDownProcess"/>
    <dgm:cxn modelId="{754ED431-75B7-B146-960D-203C0235880E}" type="presParOf" srcId="{5927B4C6-7A6B-3546-8CA4-BF9BD1A0834D}" destId="{918F9038-9B8F-4F47-ABDB-855145E635DA}" srcOrd="2" destOrd="0" presId="urn:microsoft.com/office/officeart/2005/8/layout/StepDownProcess"/>
    <dgm:cxn modelId="{B7C7B6A6-20E5-394A-9915-1604F95354FC}" type="presParOf" srcId="{918F9038-9B8F-4F47-ABDB-855145E635DA}" destId="{01D1CAE3-515D-1E4C-B8ED-FD0648B96F4B}" srcOrd="0" destOrd="0" presId="urn:microsoft.com/office/officeart/2005/8/layout/StepDownProcess"/>
    <dgm:cxn modelId="{466B048B-17A1-4548-AACA-E6185DB0B49C}" type="presParOf" srcId="{918F9038-9B8F-4F47-ABDB-855145E635DA}" destId="{60B48AFC-9F75-0745-929C-A4C9CD29F8FA}" srcOrd="1" destOrd="0" presId="urn:microsoft.com/office/officeart/2005/8/layout/StepDownProcess"/>
    <dgm:cxn modelId="{06CD67C2-D404-7842-85D7-4950A977BA9E}" type="presParOf" srcId="{918F9038-9B8F-4F47-ABDB-855145E635DA}" destId="{E5A97DD6-554B-634A-BF67-FF4CB119B83B}" srcOrd="2" destOrd="0" presId="urn:microsoft.com/office/officeart/2005/8/layout/StepDownProcess"/>
    <dgm:cxn modelId="{4E2F3391-E436-A247-B4C8-A0F104231C21}" type="presParOf" srcId="{5927B4C6-7A6B-3546-8CA4-BF9BD1A0834D}" destId="{B2C64A30-3843-9944-8C0A-54A3818F09BC}" srcOrd="3" destOrd="0" presId="urn:microsoft.com/office/officeart/2005/8/layout/StepDownProcess"/>
    <dgm:cxn modelId="{8D646847-68D0-734E-B465-436B2526DA31}" type="presParOf" srcId="{5927B4C6-7A6B-3546-8CA4-BF9BD1A0834D}" destId="{F044554E-C464-174C-9CE8-97AE9B9B1497}" srcOrd="4" destOrd="0" presId="urn:microsoft.com/office/officeart/2005/8/layout/StepDownProcess"/>
    <dgm:cxn modelId="{C4D1FFDD-75ED-F24A-951C-A916A2388E8A}" type="presParOf" srcId="{F044554E-C464-174C-9CE8-97AE9B9B1497}" destId="{3526EE8C-C8A6-DF4A-9EDC-A38B7884803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B8E35-7D7E-CF48-9BAD-FF83A8089D4D}">
      <dsp:nvSpPr>
        <dsp:cNvPr id="0" name=""/>
        <dsp:cNvSpPr/>
      </dsp:nvSpPr>
      <dsp:spPr>
        <a:xfrm rot="5400000">
          <a:off x="1083848" y="1842700"/>
          <a:ext cx="1530682" cy="17426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D6C5F9-EAE8-4747-91D0-7D0F63DE5EEB}">
      <dsp:nvSpPr>
        <dsp:cNvPr id="0" name=""/>
        <dsp:cNvSpPr/>
      </dsp:nvSpPr>
      <dsp:spPr>
        <a:xfrm>
          <a:off x="99804" y="164559"/>
          <a:ext cx="2576768" cy="18036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Traditional teacher contracting</a:t>
          </a:r>
        </a:p>
      </dsp:txBody>
      <dsp:txXfrm>
        <a:off x="187867" y="252622"/>
        <a:ext cx="2400642" cy="1627528"/>
      </dsp:txXfrm>
    </dsp:sp>
    <dsp:sp modelId="{36CA06F5-11BC-D14E-9F1B-7D1642F4C6C5}">
      <dsp:nvSpPr>
        <dsp:cNvPr id="0" name=""/>
        <dsp:cNvSpPr/>
      </dsp:nvSpPr>
      <dsp:spPr>
        <a:xfrm>
          <a:off x="2811466" y="259415"/>
          <a:ext cx="8374415" cy="145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Teachers are contracted by the governing body, district, or school to serve in a teaching role indefinitely. Typically involves duties and responsibilities other than teaching. Often unionized</a:t>
          </a:r>
        </a:p>
      </dsp:txBody>
      <dsp:txXfrm>
        <a:off x="2811466" y="259415"/>
        <a:ext cx="8374415" cy="1457792"/>
      </dsp:txXfrm>
    </dsp:sp>
    <dsp:sp modelId="{01D1CAE3-515D-1E4C-B8ED-FD0648B96F4B}">
      <dsp:nvSpPr>
        <dsp:cNvPr id="0" name=""/>
        <dsp:cNvSpPr/>
      </dsp:nvSpPr>
      <dsp:spPr>
        <a:xfrm rot="5400000">
          <a:off x="4131594" y="3738171"/>
          <a:ext cx="1530682" cy="17426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B48AFC-9F75-0745-929C-A4C9CD29F8FA}">
      <dsp:nvSpPr>
        <dsp:cNvPr id="0" name=""/>
        <dsp:cNvSpPr/>
      </dsp:nvSpPr>
      <dsp:spPr>
        <a:xfrm>
          <a:off x="3502125" y="1975464"/>
          <a:ext cx="2576768" cy="18036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Fixed-term teacher contracting</a:t>
          </a:r>
        </a:p>
      </dsp:txBody>
      <dsp:txXfrm>
        <a:off x="3590188" y="2063527"/>
        <a:ext cx="2400642" cy="1627528"/>
      </dsp:txXfrm>
    </dsp:sp>
    <dsp:sp modelId="{E5A97DD6-554B-634A-BF67-FF4CB119B83B}">
      <dsp:nvSpPr>
        <dsp:cNvPr id="0" name=""/>
        <dsp:cNvSpPr/>
      </dsp:nvSpPr>
      <dsp:spPr>
        <a:xfrm>
          <a:off x="6160512" y="2232975"/>
          <a:ext cx="5025369" cy="145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Resembles traditional contract in most ways, but teacher is a fixed-term contract subject to periodic review. </a:t>
          </a:r>
          <a:r>
            <a:rPr lang="en-US" sz="2300" kern="1200" dirty="0" err="1"/>
            <a:t>Eg.</a:t>
          </a:r>
          <a:r>
            <a:rPr lang="en-US" sz="2300" kern="1200" dirty="0"/>
            <a:t> Charter schools. Seldom unionized.</a:t>
          </a:r>
        </a:p>
      </dsp:txBody>
      <dsp:txXfrm>
        <a:off x="6160512" y="2232975"/>
        <a:ext cx="5025369" cy="1457792"/>
      </dsp:txXfrm>
    </dsp:sp>
    <dsp:sp modelId="{3526EE8C-C8A6-DF4A-9EDC-A38B7884803B}">
      <dsp:nvSpPr>
        <dsp:cNvPr id="0" name=""/>
        <dsp:cNvSpPr/>
      </dsp:nvSpPr>
      <dsp:spPr>
        <a:xfrm>
          <a:off x="7820415" y="3974165"/>
          <a:ext cx="2576768" cy="18036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Private Practice Teachers</a:t>
          </a:r>
        </a:p>
      </dsp:txBody>
      <dsp:txXfrm>
        <a:off x="7908478" y="4062228"/>
        <a:ext cx="2400642" cy="162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Light_with list">
    <p:bg>
      <p:bgPr>
        <a:solidFill>
          <a:srgbClr val="F5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DD070A6E-64DC-2F41-9A40-2D85E3663D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7510" y="396775"/>
            <a:ext cx="537926" cy="381031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B9925059-DA62-0741-A886-A75ABAED9C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0" y="2283090"/>
            <a:ext cx="9852104" cy="3181151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2B16D"/>
              </a:buClr>
              <a:buSzPct val="7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5146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/>
              <a:t>Click to edit Master text styles</a:t>
            </a:r>
          </a:p>
          <a:p>
            <a:pPr marL="25146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/>
              <a:t>Click to edit Master text styles</a:t>
            </a:r>
          </a:p>
          <a:p>
            <a:pPr marL="25146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/>
              <a:t>Click to edit Master text styles</a:t>
            </a:r>
          </a:p>
          <a:p>
            <a:pPr marL="25146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/>
              <a:t>Click to edit Master text styles</a:t>
            </a:r>
          </a:p>
          <a:p>
            <a:pPr marL="25146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/>
              <a:t>Click to edit Master text styles</a:t>
            </a:r>
          </a:p>
          <a:p>
            <a:pPr marL="25146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764541A-60A7-0341-A51E-F5FF355F6C5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76101" y="241683"/>
            <a:ext cx="5619899" cy="497012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Presentation Name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BDE9E37-ED42-4A4B-B60D-A82312F735A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76100" y="698668"/>
            <a:ext cx="5619899" cy="58148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Subsection</a:t>
            </a:r>
          </a:p>
        </p:txBody>
      </p:sp>
    </p:spTree>
    <p:extLst>
      <p:ext uri="{BB962C8B-B14F-4D97-AF65-F5344CB8AC3E}">
        <p14:creationId xmlns:p14="http://schemas.microsoft.com/office/powerpoint/2010/main" val="3810276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F037-9DC0-1E7D-C215-7A6B4DC74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rise of Private Practice Teaching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256D7-7E26-3236-E964-193A2FD77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Angela Cox</a:t>
            </a:r>
          </a:p>
          <a:p>
            <a:r>
              <a:rPr lang="en-US" dirty="0"/>
              <a:t>Exploratory Data Analysis </a:t>
            </a:r>
          </a:p>
          <a:p>
            <a:r>
              <a:rPr lang="en-US" dirty="0"/>
              <a:t>November 2, 2023</a:t>
            </a:r>
          </a:p>
        </p:txBody>
      </p:sp>
    </p:spTree>
    <p:extLst>
      <p:ext uri="{BB962C8B-B14F-4D97-AF65-F5344CB8AC3E}">
        <p14:creationId xmlns:p14="http://schemas.microsoft.com/office/powerpoint/2010/main" val="3255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AE2C-5A19-0284-EA77-FB867F87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964692"/>
            <a:ext cx="10415587" cy="118872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D12C-1A00-5CDB-2AAB-57029F9B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8" y="2638044"/>
            <a:ext cx="10415586" cy="383419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School choice movements have given rise to market logics in the public sphere</a:t>
            </a:r>
          </a:p>
          <a:p>
            <a:pPr lvl="1"/>
            <a:r>
              <a:rPr lang="en-US" sz="2200" dirty="0"/>
              <a:t>Private school voucher programs, public schools of choice – magnet schools, charter schools, schools not linked to students by residence </a:t>
            </a:r>
          </a:p>
          <a:p>
            <a:r>
              <a:rPr lang="en-US" sz="2400" dirty="0"/>
              <a:t>Most school choice policies and reforms revolve around parent or family choice</a:t>
            </a:r>
          </a:p>
          <a:p>
            <a:r>
              <a:rPr lang="en-US" sz="2400" dirty="0"/>
              <a:t>Policy shifts and reframing of expectations around school may be leading to increased choice for employees – introduction of external contracting and staffing agencies in public schools</a:t>
            </a:r>
          </a:p>
          <a:p>
            <a:pPr lvl="2"/>
            <a:r>
              <a:rPr lang="en-US" sz="2000" dirty="0"/>
              <a:t>Do teachers have to be public employees in public schools?</a:t>
            </a:r>
          </a:p>
          <a:p>
            <a:pPr lvl="2"/>
            <a:r>
              <a:rPr lang="en-US" sz="2000" dirty="0"/>
              <a:t>Are teachers working in public schools as private practice employees?</a:t>
            </a:r>
          </a:p>
          <a:p>
            <a:pPr lvl="2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Are these teacher different from traditionally contracted, tenured teachers?</a:t>
            </a:r>
          </a:p>
        </p:txBody>
      </p:sp>
    </p:spTree>
    <p:extLst>
      <p:ext uri="{BB962C8B-B14F-4D97-AF65-F5344CB8AC3E}">
        <p14:creationId xmlns:p14="http://schemas.microsoft.com/office/powerpoint/2010/main" val="42033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79749C-25EB-5A79-0A6D-1D2B7DB75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650697"/>
              </p:ext>
            </p:extLst>
          </p:nvPr>
        </p:nvGraphicFramePr>
        <p:xfrm>
          <a:off x="601306" y="551715"/>
          <a:ext cx="11185882" cy="592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7B5894D-38E0-CF8B-89DE-2FF82556AE8C}"/>
              </a:ext>
            </a:extLst>
          </p:cNvPr>
          <p:cNvSpPr/>
          <p:nvPr/>
        </p:nvSpPr>
        <p:spPr>
          <a:xfrm>
            <a:off x="11087100" y="257175"/>
            <a:ext cx="942975" cy="657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4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519B-3CEE-5E41-51A5-53B52D6D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964692"/>
            <a:ext cx="10744200" cy="118872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1CEF-FEDE-1DD6-07A2-957DCA99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9" y="2638044"/>
            <a:ext cx="10744199" cy="3591306"/>
          </a:xfrm>
        </p:spPr>
        <p:txBody>
          <a:bodyPr>
            <a:normAutofit/>
          </a:bodyPr>
          <a:lstStyle/>
          <a:p>
            <a:r>
              <a:rPr lang="en-US" sz="2200" dirty="0"/>
              <a:t>S 275 administrative dataset – yearly accounting of all education sector employees in Washington state</a:t>
            </a:r>
          </a:p>
          <a:p>
            <a:r>
              <a:rPr lang="en-US" sz="2200" dirty="0"/>
              <a:t>Panel data 1995 -2021 (analysis limited to 2005-2021)</a:t>
            </a:r>
          </a:p>
          <a:p>
            <a:pPr lvl="1"/>
            <a:r>
              <a:rPr lang="en-US" sz="2000" dirty="0"/>
              <a:t>First ten years excluded due to inconsistences in reporting around demographics</a:t>
            </a:r>
          </a:p>
          <a:p>
            <a:r>
              <a:rPr lang="en-US" sz="2200" dirty="0"/>
              <a:t>This data contains information on all district employees in Washington state</a:t>
            </a:r>
          </a:p>
          <a:p>
            <a:r>
              <a:rPr lang="en-US" sz="2200" dirty="0"/>
              <a:t>Duty codes provide information about employment – externally contracted employees</a:t>
            </a:r>
          </a:p>
          <a:p>
            <a:pPr lvl="1"/>
            <a:r>
              <a:rPr lang="en-US" sz="2000" dirty="0"/>
              <a:t>Primary focus - the small subset of teachers not employed by a district or university, but rather a third-party employer, </a:t>
            </a:r>
            <a:r>
              <a:rPr lang="en-US" sz="2000" dirty="0" err="1"/>
              <a:t>ie</a:t>
            </a:r>
            <a:r>
              <a:rPr lang="en-US" sz="2000" dirty="0"/>
              <a:t>. staffing agencies, educational consulting groups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495F-902F-A954-70ED-A9816C60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964692"/>
            <a:ext cx="10801350" cy="1188720"/>
          </a:xfrm>
        </p:spPr>
        <p:txBody>
          <a:bodyPr/>
          <a:lstStyle/>
          <a:p>
            <a:r>
              <a:rPr lang="en-US" dirty="0"/>
              <a:t>Data – Structure of Panel Data</a:t>
            </a:r>
          </a:p>
        </p:txBody>
      </p: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11891316-3711-8DBF-F868-1C1331FEA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74" y="3043238"/>
            <a:ext cx="10799252" cy="24574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AB8BDC-608D-F0E4-4686-3F708BF71E4F}"/>
              </a:ext>
            </a:extLst>
          </p:cNvPr>
          <p:cNvSpPr/>
          <p:nvPr/>
        </p:nvSpPr>
        <p:spPr>
          <a:xfrm>
            <a:off x="6572250" y="3043238"/>
            <a:ext cx="542925" cy="24574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090C7-4557-D082-797E-D0DC7C2EB688}"/>
              </a:ext>
            </a:extLst>
          </p:cNvPr>
          <p:cNvSpPr/>
          <p:nvPr/>
        </p:nvSpPr>
        <p:spPr>
          <a:xfrm>
            <a:off x="7115175" y="3043238"/>
            <a:ext cx="542925" cy="24574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9DC5B-D02F-1817-E622-71A31E95B53E}"/>
              </a:ext>
            </a:extLst>
          </p:cNvPr>
          <p:cNvSpPr/>
          <p:nvPr/>
        </p:nvSpPr>
        <p:spPr>
          <a:xfrm>
            <a:off x="11044238" y="3043238"/>
            <a:ext cx="428625" cy="24574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2" animBg="1"/>
      <p:bldP spid="4" grpId="3" animBg="1"/>
      <p:bldP spid="6" grpId="2" animBg="1"/>
      <p:bldP spid="6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495F-902F-A954-70ED-A9816C60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/>
              <a:t>Analysis – spread of Teachers Over 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with a line going up&#10;&#10;Description automatically generated">
            <a:extLst>
              <a:ext uri="{FF2B5EF4-FFF2-40B4-BE49-F238E27FC236}">
                <a16:creationId xmlns:a16="http://schemas.microsoft.com/office/drawing/2014/main" id="{8311E5D6-9C16-CA58-7EFA-84FB3A451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651745"/>
            <a:ext cx="6827107" cy="52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CF8AC-16D3-D839-2C29-2C6764D4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Analysis – Contractor Teachers over time</a:t>
            </a:r>
          </a:p>
        </p:txBody>
      </p:sp>
      <p:pic>
        <p:nvPicPr>
          <p:cNvPr id="14" name="Content Placeholder 13" descr="A graph of a teacher&#10;&#10;Description automatically generated">
            <a:extLst>
              <a:ext uri="{FF2B5EF4-FFF2-40B4-BE49-F238E27FC236}">
                <a16:creationId xmlns:a16="http://schemas.microsoft.com/office/drawing/2014/main" id="{5249E2F7-54CE-07A4-66F1-01B286579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725" y="1042988"/>
            <a:ext cx="6265628" cy="5043487"/>
          </a:xfrm>
        </p:spPr>
      </p:pic>
    </p:spTree>
    <p:extLst>
      <p:ext uri="{BB962C8B-B14F-4D97-AF65-F5344CB8AC3E}">
        <p14:creationId xmlns:p14="http://schemas.microsoft.com/office/powerpoint/2010/main" val="233606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89D0-84B1-B6EE-05EA-45BA640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Analysis - Demographic Characteristics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of numbers and a list of people&#10;&#10;Description automatically generated with medium confidence">
            <a:extLst>
              <a:ext uri="{FF2B5EF4-FFF2-40B4-BE49-F238E27FC236}">
                <a16:creationId xmlns:a16="http://schemas.microsoft.com/office/drawing/2014/main" id="{8028DFB1-2B12-3D9C-8C88-A98D1E1E2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1296358"/>
            <a:ext cx="6695895" cy="3950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93EAB-C28D-CC5E-5310-DD15BD08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65" y="3020027"/>
            <a:ext cx="8620669" cy="5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77F4-30F4-4C2C-94B6-F71D2E8A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964692"/>
            <a:ext cx="10444162" cy="1188720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2045-C0CB-074C-BFEA-CA6F0F2E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38" y="2638044"/>
            <a:ext cx="10444162" cy="3101983"/>
          </a:xfrm>
        </p:spPr>
        <p:txBody>
          <a:bodyPr>
            <a:normAutofit/>
          </a:bodyPr>
          <a:lstStyle/>
          <a:p>
            <a:r>
              <a:rPr lang="en-US" sz="2400" dirty="0"/>
              <a:t>The use of external contracts in public education has grown over time </a:t>
            </a:r>
          </a:p>
          <a:p>
            <a:r>
              <a:rPr lang="en-US" sz="2400" dirty="0"/>
              <a:t>The characteristics of educators working on external contracts differs from those of the total educator pool </a:t>
            </a:r>
          </a:p>
          <a:p>
            <a:r>
              <a:rPr lang="en-US" sz="2400" dirty="0"/>
              <a:t>More research is needed to identify the labor implications and educational implications of private labor/market logics in the public employment sector</a:t>
            </a:r>
          </a:p>
        </p:txBody>
      </p:sp>
    </p:spTree>
    <p:extLst>
      <p:ext uri="{BB962C8B-B14F-4D97-AF65-F5344CB8AC3E}">
        <p14:creationId xmlns:p14="http://schemas.microsoft.com/office/powerpoint/2010/main" val="39160927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1509</TotalTime>
  <Words>354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The rise of Private Practice Teaching</vt:lpstr>
      <vt:lpstr>Motivation</vt:lpstr>
      <vt:lpstr>PowerPoint Presentation</vt:lpstr>
      <vt:lpstr>Data</vt:lpstr>
      <vt:lpstr>Data – Structure of Panel Data</vt:lpstr>
      <vt:lpstr>Analysis – spread of Teachers Over Time</vt:lpstr>
      <vt:lpstr>Analysis – Contractor Teachers over time</vt:lpstr>
      <vt:lpstr>Analysis - Demographic Characteristics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Cox, Angela M</dc:creator>
  <cp:lastModifiedBy>Cox, Angela M</cp:lastModifiedBy>
  <cp:revision>2</cp:revision>
  <dcterms:created xsi:type="dcterms:W3CDTF">2023-11-01T15:18:48Z</dcterms:created>
  <dcterms:modified xsi:type="dcterms:W3CDTF">2023-11-02T16:44:18Z</dcterms:modified>
</cp:coreProperties>
</file>