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57" r:id="rId5"/>
    <p:sldId id="258" r:id="rId6"/>
    <p:sldId id="265" r:id="rId7"/>
    <p:sldId id="264" r:id="rId8"/>
    <p:sldId id="259" r:id="rId9"/>
    <p:sldId id="260" r:id="rId10"/>
    <p:sldId id="261" r:id="rId11"/>
    <p:sldId id="263"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098"/>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85777"/>
            <a:ext cx="9144000" cy="2187001"/>
          </a:xfrm>
        </p:spPr>
        <p:txBody>
          <a:bodyPr>
            <a:normAutofit fontScale="90000"/>
          </a:bodyPr>
          <a:lstStyle/>
          <a:p>
            <a:pPr algn="ctr"/>
            <a:r>
              <a:rPr lang="en-US" altLang="zh-CN" sz="7300" b="1" dirty="0">
                <a:solidFill>
                  <a:schemeClr val="tx1"/>
                </a:solidFill>
                <a:effectLst/>
              </a:rPr>
              <a:t>Amazon Reviews</a:t>
            </a:r>
            <a:br>
              <a:rPr lang="en-US" altLang="zh-CN" dirty="0">
                <a:solidFill>
                  <a:schemeClr val="tx1"/>
                </a:solidFill>
                <a:effectLst/>
              </a:rPr>
            </a:br>
            <a:r>
              <a:rPr lang="en-US" altLang="zh-CN" sz="4000" b="1" dirty="0">
                <a:solidFill>
                  <a:schemeClr val="tx1">
                    <a:lumMod val="75000"/>
                    <a:lumOff val="25000"/>
                  </a:schemeClr>
                </a:solidFill>
                <a:effectLst/>
              </a:rPr>
              <a:t>Subset of Amazon reviews from Cell Phones &amp; Accessories Category</a:t>
            </a:r>
            <a:endParaRPr lang="en-US" altLang="zh-CN" sz="4000" b="1" dirty="0">
              <a:solidFill>
                <a:schemeClr val="tx1">
                  <a:lumMod val="75000"/>
                  <a:lumOff val="25000"/>
                </a:schemeClr>
              </a:solidFill>
              <a:effectLst/>
            </a:endParaRPr>
          </a:p>
        </p:txBody>
      </p:sp>
      <p:sp>
        <p:nvSpPr>
          <p:cNvPr id="5" name="副标题 4"/>
          <p:cNvSpPr>
            <a:spLocks noGrp="1"/>
          </p:cNvSpPr>
          <p:nvPr>
            <p:ph type="subTitle" idx="1"/>
          </p:nvPr>
        </p:nvSpPr>
        <p:spPr>
          <a:xfrm>
            <a:off x="1524000" y="4137343"/>
            <a:ext cx="9144000" cy="1655762"/>
          </a:xfrm>
        </p:spPr>
        <p:txBody>
          <a:bodyPr/>
          <a:lstStyle/>
          <a:p>
            <a:r>
              <a:rPr lang="en-US" altLang="zh-CN" b="1" dirty="0">
                <a:latin typeface="+mn-lt"/>
              </a:rPr>
              <a:t>Keqing Liu</a:t>
            </a:r>
            <a:endParaRPr lang="en-US" altLang="zh-CN" b="1" dirty="0">
              <a:latin typeface="+mn-lt"/>
            </a:endParaRPr>
          </a:p>
        </p:txBody>
      </p:sp>
      <p:sp>
        <p:nvSpPr>
          <p:cNvPr id="4" name="Slide Number Placeholder 3"/>
          <p:cNvSpPr>
            <a:spLocks noGrp="1"/>
          </p:cNvSpPr>
          <p:nvPr>
            <p:ph type="sldNum" sz="quarter" idx="12"/>
          </p:nvPr>
        </p:nvSpPr>
        <p:spPr/>
        <p:txBody>
          <a:bodyPr>
            <a:noAutofit/>
          </a:bodyPr>
          <a:p>
            <a:r>
              <a:rPr lang="en-US" altLang="zh-CN" sz="3600" smtClean="0"/>
              <a:t>0/8</a:t>
            </a:r>
            <a:endParaRPr lang="en-US" altLang="zh-CN" sz="36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6157595" cy="1068705"/>
          </a:xfrm>
        </p:spPr>
        <p:txBody>
          <a:bodyPr>
            <a:normAutofit fontScale="90000"/>
          </a:bodyPr>
          <a:lstStyle/>
          <a:p>
            <a:pPr algn="l"/>
            <a:r>
              <a:rPr lang="en-US" altLang="zh-CN" dirty="0">
                <a:effectLst/>
              </a:rPr>
              <a:t> </a:t>
            </a:r>
            <a:r>
              <a:rPr lang="en-US" altLang="zh-CN" sz="5300" dirty="0">
                <a:effectLst/>
              </a:rPr>
              <a:t>Motivation</a:t>
            </a:r>
            <a:endParaRPr lang="en-US" altLang="zh-CN" sz="5300" dirty="0">
              <a:effectLst/>
            </a:endParaRPr>
          </a:p>
        </p:txBody>
      </p:sp>
      <p:sp>
        <p:nvSpPr>
          <p:cNvPr id="7" name="Slide Number Placeholder 6"/>
          <p:cNvSpPr>
            <a:spLocks noGrp="1"/>
          </p:cNvSpPr>
          <p:nvPr>
            <p:ph type="sldNum" sz="quarter" idx="12"/>
          </p:nvPr>
        </p:nvSpPr>
        <p:spPr>
          <a:xfrm>
            <a:off x="8610600" y="6356350"/>
            <a:ext cx="2743200" cy="365125"/>
          </a:xfrm>
        </p:spPr>
        <p:txBody>
          <a:bodyPr>
            <a:noAutofit/>
          </a:bodyPr>
          <a:p>
            <a:r>
              <a:rPr lang="en-US" altLang="zh-CN" sz="3600" smtClean="0"/>
              <a:t>1/8</a:t>
            </a:r>
            <a:endParaRPr lang="en-US" altLang="zh-CN" sz="3600" smtClean="0"/>
          </a:p>
        </p:txBody>
      </p:sp>
      <p:sp>
        <p:nvSpPr>
          <p:cNvPr id="8" name="Text Box 7"/>
          <p:cNvSpPr txBox="1"/>
          <p:nvPr/>
        </p:nvSpPr>
        <p:spPr>
          <a:xfrm>
            <a:off x="346710" y="1068705"/>
            <a:ext cx="11172190" cy="3107690"/>
          </a:xfrm>
          <a:prstGeom prst="rect">
            <a:avLst/>
          </a:prstGeom>
          <a:noFill/>
        </p:spPr>
        <p:txBody>
          <a:bodyPr wrap="square" rtlCol="0">
            <a:spAutoFit/>
          </a:bodyPr>
          <a:p>
            <a:pPr marL="457200" indent="-457200" algn="l">
              <a:buFont typeface="Arial" panose="020B0604020202020204" pitchFamily="34" charset="0"/>
              <a:buChar char="•"/>
            </a:pPr>
            <a:r>
              <a:rPr lang="en-US" sz="2800"/>
              <a:t>Hidden Sentiments: Does the rating accurately reflect a customer's sentiment towards a product? Can we decode the emotions and sentiments behind a customer's review? What do they love or hate about a product that isn't captured by a mere star rating?</a:t>
            </a:r>
            <a:endParaRPr lang="en-US" sz="2800"/>
          </a:p>
          <a:p>
            <a:pPr indent="0" algn="l">
              <a:buFont typeface="Arial" panose="020B0604020202020204" pitchFamily="34" charset="0"/>
              <a:buNone/>
            </a:pPr>
            <a:endParaRPr lang="en-US" sz="2800"/>
          </a:p>
          <a:p>
            <a:pPr indent="0" algn="l">
              <a:buFont typeface="Arial" panose="020B0604020202020204" pitchFamily="34" charset="0"/>
              <a:buNone/>
            </a:pP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a:spLocks noGrp="1"/>
          </p:cNvSpPr>
          <p:nvPr>
            <p:ph type="sldNum" sz="quarter" idx="12"/>
          </p:nvPr>
        </p:nvSpPr>
        <p:spPr>
          <a:xfrm>
            <a:off x="8610600" y="6356350"/>
            <a:ext cx="2743200" cy="365125"/>
          </a:xfrm>
        </p:spPr>
        <p:txBody>
          <a:bodyPr>
            <a:noAutofit/>
          </a:bodyPr>
          <a:p>
            <a:r>
              <a:rPr lang="en-US" altLang="zh-CN" sz="3600" smtClean="0"/>
              <a:t>2/8</a:t>
            </a:r>
            <a:endParaRPr lang="en-US" altLang="zh-CN" sz="3600" smtClean="0"/>
          </a:p>
        </p:txBody>
      </p:sp>
      <p:sp>
        <p:nvSpPr>
          <p:cNvPr id="12" name="Text Box 11"/>
          <p:cNvSpPr txBox="1"/>
          <p:nvPr/>
        </p:nvSpPr>
        <p:spPr>
          <a:xfrm>
            <a:off x="133350" y="1631950"/>
            <a:ext cx="11398250" cy="1938020"/>
          </a:xfrm>
          <a:prstGeom prst="rect">
            <a:avLst/>
          </a:prstGeom>
          <a:noFill/>
        </p:spPr>
        <p:txBody>
          <a:bodyPr wrap="square" rtlCol="0">
            <a:spAutoFit/>
          </a:bodyPr>
          <a:p>
            <a:r>
              <a:rPr lang="en-US" sz="2400"/>
              <a:t>Subset of Amazon reviews from the Cell Phones &amp; Accessories category</a:t>
            </a:r>
            <a:endParaRPr lang="en-US" sz="2400"/>
          </a:p>
          <a:p>
            <a:endParaRPr lang="en-US"/>
          </a:p>
          <a:p>
            <a:r>
              <a:rPr lang="en-US" sz="2400"/>
              <a:t>Original dataframe: 194439 entries, 9 columns</a:t>
            </a:r>
            <a:endParaRPr lang="en-US" sz="2400"/>
          </a:p>
          <a:p>
            <a:endParaRPr lang="en-US"/>
          </a:p>
          <a:p>
            <a:endParaRPr lang="en-US"/>
          </a:p>
          <a:p>
            <a:endParaRPr lang="en-US"/>
          </a:p>
        </p:txBody>
      </p:sp>
      <p:sp>
        <p:nvSpPr>
          <p:cNvPr id="16" name="标题 1"/>
          <p:cNvSpPr>
            <a:spLocks noGrp="1"/>
          </p:cNvSpPr>
          <p:nvPr>
            <p:ph type="ctrTitle"/>
          </p:nvPr>
        </p:nvSpPr>
        <p:spPr>
          <a:xfrm>
            <a:off x="0" y="0"/>
            <a:ext cx="6157595" cy="1068705"/>
          </a:xfrm>
        </p:spPr>
        <p:txBody>
          <a:bodyPr>
            <a:normAutofit/>
          </a:bodyPr>
          <a:p>
            <a:pPr algn="l"/>
            <a:r>
              <a:rPr lang="en-US" altLang="zh-CN" dirty="0">
                <a:effectLst/>
              </a:rPr>
              <a:t> </a:t>
            </a:r>
            <a:r>
              <a:rPr lang="en-US" altLang="zh-CN" sz="5300" dirty="0">
                <a:effectLst/>
              </a:rPr>
              <a:t>Data</a:t>
            </a:r>
            <a:endParaRPr lang="en-US" altLang="zh-CN" sz="5300" dirty="0">
              <a:effectLst/>
            </a:endParaRPr>
          </a:p>
        </p:txBody>
      </p:sp>
      <p:pic>
        <p:nvPicPr>
          <p:cNvPr id="23" name="Picture 22" descr="Screen Shot 2023-11-01 at 6.51.33 PM"/>
          <p:cNvPicPr>
            <a:picLocks noChangeAspect="1"/>
          </p:cNvPicPr>
          <p:nvPr/>
        </p:nvPicPr>
        <p:blipFill>
          <a:blip r:embed="rId1"/>
          <a:srcRect t="1759"/>
          <a:stretch>
            <a:fillRect/>
          </a:stretch>
        </p:blipFill>
        <p:spPr>
          <a:xfrm>
            <a:off x="233680" y="4132580"/>
            <a:ext cx="6217920" cy="2588895"/>
          </a:xfrm>
          <a:prstGeom prst="rect">
            <a:avLst/>
          </a:prstGeom>
        </p:spPr>
      </p:pic>
      <p:pic>
        <p:nvPicPr>
          <p:cNvPr id="25" name="Picture 24" descr="Screen Shot 2023-11-01 at 7.17.49 PM"/>
          <p:cNvPicPr>
            <a:picLocks noChangeAspect="1"/>
          </p:cNvPicPr>
          <p:nvPr/>
        </p:nvPicPr>
        <p:blipFill>
          <a:blip r:embed="rId2"/>
          <a:stretch>
            <a:fillRect/>
          </a:stretch>
        </p:blipFill>
        <p:spPr>
          <a:xfrm>
            <a:off x="0" y="1068705"/>
            <a:ext cx="12192000" cy="547370"/>
          </a:xfrm>
          <a:prstGeom prst="rect">
            <a:avLst/>
          </a:prstGeom>
        </p:spPr>
      </p:pic>
      <p:pic>
        <p:nvPicPr>
          <p:cNvPr id="27" name="Picture 26" descr="Screen Shot 2023-11-01 at 7.18.22 PM"/>
          <p:cNvPicPr>
            <a:picLocks noChangeAspect="1"/>
          </p:cNvPicPr>
          <p:nvPr/>
        </p:nvPicPr>
        <p:blipFill>
          <a:blip r:embed="rId3"/>
          <a:stretch>
            <a:fillRect/>
          </a:stretch>
        </p:blipFill>
        <p:spPr>
          <a:xfrm>
            <a:off x="0" y="3192780"/>
            <a:ext cx="10624185" cy="946785"/>
          </a:xfrm>
          <a:prstGeom prst="rect">
            <a:avLst/>
          </a:prstGeom>
        </p:spPr>
      </p:pic>
      <p:sp>
        <p:nvSpPr>
          <p:cNvPr id="28" name="Rectangles 27"/>
          <p:cNvSpPr/>
          <p:nvPr/>
        </p:nvSpPr>
        <p:spPr>
          <a:xfrm>
            <a:off x="3086735" y="3209290"/>
            <a:ext cx="6017895" cy="880110"/>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lide Number Placeholder 6"/>
          <p:cNvSpPr>
            <a:spLocks noGrp="1"/>
          </p:cNvSpPr>
          <p:nvPr>
            <p:ph type="sldNum" sz="quarter" idx="12"/>
          </p:nvPr>
        </p:nvSpPr>
        <p:spPr>
          <a:xfrm>
            <a:off x="8610600" y="6356350"/>
            <a:ext cx="2743200" cy="365125"/>
          </a:xfrm>
        </p:spPr>
        <p:txBody>
          <a:bodyPr>
            <a:noAutofit/>
          </a:bodyPr>
          <a:p>
            <a:r>
              <a:rPr lang="en-US" altLang="zh-CN" sz="3600" smtClean="0"/>
              <a:t>3/8</a:t>
            </a:r>
            <a:endParaRPr lang="en-US" altLang="zh-CN" sz="3600" smtClean="0"/>
          </a:p>
        </p:txBody>
      </p:sp>
      <p:pic>
        <p:nvPicPr>
          <p:cNvPr id="9" name="Picture 8" descr="Screen Shot 2023-11-01 at 7.03.02 PM"/>
          <p:cNvPicPr>
            <a:picLocks noChangeAspect="1"/>
          </p:cNvPicPr>
          <p:nvPr/>
        </p:nvPicPr>
        <p:blipFill>
          <a:blip r:embed="rId1"/>
          <a:stretch>
            <a:fillRect/>
          </a:stretch>
        </p:blipFill>
        <p:spPr>
          <a:xfrm>
            <a:off x="138430" y="248920"/>
            <a:ext cx="11914505" cy="58432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23545" y="394970"/>
            <a:ext cx="11768455" cy="460375"/>
          </a:xfrm>
          <a:prstGeom prst="rect">
            <a:avLst/>
          </a:prstGeom>
          <a:noFill/>
        </p:spPr>
        <p:txBody>
          <a:bodyPr wrap="square" rtlCol="0" anchor="t">
            <a:spAutoFit/>
          </a:bodyPr>
          <a:p>
            <a:r>
              <a:rPr lang="en-US" sz="2400"/>
              <a:t>Polarity: How positive or negative a word is. -1 is very negative. +1 is very positive.</a:t>
            </a:r>
            <a:endParaRPr lang="en-US" sz="2400"/>
          </a:p>
        </p:txBody>
      </p:sp>
      <p:sp>
        <p:nvSpPr>
          <p:cNvPr id="6" name="Slide Number Placeholder 5"/>
          <p:cNvSpPr>
            <a:spLocks noGrp="1"/>
          </p:cNvSpPr>
          <p:nvPr>
            <p:ph type="sldNum" sz="quarter" idx="12"/>
          </p:nvPr>
        </p:nvSpPr>
        <p:spPr>
          <a:xfrm>
            <a:off x="8610600" y="6356350"/>
            <a:ext cx="2743200" cy="365125"/>
          </a:xfrm>
        </p:spPr>
        <p:txBody>
          <a:bodyPr>
            <a:noAutofit/>
          </a:bodyPr>
          <a:p>
            <a:r>
              <a:rPr lang="en-US" altLang="zh-CN" sz="3600" smtClean="0"/>
              <a:t>4/8</a:t>
            </a:r>
            <a:endParaRPr lang="en-US" altLang="zh-CN" sz="3600" smtClean="0"/>
          </a:p>
        </p:txBody>
      </p:sp>
      <p:pic>
        <p:nvPicPr>
          <p:cNvPr id="8" name="Picture 7" descr="Screen Shot 2023-11-01 at 7.09.23 PM"/>
          <p:cNvPicPr>
            <a:picLocks noChangeAspect="1"/>
          </p:cNvPicPr>
          <p:nvPr/>
        </p:nvPicPr>
        <p:blipFill>
          <a:blip r:embed="rId1"/>
          <a:stretch>
            <a:fillRect/>
          </a:stretch>
        </p:blipFill>
        <p:spPr>
          <a:xfrm>
            <a:off x="2915285" y="823595"/>
            <a:ext cx="7583170" cy="5897880"/>
          </a:xfrm>
          <a:prstGeom prst="rect">
            <a:avLst/>
          </a:prstGeom>
        </p:spPr>
      </p:pic>
      <p:pic>
        <p:nvPicPr>
          <p:cNvPr id="10" name="Picture 9" descr="Screen Shot 2023-11-01 at 7.20.46 PM"/>
          <p:cNvPicPr>
            <a:picLocks noChangeAspect="1"/>
          </p:cNvPicPr>
          <p:nvPr/>
        </p:nvPicPr>
        <p:blipFill>
          <a:blip r:embed="rId2"/>
          <a:stretch>
            <a:fillRect/>
          </a:stretch>
        </p:blipFill>
        <p:spPr>
          <a:xfrm>
            <a:off x="423545" y="1286510"/>
            <a:ext cx="1677670" cy="25063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499745"/>
            <a:ext cx="10515600" cy="1325563"/>
          </a:xfrm>
        </p:spPr>
        <p:txBody>
          <a:bodyPr>
            <a:normAutofit fontScale="90000"/>
          </a:bodyPr>
          <a:p>
            <a:br>
              <a:rPr lang="en-US"/>
            </a:br>
            <a:endParaRPr lang="en-US"/>
          </a:p>
        </p:txBody>
      </p:sp>
      <p:sp>
        <p:nvSpPr>
          <p:cNvPr id="6" name="Slide Number Placeholder 5"/>
          <p:cNvSpPr>
            <a:spLocks noGrp="1"/>
          </p:cNvSpPr>
          <p:nvPr>
            <p:ph type="sldNum" sz="quarter" idx="12"/>
          </p:nvPr>
        </p:nvSpPr>
        <p:spPr>
          <a:xfrm>
            <a:off x="8610600" y="6356350"/>
            <a:ext cx="2743200" cy="365125"/>
          </a:xfrm>
        </p:spPr>
        <p:txBody>
          <a:bodyPr>
            <a:noAutofit/>
          </a:bodyPr>
          <a:p>
            <a:r>
              <a:rPr lang="en-US" altLang="zh-CN" sz="3600" smtClean="0"/>
              <a:t>5/8</a:t>
            </a:r>
            <a:endParaRPr lang="en-US" altLang="zh-CN" sz="3600" smtClean="0"/>
          </a:p>
        </p:txBody>
      </p:sp>
      <p:sp>
        <p:nvSpPr>
          <p:cNvPr id="10" name="Text Box 9"/>
          <p:cNvSpPr txBox="1"/>
          <p:nvPr/>
        </p:nvSpPr>
        <p:spPr>
          <a:xfrm>
            <a:off x="242570" y="499745"/>
            <a:ext cx="9885045" cy="460375"/>
          </a:xfrm>
          <a:prstGeom prst="rect">
            <a:avLst/>
          </a:prstGeom>
          <a:noFill/>
        </p:spPr>
        <p:txBody>
          <a:bodyPr wrap="square" rtlCol="0">
            <a:spAutoFit/>
          </a:bodyPr>
          <a:p>
            <a:pPr algn="l"/>
            <a:r>
              <a:rPr lang="en-US" sz="2400" b="1">
                <a:sym typeface="+mn-ea"/>
              </a:rPr>
              <a:t>Star ratings are just the tip of the iceberg</a:t>
            </a:r>
            <a:endParaRPr lang="en-US" sz="2400" b="1">
              <a:sym typeface="+mn-ea"/>
            </a:endParaRPr>
          </a:p>
        </p:txBody>
      </p:sp>
      <p:pic>
        <p:nvPicPr>
          <p:cNvPr id="12" name="Picture 11" descr="Screen Shot 2023-11-01 at 7.08.24 PM"/>
          <p:cNvPicPr>
            <a:picLocks noChangeAspect="1"/>
          </p:cNvPicPr>
          <p:nvPr/>
        </p:nvPicPr>
        <p:blipFill>
          <a:blip r:embed="rId1"/>
          <a:stretch>
            <a:fillRect/>
          </a:stretch>
        </p:blipFill>
        <p:spPr>
          <a:xfrm>
            <a:off x="0" y="1059180"/>
            <a:ext cx="12192000" cy="47390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Screen Shot 2023-11-01 at 7.10.59 PM"/>
          <p:cNvPicPr>
            <a:picLocks noChangeAspect="1"/>
          </p:cNvPicPr>
          <p:nvPr/>
        </p:nvPicPr>
        <p:blipFill>
          <a:blip r:embed="rId1"/>
          <a:stretch>
            <a:fillRect/>
          </a:stretch>
        </p:blipFill>
        <p:spPr>
          <a:xfrm>
            <a:off x="419735" y="0"/>
            <a:ext cx="10934065" cy="6704965"/>
          </a:xfrm>
          <a:prstGeom prst="rect">
            <a:avLst/>
          </a:prstGeom>
        </p:spPr>
      </p:pic>
      <p:sp>
        <p:nvSpPr>
          <p:cNvPr id="5" name="Slide Number Placeholder 4"/>
          <p:cNvSpPr>
            <a:spLocks noGrp="1"/>
          </p:cNvSpPr>
          <p:nvPr>
            <p:ph type="sldNum" sz="quarter" idx="12"/>
          </p:nvPr>
        </p:nvSpPr>
        <p:spPr>
          <a:xfrm>
            <a:off x="8610600" y="6356350"/>
            <a:ext cx="2743200" cy="365125"/>
          </a:xfrm>
        </p:spPr>
        <p:txBody>
          <a:bodyPr>
            <a:noAutofit/>
          </a:bodyPr>
          <a:p>
            <a:r>
              <a:rPr lang="en-US" altLang="zh-CN" sz="3600" smtClean="0"/>
              <a:t>6/8</a:t>
            </a:r>
            <a:endParaRPr lang="en-US" altLang="zh-CN" sz="36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a:xfrm>
            <a:off x="8610600" y="6280785"/>
            <a:ext cx="2743200" cy="365125"/>
          </a:xfrm>
        </p:spPr>
        <p:txBody>
          <a:bodyPr>
            <a:noAutofit/>
          </a:bodyPr>
          <a:p>
            <a:r>
              <a:rPr lang="en-US" altLang="zh-CN" sz="3600" smtClean="0"/>
              <a:t>7/8</a:t>
            </a:r>
            <a:endParaRPr lang="en-US" altLang="zh-CN" sz="3600" smtClean="0"/>
          </a:p>
        </p:txBody>
      </p:sp>
      <p:pic>
        <p:nvPicPr>
          <p:cNvPr id="15" name="Picture 14" descr="Screen Shot 2023-11-01 at 4.51.39 PM"/>
          <p:cNvPicPr>
            <a:picLocks noChangeAspect="1"/>
          </p:cNvPicPr>
          <p:nvPr/>
        </p:nvPicPr>
        <p:blipFill>
          <a:blip r:embed="rId1"/>
          <a:stretch>
            <a:fillRect/>
          </a:stretch>
        </p:blipFill>
        <p:spPr>
          <a:xfrm>
            <a:off x="6300470" y="5892165"/>
            <a:ext cx="5786755" cy="335915"/>
          </a:xfrm>
          <a:prstGeom prst="rect">
            <a:avLst/>
          </a:prstGeom>
        </p:spPr>
      </p:pic>
      <p:pic>
        <p:nvPicPr>
          <p:cNvPr id="16" name="Picture 15" descr="Screen Shot 2023-11-01 at 4.52.10 PM"/>
          <p:cNvPicPr>
            <a:picLocks noChangeAspect="1"/>
          </p:cNvPicPr>
          <p:nvPr/>
        </p:nvPicPr>
        <p:blipFill>
          <a:blip r:embed="rId2"/>
          <a:stretch>
            <a:fillRect/>
          </a:stretch>
        </p:blipFill>
        <p:spPr>
          <a:xfrm>
            <a:off x="394970" y="5892165"/>
            <a:ext cx="5905500" cy="288290"/>
          </a:xfrm>
          <a:prstGeom prst="rect">
            <a:avLst/>
          </a:prstGeom>
        </p:spPr>
      </p:pic>
      <p:pic>
        <p:nvPicPr>
          <p:cNvPr id="17" name="Picture 16" descr="Screen Shot 2023-11-01 at 7.14.40 PM"/>
          <p:cNvPicPr>
            <a:picLocks noChangeAspect="1"/>
          </p:cNvPicPr>
          <p:nvPr/>
        </p:nvPicPr>
        <p:blipFill>
          <a:blip r:embed="rId3"/>
          <a:stretch>
            <a:fillRect/>
          </a:stretch>
        </p:blipFill>
        <p:spPr>
          <a:xfrm>
            <a:off x="0" y="216535"/>
            <a:ext cx="12192000" cy="5622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标题 1"/>
          <p:cNvSpPr>
            <a:spLocks noGrp="1"/>
          </p:cNvSpPr>
          <p:nvPr>
            <p:ph type="ctrTitle"/>
          </p:nvPr>
        </p:nvSpPr>
        <p:spPr>
          <a:xfrm>
            <a:off x="0" y="0"/>
            <a:ext cx="6157595" cy="1068705"/>
          </a:xfrm>
        </p:spPr>
        <p:txBody>
          <a:bodyPr>
            <a:normAutofit/>
          </a:bodyPr>
          <a:p>
            <a:pPr algn="l"/>
            <a:r>
              <a:rPr lang="en-US" altLang="zh-CN" dirty="0">
                <a:effectLst/>
              </a:rPr>
              <a:t> </a:t>
            </a:r>
            <a:r>
              <a:rPr lang="en-US" altLang="zh-CN" sz="5300" dirty="0">
                <a:effectLst/>
              </a:rPr>
              <a:t>Takeaway</a:t>
            </a:r>
            <a:endParaRPr lang="en-US" altLang="zh-CN" sz="5300" dirty="0">
              <a:effectLst/>
            </a:endParaRPr>
          </a:p>
        </p:txBody>
      </p:sp>
      <p:sp>
        <p:nvSpPr>
          <p:cNvPr id="7" name="Slide Number Placeholder 6"/>
          <p:cNvSpPr>
            <a:spLocks noGrp="1"/>
          </p:cNvSpPr>
          <p:nvPr>
            <p:ph type="sldNum" sz="quarter" idx="12"/>
          </p:nvPr>
        </p:nvSpPr>
        <p:spPr>
          <a:xfrm>
            <a:off x="8610600" y="6280785"/>
            <a:ext cx="2743200" cy="365125"/>
          </a:xfrm>
        </p:spPr>
        <p:txBody>
          <a:bodyPr>
            <a:noAutofit/>
          </a:bodyPr>
          <a:p>
            <a:r>
              <a:rPr lang="en-US" altLang="zh-CN" sz="3600" smtClean="0"/>
              <a:t>8/8</a:t>
            </a:r>
            <a:endParaRPr lang="en-US" altLang="zh-CN" sz="3600" smtClean="0"/>
          </a:p>
        </p:txBody>
      </p:sp>
      <p:sp>
        <p:nvSpPr>
          <p:cNvPr id="8" name="Text Box 7"/>
          <p:cNvSpPr txBox="1"/>
          <p:nvPr/>
        </p:nvSpPr>
        <p:spPr>
          <a:xfrm>
            <a:off x="422910" y="1068705"/>
            <a:ext cx="11346180" cy="5692775"/>
          </a:xfrm>
          <a:prstGeom prst="rect">
            <a:avLst/>
          </a:prstGeom>
          <a:noFill/>
        </p:spPr>
        <p:txBody>
          <a:bodyPr wrap="square" rtlCol="0" anchor="t">
            <a:spAutoFit/>
          </a:bodyPr>
          <a:p>
            <a:pPr marL="342900" indent="-342900">
              <a:buFont typeface="Arial" panose="020B0604020202020204" pitchFamily="34" charset="0"/>
              <a:buChar char="•"/>
            </a:pPr>
            <a:r>
              <a:rPr lang="en-US" sz="2800"/>
              <a:t>From 2004-2014, both review counts and the average rating increased. The rating eventually stabilized around 4.</a:t>
            </a:r>
            <a:endParaRPr lang="en-US" sz="2800"/>
          </a:p>
          <a:p>
            <a:pPr marL="342900" indent="-342900">
              <a:buFont typeface="Arial" panose="020B0604020202020204" pitchFamily="34" charset="0"/>
              <a:buChar char="•"/>
            </a:pPr>
            <a:r>
              <a:rPr lang="en-US" sz="2800"/>
              <a:t>Nearly half of reviews show negative sentiments, revealing deeper purchase insights.</a:t>
            </a:r>
            <a:endParaRPr lang="en-US" sz="2800"/>
          </a:p>
          <a:p>
            <a:pPr marL="342900" indent="-342900">
              <a:buFont typeface="Arial" panose="020B0604020202020204" pitchFamily="34" charset="0"/>
              <a:buChar char="•"/>
            </a:pPr>
            <a:r>
              <a:rPr lang="en-US" sz="2800"/>
              <a:t>Overall rating positively correlates with polarity.</a:t>
            </a:r>
            <a:endParaRPr lang="en-US" sz="2800"/>
          </a:p>
          <a:p>
            <a:pPr marL="342900" indent="-342900">
              <a:buFont typeface="Arial" panose="020B0604020202020204" pitchFamily="34" charset="0"/>
              <a:buChar char="•"/>
            </a:pPr>
            <a:r>
              <a:rPr lang="en-US" sz="2800"/>
              <a:t>Both high and low rating groups frequently mention terms like 'battery' and 'price', suggesting these aspects are important. They are likely to view terms like'button' negatively, but terms like 'charge' positively.</a:t>
            </a:r>
            <a:endParaRPr lang="en-US" sz="2800"/>
          </a:p>
          <a:p>
            <a:pPr marL="342900" indent="-342900">
              <a:buFont typeface="Arial" panose="020B0604020202020204" pitchFamily="34" charset="0"/>
              <a:buChar char="•"/>
            </a:pPr>
            <a:r>
              <a:rPr lang="en-US" sz="2800"/>
              <a:t>Speculation: People might be inclined to give a product a positive rating but point out minor issues or areas of improvement in the reviews.</a:t>
            </a:r>
            <a:endParaRPr lang="en-US" sz="2800"/>
          </a:p>
          <a:p>
            <a:pPr marL="342900" indent="-342900">
              <a:buFont typeface="Arial" panose="020B0604020202020204" pitchFamily="34" charset="0"/>
              <a:buChar char="•"/>
            </a:pPr>
            <a:endParaRPr lang="en-US" sz="28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1237</Words>
  <Application>WPS Writer</Application>
  <PresentationFormat>宽屏</PresentationFormat>
  <Paragraphs>52</Paragraphs>
  <Slides>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Calibri</vt:lpstr>
      <vt:lpstr>Helvetica Neue</vt:lpstr>
      <vt:lpstr>汉仪书宋二KW</vt:lpstr>
      <vt:lpstr>微软雅黑</vt:lpstr>
      <vt:lpstr>汉仪旗黑</vt:lpstr>
      <vt:lpstr>宋体</vt:lpstr>
      <vt:lpstr>Arial Unicode MS</vt:lpstr>
      <vt:lpstr>Office 主题​​</vt:lpstr>
      <vt:lpstr>PowerPoint 演示文稿</vt:lpstr>
      <vt:lpstr>Topic</vt:lpstr>
      <vt:lpstr> Motivation</vt:lpstr>
      <vt:lpstr>PowerPoint 演示文稿</vt:lpstr>
      <vt:lpstr>PowerPoint 演示文稿</vt:lpstr>
      <vt:lpstr>Data</vt:lpstr>
      <vt:lpstr>PowerPoint 演示文稿</vt:lpstr>
      <vt:lpstr>PowerPoint 演示文稿</vt:lpstr>
      <vt:lpstr>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Keqing Liu</cp:lastModifiedBy>
  <cp:revision>32</cp:revision>
  <dcterms:created xsi:type="dcterms:W3CDTF">2023-11-02T13:47:53Z</dcterms:created>
  <dcterms:modified xsi:type="dcterms:W3CDTF">2023-11-02T13:47:53Z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1033-5.4.0.7910</vt:lpwstr>
  </property>
  <property fmtid="{D5CDD505-2E9C-101B-9397-08002B2CF9AE}" pid="3" name="ICV">
    <vt:lpwstr>0EE464FF99A5088A6AA04365EAE5BCC8_43</vt:lpwstr>
  </property>
</Properties>
</file>